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9"/>
  </p:notesMasterIdLst>
  <p:sldIdLst>
    <p:sldId id="256" r:id="rId2"/>
    <p:sldId id="257" r:id="rId3"/>
    <p:sldId id="277" r:id="rId4"/>
    <p:sldId id="278" r:id="rId5"/>
    <p:sldId id="25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0" r:id="rId16"/>
    <p:sldId id="289" r:id="rId17"/>
    <p:sldId id="291" r:id="rId18"/>
    <p:sldId id="294" r:id="rId19"/>
    <p:sldId id="292" r:id="rId20"/>
    <p:sldId id="293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3" r:id="rId37"/>
    <p:sldId id="314" r:id="rId38"/>
    <p:sldId id="312" r:id="rId39"/>
    <p:sldId id="311" r:id="rId40"/>
    <p:sldId id="317" r:id="rId41"/>
    <p:sldId id="316" r:id="rId42"/>
    <p:sldId id="318" r:id="rId43"/>
    <p:sldId id="315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272" r:id="rId56"/>
    <p:sldId id="331" r:id="rId57"/>
    <p:sldId id="332" r:id="rId58"/>
    <p:sldId id="333" r:id="rId59"/>
    <p:sldId id="330" r:id="rId60"/>
    <p:sldId id="334" r:id="rId61"/>
    <p:sldId id="273" r:id="rId62"/>
    <p:sldId id="274" r:id="rId63"/>
    <p:sldId id="275" r:id="rId64"/>
    <p:sldId id="276" r:id="rId65"/>
    <p:sldId id="346" r:id="rId66"/>
    <p:sldId id="373" r:id="rId67"/>
    <p:sldId id="374" r:id="rId68"/>
    <p:sldId id="375" r:id="rId69"/>
    <p:sldId id="376" r:id="rId70"/>
    <p:sldId id="377" r:id="rId71"/>
    <p:sldId id="378" r:id="rId72"/>
    <p:sldId id="379" r:id="rId73"/>
    <p:sldId id="380" r:id="rId74"/>
    <p:sldId id="347" r:id="rId75"/>
    <p:sldId id="337" r:id="rId76"/>
    <p:sldId id="339" r:id="rId77"/>
    <p:sldId id="348" r:id="rId78"/>
    <p:sldId id="349" r:id="rId79"/>
    <p:sldId id="350" r:id="rId80"/>
    <p:sldId id="351" r:id="rId81"/>
    <p:sldId id="352" r:id="rId82"/>
    <p:sldId id="353" r:id="rId83"/>
    <p:sldId id="354" r:id="rId84"/>
    <p:sldId id="355" r:id="rId85"/>
    <p:sldId id="338" r:id="rId86"/>
    <p:sldId id="336" r:id="rId87"/>
    <p:sldId id="344" r:id="rId88"/>
    <p:sldId id="335" r:id="rId89"/>
    <p:sldId id="343" r:id="rId90"/>
    <p:sldId id="341" r:id="rId91"/>
    <p:sldId id="340" r:id="rId92"/>
    <p:sldId id="367" r:id="rId93"/>
    <p:sldId id="366" r:id="rId94"/>
    <p:sldId id="368" r:id="rId95"/>
    <p:sldId id="369" r:id="rId96"/>
    <p:sldId id="370" r:id="rId97"/>
    <p:sldId id="371" r:id="rId9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63A4-0842-4BD0-B00B-6A46712841AD}" type="datetimeFigureOut">
              <a:rPr lang="uk-UA" smtClean="0"/>
              <a:pPr/>
              <a:t>22.02.2023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6D8B-23BE-4978-893B-3D872D3455A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livingfo.com/" TargetMode="External"/><Relationship Id="rId2" Type="http://schemas.openxmlformats.org/officeDocument/2006/relationships/hyperlink" Target="https://livingfo.com/finansy/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livingfo.com/finansy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1000108"/>
            <a:ext cx="5114778" cy="42862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ЛЕКЦІЯ № 1</a:t>
            </a:r>
            <a:endParaRPr lang="uk-UA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dirty="0" smtClean="0"/>
              <a:t>Аналіз грошових потоків ПІД</a:t>
            </a:r>
            <a:r>
              <a:rPr lang="ru-RU" sz="3200" dirty="0" smtClean="0"/>
              <a:t>ПРИЄМСТВА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69294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пренумерандо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передоплата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постнумерандо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За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видами валют,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розрахунках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потоки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національній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валюті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потоки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іноземній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валюті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 За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масштабами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господарського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підприємству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потоки за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видами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потоки за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структурними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підрозділами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потоки за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господарськими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операціями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928670"/>
            <a:ext cx="63579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Рух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відображається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№ 3 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(за прямим методом)»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№ 3-н 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непрямим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методом)» (НП(С)БО 1).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Метою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користувачам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правдивої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неупередженої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коштах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еквівалентах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розгорнуто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наводяться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надходжень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витрачань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Негрошові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оренди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бартерні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емісії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включаються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/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69294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прямого методу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різниця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надходженням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пов’язаними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витрачанням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прямий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спрямований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характеризують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валовий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Застосовуючи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надходжень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витрачань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Перевагою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прямого методу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грошей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розрізі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прямого методу,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розкриває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взаємозв’язку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результату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прибуткове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неплатоспроможним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6357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	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Непрямий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основному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дорівнювати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зобов’язань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складовою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коригуванні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результату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зобов’язань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балансових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рахунків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Перевагою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непрямого методу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практично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аналітичного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аналітичного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пов’язати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результат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85794"/>
            <a:ext cx="66437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звіті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складеному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прямим методом,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№ 3)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сумою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сумою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операційну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рахунках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звіті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складеному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непрямим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методом,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№ 3-н)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коригування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звичайної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7"/>
            <a:ext cx="7786742" cy="541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142985"/>
            <a:ext cx="7429552" cy="393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9" y="1571613"/>
            <a:ext cx="7181874" cy="33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1"/>
            <a:ext cx="6858048" cy="29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5929354" cy="597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3429024"/>
          </a:xfrm>
        </p:spPr>
        <p:txBody>
          <a:bodyPr>
            <a:normAutofit fontScale="92500" lnSpcReduction="20000"/>
          </a:bodyPr>
          <a:lstStyle/>
          <a:p>
            <a:pPr marL="0" lvl="0" indent="360000" algn="ctr">
              <a:buNone/>
            </a:pPr>
            <a:r>
              <a:rPr lang="uk-UA" sz="3200" u="sng" dirty="0" smtClean="0">
                <a:latin typeface="Times New Roman" pitchFamily="18" charset="0"/>
                <a:cs typeface="Times New Roman" pitchFamily="18" charset="0"/>
              </a:rPr>
              <a:t>Питання лекції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i="1" dirty="0" smtClean="0"/>
              <a:t>1. </a:t>
            </a:r>
            <a:r>
              <a:rPr lang="ru-RU" sz="3200" i="1" dirty="0" err="1" smtClean="0"/>
              <a:t>Економічний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зміст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класифікація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грошових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потоків</a:t>
            </a:r>
            <a:endParaRPr lang="ru-RU" sz="3200" i="1" dirty="0" smtClean="0"/>
          </a:p>
          <a:p>
            <a:pPr>
              <a:buNone/>
            </a:pPr>
            <a:r>
              <a:rPr lang="ru-RU" sz="3200" i="1" dirty="0" smtClean="0"/>
              <a:t>2.</a:t>
            </a:r>
            <a:r>
              <a:rPr lang="uk-UA" sz="3200" i="1" dirty="0" smtClean="0"/>
              <a:t>Методи складання звіту про рух грошових коштів</a:t>
            </a:r>
          </a:p>
          <a:p>
            <a:pPr>
              <a:buNone/>
            </a:pPr>
            <a:r>
              <a:rPr lang="uk-UA" sz="3200" i="1" smtClean="0"/>
              <a:t>3. </a:t>
            </a:r>
            <a:r>
              <a:rPr lang="ru-RU" sz="3200" i="1" smtClean="0"/>
              <a:t>Напрями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аналізу</a:t>
            </a:r>
            <a:r>
              <a:rPr lang="ru-RU" sz="3200" i="1" dirty="0" smtClean="0"/>
              <a:t> та система </a:t>
            </a:r>
            <a:r>
              <a:rPr lang="ru-RU" sz="3200" i="1" dirty="0" err="1" smtClean="0"/>
              <a:t>показників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оцінювання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грошових</a:t>
            </a:r>
            <a:endParaRPr lang="ru-RU" sz="3200" i="1" dirty="0" smtClean="0"/>
          </a:p>
          <a:p>
            <a:pPr>
              <a:buNone/>
            </a:pPr>
            <a:r>
              <a:rPr lang="en-US" sz="3200" i="1" dirty="0" smtClean="0"/>
              <a:t>   </a:t>
            </a:r>
            <a:r>
              <a:rPr lang="ru-RU" sz="3200" i="1" dirty="0" err="1" smtClean="0"/>
              <a:t>потоків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ctr">
              <a:buNone/>
            </a:pP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buNone/>
            </a:pPr>
            <a:endParaRPr lang="ru-RU" sz="2800" i="1" dirty="0" smtClean="0"/>
          </a:p>
          <a:p>
            <a:pPr marL="0" lvl="0" indent="360000" algn="just"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buFont typeface="+mj-lt"/>
              <a:buAutoNum type="arabicPeriod"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buFont typeface="+mj-lt"/>
              <a:buAutoNum type="arabicPeriod"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400695" cy="28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6715172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85794"/>
            <a:ext cx="63579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Інвестиційна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(НП(С)БО 1)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необоротних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складовою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еквівалентів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Рух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№ 3 (3-н))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статтях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розділу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балансу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Необоротні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Алгоритм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наведено в табл. 5.4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6858048" cy="323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67151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000109"/>
            <a:ext cx="59293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наведених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табл. 5.4 статей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розкривається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рекомендаціях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заповнення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затверджених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наказом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№ 433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28.03.2013 р.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чистого грошового потоку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показано на рис. 5.3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07223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305342"/>
            <a:ext cx="628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(НП(С)БО 1)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позикового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капіталів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ІІІ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№ 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(3-н))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статтях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балансу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розділом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Власний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статтях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пов’язаних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розділах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балансу: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Довгострокові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зобов’язання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та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зобов’язання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6500857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650085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НП(С)БО 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вибуття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грошей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еквівалентів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готівка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банках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депозити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Еквіваленти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(грошей)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короткострокові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високоліквідні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інвестиції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конвертуються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характеризуються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незначним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ризиком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Такими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еквівалентами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високоліквідні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інвестиції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папери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строк,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казначейські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векселі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депозитні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сертифікати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6715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Визначивши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(табл. 5.8).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671517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21523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889844"/>
            <a:ext cx="67866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рухом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так: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«добре»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позитивне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від’ємне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«норма»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позитивне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від’ємне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«криза»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від’ємне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позитивне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750099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система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Головна мета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оцінюванні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здат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генерувати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установлені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строки,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запланованих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достатності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видами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нормального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збалансованості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синхронізації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додатного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від’ємного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часом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поточної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перспективної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платоспроможності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інформаційне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оптимізації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68580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№ 1 «Баланс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стан)»,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№ 2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сукупний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№ 3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(за прямим методом)»,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№ 3-н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непрямим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методом)»,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№ 5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Примітки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синтетичного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аналітичного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7572429" cy="559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42918"/>
            <a:ext cx="6572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Горизонтальний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додатного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грошового потоку,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кількісно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обсяги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від’ємного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грошового потоку),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розмірів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кожним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напрямом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67866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Вертикальний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структурний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додатного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від’ємного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 чистого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проводиться: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за видами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операційною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інвестиційною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кожного виду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додатного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від’ємного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чистого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внутрішніми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підрозділами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(центрами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покаже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них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напрямами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них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грошового потоку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8847"/>
            <a:ext cx="64294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Вертикальний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структуру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розрахувати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обсязі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проаналізувати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провести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ранжирування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вагомістю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порівняти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отримані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Ранжирування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вагомість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кожного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них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зосередження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Ранжирування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грошемістким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65008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аналітичних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До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належать: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кон’юнктура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товарного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фондового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система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сформована практика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кредитування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постачальників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товарно-матеріальних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система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розрахункових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суб’єктів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доступність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кредиту.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Внутрішніми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факторами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є: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операційного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циклу;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сезонність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невідкладність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амортизаційна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компетенція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менеджерів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00042"/>
            <a:ext cx="7543824" cy="517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2"/>
            <a:ext cx="6858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абсолютних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дохідності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ліквідності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закордонній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Cash-Flow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Cash-Flow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дослівному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перекладі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Зважаючи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закордонна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практика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готівкою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називає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Cash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видатки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проходять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касовими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готівковими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банківськими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безготівковими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розрахунками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Cash-Flow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увесь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61436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Cash-Flow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розглядати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аспектах: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⇒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фінансово-економічний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індикатор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спроможності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⇒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індикатор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теперішньої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майбутньої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дохідності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⇒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індикатор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9"/>
            <a:ext cx="67866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Абсолютним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показником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виначається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ліквідний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чистій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кредитній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позиції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суб’єкта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кварталу).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Чиста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кредитна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позиція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різниця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сумою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кредитів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величиною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71438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771530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07246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7905780" cy="340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285860"/>
            <a:ext cx="7643866" cy="340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285860"/>
            <a:ext cx="77867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7929586" cy="375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57166"/>
            <a:ext cx="69579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n-US" sz="2800" dirty="0" err="1" smtClean="0"/>
              <a:t>Під</a:t>
            </a:r>
            <a:r>
              <a:rPr lang="en-US" sz="2800" dirty="0" smtClean="0"/>
              <a:t> </a:t>
            </a:r>
            <a:r>
              <a:rPr lang="en-US" sz="2800" b="1" i="1" dirty="0" err="1"/>
              <a:t>грошовими</a:t>
            </a:r>
            <a:r>
              <a:rPr lang="en-US" sz="2800" b="1" i="1" dirty="0"/>
              <a:t> </a:t>
            </a:r>
            <a:r>
              <a:rPr lang="en-US" sz="2800" b="1" i="1" dirty="0" err="1"/>
              <a:t>потоками</a:t>
            </a:r>
            <a:r>
              <a:rPr lang="en-US" sz="2800" b="1" dirty="0"/>
              <a:t> </a:t>
            </a:r>
            <a:r>
              <a:rPr lang="en-US" sz="2800" dirty="0" err="1"/>
              <a:t>розуміють</a:t>
            </a:r>
            <a:r>
              <a:rPr lang="en-US" sz="2800" dirty="0"/>
              <a:t> </a:t>
            </a:r>
            <a:endParaRPr lang="en-US" sz="2800" dirty="0" smtClean="0"/>
          </a:p>
          <a:p>
            <a:pPr marL="514350" indent="-514350" algn="just"/>
            <a:r>
              <a:rPr lang="en-US" sz="2800" dirty="0" err="1" smtClean="0"/>
              <a:t>всі</a:t>
            </a:r>
            <a:r>
              <a:rPr lang="en-US" sz="2800" dirty="0" smtClean="0"/>
              <a:t> </a:t>
            </a:r>
            <a:r>
              <a:rPr lang="en-US" sz="2800" dirty="0" err="1"/>
              <a:t>надходження</a:t>
            </a:r>
            <a:r>
              <a:rPr lang="en-US" sz="2800" dirty="0"/>
              <a:t> </a:t>
            </a:r>
            <a:r>
              <a:rPr lang="en-US" sz="2800" dirty="0" err="1"/>
              <a:t>та</a:t>
            </a:r>
            <a:r>
              <a:rPr lang="en-US" sz="2800" dirty="0"/>
              <a:t> </a:t>
            </a:r>
            <a:r>
              <a:rPr lang="en-US" sz="2800" dirty="0" err="1"/>
              <a:t>виплати</a:t>
            </a:r>
            <a:r>
              <a:rPr lang="en-US" sz="2800" dirty="0"/>
              <a:t> </a:t>
            </a:r>
            <a:r>
              <a:rPr lang="en-US" sz="2800" dirty="0" err="1"/>
              <a:t>грошових</a:t>
            </a:r>
            <a:r>
              <a:rPr lang="en-US" sz="2800" dirty="0"/>
              <a:t> </a:t>
            </a:r>
            <a:endParaRPr lang="en-US" sz="2800" dirty="0" smtClean="0"/>
          </a:p>
          <a:p>
            <a:pPr marL="514350" indent="-514350" algn="just"/>
            <a:r>
              <a:rPr lang="en-US" sz="2800" dirty="0" err="1" smtClean="0"/>
              <a:t>коштів</a:t>
            </a:r>
            <a:r>
              <a:rPr lang="en-US" sz="2800" dirty="0" smtClean="0"/>
              <a:t>.</a:t>
            </a:r>
            <a:endParaRPr lang="uk-UA" sz="2800" dirty="0" smtClean="0"/>
          </a:p>
          <a:p>
            <a:pPr algn="just"/>
            <a:r>
              <a:rPr lang="en-US" sz="2800" dirty="0" smtClean="0"/>
              <a:t> </a:t>
            </a:r>
            <a:endParaRPr lang="uk-UA" sz="2800" dirty="0" smtClean="0"/>
          </a:p>
          <a:p>
            <a:pPr algn="just"/>
            <a:r>
              <a:rPr lang="uk-UA" sz="2800" dirty="0"/>
              <a:t>Надходження грошових коштів називається </a:t>
            </a:r>
            <a:r>
              <a:rPr lang="uk-UA" sz="2800" b="1" i="1" dirty="0"/>
              <a:t>позитивним грошовим потоком</a:t>
            </a:r>
            <a:r>
              <a:rPr lang="uk-UA" sz="2800" dirty="0"/>
              <a:t>, </a:t>
            </a:r>
            <a:r>
              <a:rPr lang="uk-UA" sz="2800" dirty="0" smtClean="0"/>
              <a:t>вибуття </a:t>
            </a:r>
            <a:r>
              <a:rPr lang="uk-UA" sz="2800" dirty="0"/>
              <a:t>– </a:t>
            </a:r>
            <a:r>
              <a:rPr lang="uk-UA" sz="2800" i="1" dirty="0"/>
              <a:t>негативним</a:t>
            </a:r>
            <a:r>
              <a:rPr lang="uk-UA" sz="2800" dirty="0"/>
              <a:t>. </a:t>
            </a:r>
            <a:endParaRPr lang="uk-UA" sz="2800" dirty="0" smtClean="0"/>
          </a:p>
          <a:p>
            <a:pPr algn="just"/>
            <a:endParaRPr lang="uk-UA" sz="2800" dirty="0" smtClean="0"/>
          </a:p>
          <a:p>
            <a:pPr algn="just"/>
            <a:r>
              <a:rPr lang="uk-UA" sz="2800" dirty="0" smtClean="0"/>
              <a:t>Різниця </a:t>
            </a:r>
            <a:r>
              <a:rPr lang="uk-UA" sz="2800" dirty="0"/>
              <a:t>між позитивним і негативним грошовими потоками </a:t>
            </a:r>
            <a:r>
              <a:rPr lang="uk-UA" sz="2800" dirty="0" smtClean="0"/>
              <a:t>є </a:t>
            </a:r>
            <a:r>
              <a:rPr lang="uk-UA" sz="2800" b="1" i="1" dirty="0" smtClean="0"/>
              <a:t>чистим </a:t>
            </a:r>
            <a:r>
              <a:rPr lang="uk-UA" sz="2800" b="1" i="1" dirty="0"/>
              <a:t>грошовим потоком</a:t>
            </a:r>
            <a:r>
              <a:rPr lang="uk-UA" sz="2800" b="1" dirty="0"/>
              <a:t>.</a:t>
            </a:r>
            <a:r>
              <a:rPr lang="uk-UA" sz="28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8403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300937" cy="496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3"/>
            <a:ext cx="7500990" cy="365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571481"/>
            <a:ext cx="7643865" cy="460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857232"/>
            <a:ext cx="750099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785818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17344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Етап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Аналіз достатності надходження грошових коштів</a:t>
            </a:r>
            <a:endParaRPr lang="uk-UA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Визначення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оптимального залишку грошових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коштів</a:t>
            </a:r>
          </a:p>
          <a:p>
            <a:pPr algn="just"/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Баумола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прийнятна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для підприємств, грошові витрати яких стабільні та прогнозовані.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, розроблена Міллером і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Орром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допомагає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з’ясувати: як підприємству слід управляти своїм грошовим запасом, якщо неможливо передбачити щоденне витрачання та надходження грошових коштів.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Модель базується на припущенні, що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надходження і витрачання грошей від періоду до періоду є незалежними випадковими подіями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6398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35846"/>
            <a:ext cx="735811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Модель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Баумоля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Baumol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model)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алгоритм,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оптимізувати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залишку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підприємства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платіжного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обороту.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Один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систематичних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запасом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запропонований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Баумолем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1952 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максимальний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доцільний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часу.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кошти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вкладає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короткострокові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паперів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запас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виснажується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нулю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досягає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заданого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над ринком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паперів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поповнюючи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запас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89844"/>
            <a:ext cx="75724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Баумоля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потоки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схильні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коливань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витрачаються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рівномірно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нульового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залишку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невизначеність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кредитної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овердрафту;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альтернативні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залишку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надлишок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вкладається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ліквідні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папери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купівлі-продажу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ліквідних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паперів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з’являються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транзакційні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89844"/>
            <a:ext cx="75724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Баумоля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потоки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схильні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коливань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витрачаються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рівномірно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нульового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залишку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невизначеність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кредитної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овердрафту;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альтернативні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залишку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надлишок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вкладається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ліквідні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папери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купівлі-продажу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ліквідних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паперів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з’являються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транзакційні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642918"/>
            <a:ext cx="73581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запропонованої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Вільямом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Баумолем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залишки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майбутній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розмірах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мінімальний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залишок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нулю;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оптимальний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же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інтерпретації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Баумоля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максимальний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залишок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формулою: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71744"/>
            <a:ext cx="3181363" cy="131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3857628"/>
            <a:ext cx="71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короткострокових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вкладень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фіксований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угоді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Ода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платіжного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обороту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запланованому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ставка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відсотка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короткостроковими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вкладеннями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аналізованому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виражена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десятковим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дробом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474345"/>
            <a:ext cx="70009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1. За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напрямом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додатний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від’ємний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напрямами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2. За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методом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валовий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грошей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аналізується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чистий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(ЧГП)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додатним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(ДГП)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від’ємним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(ВГП) потоками грошей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аналізується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ЧГП = ДГП – ВГП. (5.1)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ЧГП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бути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додатною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від’ємною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величиною.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6858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проста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Баумоля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усереднених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стабільних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реальній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дійсності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компаній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прийнятний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		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випадковими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величинами.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обставина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враховується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Міллера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Орра. Головна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особливість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нестабільності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відхилення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меж.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90928753"/>
              </p:ext>
            </p:extLst>
          </p:nvPr>
        </p:nvGraphicFramePr>
        <p:xfrm>
          <a:off x="467544" y="836712"/>
          <a:ext cx="7533480" cy="4536504"/>
        </p:xfrm>
        <a:graphic>
          <a:graphicData uri="http://schemas.openxmlformats.org/presentationml/2006/ole">
            <p:oleObj spid="_x0000_s7170" name="Picture" r:id="rId3" imgW="4258056" imgH="2438400" progId="Word.Picture.8">
              <p:embed/>
            </p:oleObj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78492" y="5487615"/>
            <a:ext cx="44817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Рис. 1.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Модель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Міллера-Орра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4843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2454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Етапи формування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моделі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Міллера-Орра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1. Встановлюється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мінімальна величина грошових коштів (О</a:t>
            </a:r>
            <a:r>
              <a:rPr lang="uk-UA" sz="2400" b="1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яку доцільно постійно мати 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поточному рахунку.</a:t>
            </a:r>
          </a:p>
          <a:p>
            <a:pPr algn="just"/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2. За даними минулих періодів визначається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варіація щоденного надходження засобів на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поточний рахунок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(V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3. Визначаються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витрати зі зберігання засобів на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поточному рахунку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b="1" i="1" baseline="-250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розмірі ставки щоденного доходу за короткостроковими цінними паперами, що обертаються на ринку) і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витрати із взаємної трансформації грошових коштів і цінних паперів (Р</a:t>
            </a:r>
            <a:r>
              <a:rPr lang="uk-UA" sz="2400" b="1" i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(наприклад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комісійні, що сплачуються в пунктах обміну валюти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909735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92488924"/>
              </p:ext>
            </p:extLst>
          </p:nvPr>
        </p:nvGraphicFramePr>
        <p:xfrm>
          <a:off x="2411760" y="1916832"/>
          <a:ext cx="4896544" cy="1800200"/>
        </p:xfrm>
        <a:graphic>
          <a:graphicData uri="http://schemas.openxmlformats.org/presentationml/2006/ole">
            <p:oleObj spid="_x0000_s8194" name="Формула" r:id="rId3" imgW="1168400" imgH="558800" progId="Equation.3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941819"/>
            <a:ext cx="7244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Розраховується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розмах варіації залишку грошових коштів на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поточному рахунку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(S)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894147"/>
            <a:ext cx="7172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Розраховується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верхня межа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грошових коштів на банківському рахунку (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400" b="1" i="1" baseline="-250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87081621"/>
              </p:ext>
            </p:extLst>
          </p:nvPr>
        </p:nvGraphicFramePr>
        <p:xfrm>
          <a:off x="2771800" y="5085184"/>
          <a:ext cx="4320480" cy="720080"/>
        </p:xfrm>
        <a:graphic>
          <a:graphicData uri="http://schemas.openxmlformats.org/presentationml/2006/ole">
            <p:oleObj spid="_x0000_s8195" name="Формула" r:id="rId4" imgW="761669" imgH="203112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469999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790658" y="1345992"/>
            <a:ext cx="72103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6. 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Визначається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повернення (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b="1" i="1" baseline="-250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 величину залишку грошових коштів на банківському рахунку, до якої необхідно повернутися у випадку, якщо фактичний залишок засобів 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поточному рахунку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досягає верхньої або нижньої межі: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29259290"/>
              </p:ext>
            </p:extLst>
          </p:nvPr>
        </p:nvGraphicFramePr>
        <p:xfrm>
          <a:off x="1691680" y="3573016"/>
          <a:ext cx="5328592" cy="1656184"/>
        </p:xfrm>
        <a:graphic>
          <a:graphicData uri="http://schemas.openxmlformats.org/presentationml/2006/ole">
            <p:oleObj spid="_x0000_s9218" name="Формула" r:id="rId3" imgW="723586" imgH="355446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208067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35846"/>
            <a:ext cx="750099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Дисконтування грошових потоків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Принцип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грошей 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 value of money),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наріжним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каменем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менеджменті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сьогоднішні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ціннішими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грошей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прибутковості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грошовому ринку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ЦП. Як норма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прибутковості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виступати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норма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позикового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відсотка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норма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дивідендів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звичайними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привілейованими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акціями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 принципу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грошей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випливає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врахування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чинника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некоректність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довгострокових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простого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величин,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періодів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28670"/>
            <a:ext cx="8072462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8286775" cy="456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75009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38238"/>
            <a:ext cx="7620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74345"/>
            <a:ext cx="66437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За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видами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постачальникам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плати персоналу,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податкових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грошей,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реального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інвестування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грошей,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залученням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додаткового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зареєстрованого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одержанням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короткострокових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кредитів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виплатою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дивідендів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07249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4975"/>
            <a:ext cx="7929587" cy="34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1"/>
            <a:ext cx="7439025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1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чинника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часу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проведенні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прирощення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compounding)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дисконтування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discoun­ting)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аналізі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зіставити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cash flows). 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дисконтування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ґрунтуються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техніці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процентних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обчислень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приведення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періодів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потрібного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моменту часу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теперішньому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норма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приведення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відсоткова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ставка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 (interest rate).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71546"/>
            <a:ext cx="70723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Стандарту №1: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дисконтування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поточної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грошового потоку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прогнозується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тимчасової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грошей у тому,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Суть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дисконтування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приведення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поточну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показника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ставка дисконту.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357158" y="500042"/>
            <a:ext cx="77153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дисконтування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грошових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потоків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доцільно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♦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обгрунтовано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оцінити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майбутні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грошові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потоки;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♦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майбутні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грошові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потоки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прогнозуються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істотно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відрізняються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♦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♦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реалізує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інвестиційний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проект,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істотно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вплинути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характеристики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00108"/>
            <a:ext cx="67151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прирощення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майбутню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величину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future value — FV)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поточної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present value — PV)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проміжок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заданої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відсоткової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ставки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Дисконтування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являє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знаходження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оцінюваної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момент часу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відомим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передбачуваним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економічному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величина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PV,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дисконтуванням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поточне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майбутньої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FV.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714356"/>
            <a:ext cx="6929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Як правило,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короткострокових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року,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відсотки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Базою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первинна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початкова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сума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довгострокових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вкладень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відсотки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простих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процентів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прирощення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такою формулою: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70723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35811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714356"/>
            <a:ext cx="63579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За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достатності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надлишковий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реальну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потребу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ресурсах;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дефіцитний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меншим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потреби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За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неперервністю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регулярний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систематично,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періодичністю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дискретний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епізодичний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пов’язаний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проведенням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спонтанно,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сталого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періодичності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928670"/>
            <a:ext cx="7786742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792961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1142984"/>
            <a:ext cx="712472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8847"/>
            <a:ext cx="678661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дисконтованого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грошового потоку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дисконтованих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корисним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фірмам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майбутній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довгострокових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припущень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внутрішньої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Включено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майбутні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прогнози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очікування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критичної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злиття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поглинання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компаній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внутрішньої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IRR)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інвестиції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чутливості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коливань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35846"/>
            <a:ext cx="79296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дисконтованого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грошового потоку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формула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дисконтованого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грошового потоку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Неточні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прогнози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прибутків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віддачі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несподіваних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перевірені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конкуруючих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фірм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враховує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Розрахувати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Дисконтований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надмірно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залежним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припущень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майбутні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дисконтованого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грошового потоку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складним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призведе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сприйнятливості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коливань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грошового потоку.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78581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928670"/>
            <a:ext cx="771530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64294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тавка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дисконтування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норму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майбутні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приводяться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теперішньої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момент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вкладення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залученого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214422"/>
            <a:ext cx="80010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6429420" cy="425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143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За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стабільністю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часових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інтервалів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регулярний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рівномірними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часовими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інтервалами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ануїтетом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регулярний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нерівномірними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часовими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інтервалами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За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періодом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часу: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короткострокові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потоки (до одного року);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довгострокові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потоки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За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черговістю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пріоритетний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обов’язкові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першочерговому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порядку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ускладненням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поточний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обсяги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викорис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грошей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поточної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пріоритетних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відстрочений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грошей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поточною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господарською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перенести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пізніші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строки.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7358114" cy="329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6357982" cy="368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736"/>
            <a:ext cx="8072462" cy="34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8286776" cy="39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14422"/>
            <a:ext cx="8286775" cy="389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42984"/>
            <a:ext cx="8072462" cy="385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" y="857232"/>
            <a:ext cx="7100909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" y="2500306"/>
            <a:ext cx="7186635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571613"/>
            <a:ext cx="7581925" cy="33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1797</TotalTime>
  <Words>1492</Words>
  <PresentationFormat>Экран (4:3)</PresentationFormat>
  <Paragraphs>212</Paragraphs>
  <Slides>97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97</vt:i4>
      </vt:variant>
    </vt:vector>
  </HeadingPairs>
  <TitlesOfParts>
    <vt:vector size="100" baseType="lpstr">
      <vt:lpstr>Изящная</vt:lpstr>
      <vt:lpstr>Picture</vt:lpstr>
      <vt:lpstr>Формула</vt:lpstr>
      <vt:lpstr>Аналіз грошових потоків ПІДПРИЄМСТВА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ФІНАНСОВОЇ САНАЦІЇ ПІДПРИЄМСТВА</dc:title>
  <dc:creator>andrew</dc:creator>
  <cp:lastModifiedBy>User</cp:lastModifiedBy>
  <cp:revision>265</cp:revision>
  <dcterms:created xsi:type="dcterms:W3CDTF">2013-11-10T19:44:41Z</dcterms:created>
  <dcterms:modified xsi:type="dcterms:W3CDTF">2023-02-22T08:28:53Z</dcterms:modified>
</cp:coreProperties>
</file>