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181F-1470-4760-8600-68BE98EB5C51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23FD3-5290-43BD-A8F0-9A764E6C9B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632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181F-1470-4760-8600-68BE98EB5C51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23FD3-5290-43BD-A8F0-9A764E6C9B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027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181F-1470-4760-8600-68BE98EB5C51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23FD3-5290-43BD-A8F0-9A764E6C9B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906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181F-1470-4760-8600-68BE98EB5C51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23FD3-5290-43BD-A8F0-9A764E6C9B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193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181F-1470-4760-8600-68BE98EB5C51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23FD3-5290-43BD-A8F0-9A764E6C9B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7978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181F-1470-4760-8600-68BE98EB5C51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23FD3-5290-43BD-A8F0-9A764E6C9B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7469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181F-1470-4760-8600-68BE98EB5C51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23FD3-5290-43BD-A8F0-9A764E6C9B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5814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181F-1470-4760-8600-68BE98EB5C51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23FD3-5290-43BD-A8F0-9A764E6C9B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296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181F-1470-4760-8600-68BE98EB5C51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23FD3-5290-43BD-A8F0-9A764E6C9B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8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181F-1470-4760-8600-68BE98EB5C51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53C23FD3-5290-43BD-A8F0-9A764E6C9B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450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181F-1470-4760-8600-68BE98EB5C51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23FD3-5290-43BD-A8F0-9A764E6C9B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654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181F-1470-4760-8600-68BE98EB5C51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23FD3-5290-43BD-A8F0-9A764E6C9B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478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181F-1470-4760-8600-68BE98EB5C51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23FD3-5290-43BD-A8F0-9A764E6C9B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997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181F-1470-4760-8600-68BE98EB5C51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23FD3-5290-43BD-A8F0-9A764E6C9B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696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181F-1470-4760-8600-68BE98EB5C51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23FD3-5290-43BD-A8F0-9A764E6C9B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382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181F-1470-4760-8600-68BE98EB5C51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23FD3-5290-43BD-A8F0-9A764E6C9B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375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181F-1470-4760-8600-68BE98EB5C51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23FD3-5290-43BD-A8F0-9A764E6C9B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850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B56181F-1470-4760-8600-68BE98EB5C51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3C23FD3-5290-43BD-A8F0-9A764E6C9B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418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20871" y="259307"/>
            <a:ext cx="8161129" cy="4681183"/>
          </a:xfrm>
        </p:spPr>
        <p:txBody>
          <a:bodyPr>
            <a:normAutofit fontScale="90000"/>
          </a:bodyPr>
          <a:lstStyle/>
          <a:p>
            <a:pPr indent="457200" algn="l">
              <a:lnSpc>
                <a:spcPct val="120000"/>
              </a:lnSpc>
              <a:spcAft>
                <a:spcPts val="0"/>
              </a:spcAft>
            </a:pPr>
            <a:r>
              <a:rPr lang="uk-UA" sz="36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4. Платіжний баланс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4.1. Платіжний баланс і його роль у валютно-фінансових відносинах країн..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4.2. Структура платіжного балансу держави i </a:t>
            </a:r>
            <a:r>
              <a:rPr lang="uk-UA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змiст</a:t>
            </a:r>
            <a: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його статей.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4.3. Регулювання платіжного балансу.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4.4. Стан платіжного балансу України</a:t>
            </a:r>
            <a:r>
              <a:rPr lang="uk-UA" sz="3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07991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313899"/>
            <a:ext cx="10018713" cy="6114197"/>
          </a:xfrm>
        </p:spPr>
        <p:txBody>
          <a:bodyPr>
            <a:normAutofit lnSpcReduction="10000"/>
          </a:bodyPr>
          <a:lstStyle/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Платежі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користування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інтелектуальною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власністю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віднесена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відображається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плата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патентів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марок,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науково-дослідних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конструкторських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розробок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авторські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гонорари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роялті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оплата за договорами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комерційної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концесії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(франчайзинг); оплата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ліцензій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копіювання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інтелектуальної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втіленої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оригіналах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ними права.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Телекомунікаційні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комп’ютерні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уключає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плату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радіо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телевізійного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оброблення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ремонт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обчислювальної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плату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 права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копіювання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плату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агентств, агентств новин;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передплату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періодичних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видань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432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341195"/>
            <a:ext cx="10018713" cy="6018662"/>
          </a:xfrm>
        </p:spPr>
        <p:txBody>
          <a:bodyPr>
            <a:normAutofit fontScale="92500" lnSpcReduction="20000"/>
          </a:bodyPr>
          <a:lstStyle/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розробок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консультаційних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юридичних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аудиторських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маркетингу;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архітектурних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інженерних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сільського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плата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операційний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лізинг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посередництво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комерційних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приватним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особам та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уключає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платежі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аудіовізуальні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ними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плату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спортивних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оздоровчих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оплату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участь 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семінарах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конференціях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включені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придбаних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посольствами, консульствами,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офіційними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торговельними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військовими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представництвами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тієї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розташовані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платежі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забезпеченням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багатостороннього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врегулювання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воєнних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розташуванням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миротворчих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732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341194"/>
            <a:ext cx="10018713" cy="5923127"/>
          </a:xfrm>
        </p:spPr>
        <p:txBody>
          <a:bodyPr>
            <a:normAutofit fontScale="92500"/>
          </a:bodyPr>
          <a:lstStyle/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первинних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доходи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резидентами того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фактору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нерезидентам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компонентів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“Оплата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уключається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заробітна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плата й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доходи в будь-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резидентами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роботу,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межами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нерезидентів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заробітна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плата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сезонних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робітників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мешканців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прикордонних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районів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персоналу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Інвестиційні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доходи”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відображається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Структура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інвестиційних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узгоджена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структурою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рахунку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інвестиції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портфельні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інвестиції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інвестиції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резервні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Інвестиційні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доходи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дивіденди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вилучення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квазікорпорацій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реінвестовані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доходи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проценти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55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09433"/>
            <a:ext cx="10018713" cy="6005015"/>
          </a:xfrm>
        </p:spPr>
        <p:txBody>
          <a:bodyPr>
            <a:normAutofit fontScale="85000" lnSpcReduction="20000"/>
          </a:bodyPr>
          <a:lstStyle/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первинні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доходи”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уключається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рента (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доходи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оренду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права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родовищ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корисних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копалин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субсидії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Рахунок вторинних доходів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охоплює поточні трансферти між резидентами та нерезидентами, тобто операції, під час яких відбувається передавання матеріальних та фінансових цінностей, яке не передбачає компенсації у вигляді певного вартісного еквівалента. Поточні трансферти включають приватні трансферти, поточні податки на доходи і майно, відрахування на соціальні потреби, соціальні виплати, чисті страхові премії та відшкодування, крім страхування життя, поточні операції в рамках міжнародного співробітництва, інші поточні трансферти. Поточні трансферти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збільшують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рівень доходу та споживання товарів і послуг країни-реципієнта і зменшують дохід та потенційні можливості країни-донора (наприклад, гуманітарна допомога, технічна допомога, внески міжнародних організацій, грошові перекази фізичних осіб тощо).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Рахунок операцій з капіталом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охоплює всі операції, які включають одержання або оплату капітальних трансфертів (трансферти на інвестиційні цілі, прощення боргу, перекази мігрантів тощо), а також придбання або реалізацію нефінансових активів та прав власності, таких як, наприклад, торгові марки, патенти, авторські права, права на видобуток корисних копалин та інші.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6057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341194"/>
            <a:ext cx="10018713" cy="5950423"/>
          </a:xfrm>
        </p:spPr>
        <p:txBody>
          <a:bodyPr>
            <a:normAutofit fontScale="77500" lnSpcReduction="20000"/>
          </a:bodyPr>
          <a:lstStyle/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Фінансовий рахунок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відображає всі операції, у результаті яких відбувається перехід прав власності на зовнішні фінансові активи та вимоги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країни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 виникнення та погашення фінансових зобов’язань між резидентами та нерезидентами за звітний період.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Фінансовий рахунок поділяється на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дві класифікаційні групи, що охоплюють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операції з фінансовими активами (активи)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операції з фінансовими зобов’язаннями (пасиви).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Обидві групи поділяються на такі функціональні категорії: прямі інвестиції; портфельні інвестиції; похідні фінансові інструменти, інші інвестиції, резервні активи.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Прямі інвестиції. Прямі інвестиції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це категорія міжнародної діяльності, яка відображає прагнення інституційної одиниці – резидента однієї країни здійснювати контроль чи справляти стійкий вплив на діяльність підприємства, яке є резидентом іншої країни, що досягається шляхом участі в капіталі. Усі інші операції між прямим інвестором і підприємством прямого інвестування також класифікуються як прямі інвестиції (наприклад, надання кредитів).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Боргові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зобов’язання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окремими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афілійованими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корпораціями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належать банки, не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класифікуються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інвестиції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складу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Уважається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інвестора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останнього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статутному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капіталі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становить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 до 50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відсотків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контролюється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інвестором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останній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відсотків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статутного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497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327547"/>
            <a:ext cx="10018713" cy="5991366"/>
          </a:xfrm>
        </p:spPr>
        <p:txBody>
          <a:bodyPr>
            <a:normAutofit fontScale="92500" lnSpcReduction="20000"/>
          </a:bodyPr>
          <a:lstStyle/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Портфельні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інвестиції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Портфельні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інвестиції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транскордонні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залишки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борговими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цінними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паперами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цінними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паперами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капіталі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тих,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належать до складу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прямих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резервних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До складу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портфельних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облігації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цінні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папери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купуються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доходу. Для кожного виду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інструменту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внутрішніми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секторами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строковістю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інструменту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довгострокові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короткострокові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Похідні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цінні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папери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випуску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пов’язаний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правом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продаж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терміну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договором (контрактом),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цінних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паперів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та/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відображені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контракту,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вільно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обертаються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ринку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самостійну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ринкову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Купівля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-продаж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розрахунки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ними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чистій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(сальдо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розрахунків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без фактичного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базовими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активами. До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похідних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опціони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процентні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фондові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ф’ючерсні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форвардні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контракти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свопи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2631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327546"/>
            <a:ext cx="10018713" cy="6059605"/>
          </a:xfrm>
        </p:spPr>
        <p:txBody>
          <a:bodyPr/>
          <a:lstStyle/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інвестиції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рахунку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належать до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прямих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портфельних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резервних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інвестиції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так само як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портфельні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класифікуються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того,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активом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пасивом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резидента, 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строками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погашення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інвестиції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класифікуються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такими видами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інструменту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капіталі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позики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валюта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депозити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аванси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дебіторська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кредиторська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заборгованість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запозичення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зобов’язання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98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341195"/>
            <a:ext cx="10018713" cy="5882184"/>
          </a:xfrm>
        </p:spPr>
        <p:txBody>
          <a:bodyPr/>
          <a:lstStyle/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Резервні активи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уключають зовнішні активи країни, що перебувають під контролем органів грошово-кредитного регулювання та в будь-який час можуть бути використані для прямого фінансування дефіциту платіжного балансу або для здійснення інтервенцій на валютному ринку з метою підтримки курсу національної валюти. До резервних активів належать такі статті: “Монетарне золото”, “Спеціальні права запозичення”, “Резервна позиція в МВФ”, “Активи в іноземній валюті, що складаються з готівкових коштів, депозитів, цінних паперів та інших вимог”.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277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313899"/>
            <a:ext cx="10018713" cy="6018662"/>
          </a:xfrm>
        </p:spPr>
        <p:txBody>
          <a:bodyPr>
            <a:normAutofit fontScale="85000" lnSpcReduction="10000"/>
          </a:bodyPr>
          <a:lstStyle/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Платіжний баланс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складається з двох частин – надходжень і платежів. Якщо грошові надходження перевищують платежі,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платіжний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баланс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 активним (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профіцитним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а якщо сума платежів більша від надходжень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пасивний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(дефіцитний).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основу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платіжного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балансу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покладено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методологічні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першим принципом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платіжному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балансі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відображаються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резидентами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нерезидентами.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принцип – метод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подвійного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запису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зовнішньоекономічна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записується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платіжного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балансу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двічі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платіжного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балансу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розподіляються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балансувальні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відображаються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остаточний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платіжного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балансу та є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самостійними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поточні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довгострокового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балансувальних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статей належать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самостійності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обмежену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самостійність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сальдо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платіжного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балансу,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відображають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резервів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короткострокових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іноземної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позики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валютно-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6984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300251"/>
            <a:ext cx="10018713" cy="6045958"/>
          </a:xfrm>
        </p:spPr>
        <p:txBody>
          <a:bodyPr/>
          <a:lstStyle/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4.3. Регулювання платіжного балансу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Платіжний баланс є одним з об’єктів державного регулювання. Врівноваження балансу міжнародних розрахунків є важливим завданням економічної політики держави поряд із забезпеченням високих темпів економічного зростання, боротьбою з інфляцією та безробіттям.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Державне регулювання платіжного балансу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це сукупність економічних заходів, зокрема валютних, фінансових, грошово-кредитних, спрямованих на формування основних статей платіжного балансу.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9073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368490"/>
            <a:ext cx="10018713" cy="5827593"/>
          </a:xfrm>
        </p:spPr>
        <p:txBody>
          <a:bodyPr>
            <a:normAutofit fontScale="85000" lnSpcReduction="10000"/>
          </a:bodyPr>
          <a:lstStyle/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4.1. Платіжний баланс і його роль у валютно-фінансових відносинах країн..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ПЛАТІЖНИЙ БАЛАНС (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balance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payments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– співвідношення між сумою грошових надходжень, отриманих країною з-за кордону, та сумою здійснених нею платежів за кордон протягом певного періоду.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Платіжний баланс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 вартісним вираженням масштабів, структури та характеру зовнішньоекономічних операцій країни та її участі у світовому господарстві. </a:t>
            </a:r>
            <a:endParaRPr lang="uk-UA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формою складання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платіжний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баланс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 статистичним звітом, у якому в систематизованому вигляді наведено сумарні дані про зовнішньо­економічні операції резидентів країни з резидентами інших країн (з нерезидентами) за певний період (місяць, квартал, рік). Платіжний баланс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складається на певну дату.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Україні відповідальність за складання платіжного балансу на законодавчому рівні покладено на Національний банк України. Платіжний баланс складається щоквартально, публікується в аналітично-статистичному виданні НБУ «Платіжний баланс і зовнішній борг України» та на сторінці НБУ в мережі Інтернет.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2592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382137"/>
            <a:ext cx="10018713" cy="5964072"/>
          </a:xfrm>
        </p:spPr>
        <p:txBody>
          <a:bodyPr/>
          <a:lstStyle/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Виокремлюють такі основні методи ліквідації надлишку або дефіциту платіжного балансу: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зупинення потоків торгівлі та капіталу; коригування внутрішніх економічних диспропорцій;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досягнення зміни курсу національної валюти.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міжнародних заходів регулювання платіжних балансів належать такі: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узгодження умов експортних кредитів; двосторонні урядові кредити, короткострокові взаємні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кредити центральних банків у національних валютах за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своп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-угодами; кредити міжнародних валютно-кредитних та фінансових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358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573206"/>
            <a:ext cx="10018713" cy="5609229"/>
          </a:xfrm>
        </p:spPr>
        <p:txBody>
          <a:bodyPr/>
          <a:lstStyle/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основних методів регулювання платіжного балансу належать: прямий контроль через регламентацію імпорту (кількісне обмеження на ввезення), митні та інші збори, заборону або обмеження на перекази за кордон доходів за іноземними інвестиціями і грошовими трансфертами приватних осіб, вивезення коротко- та довгострокового капіталу; дефляція, що веде до покращення стану платіжного балансу. За умов дефляції зростає реальна процентна ставка, що сприяє залученню в країну короткострокового капіталу за умови розвиненої банківської системи і низького політичного ризику; підвищується обмінний курс національної валюти.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3966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09433"/>
            <a:ext cx="10018713" cy="5841242"/>
          </a:xfrm>
        </p:spPr>
        <p:txBody>
          <a:bodyPr/>
          <a:lstStyle/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Функціонально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платіжний баланс відіграє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роль макроекономічної моделі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яка систематично відображає економічні операції, що здійснюються між національною економікою та економіками інших країн світу. Така модель створюється з метою розробки та впровадження обґрунтованої курсової та зовнішньоекономічної політики країни, аналізу і прогнозу стану товарного та фінансового ринків, двосторонніх та багатосторонніх зіставлень, наукових досліджень і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т.п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На основі фактичних даних про стан платіжного балансу міжнародними фінансовими установами, зокрема МВФ, приймаються рішення про надання конкретним країнам фінансової допомоги для стабілізації платіжного балансу та подолання його дефіциту.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180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382137"/>
            <a:ext cx="10018713" cy="5732060"/>
          </a:xfrm>
        </p:spPr>
        <p:txBody>
          <a:bodyPr>
            <a:normAutofit/>
          </a:bodyPr>
          <a:lstStyle/>
          <a:p>
            <a:pPr marL="45720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Платіжний баланс виконує наступні функції: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джерелом інформації, тому що дає можливість отримати уявлення про рівень міжнародних взаємозв'язків країни, структурні зміни міжнародних трансакцій;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характеристика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платіжного балансу крім практичної, має ще й наукову цінність, оскільки дозволяє моделювати процеси макроекономічного розвитку відкритої економіки;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служить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орієнтиром для органів державного управління, що відповідають за економічну політику держави, тому що грошові і фіскальні заходи, а також заходи, що стимулюють конкуренцію, часто є наслідком стану платіжного балансу, результатом міжнародного впливу, який фіксується платіжним балансом.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313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86603"/>
            <a:ext cx="10018713" cy="5977719"/>
          </a:xfrm>
        </p:spPr>
        <p:txBody>
          <a:bodyPr>
            <a:normAutofit fontScale="92500" lnSpcReduction="10000"/>
          </a:bodyPr>
          <a:lstStyle/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4.2. Структура платіжного балансу держави i </a:t>
            </a:r>
            <a:r>
              <a:rPr lang="uk-UA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змiст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його статей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компоненти платіжного балансу групуються за двома рахунками: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рахунком поточних операцій, рахунком операцій з капіталом і фінансових операцій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Рахунок поточних операцій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включає всі операції з реальними цінностями, що відбуваються між резидентами та нерезидентами, а також операції, пов’язані з безоплатним наданням або одержанням цінностей, які призначені для поточного використання.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структурі поточного рахунка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виділяються чотири основні компоненти: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товари, послуги, рахунок первинних доходів та рахунок вторинних доходів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Товари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(відповідно до КПБ6) – це матеріальні вироблені (виготовлені) об’єкти, відносно яких можуть установлюватися права власності та на які може передаватися економічне право власності від однієї інституційної одиниці до іншої в результаті проведення операції.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3206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382137"/>
            <a:ext cx="10018713" cy="5923129"/>
          </a:xfrm>
        </p:spPr>
        <p:txBody>
          <a:bodyPr>
            <a:normAutofit fontScale="85000" lnSpcReduction="20000"/>
          </a:bodyPr>
          <a:lstStyle/>
          <a:p>
            <a:pPr marL="45720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методологією складання платіжного балансу до експорту та імпорту товарів, крім традиційних товарів зовнішньої торгівлі, уключаються: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електроенергія, газ і вода (платежі за передавання, транспортування, розподіл цих продуктів уключаються в послуги);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банкноти та монети, що не обмінюються (оцінюються як біржові товари, а не за номінальною вартістю);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запаковане програмне забезпечення, відео- та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аудіозаписи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(неадаптовані під конкретного замовника), надані на диску, компакт-диску або іншому магнітному носії (оцінюється за повною фактичною вартістю);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товари, що купуються в портах перевізниками (паливо, продукти харчування, запаси тощо);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товари, що поставляються або купуються перевізниками за межами території резидентної приналежності (наприклад, риба та інші морепродукти, виловлені українськими або зафрахтованими Україною кораблями та продані за кордоном);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товари, придбані в рамках фінансового лізингу;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товари в рамках гуманітарної допомоги;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незаконні та контрабандні товари тощо.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059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327547"/>
            <a:ext cx="10018713" cy="6114196"/>
          </a:xfrm>
        </p:spPr>
        <p:txBody>
          <a:bodyPr/>
          <a:lstStyle/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відображають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виробничої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інституційних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одиниць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споживають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продукцією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активами.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Стандартні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компоненти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методології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статистики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послугами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“Транспорт”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відображається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процесом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людей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одного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оренда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(фрахт)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екіпажем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поштові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кур’єрського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класифікуються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видом транспорту (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морський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повітряний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залізничний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трубопровідний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автомобільний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перевезення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пасажири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вантаж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553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341195"/>
            <a:ext cx="10018713" cy="6100548"/>
          </a:xfrm>
        </p:spPr>
        <p:txBody>
          <a:bodyPr>
            <a:normAutofit fontScale="92500" lnSpcReduction="10000"/>
          </a:bodyPr>
          <a:lstStyle/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Подорожі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відображається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придбаних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резидентами за кордоном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нерезидентами 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вітчизняній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економіці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поїздок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(у тому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поїздках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оздоровленням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навчанням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перебування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перевищує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одного року.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одного року не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поширюється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пацієнтів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медичних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закладів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резидентами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Подорожі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не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включаються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придбані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перепродажу, 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тривалого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користування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легкові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автомобілі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електротовари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перевищує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митні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пороги.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переробки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сторонам”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відображається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різниця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повернені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країну-власницю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перероблення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(готова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виготовлена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давальницької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надійшли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переробку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давальницька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сировина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5899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300251"/>
            <a:ext cx="10018713" cy="6005015"/>
          </a:xfrm>
        </p:spPr>
        <p:txBody>
          <a:bodyPr>
            <a:normAutofit fontScale="92500" lnSpcReduction="20000"/>
          </a:bodyPr>
          <a:lstStyle/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ремонту та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віднесені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уключає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ремонту,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резидентами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належать нерезидентам (і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будівництва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ремонту,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будівель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інженерно-технічного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благоустрою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земельних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ділянок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будівельних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таких як дороги, мости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греблі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пенсійного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відображається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страхових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уключає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надаються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банками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посередниками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допоміжними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організаціями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комісійні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іноземною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валютою,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цінними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паперами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активами;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консультативні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переуступки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кредитного рейтингу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82907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358</TotalTime>
  <Words>2303</Words>
  <Application>Microsoft Office PowerPoint</Application>
  <PresentationFormat>Широкоэкранный</PresentationFormat>
  <Paragraphs>68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Corbel</vt:lpstr>
      <vt:lpstr>Times New Roman</vt:lpstr>
      <vt:lpstr>Параллакс</vt:lpstr>
      <vt:lpstr>Тема 4. Платіжний баланс 4.1. Платіжний баланс і його роль у валютно-фінансових відносинах країн.. 4.2. Структура платіжного балансу держави i змiст його статей. 4.3. Регулювання платіжного балансу. 4.4. Стан платіжного балансу України.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4. Платіжний баланс 4.1. Платіжний баланс і його роль у валютно-фінансових відносинах країн.. 4.2. Структура платіжного балансу держави i змiст його статей. 4.3. Регулювання платіжного балансу. 4.4. Стан платіжного балансу України.</dc:title>
  <dc:creator>Оксана</dc:creator>
  <cp:lastModifiedBy>Оксана</cp:lastModifiedBy>
  <cp:revision>12</cp:revision>
  <dcterms:created xsi:type="dcterms:W3CDTF">2021-03-02T17:57:40Z</dcterms:created>
  <dcterms:modified xsi:type="dcterms:W3CDTF">2022-05-31T13:54:43Z</dcterms:modified>
</cp:coreProperties>
</file>