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63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2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906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193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797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746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581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296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8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45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65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47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99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69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38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37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85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56181F-1470-4760-8600-68BE98EB5C51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C23FD3-5290-43BD-A8F0-9A764E6C9B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41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20871" y="259307"/>
            <a:ext cx="8161129" cy="4681183"/>
          </a:xfrm>
        </p:spPr>
        <p:txBody>
          <a:bodyPr>
            <a:normAutofit fontScale="90000"/>
          </a:bodyPr>
          <a:lstStyle/>
          <a:p>
            <a:pPr indent="457200" algn="l">
              <a:lnSpc>
                <a:spcPct val="120000"/>
              </a:lnSpc>
              <a:spcAft>
                <a:spcPts val="0"/>
              </a:spcAft>
            </a:pPr>
            <a:r>
              <a:rPr lang="uk-UA" sz="36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4. Платіжний баланс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 Платіжний баланс і його роль у валютно-фінансових відносинах країн..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4.2. Структура платіжного балансу держави i </a:t>
            </a:r>
            <a:r>
              <a:rPr lang="uk-UA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змiст</a:t>
            </a: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його статей.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 Регулювання платіжного балансу.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4.4. Стан платіжного балансу України</a:t>
            </a:r>
            <a:r>
              <a:rPr lang="uk-UA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07991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13899"/>
            <a:ext cx="10018713" cy="6114197"/>
          </a:xfrm>
        </p:spPr>
        <p:txBody>
          <a:bodyPr>
            <a:normAutofit lnSpcReduction="1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інтелектуальною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власністю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віднесена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плата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марок,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конструкторських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авторські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гонорари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роялті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оплата за договорами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концесії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(франчайзинг); оплата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ліцензій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інтелектуальної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втіленої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оригіналах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ними права.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Телекомунікаційні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комп’ютерні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плату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радіо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телевізійного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ремонт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обчислювальної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плату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права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плату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агентств, агентств новин;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передплату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3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41195"/>
            <a:ext cx="10018713" cy="6018662"/>
          </a:xfrm>
        </p:spPr>
        <p:txBody>
          <a:bodyPr>
            <a:normAutofit fontScale="92500" lnSpcReduction="2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аудиторських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маркетингу;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архітектурних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інженерних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сільського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плата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лізинг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посередництво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приватним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 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аудіовізуальні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плату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оздоровчих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оплату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участь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семінарах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конференціях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придбаних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посольствами, консульствами,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офіційними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торговельними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представництвами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розташовані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багатостороннього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розташуванням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миротворчих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732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41194"/>
            <a:ext cx="10018713" cy="5923127"/>
          </a:xfrm>
        </p:spPr>
        <p:txBody>
          <a:bodyPr>
            <a:normAutofit fontScale="925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первинних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того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фактору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нерезидентам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“Оплата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уключається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плата 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 в будь-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роботу,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нерезидентів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сезонних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мешканців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прикордонних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районів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персоналу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Структура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узгоджена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структурою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портфельні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дивіденди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квазікорпорацій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реінвестовані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проценти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5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09433"/>
            <a:ext cx="10018713" cy="6005015"/>
          </a:xfrm>
        </p:spPr>
        <p:txBody>
          <a:bodyPr>
            <a:normAutofit fontScale="85000" lnSpcReduction="2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первинні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уключається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рента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права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субсидії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 вторинних доходів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охоплює поточні трансферти між резидентами та нерезидентами, тобто операції, під час яких відбувається передавання матеріальних та фінансових цінностей, яке не передбачає компенсації у вигляді певного вартісного еквівалента. Поточні трансферти включають приватні трансферти, поточні податки на доходи і майно, відрахування на соціальні потреби, соціальні виплати, чисті страхові премії та відшкодування, крім страхування життя, поточні операції в рамках міжнародного співробітництва, інші поточні трансферти. Поточні трансферти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збільшують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рівень доходу та споживання товарів і послуг країни-реципієнта і зменшують дохід та потенційні можливості країни-донора (наприклад, гуманітарна допомога, технічна допомога, внески міжнародних організацій, грошові перекази фізичних осіб тощо).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 операцій з капіталом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охоплює всі операції, які включають одержання або оплату капітальних трансфертів (трансферти на інвестиційні цілі, прощення боргу, перекази мігрантів тощо), а також придбання або реалізацію нефінансових активів та прав власності, таких як, наприклад, торгові марки, патенти, авторські права, права на видобуток корисних копалин та інші.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05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41194"/>
            <a:ext cx="10018713" cy="5950423"/>
          </a:xfrm>
        </p:spPr>
        <p:txBody>
          <a:bodyPr>
            <a:normAutofit fontScale="77500" lnSpcReduction="2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 рахунок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відображає всі операції, у результаті яких відбувається перехід прав власності на зовнішні фінансові активи та вимоги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 виникнення та погашення фінансових зобов’язань між резидентами та нерезидентами за звітний період.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 рахунок поділяється на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 класифікаційні групи, що охоплюють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 з фінансовими активами (активи)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 з фінансовими зобов’язаннями (пасиви).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Обидві групи поділяються на такі функціональні категорії: прямі інвестиції; портфельні інвестиції; похідні фінансові інструменти, інші інвестиції, резервні активи.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Прямі інвестиції. Прямі інвестиції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категорія міжнародної діяльності, яка відображає прагнення інституційної одиниці – резидента однієї країни здійснювати контроль чи справляти стійкий вплив на діяльність підприємства, яке є резидентом іншої країни, що досягається шляхом участі в капіталі. Усі інші операції між прямим інвестором і підприємством прямого інвестування також класифікуються як прямі інвестиції (наприклад, надання кредитів).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афілійованими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корпораціями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банки,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інвестора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статутному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до 50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статутного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97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27547"/>
            <a:ext cx="10018713" cy="5991366"/>
          </a:xfrm>
        </p:spPr>
        <p:txBody>
          <a:bodyPr>
            <a:normAutofit fontScale="92500" lnSpcReduction="2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Портфельні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Портфельні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транскордонні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до складу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До складу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портфельних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доходу. Для кожного виду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секторами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строковістю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Похідні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правом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договором (контрактом),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відображені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контракту,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ринку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-продаж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ними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(сальдо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без фактичного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активами.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похідних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опціони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процентні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фондові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ф’ючерсні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форвардні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263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27546"/>
            <a:ext cx="10018713" cy="6059605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належать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портфельних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само як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портфельні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того,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строками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такими видами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валюта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депозити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аванси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дебіторська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кредиторська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запозичення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811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41195"/>
            <a:ext cx="10018713" cy="5882184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Резервні активи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уключають зовнішні активи країни, що перебувають під контролем органів грошово-кредитного регулювання та в будь-який час можуть бути використані для прямого фінансування дефіциту платіжного балансу або для здійснення інтервенцій на валютному ринку з метою підтримки курсу національної валюти. До резервних активів належать такі статті: “Монетарне золото”, “Спеціальні права запозичення”, “Резервна позиція в МВФ”, “Активи в іноземній валюті, що складаються з готівкових коштів, депозитів, цінних паперів та інших вимог”.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277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13899"/>
            <a:ext cx="10018713" cy="6018662"/>
          </a:xfrm>
        </p:spPr>
        <p:txBody>
          <a:bodyPr>
            <a:normAutofit fontScale="85000" lnSpcReduction="1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баланс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складається з двох частин – надходжень і платежів. Якщо грошові надходження перевищують платежі,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активним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профіцитним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а якщо сума платежів більша від надходжень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пасивний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(дефіцитний).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основу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першим принципом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нерезидентами.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– метод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подвійного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зовнішньоекономічна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записується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двічі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розподіляються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балансувальні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 та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балансувальних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статей належать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сальдо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короткострокових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698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0251"/>
            <a:ext cx="10018713" cy="6045958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 Регулювання платіжного балансу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баланс є одним з об’єктів державного регулювання. Врівноваження балансу міжнародних розрахунків є важливим завданням економічної політики держави поряд із забезпеченням високих темпів економічного зростання, боротьбою з інфляцією та безробіттям.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Державне регулювання платіжного балансу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сукупність економічних заходів, зокрема валютних, фінансових, грошово-кредитних, спрямованих на формування основних статей платіжного балансу.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07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27593"/>
          </a:xfrm>
        </p:spPr>
        <p:txBody>
          <a:bodyPr>
            <a:normAutofit fontScale="85000" lnSpcReduction="1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 Платіжний баланс і його роль у валютно-фінансових відносинах країн..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БАЛАНС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balance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співвідношення між сумою грошових надходжень, отриманих країною з-за кордону, та сумою здійснених нею платежів за кордон протягом певного періоду.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баланс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вартісним вираженням масштабів, структури та характеру зовнішньоекономічних операцій країни та її участі у світовому господарстві.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формою складання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статистичним звітом, у якому в систематизованому вигляді наведено сумарні дані про зовнішньо­економічні операції резидентів країни з резидентами інших країн (з нерезидентами) за певний період (місяць, квартал, рік). Платіжний баланс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складається на певну дату.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Україні відповідальність за складання платіжного балансу на законодавчому рівні покладено на Національний банк України. Платіжний баланс складається щоквартально, публікується в аналітично-статистичному виданні НБУ «Платіжний баланс і зовнішній борг України» та на сторінці НБУ в мережі Інтернет.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592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82137"/>
            <a:ext cx="10018713" cy="5964072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Виокремлюють такі основні методи ліквідації надлишку або дефіциту платіжного балансу: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зупинення потоків торгівлі та капіталу; коригування внутрішніх економічних диспропорцій;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досягнення зміни курсу національної валюти.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міжнародних заходів регулювання платіжних балансів належать такі: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узгодження умов експортних кредитів; двосторонні урядові кредити, короткострокові взаємні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кредити центральних банків у національних валютах за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своп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-угодами; кредити міжнародних валютно-кредитних та фінансових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5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73206"/>
            <a:ext cx="10018713" cy="5609229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основних методів регулювання платіжного балансу належать: прямий контроль через регламентацію імпорту (кількісне обмеження на ввезення), митні та інші збори, заборону або обмеження на перекази за кордон доходів за іноземними інвестиціями і грошовими трансфертами приватних осіб, вивезення коротко- та довгострокового капіталу; дефляція, що веде до покращення стану платіжного балансу. За умов дефляції зростає реальна процентна ставка, що сприяє залученню в країну короткострокового капіталу за умови розвиненої банківської системи і низького політичного ризику; підвищується обмінний курс національної валюти.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966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09433"/>
            <a:ext cx="10018713" cy="5841242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Функціонально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платіжний баланс відіграє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роль макроекономічної моделі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систематично відображає економічні операції, що здійснюються між національною економікою та економіками інших країн світу. Така модель створюється з метою розробки та впровадження обґрунтованої курсової та зовнішньоекономічної політики країни, аналізу і прогнозу стану товарного та фінансового ринків, двосторонніх та багатосторонніх зіставлень, наукових досліджень 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На основі фактичних даних про стан платіжного балансу міжнародними фінансовими установами, зокрема МВФ, приймаються рішення про надання конкретним країнам фінансової допомоги для стабілізації платіжного балансу та подолання його дефіциту.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318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82137"/>
            <a:ext cx="10018713" cy="5732060"/>
          </a:xfrm>
        </p:spPr>
        <p:txBody>
          <a:bodyPr>
            <a:normAutofit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Платіжний баланс виконує наступні функції: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джерелом інформації, тому що дає можливість отримати уявлення про рівень міжнародних взаємозв'язків країни, структурні зміни міжнародних трансакцій;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 балансу крім практичної, має ще й наукову цінність, оскільки дозволяє моделювати процеси макроекономічного розвитку відкритої економіки;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служить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орієнтиром для органів державного управління, що відповідають за економічну політику держави, тому що грошові і фіскальні заходи, а також заходи, що стимулюють конкуренцію, часто є наслідком стану платіжного балансу, результатом міжнародного впливу, який фіксується платіжним балансом.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13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86603"/>
            <a:ext cx="10018713" cy="5977719"/>
          </a:xfrm>
        </p:spPr>
        <p:txBody>
          <a:bodyPr>
            <a:normAutofit fontScale="92500" lnSpcReduction="1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4.2. Структура платіжного балансу держави i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змiст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його статей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компоненти платіжного балансу групуються за двома рахунками: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рахунком поточних операцій, рахунком операцій з капіталом і фінансових операцій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 поточних операцій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включає всі операції з реальними цінностями, що відбуваються між резидентами та нерезидентами, а також операції, пов’язані з безоплатним наданням або одержанням цінностей, які призначені для поточного використання.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структурі поточного рахунка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виділяються чотири основні компоненти: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товари, послуги, рахунок первинних доходів та рахунок вторинних доходів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(відповідно до КПБ6) – це матеріальні вироблені (виготовлені) об’єкти, відносно яких можуть установлюватися права власності та на які може передаватися економічне право власності від однієї інституційної одиниці до іншої в результаті проведення операції.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20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82137"/>
            <a:ext cx="10018713" cy="5923129"/>
          </a:xfrm>
        </p:spPr>
        <p:txBody>
          <a:bodyPr>
            <a:normAutofit fontScale="85000" lnSpcReduction="20000"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методологією складання платіжного балансу до експорту та імпорту товарів, крім традиційних товарів зовнішньої торгівлі, уключаються: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електроенергія, газ і вода (платежі за передавання, транспортування, розподіл цих продуктів уключаються в послуги);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банкноти та монети, що не обмінюються (оцінюються як біржові товари, а не за номінальною вартістю);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запаковане програмне забезпечення, відео- та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аудіозаписи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(неадаптовані під конкретного замовника), надані на диску, компакт-диску або іншому магнітному носії (оцінюється за повною фактичною вартістю);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товари, що купуються в портах перевізниками (паливо, продукти харчування, запаси тощо);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товари, що поставляються або купуються перевізниками за межами території резидентної приналежності (наприклад, риба та інші морепродукти, виловлені українськими або зафрахтованими Україною кораблями та продані за кордоном);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товари, придбані в рамках фінансового лізингу;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 в рамках гуманітарної допомоги;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незаконні та контрабандні товари тощо.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05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27547"/>
            <a:ext cx="10018713" cy="6114196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активами.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статистики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“Транспорт”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людей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одного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(фрахт)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екіпажем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кур’єрського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видом транспорту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повітряний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залізничний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трубопровідний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автомобільний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пасажири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5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41195"/>
            <a:ext cx="10018713" cy="6100548"/>
          </a:xfrm>
        </p:spPr>
        <p:txBody>
          <a:bodyPr>
            <a:normAutofit fontScale="92500" lnSpcReduction="1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Подорожі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придбаних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за кордоном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нерезидентами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вітчизняній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(у тому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поїздках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оздоровленням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 року.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 року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пацієнтів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Подорожі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придбані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перепродажу,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автомобілі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електротовари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пороги.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сторонам”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повернені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країну-власницю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(готова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давальницької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надійшли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давальницька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899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0251"/>
            <a:ext cx="10018713" cy="6005015"/>
          </a:xfrm>
        </p:spPr>
        <p:txBody>
          <a:bodyPr>
            <a:normAutofit fontScale="92500" lnSpcReduction="2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ремонту 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віднесені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ремонту,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нерезидентам (і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ремонту,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інженерно-технічного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благоустрою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земельних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ділянок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будівельних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таких як дороги, мости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греблі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пенсійного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банками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допоміжними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валютою,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активами;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консультативні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переуступки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кредитного рейтингу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8290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358</TotalTime>
  <Words>2303</Words>
  <Application>Microsoft Office PowerPoint</Application>
  <PresentationFormat>Широкоэкранный</PresentationFormat>
  <Paragraphs>68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Corbel</vt:lpstr>
      <vt:lpstr>Times New Roman</vt:lpstr>
      <vt:lpstr>Параллакс</vt:lpstr>
      <vt:lpstr>Тема 4. Платіжний баланс 4.1. Платіжний баланс і його роль у валютно-фінансових відносинах країн.. 4.2. Структура платіжного балансу держави i змiст його статей. 4.3. Регулювання платіжного балансу. 4.4. Стан платіжного балансу України.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Платіжний баланс 4.1. Платіжний баланс і його роль у валютно-фінансових відносинах країн.. 4.2. Структура платіжного балансу держави i змiст його статей. 4.3. Регулювання платіжного балансу. 4.4. Стан платіжного балансу України.</dc:title>
  <dc:creator>Оксана</dc:creator>
  <cp:lastModifiedBy>Оксана</cp:lastModifiedBy>
  <cp:revision>12</cp:revision>
  <dcterms:created xsi:type="dcterms:W3CDTF">2021-03-02T17:57:40Z</dcterms:created>
  <dcterms:modified xsi:type="dcterms:W3CDTF">2022-05-31T13:54:43Z</dcterms:modified>
</cp:coreProperties>
</file>