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9" r:id="rId3"/>
    <p:sldId id="260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  <p:sldId id="268" r:id="rId14"/>
    <p:sldId id="269" r:id="rId15"/>
    <p:sldId id="270" r:id="rId16"/>
    <p:sldId id="271" r:id="rId17"/>
    <p:sldId id="272" r:id="rId18"/>
    <p:sldId id="281" r:id="rId19"/>
    <p:sldId id="280" r:id="rId20"/>
    <p:sldId id="283" r:id="rId21"/>
    <p:sldId id="277" r:id="rId22"/>
    <p:sldId id="282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00600-E621-4C29-9FFE-C0CA880F2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18D37-EEC4-4BFE-A733-7F3065F06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78F1A6-44E5-422B-BB6B-7277E91A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5607BD-0C67-40C6-9821-75E8CBB8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EAA3B1-6A41-4F0D-B169-B8C83760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35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00B58-252D-449E-B46D-0ADE0D6D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22C30F-73D5-4D83-A14C-8D4838906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681D27-1E2C-4EBC-AEA0-9A1698A0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B2211-80BB-49FC-84D7-E523B338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EFA9AE-018F-4A4A-BA90-AC9892B5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65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CB0F4B3-CC6A-49D6-87CF-01323E20F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C2FFCC-FC1F-4656-948D-2977DB587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1B6BC7-C3B1-4F2A-9C9D-442AC408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37263B-BD15-4C74-AB9E-8F8F77EB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FCDA5C-B21E-4B37-A606-27CFD3B5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311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EA396-CD64-442D-A793-3652CD9B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0AAA21-975C-4A24-B797-23468F36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D6A0E5-74D8-43CB-8A24-562F17B8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B09A5-DCAD-4F9F-BCB1-DB3BDCF1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367569-335A-4C2D-A3DA-F7EC3CD7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97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905E6-221B-4DC0-AC42-2B19EADF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CB9962-B62B-4FAC-9065-7313E81A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9A8783-38FC-4154-9DF4-80A23CDE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2C1FB-23A8-4406-BADD-E455DEA6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A66EA8-4979-46A5-A6C2-727F89DD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21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9B355-977F-49A8-BFAE-23D6FB5E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878EBE-E2AA-4F58-97AC-77AFE20F1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26BC2E-F7C7-4EF0-82E7-439E537DF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3945ABA-7F56-49C1-9DB3-C1A1771B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105181-877F-448F-8839-90B88422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71F768-AF25-49FF-9657-456F0C8F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63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F45B0-76AD-4084-B381-5A445CC1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90B86F6-3698-43CE-ACF9-2EE606DC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D870461-6578-4278-AE37-FDB8AAE57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F0A9B95-8C3E-499F-A53F-218D65CA0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F95F582-F190-439E-9D5E-056C5BF0E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48923C8-0B0E-4E16-8CD0-B2AC374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BAC9BA-485F-47F8-8E93-54B2F91D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26EB37-B066-4F6A-8BD3-8C50FFEE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3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C9505-79C5-4227-B635-7D0A6F6C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AC9084C-0527-4CA1-9D55-35D9B40C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086D644-556C-4AF6-890B-0D4AFF44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3A9710D-BD29-4807-8797-8C49AC72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76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70C6707-59F4-4D2C-BBC6-55F95D1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5D576FB-6D92-4CD0-B4AD-7A7262B7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CCABCE0-728E-4741-9971-3318A39D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30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22931-DD50-4822-8967-A513252F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F81C7F-C8D4-4216-908E-9BCA9432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27DFE48-3D70-4C36-8542-FE6E71BF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EA0435F-D107-42CE-8E2E-6674B1D9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BA3C1-707A-4F87-AE19-0A32DC3E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B2D494-739A-4AC6-9F67-D42C7916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77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0B9-EE7F-4FD2-9F72-9AB49C3E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A8222B-8F53-4F15-B265-234D7697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29FDC7-167F-4280-A58C-6AC55EA9C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7B85F5-BE51-4061-A070-5B925FBF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15771D-CCD2-4A75-956A-632912E6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DE004D-C720-495A-89C7-C284B434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65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EB64DAA-CB12-4DE3-8235-D68684C5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5BBBC7-DB43-4D14-80D4-75C0E822B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2D73F-1AC0-4719-BDE0-2CB9C349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6C23-EF24-4941-A6C9-DC3EDEB29B61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2004B5-1138-445A-9EA4-436E0AE28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1F1BC-A2F2-4D50-87FB-83B057EA0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F5E3-2DBB-46AC-92B2-8DEBE6999A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19FE4-E502-2CE6-D2DC-3D32311F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2892"/>
          </a:xfrm>
        </p:spPr>
        <p:txBody>
          <a:bodyPr/>
          <a:lstStyle/>
          <a:p>
            <a:r>
              <a:rPr lang="ru-RU" dirty="0">
                <a:solidFill>
                  <a:srgbClr val="080809"/>
                </a:solidFill>
                <a:latin typeface="Segoe UI Historic" panose="020B0502040204020203" pitchFamily="34" charset="0"/>
              </a:rPr>
              <a:t>ПЕРША ПСИХОЛОГІЧНА ДОПОМОГА В КРИЗОВИХ СИТУАЦІЯХ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2F117A-385B-3FAA-9445-05588140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8017"/>
            <a:ext cx="10515600" cy="988946"/>
          </a:xfrm>
        </p:spPr>
        <p:txBody>
          <a:bodyPr/>
          <a:lstStyle/>
          <a:p>
            <a:pPr algn="r"/>
            <a:r>
              <a:rPr lang="uk-UA" dirty="0"/>
              <a:t>Олена СЕК, 2025</a:t>
            </a:r>
          </a:p>
          <a:p>
            <a:pPr algn="r"/>
            <a:r>
              <a:rPr lang="uk-UA" dirty="0"/>
              <a:t>Ольга Гордійчук</a:t>
            </a:r>
          </a:p>
        </p:txBody>
      </p:sp>
    </p:spTree>
    <p:extLst>
      <p:ext uri="{BB962C8B-B14F-4D97-AF65-F5344CB8AC3E}">
        <p14:creationId xmlns:p14="http://schemas.microsoft.com/office/powerpoint/2010/main" val="258293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48D1B-692B-45E5-B13E-E51B1BC7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txBody>
          <a:bodyPr/>
          <a:lstStyle/>
          <a:p>
            <a:r>
              <a:rPr lang="ru-RU" b="1" dirty="0"/>
              <a:t>ПОЯСНИТИ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D2CD71-C909-4B8E-8FD5-7F1ABD71E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641"/>
            <a:ext cx="88739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Завдання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Коротко </a:t>
            </a:r>
            <a:r>
              <a:rPr lang="ru-RU" dirty="0" err="1"/>
              <a:t>пояснити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нормальна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Наприклад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«Те,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відчуваєш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нормальна </a:t>
            </a:r>
            <a:r>
              <a:rPr lang="ru-RU" b="1" dirty="0" err="1"/>
              <a:t>реакція</a:t>
            </a:r>
            <a:r>
              <a:rPr lang="ru-RU" b="1" dirty="0"/>
              <a:t> на </a:t>
            </a:r>
            <a:r>
              <a:rPr lang="ru-RU" b="1" dirty="0" err="1"/>
              <a:t>стрес</a:t>
            </a:r>
            <a:r>
              <a:rPr lang="ru-RU" b="1" dirty="0"/>
              <a:t>»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«Ми зараз у </a:t>
            </a:r>
            <a:r>
              <a:rPr lang="ru-RU" b="1" dirty="0" err="1"/>
              <a:t>безпеці</a:t>
            </a:r>
            <a:r>
              <a:rPr lang="ru-RU" b="1" dirty="0"/>
              <a:t>»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«Я </a:t>
            </a:r>
            <a:r>
              <a:rPr lang="ru-RU" b="1" dirty="0" err="1"/>
              <a:t>поруч</a:t>
            </a:r>
            <a:r>
              <a:rPr lang="ru-RU" b="1" dirty="0"/>
              <a:t>, і </a:t>
            </a:r>
            <a:r>
              <a:rPr lang="ru-RU" b="1" dirty="0" err="1"/>
              <a:t>підтримаю</a:t>
            </a:r>
            <a:r>
              <a:rPr lang="ru-RU" b="1" dirty="0"/>
              <a:t> тебе»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7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71424F-2A5C-4C6C-811A-E0E4DE47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717"/>
            <a:ext cx="5403460" cy="4671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616F-AE4A-443D-8E73-B4FF67B4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892" y="365126"/>
            <a:ext cx="7136907" cy="788972"/>
          </a:xfrm>
        </p:spPr>
        <p:txBody>
          <a:bodyPr/>
          <a:lstStyle/>
          <a:p>
            <a:r>
              <a:rPr lang="ru-RU" b="1" dirty="0"/>
              <a:t>ПЕРЕДАТИ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653FED-6F5F-4413-9FDA-513D4E05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893" y="1545146"/>
            <a:ext cx="6906828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означає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медикам, психологам, командиру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відповідальному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базову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стан: як </a:t>
            </a:r>
            <a:r>
              <a:rPr lang="ru-RU" dirty="0" err="1"/>
              <a:t>реагувала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Фрази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«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будеш</a:t>
            </a:r>
            <a:r>
              <a:rPr lang="ru-RU" b="1" dirty="0"/>
              <a:t> </a:t>
            </a:r>
            <a:r>
              <a:rPr lang="ru-RU" b="1" dirty="0" err="1"/>
              <a:t>тепер</a:t>
            </a:r>
            <a:r>
              <a:rPr lang="ru-RU" b="1" dirty="0"/>
              <a:t> з </a:t>
            </a:r>
            <a:r>
              <a:rPr lang="ru-RU" b="1" dirty="0" err="1"/>
              <a:t>медикамим</a:t>
            </a:r>
            <a:r>
              <a:rPr lang="ru-RU" b="1" dirty="0"/>
              <a:t> - вони оглянуть тебе і </a:t>
            </a:r>
            <a:r>
              <a:rPr lang="ru-RU" b="1" dirty="0" err="1"/>
              <a:t>скажуть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робити</a:t>
            </a:r>
            <a:r>
              <a:rPr lang="ru-RU" b="1" dirty="0"/>
              <a:t> </a:t>
            </a:r>
            <a:r>
              <a:rPr lang="ru-RU" b="1" dirty="0" err="1"/>
              <a:t>далі</a:t>
            </a:r>
            <a:r>
              <a:rPr lang="ru-RU" b="1" dirty="0"/>
              <a:t>»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64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2DDC81BD-C0A8-43E7-AD23-F14CD2B5A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476" y="760396"/>
            <a:ext cx="7393047" cy="5692526"/>
          </a:xfrm>
        </p:spPr>
      </p:pic>
    </p:spTree>
    <p:extLst>
      <p:ext uri="{BB962C8B-B14F-4D97-AF65-F5344CB8AC3E}">
        <p14:creationId xmlns:p14="http://schemas.microsoft.com/office/powerpoint/2010/main" val="55208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DC1AA-72E9-4D55-8D19-AC977B57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ОСНОВНІ СТРЕСОВІ РЕАКЦІЇ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E3026B-A5E9-44E8-BB37-FA07DD5C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7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гостра</a:t>
            </a:r>
            <a:r>
              <a:rPr lang="ru-RU" b="1" dirty="0"/>
              <a:t> </a:t>
            </a:r>
            <a:r>
              <a:rPr lang="ru-RU" b="1" dirty="0" err="1"/>
              <a:t>стресова</a:t>
            </a:r>
            <a:r>
              <a:rPr lang="ru-RU" b="1" dirty="0"/>
              <a:t> </a:t>
            </a:r>
            <a:r>
              <a:rPr lang="ru-RU" b="1" dirty="0" err="1"/>
              <a:t>реакція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Нормальна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на </a:t>
            </a:r>
            <a:r>
              <a:rPr lang="ru-RU" dirty="0" err="1"/>
              <a:t>загрозу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тривати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до </a:t>
            </a:r>
            <a:r>
              <a:rPr lang="ru-RU" dirty="0" err="1"/>
              <a:t>кількох</a:t>
            </a:r>
            <a:r>
              <a:rPr lang="ru-RU" dirty="0"/>
              <a:t> годин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Завдання</a:t>
            </a:r>
            <a:r>
              <a:rPr lang="ru-RU" dirty="0"/>
              <a:t> — </a:t>
            </a:r>
            <a:r>
              <a:rPr lang="ru-RU" b="1" dirty="0" err="1"/>
              <a:t>стабілізація</a:t>
            </a:r>
            <a:r>
              <a:rPr lang="ru-RU" dirty="0"/>
              <a:t>, а не «</a:t>
            </a:r>
            <a:r>
              <a:rPr lang="ru-RU" dirty="0" err="1"/>
              <a:t>лікування</a:t>
            </a:r>
            <a:r>
              <a:rPr lang="ru-RU" dirty="0"/>
              <a:t>»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1A7E2-E29A-4B32-A3B5-1F3E45F5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90" y="1464816"/>
            <a:ext cx="5692633" cy="4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5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13F8AC-7CDB-4363-A3A0-C6C7419D7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247" y="177822"/>
            <a:ext cx="4059753" cy="43654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3111-D260-4531-B382-F6FFFB41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ОСНОВНІ СТРЕСОВІ РЕАКЦІЇ</a:t>
            </a:r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7DB7813-F875-4937-A9F3-B5D87AE2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7233"/>
          </a:xfrm>
        </p:spPr>
        <p:txBody>
          <a:bodyPr/>
          <a:lstStyle/>
          <a:p>
            <a:r>
              <a:rPr lang="ru-RU" dirty="0" err="1"/>
              <a:t>Паніка</a:t>
            </a:r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87D91-CD1C-4AB2-A26F-C298F727B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0540"/>
            <a:ext cx="5157787" cy="41281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Ознаки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Прискорене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Дезорієнтація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Нездатність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робити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Говорити</a:t>
            </a:r>
            <a:r>
              <a:rPr lang="ru-RU" dirty="0"/>
              <a:t> короткими </a:t>
            </a:r>
            <a:r>
              <a:rPr lang="ru-RU" dirty="0" err="1"/>
              <a:t>інструкціями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в руках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Дихання</a:t>
            </a:r>
            <a:r>
              <a:rPr lang="ru-RU" dirty="0"/>
              <a:t> «4–4»: </a:t>
            </a:r>
            <a:r>
              <a:rPr lang="ru-RU" dirty="0" err="1"/>
              <a:t>вдих</a:t>
            </a:r>
            <a:r>
              <a:rPr lang="ru-RU" dirty="0"/>
              <a:t> 4 сек → </a:t>
            </a:r>
            <a:r>
              <a:rPr lang="ru-RU" dirty="0" err="1"/>
              <a:t>видих</a:t>
            </a:r>
            <a:r>
              <a:rPr lang="ru-RU" dirty="0"/>
              <a:t> 4 сек.</a:t>
            </a: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A46078DE-ADA4-46CF-AE9D-020694AD4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45653"/>
            <a:ext cx="5183188" cy="529377"/>
          </a:xfrm>
        </p:spPr>
        <p:txBody>
          <a:bodyPr/>
          <a:lstStyle/>
          <a:p>
            <a:r>
              <a:rPr lang="ru-RU" dirty="0" err="1"/>
              <a:t>Істерика</a:t>
            </a:r>
            <a:endParaRPr lang="ru-RU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3218E02C-5F43-4296-BC2F-8AB408979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0540"/>
            <a:ext cx="5183188" cy="39791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Ознаки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Сильний</a:t>
            </a:r>
            <a:r>
              <a:rPr lang="ru-RU" dirty="0"/>
              <a:t> плач, крик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Втрата</a:t>
            </a:r>
            <a:r>
              <a:rPr lang="ru-RU" dirty="0"/>
              <a:t> контролю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Хаотичні</a:t>
            </a:r>
            <a:r>
              <a:rPr lang="ru-RU" dirty="0"/>
              <a:t> рухи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ППД: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Спокійний</a:t>
            </a:r>
            <a:r>
              <a:rPr lang="ru-RU" dirty="0"/>
              <a:t> </a:t>
            </a:r>
            <a:r>
              <a:rPr lang="ru-RU" dirty="0" err="1"/>
              <a:t>фокусуючий</a:t>
            </a:r>
            <a:r>
              <a:rPr lang="ru-RU" dirty="0"/>
              <a:t> голос:</a:t>
            </a:r>
            <a:br>
              <a:rPr lang="ru-RU" dirty="0"/>
            </a:br>
            <a:r>
              <a:rPr lang="ru-RU" b="1" dirty="0"/>
              <a:t>«Я тут. </a:t>
            </a:r>
            <a:r>
              <a:rPr lang="ru-RU" b="1" dirty="0" err="1"/>
              <a:t>Дихай</a:t>
            </a:r>
            <a:r>
              <a:rPr lang="ru-RU" b="1" dirty="0"/>
              <a:t>. Подивись на мене…»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торкатися</a:t>
            </a:r>
            <a:r>
              <a:rPr lang="ru-RU" dirty="0"/>
              <a:t> без </a:t>
            </a:r>
            <a:r>
              <a:rPr lang="ru-RU" dirty="0" err="1"/>
              <a:t>дозволу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Вирівняти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посадити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2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F38C56-245E-48F1-94B8-01853034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35" y="72162"/>
            <a:ext cx="3940417" cy="3728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EB58B-58D1-4777-8DC1-36D9D7AD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4584"/>
          </a:xfrm>
        </p:spPr>
        <p:txBody>
          <a:bodyPr/>
          <a:lstStyle/>
          <a:p>
            <a:r>
              <a:rPr lang="ru-RU" b="1" dirty="0"/>
              <a:t>ОСНОВНІ СТРЕСОВІ РЕАКЦІЇ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6D44B3-E850-46A3-AB91-5D253C44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5616"/>
            <a:ext cx="5157787" cy="457708"/>
          </a:xfrm>
        </p:spPr>
        <p:txBody>
          <a:bodyPr/>
          <a:lstStyle/>
          <a:p>
            <a:r>
              <a:rPr lang="uk-UA" dirty="0"/>
              <a:t>Агресія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5BF6F5-C729-407E-9BB1-412F680A3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19230"/>
            <a:ext cx="5028352" cy="43704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Ознаки: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Напруга м’язів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Підвищений голос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Різкі рухи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Можливість само- або </a:t>
            </a:r>
            <a:r>
              <a:rPr lang="uk-UA" dirty="0" err="1"/>
              <a:t>гетероагресії</a:t>
            </a:r>
            <a:endParaRPr lang="uk-UA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Що робити: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Зберігати дистанцію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Уникати конфронтації:</a:t>
            </a:r>
            <a:br>
              <a:rPr lang="uk-UA" dirty="0"/>
            </a:br>
            <a:r>
              <a:rPr lang="uk-UA" b="1" dirty="0"/>
              <a:t>«Я з тобою. </a:t>
            </a:r>
            <a:r>
              <a:rPr lang="uk-UA" b="1" dirty="0" err="1"/>
              <a:t>Давай</a:t>
            </a:r>
            <a:r>
              <a:rPr lang="uk-UA" b="1" dirty="0"/>
              <a:t> разом знайдемо вихід…»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Сповільнена мова і рухи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Вивести з місця подразників</a:t>
            </a:r>
          </a:p>
          <a:p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109323-2A5B-4527-903B-6FDF1D4CC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616"/>
            <a:ext cx="5183188" cy="467233"/>
          </a:xfrm>
        </p:spPr>
        <p:txBody>
          <a:bodyPr/>
          <a:lstStyle/>
          <a:p>
            <a:r>
              <a:rPr lang="ru-RU" dirty="0"/>
              <a:t>Страх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9D133CC-13B4-4D73-A324-53BCED3FB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19230"/>
            <a:ext cx="3699769" cy="43704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Ознаки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Завмирання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Уникання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Порожній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робити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конкретне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Повторювати</a:t>
            </a:r>
            <a:r>
              <a:rPr lang="ru-RU" dirty="0"/>
              <a:t>: </a:t>
            </a:r>
            <a:r>
              <a:rPr lang="ru-RU" b="1" dirty="0"/>
              <a:t>«</a:t>
            </a:r>
            <a:r>
              <a:rPr lang="ru-RU" b="1" dirty="0" err="1"/>
              <a:t>Ти</a:t>
            </a:r>
            <a:r>
              <a:rPr lang="ru-RU" b="1" dirty="0"/>
              <a:t> в </a:t>
            </a:r>
            <a:r>
              <a:rPr lang="ru-RU" b="1" dirty="0" err="1"/>
              <a:t>безпеці</a:t>
            </a:r>
            <a:r>
              <a:rPr lang="ru-RU" b="1" dirty="0"/>
              <a:t>. Я </a:t>
            </a:r>
            <a:r>
              <a:rPr lang="ru-RU" b="1" dirty="0" err="1"/>
              <a:t>поруч</a:t>
            </a:r>
            <a:r>
              <a:rPr lang="ru-RU" b="1" dirty="0"/>
              <a:t>»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109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249A83-A222-43DD-9315-645E21EB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322" y="825622"/>
            <a:ext cx="3945678" cy="28763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4AAA4-9FDF-42BE-A4AC-5FCF674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692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ОСНОВНІ СТРЕСОВІ РЕАКЦІЇ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6D7ADB-FD5A-4B2F-9AD3-AC0E1798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12054"/>
            <a:ext cx="5157787" cy="539966"/>
          </a:xfrm>
        </p:spPr>
        <p:txBody>
          <a:bodyPr/>
          <a:lstStyle/>
          <a:p>
            <a:r>
              <a:rPr lang="ru-RU" dirty="0"/>
              <a:t>Тремор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3E8211-6465-4EBB-B152-14B0B20B5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8983"/>
            <a:ext cx="5157787" cy="453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Причина:</a:t>
            </a:r>
          </a:p>
          <a:p>
            <a:r>
              <a:rPr lang="ru-RU" dirty="0" err="1"/>
              <a:t>Перевантаження</a:t>
            </a:r>
            <a:r>
              <a:rPr lang="ru-RU" dirty="0"/>
              <a:t> </a:t>
            </a:r>
            <a:r>
              <a:rPr lang="ru-RU" dirty="0" err="1"/>
              <a:t>симпатичної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робити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Повільне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тілесної</a:t>
            </a:r>
            <a:r>
              <a:rPr lang="ru-RU" dirty="0"/>
              <a:t> опори: </a:t>
            </a:r>
            <a:r>
              <a:rPr lang="ru-RU" dirty="0" err="1"/>
              <a:t>сидячи</a:t>
            </a:r>
            <a:r>
              <a:rPr lang="ru-RU" dirty="0"/>
              <a:t>, спина до </a:t>
            </a:r>
            <a:r>
              <a:rPr lang="ru-RU" dirty="0" err="1"/>
              <a:t>стіни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Протрусити</a:t>
            </a:r>
            <a:r>
              <a:rPr lang="ru-RU" dirty="0"/>
              <a:t>»</a:t>
            </a:r>
          </a:p>
          <a:p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AB2838-D37E-4091-A763-121C15B5C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9428" y="1012054"/>
            <a:ext cx="5183188" cy="539966"/>
          </a:xfrm>
        </p:spPr>
        <p:txBody>
          <a:bodyPr/>
          <a:lstStyle/>
          <a:p>
            <a:r>
              <a:rPr lang="uk-UA" dirty="0"/>
              <a:t>Апатія / ступор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4B23B97-0A46-421E-80A1-8B28C897F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9428" y="1658983"/>
            <a:ext cx="5183188" cy="453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Ознаки: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Відсутність реакції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Млявість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Що робити: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Короткі прості команди:</a:t>
            </a:r>
            <a:br>
              <a:rPr lang="uk-UA" dirty="0"/>
            </a:br>
            <a:r>
              <a:rPr lang="uk-UA" b="1" dirty="0"/>
              <a:t>«</a:t>
            </a:r>
            <a:r>
              <a:rPr lang="uk-UA" b="1" dirty="0" err="1"/>
              <a:t>Підніми</a:t>
            </a:r>
            <a:r>
              <a:rPr lang="uk-UA" b="1" dirty="0"/>
              <a:t> голову», «Поклади руку мені на долоню»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Тілесна стабілізація: сидяче положення.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049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19FDC51-ED15-4170-9E65-49E7CC93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</p:spPr>
        <p:txBody>
          <a:bodyPr/>
          <a:lstStyle/>
          <a:p>
            <a:r>
              <a:rPr lang="ru-RU" b="1" dirty="0"/>
              <a:t>ЧОГО НЕ РОБИТИ:</a:t>
            </a:r>
            <a:endParaRPr lang="uk-UA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28EF739E-B573-4989-900A-65180D32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знецінювати</a:t>
            </a:r>
            <a:r>
              <a:rPr lang="ru-RU" dirty="0"/>
              <a:t>: «</a:t>
            </a:r>
            <a:r>
              <a:rPr lang="ru-RU" dirty="0" err="1"/>
              <a:t>це</a:t>
            </a:r>
            <a:r>
              <a:rPr lang="ru-RU" dirty="0"/>
              <a:t> все </a:t>
            </a:r>
            <a:r>
              <a:rPr lang="ru-RU" dirty="0" err="1"/>
              <a:t>дрібниці</a:t>
            </a:r>
            <a:r>
              <a:rPr lang="ru-RU" dirty="0"/>
              <a:t>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порівнювати</a:t>
            </a:r>
            <a:r>
              <a:rPr lang="ru-RU" dirty="0"/>
              <a:t>: «От у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…»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сперечатися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дотиків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сварити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діагностувати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50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4E478-BAF6-8E73-8DCA-1229C9D4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Ветерани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5370B-A7B6-D228-6CDE-B38E66DB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61" y="610456"/>
            <a:ext cx="3857970" cy="2160463"/>
          </a:xfrm>
          <a:prstGeom prst="rect">
            <a:avLst/>
          </a:prstGeom>
        </p:spPr>
      </p:pic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B5EB6322-C001-44BD-05B5-63034EAEE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1451" y="1936019"/>
            <a:ext cx="5200339" cy="2914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C5092E-426B-CEEB-229F-CEB0D04FC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448" y="3529627"/>
            <a:ext cx="4523874" cy="2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2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4DB20-DDB9-86AB-7FE7-E94D6DDA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/>
          <a:lstStyle/>
          <a:p>
            <a:pPr algn="ctr"/>
            <a:r>
              <a:rPr lang="uk-UA" b="1" dirty="0"/>
              <a:t>Як спілкуватися: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502E30-42FE-F560-D06E-7952E30C5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020277"/>
            <a:ext cx="11026541" cy="51566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Людяність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ввіливість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рекоменцації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скеровувати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психолога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хворого. Ветеран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Ветеран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Не пе-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вмовляйте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жалійте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перебивайте, дайте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виговоритись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розказуйте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ветерана стендапера,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9084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952F2-7AAD-4C8C-B414-A74E06444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21" y="3620949"/>
            <a:ext cx="4074493" cy="28974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F180F-74E3-406E-B443-E3B7E6E8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/>
          <a:lstStyle/>
          <a:p>
            <a:r>
              <a:rPr lang="ru-RU" b="1" dirty="0"/>
              <a:t>МЕТА ППД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B04728-50F0-440E-A173-1D141093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41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 err="1"/>
              <a:t>Знизити</a:t>
            </a:r>
            <a:r>
              <a:rPr lang="ru-RU" sz="4000" dirty="0"/>
              <a:t> </a:t>
            </a:r>
            <a:r>
              <a:rPr lang="ru-RU" sz="4000" dirty="0" err="1"/>
              <a:t>інтенсивність</a:t>
            </a:r>
            <a:r>
              <a:rPr lang="ru-RU" sz="4000" dirty="0"/>
              <a:t> </a:t>
            </a:r>
            <a:r>
              <a:rPr lang="ru-RU" sz="4000" dirty="0" err="1"/>
              <a:t>гострого</a:t>
            </a:r>
            <a:r>
              <a:rPr lang="ru-RU" sz="4000" dirty="0"/>
              <a:t> </a:t>
            </a:r>
            <a:r>
              <a:rPr lang="ru-RU" sz="4000" dirty="0" err="1"/>
              <a:t>стресу</a:t>
            </a:r>
            <a:r>
              <a:rPr lang="ru-RU" sz="4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err="1"/>
              <a:t>Відновити</a:t>
            </a:r>
            <a:r>
              <a:rPr lang="ru-RU" sz="4000" dirty="0"/>
              <a:t> контроль </a:t>
            </a:r>
            <a:r>
              <a:rPr lang="ru-RU" sz="4000" dirty="0" err="1"/>
              <a:t>людини</a:t>
            </a:r>
            <a:r>
              <a:rPr lang="ru-RU" sz="4000" dirty="0"/>
              <a:t> над собою та </a:t>
            </a:r>
            <a:r>
              <a:rPr lang="ru-RU" sz="4000" dirty="0" err="1"/>
              <a:t>ситуацією</a:t>
            </a:r>
            <a:r>
              <a:rPr lang="ru-RU" sz="4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err="1"/>
              <a:t>Забезпечити</a:t>
            </a:r>
            <a:r>
              <a:rPr lang="ru-RU" sz="4000" dirty="0"/>
              <a:t> </a:t>
            </a:r>
            <a:r>
              <a:rPr lang="ru-RU" sz="4000" dirty="0" err="1"/>
              <a:t>базову</a:t>
            </a:r>
            <a:r>
              <a:rPr lang="ru-RU" sz="4000" dirty="0"/>
              <a:t> </a:t>
            </a:r>
            <a:r>
              <a:rPr lang="ru-RU" sz="4000" dirty="0" err="1"/>
              <a:t>безпеку</a:t>
            </a:r>
            <a:r>
              <a:rPr lang="ru-RU" sz="4000" dirty="0"/>
              <a:t> та опору.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err="1"/>
              <a:t>Стабілізувати</a:t>
            </a:r>
            <a:r>
              <a:rPr lang="ru-RU" sz="4000" dirty="0"/>
              <a:t> </a:t>
            </a:r>
            <a:r>
              <a:rPr lang="ru-RU" sz="4000" dirty="0" err="1"/>
              <a:t>реакції</a:t>
            </a:r>
            <a:r>
              <a:rPr lang="ru-RU" sz="4000" dirty="0"/>
              <a:t> перед </a:t>
            </a:r>
            <a:r>
              <a:rPr lang="ru-RU" sz="4000" dirty="0" err="1"/>
              <a:t>подальшою</a:t>
            </a:r>
            <a:r>
              <a:rPr lang="ru-RU" sz="4000" dirty="0"/>
              <a:t> </a:t>
            </a:r>
            <a:r>
              <a:rPr lang="ru-RU" sz="4000" dirty="0" err="1"/>
              <a:t>допомогою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63625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3253-D73C-9D28-7D52-59BA346D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Що сприяє процесам адаптації: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5A638-7E1D-492A-5720-0972F909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347537"/>
            <a:ext cx="11065042" cy="48294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Підтримуюче соціальне середовище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Відчуття затребуваності суспільством, відчуття важливості, значущості та власної гідності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Відсутність емоційного навантаження та стресів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Звʼязок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побратимами, групи підтримки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Збалансоване харчування, здоровий сон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Регулярне помірне фізичне навантаження, прогулянки на свіжому повітрі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Дихальні вправи та практики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Медикаментозна підтримка (у разі потреби)</a:t>
            </a:r>
          </a:p>
        </p:txBody>
      </p:sp>
    </p:spTree>
    <p:extLst>
      <p:ext uri="{BB962C8B-B14F-4D97-AF65-F5344CB8AC3E}">
        <p14:creationId xmlns:p14="http://schemas.microsoft.com/office/powerpoint/2010/main" val="74712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знімок екрана, Шрифт, інформаці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E74020D-7E5E-10C9-FEEA-C4FCDCA2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375022"/>
            <a:ext cx="7939902" cy="54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1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4BEC5-38F2-4A0C-FA27-C1A15102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Основні заходи, спрямовані на профілактику психологічних та психічних травм: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2C613-5CBD-7041-32EA-85A67FA5691B}"/>
              </a:ext>
            </a:extLst>
          </p:cNvPr>
          <p:cNvSpPr txBox="1"/>
          <p:nvPr/>
        </p:nvSpPr>
        <p:spPr>
          <a:xfrm>
            <a:off x="843816" y="1315194"/>
            <a:ext cx="11348184" cy="3684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br>
              <a:rPr lang="uk-UA" dirty="0"/>
            </a:br>
            <a:r>
              <a:rPr lang="uk-UA" dirty="0"/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стійкості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регулярний сон, фізична активність, техніки релаксації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грамотність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розпізнавання та усвідомлення власних емоцій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підтримка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спілкування з тими, хто розуміє і підтримує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 межі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уміння казати 'НІ" та уникати токсичних взаємодій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гігієна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обмеження негативних новин та травматичного контенту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саморегуляції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дихальні вправи, заземлення, паузи стресу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допомога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звернення до спеціалістів з ментального здоров'я</a:t>
            </a:r>
          </a:p>
        </p:txBody>
      </p:sp>
    </p:spTree>
    <p:extLst>
      <p:ext uri="{BB962C8B-B14F-4D97-AF65-F5344CB8AC3E}">
        <p14:creationId xmlns:p14="http://schemas.microsoft.com/office/powerpoint/2010/main" val="329448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97BD3-861F-415F-8889-7781529D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47" y="3216788"/>
            <a:ext cx="6242078" cy="36412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48367-9BD2-422F-AEAA-D13F852A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uk-UA" b="1" dirty="0"/>
              <a:t>ПРИНЦИПИ ППД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906841-8133-46A2-AEE3-0C67F3139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73003"/>
            <a:ext cx="10409808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Безпека</a:t>
            </a:r>
            <a:r>
              <a:rPr kumimoji="0" lang="uk-UA" altLang="uk-UA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не наражати людину на додатковий ризик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Присутність</a:t>
            </a:r>
            <a:r>
              <a:rPr kumimoji="0" lang="uk-UA" altLang="uk-UA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спокійний тон, контроль власних емоцій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Повага</a:t>
            </a:r>
            <a:r>
              <a:rPr kumimoji="0" lang="uk-UA" altLang="uk-UA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не оцінювати, не нав’язувати, не тиснути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Простота</a:t>
            </a:r>
            <a:r>
              <a:rPr kumimoji="0" lang="uk-UA" altLang="uk-UA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короткі інструкції, конкретні дії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Послідовність</a:t>
            </a:r>
            <a:r>
              <a:rPr kumimoji="0" lang="uk-UA" altLang="uk-UA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від простого до складного</a:t>
            </a:r>
          </a:p>
        </p:txBody>
      </p:sp>
    </p:spTree>
    <p:extLst>
      <p:ext uri="{BB962C8B-B14F-4D97-AF65-F5344CB8AC3E}">
        <p14:creationId xmlns:p14="http://schemas.microsoft.com/office/powerpoint/2010/main" val="206012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23C115-018E-44BA-84E9-77B27584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5504"/>
          </a:xfrm>
        </p:spPr>
        <p:txBody>
          <a:bodyPr/>
          <a:lstStyle/>
          <a:p>
            <a:r>
              <a:rPr lang="uk-UA" b="1" dirty="0"/>
              <a:t>ПРИНЦИПИ ППД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D233A33-93E6-4A38-B138-D725C036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31782"/>
            <a:ext cx="3128530" cy="823912"/>
          </a:xfrm>
        </p:spPr>
        <p:txBody>
          <a:bodyPr>
            <a:normAutofit/>
          </a:bodyPr>
          <a:lstStyle/>
          <a:p>
            <a:r>
              <a:rPr lang="uk-UA" sz="3200" dirty="0"/>
              <a:t>СПОСТЕРІГАЙ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3731E3B-F366-4B60-A6E5-5D64CC4F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23390"/>
            <a:ext cx="3128530" cy="436948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Встановіть</a:t>
            </a:r>
            <a:r>
              <a:rPr lang="ru-RU" dirty="0"/>
              <a:t> контакт</a:t>
            </a:r>
          </a:p>
          <a:p>
            <a:r>
              <a:rPr lang="ru-RU" dirty="0" err="1"/>
              <a:t>Переконайтеся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себе в </a:t>
            </a:r>
            <a:r>
              <a:rPr lang="ru-RU" dirty="0" err="1"/>
              <a:t>безпеці</a:t>
            </a:r>
            <a:endParaRPr lang="ru-RU" dirty="0"/>
          </a:p>
          <a:p>
            <a:r>
              <a:rPr lang="ru-RU" dirty="0" err="1"/>
              <a:t>Проінформуйте</a:t>
            </a:r>
            <a:r>
              <a:rPr lang="ru-RU" dirty="0"/>
              <a:t> про </a:t>
            </a:r>
            <a:r>
              <a:rPr lang="ru-RU" dirty="0" err="1"/>
              <a:t>конфіденційність</a:t>
            </a:r>
            <a:endParaRPr lang="ru-RU" dirty="0"/>
          </a:p>
          <a:p>
            <a:r>
              <a:rPr lang="ru-RU" dirty="0"/>
              <a:t>Запитайте,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</a:p>
          <a:p>
            <a:r>
              <a:rPr lang="ru-RU" dirty="0"/>
              <a:t>Запитайте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вона </a:t>
            </a:r>
            <a:r>
              <a:rPr lang="ru-RU" dirty="0" err="1"/>
              <a:t>поговорити</a:t>
            </a:r>
            <a:r>
              <a:rPr lang="ru-RU" dirty="0"/>
              <a:t>  </a:t>
            </a:r>
          </a:p>
          <a:p>
            <a:r>
              <a:rPr lang="ru-RU" dirty="0"/>
              <a:t>Запитайте,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хтось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подбати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6C926BC6-F749-4172-A637-CE7A838E0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26928" y="1231782"/>
            <a:ext cx="3525284" cy="823912"/>
          </a:xfrm>
        </p:spPr>
        <p:txBody>
          <a:bodyPr>
            <a:normAutofit/>
          </a:bodyPr>
          <a:lstStyle/>
          <a:p>
            <a:r>
              <a:rPr lang="uk-UA" sz="3200" dirty="0"/>
              <a:t>СПРЯМОВУЙ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D7EE8F9C-7249-4B82-BFAF-DB3A16602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26928" y="2127012"/>
            <a:ext cx="3528459" cy="406265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Базові</a:t>
            </a:r>
            <a:r>
              <a:rPr lang="ru-RU" dirty="0"/>
              <a:t> потреби </a:t>
            </a:r>
          </a:p>
          <a:p>
            <a:r>
              <a:rPr lang="ru-RU" dirty="0" err="1"/>
              <a:t>Зрозуміла</a:t>
            </a:r>
            <a:r>
              <a:rPr lang="ru-RU" dirty="0"/>
              <a:t> та </a:t>
            </a:r>
            <a:r>
              <a:rPr lang="ru-RU" dirty="0" err="1"/>
              <a:t>достовірна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, та про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</a:p>
          <a:p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endParaRPr lang="uk-UA" dirty="0"/>
          </a:p>
        </p:txBody>
      </p:sp>
      <p:sp>
        <p:nvSpPr>
          <p:cNvPr id="9" name="Місце для тексту 4">
            <a:extLst>
              <a:ext uri="{FF2B5EF4-FFF2-40B4-BE49-F238E27FC236}">
                <a16:creationId xmlns:a16="http://schemas.microsoft.com/office/drawing/2014/main" id="{002E8D7A-8F3B-43DB-9863-3C14E5E19A7B}"/>
              </a:ext>
            </a:extLst>
          </p:cNvPr>
          <p:cNvSpPr txBox="1">
            <a:spLocks/>
          </p:cNvSpPr>
          <p:nvPr/>
        </p:nvSpPr>
        <p:spPr>
          <a:xfrm>
            <a:off x="4333358" y="1280054"/>
            <a:ext cx="31285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/>
              <a:t>СЛУХАЙ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C2B89-8D51-4B87-BA22-0569F272E079}"/>
              </a:ext>
            </a:extLst>
          </p:cNvPr>
          <p:cNvSpPr txBox="1"/>
          <p:nvPr/>
        </p:nvSpPr>
        <p:spPr>
          <a:xfrm>
            <a:off x="3961968" y="2123390"/>
            <a:ext cx="35284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Прийоми</a:t>
            </a:r>
            <a:r>
              <a:rPr lang="ru-RU" sz="2000" dirty="0"/>
              <a:t> активного </a:t>
            </a:r>
            <a:r>
              <a:rPr lang="ru-RU" sz="2000" dirty="0" err="1"/>
              <a:t>слухання</a:t>
            </a:r>
            <a:r>
              <a:rPr lang="ru-RU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Слухати</a:t>
            </a:r>
            <a:r>
              <a:rPr lang="ru-RU" sz="2000" dirty="0"/>
              <a:t> </a:t>
            </a:r>
            <a:r>
              <a:rPr lang="ru-RU" sz="2000" dirty="0" err="1"/>
              <a:t>уважно</a:t>
            </a:r>
            <a:r>
              <a:rPr lang="ru-RU" sz="2000" dirty="0"/>
              <a:t>, </a:t>
            </a:r>
            <a:r>
              <a:rPr lang="ru-RU" sz="2000" dirty="0" err="1"/>
              <a:t>підтверджуючи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інтерес</a:t>
            </a:r>
            <a:r>
              <a:rPr lang="ru-RU" sz="2000" dirty="0"/>
              <a:t> вербально та невербально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Дайте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розповісти</a:t>
            </a:r>
            <a:r>
              <a:rPr lang="ru-RU" sz="2000" dirty="0"/>
              <a:t> в </a:t>
            </a:r>
            <a:r>
              <a:rPr lang="ru-RU" sz="2000" dirty="0" err="1"/>
              <a:t>зручному</a:t>
            </a:r>
            <a:r>
              <a:rPr lang="ru-RU" sz="2000" dirty="0"/>
              <a:t> для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темпі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сталося</a:t>
            </a:r>
            <a:r>
              <a:rPr lang="ru-RU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Зосередьтеся</a:t>
            </a:r>
            <a:r>
              <a:rPr lang="ru-RU" sz="2000" dirty="0"/>
              <a:t> на </a:t>
            </a:r>
            <a:r>
              <a:rPr lang="ru-RU" sz="2000" dirty="0" err="1"/>
              <a:t>бесіді</a:t>
            </a:r>
            <a:r>
              <a:rPr lang="ru-RU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Заохочуйте</a:t>
            </a:r>
            <a:r>
              <a:rPr lang="ru-RU" sz="2000" dirty="0"/>
              <a:t> </a:t>
            </a:r>
            <a:r>
              <a:rPr lang="ru-RU" sz="2000" dirty="0" err="1"/>
              <a:t>співрозмовника</a:t>
            </a:r>
            <a:r>
              <a:rPr lang="ru-RU" sz="2000" dirty="0"/>
              <a:t> </a:t>
            </a:r>
            <a:r>
              <a:rPr lang="ru-RU" sz="2000" dirty="0" err="1"/>
              <a:t>відповідними</a:t>
            </a:r>
            <a:r>
              <a:rPr lang="ru-RU" sz="2000" dirty="0"/>
              <a:t> фразами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Запитуйте</a:t>
            </a:r>
            <a:r>
              <a:rPr lang="ru-RU" sz="2000" dirty="0"/>
              <a:t> та </a:t>
            </a:r>
            <a:r>
              <a:rPr lang="ru-RU" sz="2000" dirty="0" err="1"/>
              <a:t>пояснюйте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2044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D756-F8EC-48F5-B7C0-DD25E01F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0123" cy="1064180"/>
          </a:xfrm>
        </p:spPr>
        <p:txBody>
          <a:bodyPr>
            <a:noAutofit/>
          </a:bodyPr>
          <a:lstStyle/>
          <a:p>
            <a:r>
              <a:rPr lang="ru-RU" b="1" dirty="0"/>
              <a:t>6П:</a:t>
            </a:r>
            <a:br>
              <a:rPr lang="ru-RU" b="1" dirty="0"/>
            </a:br>
            <a:r>
              <a:rPr lang="ru-RU" b="1" dirty="0"/>
              <a:t>ОСНОВА ПЕРШОЇ ПСИХОЛОГІЧНОЇ ДОПОМОГИ</a:t>
            </a:r>
            <a:endParaRPr lang="uk-UA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23DB6D-3C32-4604-9464-1F1FFC0E2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85969"/>
            <a:ext cx="42098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Побачити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Підійти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Перевірити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Підтримати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Пояснити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66F0D3-63C0-4F85-9C94-E6967C70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21" y="1856328"/>
            <a:ext cx="4209802" cy="34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7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997B-EE92-44B0-A576-C451232D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/>
          <a:lstStyle/>
          <a:p>
            <a:r>
              <a:rPr lang="uk-UA" b="1" dirty="0"/>
              <a:t>ПОБАЧИТИ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401EB8-D516-42CC-952E-3CC82A10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97"/>
            <a:ext cx="91758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Що робимо: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Оцінюємо ситуацію: чи безпечно підходити?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Визначаємо стресову реакцію (паніка, агресія, ступор тощо).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Спостерігаємо мову тіла: напруження, тремор, дихання.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Чого не робимо: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Не підбігаємо різко.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Не кричимо й не торкаємося без дозволу.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922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19CA6F-964A-431C-BA40-0C601B3A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09" y="2370338"/>
            <a:ext cx="5317724" cy="4282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B83A0-2B39-485A-9D58-251FE5B2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/>
          <a:lstStyle/>
          <a:p>
            <a:r>
              <a:rPr lang="uk-UA" b="1" dirty="0"/>
              <a:t>ПІДІЙТИ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3BA593-9F2C-4725-8F26-F2959AFA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4969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Як підходити: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Повільно, відкриті долоні, без різких рухів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Представитись або дати короткий сигнал про добрі наміри:</a:t>
            </a:r>
            <a:br>
              <a:rPr lang="uk-UA" dirty="0"/>
            </a:br>
            <a:r>
              <a:rPr lang="uk-UA" b="1" dirty="0"/>
              <a:t>«Я поруч, допоможу. Ти в безпеці»</a:t>
            </a:r>
            <a:endParaRPr lang="uk-UA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Тон: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Спокійний, низький, чіткий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583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BDB41-8EFD-4CBC-B032-F445834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ПЕРЕВІРИТИ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832EA0-95C1-43F4-9CB0-68E103A68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7879672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Оцінюємо: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Фізичний стан: травми, дихання, контактність.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Психічний стан: чи орієнтується, чи чує.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Рівень стресу: паніка, ступор, агресія, істерика.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Питання мінімальні: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«Як ти?»</a:t>
            </a:r>
            <a:r>
              <a:rPr lang="uk-UA" dirty="0"/>
              <a:t>, </a:t>
            </a:r>
            <a:r>
              <a:rPr lang="uk-UA" b="1" dirty="0"/>
              <a:t>«Що болить?»</a:t>
            </a:r>
            <a:r>
              <a:rPr lang="uk-UA" dirty="0"/>
              <a:t>, </a:t>
            </a:r>
            <a:r>
              <a:rPr lang="uk-UA" b="1" dirty="0"/>
              <a:t>«Чуєш мене?»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89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7901C-C81C-44BD-B841-E38D8C8A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ru-RU" b="1" dirty="0"/>
              <a:t>ПІДТРИМАТИ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DE7D2D-E95C-4CE7-97DB-AC5680F8C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342"/>
            <a:ext cx="10515600" cy="52910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Основне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опору: голос,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Бути «якорем», а не </a:t>
            </a:r>
            <a:r>
              <a:rPr lang="ru-RU" dirty="0" err="1"/>
              <a:t>рятівником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Техніки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Заземлення</a:t>
            </a:r>
            <a:r>
              <a:rPr lang="ru-RU" dirty="0"/>
              <a:t>:</a:t>
            </a:r>
            <a:br>
              <a:rPr lang="ru-RU" dirty="0"/>
            </a:br>
            <a:r>
              <a:rPr lang="ru-RU" b="1" dirty="0"/>
              <a:t>«Подивись на мене. </a:t>
            </a:r>
            <a:r>
              <a:rPr lang="ru-RU" b="1" dirty="0" err="1"/>
              <a:t>Дихай</a:t>
            </a:r>
            <a:r>
              <a:rPr lang="ru-RU" b="1" dirty="0"/>
              <a:t> разом </a:t>
            </a:r>
            <a:r>
              <a:rPr lang="ru-RU" b="1" dirty="0" err="1"/>
              <a:t>зі</a:t>
            </a:r>
            <a:r>
              <a:rPr lang="ru-RU" b="1" dirty="0"/>
              <a:t> мною…»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Фокус на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:</a:t>
            </a:r>
            <a:br>
              <a:rPr lang="ru-RU" dirty="0"/>
            </a:br>
            <a:r>
              <a:rPr lang="ru-RU" b="1" dirty="0"/>
              <a:t>«</a:t>
            </a:r>
            <a:r>
              <a:rPr lang="ru-RU" b="1" dirty="0" err="1"/>
              <a:t>Сідай</a:t>
            </a:r>
            <a:r>
              <a:rPr lang="ru-RU" b="1" dirty="0"/>
              <a:t>», «</a:t>
            </a:r>
            <a:r>
              <a:rPr lang="ru-RU" b="1" dirty="0" err="1"/>
              <a:t>Тримай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», «</a:t>
            </a:r>
            <a:r>
              <a:rPr lang="ru-RU" b="1" dirty="0" err="1"/>
              <a:t>Повторюй</a:t>
            </a:r>
            <a:r>
              <a:rPr lang="ru-RU" b="1" dirty="0"/>
              <a:t> за мною»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Заборонено: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Заспокойся</a:t>
            </a:r>
            <a:r>
              <a:rPr lang="ru-RU" dirty="0"/>
              <a:t>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Візьми</a:t>
            </a:r>
            <a:r>
              <a:rPr lang="ru-RU" dirty="0"/>
              <a:t> себе в руки!»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Дискусії</a:t>
            </a:r>
            <a:r>
              <a:rPr lang="ru-RU" dirty="0"/>
              <a:t> та </a:t>
            </a:r>
            <a:r>
              <a:rPr lang="ru-RU" dirty="0" err="1"/>
              <a:t>моралі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5F385A-6E6C-4F3C-A859-62655549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31" y="2121505"/>
            <a:ext cx="4465469" cy="47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2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1050</Words>
  <Application>Microsoft Office PowerPoint</Application>
  <PresentationFormat>Широкий екран</PresentationFormat>
  <Paragraphs>173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 Historic</vt:lpstr>
      <vt:lpstr>Times New Roman</vt:lpstr>
      <vt:lpstr>Тема Office</vt:lpstr>
      <vt:lpstr>ПЕРША ПСИХОЛОГІЧНА ДОПОМОГА В КРИЗОВИХ СИТУАЦІЯХ</vt:lpstr>
      <vt:lpstr>МЕТА ППД</vt:lpstr>
      <vt:lpstr>ПРИНЦИПИ ППД</vt:lpstr>
      <vt:lpstr>ПРИНЦИПИ ППД</vt:lpstr>
      <vt:lpstr>6П: ОСНОВА ПЕРШОЇ ПСИХОЛОГІЧНОЇ ДОПОМОГИ</vt:lpstr>
      <vt:lpstr>ПОБАЧИТИ</vt:lpstr>
      <vt:lpstr>ПІДІЙТИ</vt:lpstr>
      <vt:lpstr>ПЕРЕВІРИТИ</vt:lpstr>
      <vt:lpstr>ПІДТРИМАТИ</vt:lpstr>
      <vt:lpstr>ПОЯСНИТИ</vt:lpstr>
      <vt:lpstr>ПЕРЕДАТИ</vt:lpstr>
      <vt:lpstr>Презентація PowerPoint</vt:lpstr>
      <vt:lpstr>ОСНОВНІ СТРЕСОВІ РЕАКЦІЇ</vt:lpstr>
      <vt:lpstr>ОСНОВНІ СТРЕСОВІ РЕАКЦІЇ</vt:lpstr>
      <vt:lpstr>ОСНОВНІ СТРЕСОВІ РЕАКЦІЇ</vt:lpstr>
      <vt:lpstr>ОСНОВНІ СТРЕСОВІ РЕАКЦІЇ</vt:lpstr>
      <vt:lpstr>ЧОГО НЕ РОБИТИ:</vt:lpstr>
      <vt:lpstr>Ветерани</vt:lpstr>
      <vt:lpstr>Як спілкуватися:</vt:lpstr>
      <vt:lpstr>Що сприяє процесам адаптації:</vt:lpstr>
      <vt:lpstr>Презентація PowerPoint</vt:lpstr>
      <vt:lpstr>Основні заходи, спрямовані на профілактику психологічних та психічних травм: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Olena Sek</dc:creator>
  <cp:lastModifiedBy>Olga</cp:lastModifiedBy>
  <cp:revision>22</cp:revision>
  <dcterms:created xsi:type="dcterms:W3CDTF">2025-11-25T08:35:32Z</dcterms:created>
  <dcterms:modified xsi:type="dcterms:W3CDTF">2025-12-10T22:38:15Z</dcterms:modified>
</cp:coreProperties>
</file>