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Lat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lasio" panose="020B0604020202020204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77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1297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Основні ідеї наукової діяльності В.М. Бехтерєва та внесок у розвиток сучасної психології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7657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Володимир Михайлович Бехтерєв — видатний науковець, який зробив революційний внесок у психоневрологію. Його інноваційні дослідження мозку та психіки змінили розуміння людської поведінки.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405"/>
            <a:ext cx="105239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Практичні розробки та методи терапії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0981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0047"/>
            <a:ext cx="29275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Гіпноз і психотерапія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Впровадження методів гіпнозу та групової психотерапії. Розробка технік впливу на психологічний стан пацієнтів.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0981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0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Психогігієна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630585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Створення системи психогігієни та психопрофілактики. Розробка рекомендацій для збереження психічного здоров'я.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0981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0047"/>
            <a:ext cx="30271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Діагностичні прилади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Винайдення пристроїв для вимірювання чутливості та больових відчуттів. Створення об'єктивних методів діагностики.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4760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Внесок у розвиток сучасної психології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956429" y="2498646"/>
            <a:ext cx="37360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Експериментальний метод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89064"/>
            <a:ext cx="389870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Формування основ об'єктивного дослідження психіки. Розвиток експериментальних підходів у психології.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98646"/>
            <a:ext cx="31574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Нові наукові напрямки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89064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Вплив на становлення нейропсихології та психофізіології. Розвиток міждисциплінарних досліджень.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951214"/>
            <a:ext cx="32941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Інституційний розвиток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441633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Заснування Науково-дослідного інституту мозку і психіки. Створення платформи для наукових досліджень.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43432" y="5132665"/>
            <a:ext cx="2949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Школа послідовників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2308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Виховання плеяди талановитих учнів. Розповсюдження ідей через наукову спільноту.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54844"/>
            <a:ext cx="75564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Висновки: Значення і спадщина Бехтерєва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280190" y="2245281"/>
            <a:ext cx="3633549" cy="636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150+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6891933" y="3122295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Наукових праць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280190" y="3539133"/>
            <a:ext cx="3633549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Фундаментальні дослідження з різних галузей науки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10202942" y="2245281"/>
            <a:ext cx="3633668" cy="636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10+</a:t>
            </a:r>
            <a:endParaRPr lang="en-US" sz="5000" dirty="0"/>
          </a:p>
        </p:txBody>
      </p:sp>
      <p:sp>
        <p:nvSpPr>
          <p:cNvPr id="8" name="Text 5"/>
          <p:cNvSpPr/>
          <p:nvPr/>
        </p:nvSpPr>
        <p:spPr>
          <a:xfrm>
            <a:off x="10814804" y="3122295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Наукових напрямків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0202942" y="3539133"/>
            <a:ext cx="363366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Вплив на розвиток психології, неврології, психіатрії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241506" y="4830604"/>
            <a:ext cx="3633668" cy="636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100+</a:t>
            </a:r>
            <a:endParaRPr lang="en-US" sz="5000" dirty="0"/>
          </a:p>
        </p:txBody>
      </p:sp>
      <p:sp>
        <p:nvSpPr>
          <p:cNvPr id="11" name="Text 8"/>
          <p:cNvSpPr/>
          <p:nvPr/>
        </p:nvSpPr>
        <p:spPr>
          <a:xfrm>
            <a:off x="8723828" y="5707618"/>
            <a:ext cx="266890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Учнів та послідовників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8241506" y="6124456"/>
            <a:ext cx="363366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Продовження наукових традицій у ХХ-ХХІ століттях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280190" y="6958013"/>
            <a:ext cx="7556421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Бехтерєв заклав фундамент сучасної психоневрології. Його ідеї випередили час. Сьогодні його спадщина продовжує впливати на розвиток науки.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1258" y="741878"/>
            <a:ext cx="7614285" cy="1092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Біографія В.М. Бехтерєва: Основні віхи життя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447830" y="2096572"/>
            <a:ext cx="22860" cy="5391150"/>
          </a:xfrm>
          <a:prstGeom prst="roundRect">
            <a:avLst>
              <a:gd name="adj" fmla="val 321202"/>
            </a:avLst>
          </a:prstGeom>
          <a:solidFill>
            <a:srgbClr val="CECEC9"/>
          </a:solidFill>
          <a:ln/>
        </p:spPr>
      </p:sp>
      <p:sp>
        <p:nvSpPr>
          <p:cNvPr id="5" name="Shape 2"/>
          <p:cNvSpPr/>
          <p:nvPr/>
        </p:nvSpPr>
        <p:spPr>
          <a:xfrm>
            <a:off x="6621601" y="2478286"/>
            <a:ext cx="524470" cy="22860"/>
          </a:xfrm>
          <a:prstGeom prst="roundRect">
            <a:avLst>
              <a:gd name="adj" fmla="val 321202"/>
            </a:avLst>
          </a:prstGeom>
          <a:solidFill>
            <a:srgbClr val="B26E2E"/>
          </a:solidFill>
          <a:ln/>
        </p:spPr>
      </p:sp>
      <p:sp>
        <p:nvSpPr>
          <p:cNvPr id="6" name="Shape 3"/>
          <p:cNvSpPr/>
          <p:nvPr/>
        </p:nvSpPr>
        <p:spPr>
          <a:xfrm>
            <a:off x="6251198" y="2293144"/>
            <a:ext cx="393263" cy="393263"/>
          </a:xfrm>
          <a:prstGeom prst="roundRect">
            <a:avLst>
              <a:gd name="adj" fmla="val 18671"/>
            </a:avLst>
          </a:prstGeom>
          <a:solidFill>
            <a:srgbClr val="995515"/>
          </a:solidFill>
          <a:ln w="7620">
            <a:solidFill>
              <a:srgbClr val="B26E2E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82" y="2325826"/>
            <a:ext cx="262176" cy="32777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21987" y="2271355"/>
            <a:ext cx="2718673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Народження та навчання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7321987" y="2649260"/>
            <a:ext cx="6543556" cy="559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Народився 1857 року. Здобув освіту в Санкт-Петербурзькій медико-хірургічній академії.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6621601" y="3939659"/>
            <a:ext cx="524470" cy="22860"/>
          </a:xfrm>
          <a:prstGeom prst="roundRect">
            <a:avLst>
              <a:gd name="adj" fmla="val 321202"/>
            </a:avLst>
          </a:prstGeom>
          <a:solidFill>
            <a:srgbClr val="B26E2E"/>
          </a:solidFill>
          <a:ln/>
        </p:spPr>
      </p:sp>
      <p:sp>
        <p:nvSpPr>
          <p:cNvPr id="11" name="Shape 7"/>
          <p:cNvSpPr/>
          <p:nvPr/>
        </p:nvSpPr>
        <p:spPr>
          <a:xfrm>
            <a:off x="6251198" y="3754517"/>
            <a:ext cx="393263" cy="393263"/>
          </a:xfrm>
          <a:prstGeom prst="roundRect">
            <a:avLst>
              <a:gd name="adj" fmla="val 18671"/>
            </a:avLst>
          </a:prstGeom>
          <a:solidFill>
            <a:srgbClr val="995515"/>
          </a:solidFill>
          <a:ln w="7620">
            <a:solidFill>
              <a:srgbClr val="B26E2E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682" y="3787200"/>
            <a:ext cx="262176" cy="32777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321987" y="3732728"/>
            <a:ext cx="2185273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Академічна кар'єра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7321987" y="4110633"/>
            <a:ext cx="6543556" cy="559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Працював у Казанському та Петербурзькому університетах. Розвивав нові напрямки в науці.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6621601" y="5401032"/>
            <a:ext cx="524470" cy="22860"/>
          </a:xfrm>
          <a:prstGeom prst="roundRect">
            <a:avLst>
              <a:gd name="adj" fmla="val 321202"/>
            </a:avLst>
          </a:prstGeom>
          <a:solidFill>
            <a:srgbClr val="B26E2E"/>
          </a:solidFill>
          <a:ln/>
        </p:spPr>
      </p:sp>
      <p:sp>
        <p:nvSpPr>
          <p:cNvPr id="16" name="Shape 11"/>
          <p:cNvSpPr/>
          <p:nvPr/>
        </p:nvSpPr>
        <p:spPr>
          <a:xfrm>
            <a:off x="6251198" y="5215890"/>
            <a:ext cx="393263" cy="393263"/>
          </a:xfrm>
          <a:prstGeom prst="roundRect">
            <a:avLst>
              <a:gd name="adj" fmla="val 18671"/>
            </a:avLst>
          </a:prstGeom>
          <a:solidFill>
            <a:srgbClr val="995515"/>
          </a:solidFill>
          <a:ln w="7620">
            <a:solidFill>
              <a:srgbClr val="B26E2E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682" y="5248573"/>
            <a:ext cx="262176" cy="32777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21987" y="5194102"/>
            <a:ext cx="2185273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Наукові досягнення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7321987" y="5572006"/>
            <a:ext cx="6543556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Заснував психоневрологію. Створив потужну наукову школу і клінічну базу.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6621601" y="6582847"/>
            <a:ext cx="524470" cy="22860"/>
          </a:xfrm>
          <a:prstGeom prst="roundRect">
            <a:avLst>
              <a:gd name="adj" fmla="val 321202"/>
            </a:avLst>
          </a:prstGeom>
          <a:solidFill>
            <a:srgbClr val="B26E2E"/>
          </a:solidFill>
          <a:ln/>
        </p:spPr>
      </p:sp>
      <p:sp>
        <p:nvSpPr>
          <p:cNvPr id="21" name="Shape 15"/>
          <p:cNvSpPr/>
          <p:nvPr/>
        </p:nvSpPr>
        <p:spPr>
          <a:xfrm>
            <a:off x="6251198" y="6397704"/>
            <a:ext cx="393263" cy="393263"/>
          </a:xfrm>
          <a:prstGeom prst="roundRect">
            <a:avLst>
              <a:gd name="adj" fmla="val 18671"/>
            </a:avLst>
          </a:prstGeom>
          <a:solidFill>
            <a:srgbClr val="995515"/>
          </a:solidFill>
          <a:ln w="7620">
            <a:solidFill>
              <a:srgbClr val="B26E2E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682" y="6430387"/>
            <a:ext cx="262176" cy="327779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321987" y="6375916"/>
            <a:ext cx="2185273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Спадщина</a:t>
            </a:r>
            <a:endParaRPr lang="en-US" sz="1700" dirty="0"/>
          </a:p>
        </p:txBody>
      </p:sp>
      <p:sp>
        <p:nvSpPr>
          <p:cNvPr id="24" name="Text 17"/>
          <p:cNvSpPr/>
          <p:nvPr/>
        </p:nvSpPr>
        <p:spPr>
          <a:xfrm>
            <a:off x="7321987" y="6753820"/>
            <a:ext cx="6543556" cy="559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Помер 1927 року. Залишив величезний науковий доробок і численних послідовників.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00589"/>
            <a:ext cx="75564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Формування наукового світогляду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570559"/>
            <a:ext cx="1077397" cy="15861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80722" y="2785943"/>
            <a:ext cx="3234095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Європейські стажування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80722" y="3251716"/>
            <a:ext cx="6155888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Навчався у видатних вчених: Вундта, Шарко, Мейнерта. Відвідав наукові центри Берліна, Парижа, Відня.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156710"/>
            <a:ext cx="1077397" cy="15861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80722" y="4372094"/>
            <a:ext cx="317646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Нові методи досліджень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80722" y="4837867"/>
            <a:ext cx="6155888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Ознайомився з передовими європейськими дослідженнями мозку. Вивчав експериментальні техніки.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742861"/>
            <a:ext cx="1077397" cy="15861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80722" y="5958245"/>
            <a:ext cx="3411855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Формування власних ідей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80722" y="6424017"/>
            <a:ext cx="6155888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Синтезував знання з фізіології, психіатрії та нейроанатомії. Створив основу для власних теорій.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3535"/>
            <a:ext cx="7750850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Народження психоневрології</a:t>
            </a:r>
            <a:endParaRPr lang="en-US" sz="4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1767840"/>
            <a:ext cx="2152055" cy="158615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869" y="2577108"/>
            <a:ext cx="303014" cy="3787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45787" y="2155627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Інтеграція наук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5345787" y="2621399"/>
            <a:ext cx="58063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Створення єдиної науки про нервову систему та психіку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5184219" y="3365659"/>
            <a:ext cx="8598575" cy="15240"/>
          </a:xfrm>
          <a:prstGeom prst="roundRect">
            <a:avLst>
              <a:gd name="adj" fmla="val 593860"/>
            </a:avLst>
          </a:prstGeom>
          <a:solidFill>
            <a:srgbClr val="5E98F1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407807"/>
            <a:ext cx="4304109" cy="158615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869" y="4011454"/>
            <a:ext cx="303014" cy="37873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21874" y="3795593"/>
            <a:ext cx="350674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Міждисциплінарний підхід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6421874" y="4261366"/>
            <a:ext cx="6519148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Об'єднання психіатрії, неврології, нейрофізіології та психології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6260306" y="5005626"/>
            <a:ext cx="7522488" cy="15240"/>
          </a:xfrm>
          <a:prstGeom prst="roundRect">
            <a:avLst>
              <a:gd name="adj" fmla="val 593860"/>
            </a:avLst>
          </a:prstGeom>
          <a:solidFill>
            <a:srgbClr val="5E98F1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047774"/>
            <a:ext cx="6456164" cy="158615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750" y="5651421"/>
            <a:ext cx="303014" cy="37873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97842" y="5263158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Інституціоналізація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7497842" y="5728930"/>
            <a:ext cx="6123384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Заснування Психоневрологічного інституту в Петербурзі (1908)</a:t>
            </a:r>
            <a:endParaRPr lang="en-US" sz="1650" dirty="0"/>
          </a:p>
        </p:txBody>
      </p:sp>
      <p:sp>
        <p:nvSpPr>
          <p:cNvPr id="17" name="Text 9"/>
          <p:cNvSpPr/>
          <p:nvPr/>
        </p:nvSpPr>
        <p:spPr>
          <a:xfrm>
            <a:off x="793790" y="6876336"/>
            <a:ext cx="1304282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Бехтерєв створив нову наукову галузь. Він поєднав різні підходи до вивчення психіки людини. Це відкрило нові можливості для досліджень і лікування.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355" y="794266"/>
            <a:ext cx="7578090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Дослідження мозку та структурні відкриття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69355" y="2779633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53175" y="2821484"/>
            <a:ext cx="335518" cy="419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6996351" y="2779633"/>
            <a:ext cx="2950250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Відкриття ядра Бехтерєва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96351" y="3612952"/>
            <a:ext cx="2950250" cy="178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 1885 році описав важливе ядро в стовбурі мозку. Ця структура відіграє ключову роль у регуляції рівноваги.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0319" y="2779633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54139" y="2821484"/>
            <a:ext cx="335518" cy="419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897314" y="2779633"/>
            <a:ext cx="2950250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Праця про провідні шляхи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97314" y="3612952"/>
            <a:ext cx="2950250" cy="2147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Опублікував фундаментальну книгу «Провідні шляхи головного і спинного мозку» (1892). Вона стала класикою нейроанатомії.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69355" y="6235660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53175" y="6277511"/>
            <a:ext cx="335518" cy="419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6996351" y="6235660"/>
            <a:ext cx="3443049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Метод послідовних зрізів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96351" y="6719411"/>
            <a:ext cx="6851094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Розробив інноваційний метод дослідження нервових волокон. Цей підхід дозволив візуалізувати структуру нервової системи.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5163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Рефлексологія: Основні принципи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724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Об'єктивний підхід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785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Створення науки, вільної від суб'єктивних інтерпретацій. Вивчення психіки через зовнішні прояви.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33" y="4496633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498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Рефлекс як основа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989064"/>
            <a:ext cx="423898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Визначення рефлексу як базової одиниці нервово-психічної діяльності. Пояснення складних феноменів через рефлекторні механізми.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30" y="3478649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4951214"/>
            <a:ext cx="37720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Психофізіологічний зв'язок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441633"/>
            <a:ext cx="423898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Встановлення чіткого зв'язку між поведінкою та фізіологічними реакціями. Вимірювання психічних процесів.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230" y="5514618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987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Вчення про умовні рефлекси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47593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995515"/>
          </a:solidFill>
          <a:ln w="7620">
            <a:solidFill>
              <a:srgbClr val="B26E2E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2647593"/>
            <a:ext cx="31524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Формування концепції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138011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Розробка теорії умовних рефлексів паралельно з І.П. Павловим. Створення власного підходу до вивчення цього феномену.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090630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995515"/>
          </a:solidFill>
          <a:ln w="7620">
            <a:solidFill>
              <a:srgbClr val="B26E2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4090630"/>
            <a:ext cx="29722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Механізми поведінки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581049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Пояснення формування поведінки через набутий досвід. Дослідження зв'язку між стимулом і реакцією.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33668"/>
            <a:ext cx="170021" cy="1579126"/>
          </a:xfrm>
          <a:prstGeom prst="roundRect">
            <a:avLst>
              <a:gd name="adj" fmla="val 56033"/>
            </a:avLst>
          </a:prstGeom>
          <a:solidFill>
            <a:srgbClr val="995515"/>
          </a:solidFill>
          <a:ln w="7620">
            <a:solidFill>
              <a:srgbClr val="B26E2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5533668"/>
            <a:ext cx="31513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Вплив на світову науку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024086"/>
            <a:ext cx="636579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Формування теоретичного підґрунтя для розвитку біхевіоризму. Внесок у становлення експериментальної психології.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59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Об'єктивна психологія Бехтерєва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0807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Фундаментальна праця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552825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Тритомник «Об'єктивна психологія» (1907-1910). Систематичний виклад принципів нової наукової школи.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0807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Рефлекторна природа психіки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52825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Трактування психічних процесів як реєстрованих рефлекторних реакцій. Відмова від метафізичних пояснень.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828586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6063020"/>
            <a:ext cx="41306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Експериментальна орієнтація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553438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Подолання суб'єктивізму через експериментальну перевірку. Вимірювані показники замість самоспостереження.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104645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Єдина наука про людину і суспільство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CEC99"/>
          </a:solidFill>
          <a:ln w="7620">
            <a:solidFill>
              <a:srgbClr val="E2D27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Біологічні основи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5692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Вивчення нервово-психічних механізмів поведінки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FCEC99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CEC99"/>
          </a:solidFill>
          <a:ln w="7620">
            <a:solidFill>
              <a:srgbClr val="E2D27F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35092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Індивідуальний розвиток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48676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Інтеграція біологічних і соціальних факторів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FCEC99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CEC99"/>
          </a:solidFill>
          <a:ln w="7620">
            <a:solidFill>
              <a:srgbClr val="E2D27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Колективні процеси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54123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Закони розвитку суспільства і групової поведінки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Бехтерєв вважав, що закони природи та суспільства взаємопов'язані. Він описав 23 універсальні закони розвитку. Ці закони діють на всіх рівнях організації матерії.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681</Words>
  <Application>Microsoft Office PowerPoint</Application>
  <PresentationFormat>Довільний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Lato</vt:lpstr>
      <vt:lpstr>Arial</vt:lpstr>
      <vt:lpstr>Calibri</vt:lpstr>
      <vt:lpstr>Gelasio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Kharytonov Nikita</cp:lastModifiedBy>
  <cp:revision>1</cp:revision>
  <dcterms:created xsi:type="dcterms:W3CDTF">2025-04-17T06:03:12Z</dcterms:created>
  <dcterms:modified xsi:type="dcterms:W3CDTF">2025-04-17T06:08:35Z</dcterms:modified>
</cp:coreProperties>
</file>