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42"/>
  </p:notesMasterIdLst>
  <p:sldIdLst>
    <p:sldId id="256" r:id="rId2"/>
    <p:sldId id="257" r:id="rId3"/>
    <p:sldId id="260" r:id="rId4"/>
    <p:sldId id="295" r:id="rId5"/>
    <p:sldId id="261" r:id="rId6"/>
    <p:sldId id="350" r:id="rId7"/>
    <p:sldId id="353" r:id="rId8"/>
    <p:sldId id="262" r:id="rId9"/>
    <p:sldId id="263" r:id="rId10"/>
    <p:sldId id="356" r:id="rId11"/>
    <p:sldId id="264" r:id="rId12"/>
    <p:sldId id="315" r:id="rId13"/>
    <p:sldId id="316" r:id="rId14"/>
    <p:sldId id="297" r:id="rId15"/>
    <p:sldId id="299" r:id="rId16"/>
    <p:sldId id="300" r:id="rId17"/>
    <p:sldId id="301" r:id="rId18"/>
    <p:sldId id="302" r:id="rId19"/>
    <p:sldId id="303" r:id="rId20"/>
    <p:sldId id="313" r:id="rId21"/>
    <p:sldId id="304" r:id="rId22"/>
    <p:sldId id="309" r:id="rId23"/>
    <p:sldId id="343" r:id="rId24"/>
    <p:sldId id="348" r:id="rId25"/>
    <p:sldId id="351" r:id="rId26"/>
    <p:sldId id="354" r:id="rId27"/>
    <p:sldId id="358" r:id="rId28"/>
    <p:sldId id="359" r:id="rId29"/>
    <p:sldId id="360" r:id="rId30"/>
    <p:sldId id="357" r:id="rId31"/>
    <p:sldId id="361" r:id="rId32"/>
    <p:sldId id="362" r:id="rId33"/>
    <p:sldId id="363" r:id="rId34"/>
    <p:sldId id="364" r:id="rId35"/>
    <p:sldId id="365" r:id="rId36"/>
    <p:sldId id="366" r:id="rId37"/>
    <p:sldId id="367" r:id="rId38"/>
    <p:sldId id="368" r:id="rId39"/>
    <p:sldId id="370" r:id="rId40"/>
    <p:sldId id="369" r:id="rId41"/>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75" autoAdjust="0"/>
  </p:normalViewPr>
  <p:slideViewPr>
    <p:cSldViewPr>
      <p:cViewPr varScale="1">
        <p:scale>
          <a:sx n="81" d="100"/>
          <a:sy n="81" d="100"/>
        </p:scale>
        <p:origin x="149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DF563A4-0842-4BD0-B00B-6A46712841AD}" type="datetimeFigureOut">
              <a:rPr lang="uk-UA" smtClean="0"/>
              <a:pPr/>
              <a:t>19.11.2024</a:t>
            </a:fld>
            <a:endParaRPr lang="uk-UA"/>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366D8B-23BE-4978-893B-3D872D3455AE}"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8</a:t>
            </a:fld>
            <a:endParaRPr lang="uk-U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9</a:t>
            </a:fld>
            <a:endParaRPr lang="uk-U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a:t>Рис. Механізм дії класичного факторингу</a:t>
            </a:r>
          </a:p>
        </p:txBody>
      </p:sp>
      <p:sp>
        <p:nvSpPr>
          <p:cNvPr id="4" name="Номер слайда 3"/>
          <p:cNvSpPr>
            <a:spLocks noGrp="1"/>
          </p:cNvSpPr>
          <p:nvPr>
            <p:ph type="sldNum" sz="quarter" idx="10"/>
          </p:nvPr>
        </p:nvSpPr>
        <p:spPr/>
        <p:txBody>
          <a:bodyPr/>
          <a:lstStyle/>
          <a:p>
            <a:fld id="{B1366D8B-23BE-4978-893B-3D872D3455AE}" type="slidenum">
              <a:rPr lang="uk-UA" smtClean="0"/>
              <a:pPr/>
              <a:t>11</a:t>
            </a:fld>
            <a:endParaRPr lang="uk-U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19.11.2024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5B106E36-FD25-4E2D-B0AA-010F637433A0}" type="datetimeFigureOut">
              <a:rPr lang="ru-RU" smtClean="0"/>
              <a:pPr/>
              <a:t>19.11.2024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19.11.2024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19.11.2024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19.11.2024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19.11.2024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19.11.2024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19.11.2024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19.11.2024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428992" y="1428736"/>
            <a:ext cx="5105400" cy="3296796"/>
          </a:xfrm>
        </p:spPr>
        <p:txBody>
          <a:bodyPr/>
          <a:lstStyle/>
          <a:p>
            <a:pPr algn="ctr"/>
            <a:br>
              <a:rPr lang="ru-RU" dirty="0"/>
            </a:br>
            <a:br>
              <a:rPr lang="ru-RU" dirty="0"/>
            </a:br>
            <a:r>
              <a:rPr lang="uk-UA" sz="2800" dirty="0"/>
              <a:t>ВНУТРІШНІЙ ФІНАНСОВИЙ КОНТРОЛЬ У СИСТЕМІ ФІНАНСОВОГО КОНТРОЛІНГУ</a:t>
            </a:r>
            <a:br>
              <a:rPr lang="en-US" dirty="0"/>
            </a:br>
            <a:br>
              <a:rPr lang="en-US" dirty="0"/>
            </a:br>
            <a:endParaRPr lang="uk-UA" dirty="0"/>
          </a:p>
        </p:txBody>
      </p:sp>
      <p:sp>
        <p:nvSpPr>
          <p:cNvPr id="3" name="Подзаголовок 2"/>
          <p:cNvSpPr>
            <a:spLocks noGrp="1"/>
          </p:cNvSpPr>
          <p:nvPr>
            <p:ph type="subTitle" idx="1"/>
          </p:nvPr>
        </p:nvSpPr>
        <p:spPr>
          <a:xfrm>
            <a:off x="3214678" y="214290"/>
            <a:ext cx="5114778" cy="1214446"/>
          </a:xfrm>
        </p:spPr>
        <p:txBody>
          <a:bodyPr>
            <a:normAutofit/>
          </a:bodyPr>
          <a:lstStyle/>
          <a:p>
            <a:r>
              <a:rPr lang="uk-UA" sz="2400" dirty="0"/>
              <a:t>Лекція 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srcRect/>
          <a:stretch>
            <a:fillRect/>
          </a:stretch>
        </p:blipFill>
        <p:spPr bwMode="auto">
          <a:xfrm>
            <a:off x="590308" y="1768757"/>
            <a:ext cx="6934019" cy="4036507"/>
          </a:xfrm>
          <a:prstGeom prst="rect">
            <a:avLst/>
          </a:prstGeom>
          <a:noFill/>
          <a:ln w="9525">
            <a:noFill/>
            <a:miter lim="800000"/>
            <a:headEnd/>
            <a:tailEnd/>
          </a:ln>
          <a:effectLst/>
        </p:spPr>
      </p:pic>
    </p:spTree>
    <p:extLst>
      <p:ext uri="{BB962C8B-B14F-4D97-AF65-F5344CB8AC3E}">
        <p14:creationId xmlns:p14="http://schemas.microsoft.com/office/powerpoint/2010/main" val="3809877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42910" y="714356"/>
            <a:ext cx="7072362" cy="461665"/>
          </a:xfrm>
          <a:prstGeom prst="rect">
            <a:avLst/>
          </a:prstGeom>
        </p:spPr>
        <p:txBody>
          <a:bodyPr wrap="square">
            <a:spAutoFit/>
          </a:bodyPr>
          <a:lstStyle/>
          <a:p>
            <a:pPr algn="just"/>
            <a:r>
              <a:rPr lang="uk-UA" sz="2400" b="1" i="1">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
        <p:nvSpPr>
          <p:cNvPr id="4" name="Прямоугольник 3"/>
          <p:cNvSpPr/>
          <p:nvPr/>
        </p:nvSpPr>
        <p:spPr>
          <a:xfrm>
            <a:off x="500034" y="714356"/>
            <a:ext cx="7143800" cy="2677656"/>
          </a:xfrm>
          <a:prstGeom prst="rect">
            <a:avLst/>
          </a:prstGeom>
        </p:spPr>
        <p:txBody>
          <a:bodyPr wrap="square">
            <a:spAutoFit/>
          </a:bodyPr>
          <a:lstStyle/>
          <a:p>
            <a:pPr algn="just"/>
            <a:r>
              <a:rPr lang="uk-UA" sz="2400" b="1" dirty="0">
                <a:latin typeface="Times New Roman" pitchFamily="18" charset="0"/>
                <a:cs typeface="Times New Roman" pitchFamily="18" charset="0"/>
              </a:rPr>
              <a:t>Під суб’єктом контролю</a:t>
            </a:r>
            <a:r>
              <a:rPr lang="uk-UA" sz="2400" dirty="0">
                <a:latin typeface="Times New Roman" pitchFamily="18" charset="0"/>
                <a:cs typeface="Times New Roman" pitchFamily="18" charset="0"/>
              </a:rPr>
              <a:t> будемо розуміти носіїв прав та обов’язків – осіб та органи, що мають повноваження на здійснення контролю за господарською та фінансовою діяльністю підприємства, а також право втручатись в його оперативну діяльність та самостійно притягувати винних до відповідальності.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5" y="452847"/>
            <a:ext cx="7429552" cy="6186309"/>
          </a:xfrm>
          <a:prstGeom prst="rect">
            <a:avLst/>
          </a:prstGeom>
          <a:noFill/>
        </p:spPr>
        <p:txBody>
          <a:bodyPr wrap="square" rtlCol="0">
            <a:spAutoFit/>
          </a:bodyPr>
          <a:lstStyle/>
          <a:p>
            <a:pPr marL="342900" indent="-342900" algn="just">
              <a:buFont typeface="Wingdings" panose="05000000000000000000" pitchFamily="2" charset="2"/>
              <a:buChar char="Ø"/>
            </a:pPr>
            <a:r>
              <a:rPr lang="uk-UA" sz="2200" b="1" dirty="0"/>
              <a:t>Інформаційна функція контролю </a:t>
            </a:r>
            <a:r>
              <a:rPr lang="uk-UA" sz="2200" dirty="0"/>
              <a:t>зводиться до того, що інформація, отримана в результаті його здійснення, має </a:t>
            </a:r>
            <a:r>
              <a:rPr lang="en-US" sz="2200" dirty="0"/>
              <a:t>c</a:t>
            </a:r>
            <a:r>
              <a:rPr lang="uk-UA" sz="2200" dirty="0"/>
              <a:t>тати основою для ухвалення відповідних управлінських рішень і вжиття коригувальних заходів.</a:t>
            </a:r>
          </a:p>
          <a:p>
            <a:pPr marL="342900" indent="-342900" algn="just">
              <a:buFont typeface="Wingdings" panose="05000000000000000000" pitchFamily="2" charset="2"/>
              <a:buChar char="Ø"/>
            </a:pPr>
            <a:r>
              <a:rPr lang="uk-UA" sz="2200" b="1" dirty="0"/>
              <a:t>Профілактична функція контролю </a:t>
            </a:r>
            <a:r>
              <a:rPr lang="uk-UA" sz="2200" dirty="0"/>
              <a:t>полягає у виявленні умов, що сприяють порушенню норм і стандартів, встановлених законами та нормативно-правовими актами, виникненню безгосподарності, недостач, крадіжок і зловживань, а також у встановленні осіб, винних у фінансових порушеннях, і притягненні їх до відповідальності згідно з законодавством.</a:t>
            </a:r>
          </a:p>
          <a:p>
            <a:pPr marL="342900" indent="-342900" algn="just">
              <a:buFont typeface="Wingdings" panose="05000000000000000000" pitchFamily="2" charset="2"/>
              <a:buChar char="Ø"/>
            </a:pPr>
            <a:r>
              <a:rPr lang="uk-UA" sz="2200" b="1" dirty="0"/>
              <a:t>Мобілізуюча функція контролю </a:t>
            </a:r>
            <a:r>
              <a:rPr lang="uk-UA" sz="2200" dirty="0"/>
              <a:t>передбачає усунення суб’єктом господарювання наслідків допущених фінансових порушень, умов, що їм сприяли.</a:t>
            </a:r>
          </a:p>
          <a:p>
            <a:endParaRPr lang="uk-UA" sz="2200" dirty="0"/>
          </a:p>
        </p:txBody>
      </p:sp>
    </p:spTree>
    <p:extLst>
      <p:ext uri="{BB962C8B-B14F-4D97-AF65-F5344CB8AC3E}">
        <p14:creationId xmlns:p14="http://schemas.microsoft.com/office/powerpoint/2010/main" val="3468394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D4BEAB5D-A0D9-7C9F-3E71-A2E79CA42FC2}"/>
              </a:ext>
            </a:extLst>
          </p:cNvPr>
          <p:cNvPicPr>
            <a:picLocks noGrp="1" noChangeAspect="1"/>
          </p:cNvPicPr>
          <p:nvPr>
            <p:ph idx="1"/>
          </p:nvPr>
        </p:nvPicPr>
        <p:blipFill>
          <a:blip r:embed="rId2"/>
          <a:stretch>
            <a:fillRect/>
          </a:stretch>
        </p:blipFill>
        <p:spPr>
          <a:xfrm>
            <a:off x="1259632" y="0"/>
            <a:ext cx="5832647" cy="6456363"/>
          </a:xfrm>
        </p:spPr>
      </p:pic>
    </p:spTree>
    <p:extLst>
      <p:ext uri="{BB962C8B-B14F-4D97-AF65-F5344CB8AC3E}">
        <p14:creationId xmlns:p14="http://schemas.microsoft.com/office/powerpoint/2010/main" val="548565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1519311" y="956603"/>
            <a:ext cx="6277708" cy="369332"/>
          </a:xfrm>
          <a:prstGeom prst="rect">
            <a:avLst/>
          </a:prstGeom>
        </p:spPr>
        <p:txBody>
          <a:bodyPr wrap="square">
            <a:spAutoFit/>
          </a:bodyPr>
          <a:lstStyle/>
          <a:p>
            <a:pPr algn="just"/>
            <a:endParaRPr lang="ru-RU" dirty="0"/>
          </a:p>
        </p:txBody>
      </p:sp>
      <p:pic>
        <p:nvPicPr>
          <p:cNvPr id="1026" name="Picture 2"/>
          <p:cNvPicPr>
            <a:picLocks noChangeAspect="1" noChangeArrowheads="1"/>
          </p:cNvPicPr>
          <p:nvPr/>
        </p:nvPicPr>
        <p:blipFill>
          <a:blip r:embed="rId2"/>
          <a:srcRect/>
          <a:stretch>
            <a:fillRect/>
          </a:stretch>
        </p:blipFill>
        <p:spPr bwMode="auto">
          <a:xfrm>
            <a:off x="1000100" y="214290"/>
            <a:ext cx="6572296" cy="6072230"/>
          </a:xfrm>
          <a:prstGeom prst="rect">
            <a:avLst/>
          </a:prstGeom>
          <a:noFill/>
          <a:ln w="9525">
            <a:noFill/>
            <a:miter lim="800000"/>
            <a:headEnd/>
            <a:tailEnd/>
          </a:ln>
          <a:effectLst/>
        </p:spPr>
      </p:pic>
    </p:spTree>
    <p:extLst>
      <p:ext uri="{BB962C8B-B14F-4D97-AF65-F5344CB8AC3E}">
        <p14:creationId xmlns:p14="http://schemas.microsoft.com/office/powerpoint/2010/main" val="3239505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500035" y="0"/>
            <a:ext cx="7572428" cy="5909310"/>
          </a:xfrm>
          <a:prstGeom prst="rect">
            <a:avLst/>
          </a:prstGeom>
        </p:spPr>
        <p:txBody>
          <a:bodyPr wrap="square">
            <a:spAutoFit/>
          </a:bodyPr>
          <a:lstStyle/>
          <a:p>
            <a:pPr algn="just"/>
            <a:r>
              <a:rPr lang="ru-RU" sz="2000" b="1" dirty="0" err="1">
                <a:latin typeface="Times New Roman" pitchFamily="18" charset="0"/>
                <a:cs typeface="Times New Roman" pitchFamily="18" charset="0"/>
              </a:rPr>
              <a:t>Попередній</a:t>
            </a:r>
            <a:r>
              <a:rPr lang="ru-RU" sz="2000" b="1" dirty="0">
                <a:latin typeface="Times New Roman" pitchFamily="18" charset="0"/>
                <a:cs typeface="Times New Roman" pitchFamily="18" charset="0"/>
              </a:rPr>
              <a:t> </a:t>
            </a:r>
            <a:r>
              <a:rPr lang="ru-RU" sz="2000" dirty="0">
                <a:latin typeface="Times New Roman" pitchFamily="18" charset="0"/>
                <a:cs typeface="Times New Roman" pitchFamily="18" charset="0"/>
              </a:rPr>
              <a:t>– контроль, </a:t>
            </a:r>
            <a:r>
              <a:rPr lang="ru-RU" sz="2000" dirty="0" err="1">
                <a:latin typeface="Times New Roman" pitchFamily="18" charset="0"/>
                <a:cs typeface="Times New Roman" pitchFamily="18" charset="0"/>
              </a:rPr>
              <a:t>який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здійснюється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суб’єктами</a:t>
            </a:r>
            <a:r>
              <a:rPr lang="ru-RU" sz="2000" dirty="0">
                <a:latin typeface="Times New Roman" pitchFamily="18" charset="0"/>
                <a:cs typeface="Times New Roman" pitchFamily="18" charset="0"/>
              </a:rPr>
              <a:t> го </a:t>
            </a:r>
            <a:r>
              <a:rPr lang="ru-RU" sz="2000" dirty="0" err="1">
                <a:latin typeface="Times New Roman" pitchFamily="18" charset="0"/>
                <a:cs typeface="Times New Roman" pitchFamily="18" charset="0"/>
              </a:rPr>
              <a:t>фінансового</a:t>
            </a:r>
            <a:r>
              <a:rPr lang="ru-RU" sz="2000" dirty="0">
                <a:latin typeface="Times New Roman" pitchFamily="18" charset="0"/>
                <a:cs typeface="Times New Roman" pitchFamily="18" charset="0"/>
              </a:rPr>
              <a:t> контролю на </a:t>
            </a:r>
            <a:r>
              <a:rPr lang="ru-RU" sz="2000" dirty="0" err="1">
                <a:latin typeface="Times New Roman" pitchFamily="18" charset="0"/>
                <a:cs typeface="Times New Roman" pitchFamily="18" charset="0"/>
              </a:rPr>
              <a:t>етапі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розгляду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прийняття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управлінських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рішень</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здійснення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операцій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фінансовими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матеріальними</a:t>
            </a:r>
            <a:r>
              <a:rPr lang="ru-RU" sz="2000" dirty="0">
                <a:latin typeface="Times New Roman" pitchFamily="18" charset="0"/>
                <a:cs typeface="Times New Roman" pitchFamily="18" charset="0"/>
              </a:rPr>
              <a:t> ресурсами </a:t>
            </a:r>
            <a:r>
              <a:rPr lang="ru-RU" sz="2000" dirty="0" err="1">
                <a:latin typeface="Times New Roman" pitchFamily="18" charset="0"/>
                <a:cs typeface="Times New Roman" pitchFamily="18" charset="0"/>
              </a:rPr>
              <a:t>іншими</a:t>
            </a:r>
            <a:r>
              <a:rPr lang="ru-RU" sz="2000" dirty="0">
                <a:latin typeface="Times New Roman" pitchFamily="18" charset="0"/>
                <a:cs typeface="Times New Roman" pitchFamily="18" charset="0"/>
              </a:rPr>
              <a:t> активами </a:t>
            </a:r>
            <a:r>
              <a:rPr lang="ru-RU" sz="2000" dirty="0" err="1">
                <a:latin typeface="Times New Roman" pitchFamily="18" charset="0"/>
                <a:cs typeface="Times New Roman" pitchFamily="18" charset="0"/>
              </a:rPr>
              <a:t>об’єктами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фінансового</a:t>
            </a:r>
            <a:r>
              <a:rPr lang="ru-RU" sz="2000" dirty="0">
                <a:latin typeface="Times New Roman" pitchFamily="18" charset="0"/>
                <a:cs typeface="Times New Roman" pitchFamily="18" charset="0"/>
              </a:rPr>
              <a:t> контролю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метою </a:t>
            </a:r>
            <a:r>
              <a:rPr lang="ru-RU" sz="2000" dirty="0" err="1">
                <a:latin typeface="Times New Roman" pitchFamily="18" charset="0"/>
                <a:cs typeface="Times New Roman" pitchFamily="18" charset="0"/>
              </a:rPr>
              <a:t>упередження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порушення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фінансового</a:t>
            </a:r>
            <a:r>
              <a:rPr lang="ru-RU" sz="2000" dirty="0">
                <a:latin typeface="Times New Roman" pitchFamily="18" charset="0"/>
                <a:cs typeface="Times New Roman" pitchFamily="18" charset="0"/>
              </a:rPr>
              <a:t>, у тому </a:t>
            </a:r>
            <a:r>
              <a:rPr lang="ru-RU" sz="2000" dirty="0" err="1">
                <a:latin typeface="Times New Roman" pitchFamily="18" charset="0"/>
                <a:cs typeface="Times New Roman" pitchFamily="18" charset="0"/>
              </a:rPr>
              <a:t>числі</a:t>
            </a:r>
            <a:r>
              <a:rPr lang="ru-RU" sz="2000" dirty="0">
                <a:latin typeface="Times New Roman" pitchFamily="18" charset="0"/>
                <a:cs typeface="Times New Roman" pitchFamily="18" charset="0"/>
              </a:rPr>
              <a:t> бюджетного, </a:t>
            </a:r>
            <a:r>
              <a:rPr lang="ru-RU" sz="2000" dirty="0" err="1">
                <a:latin typeface="Times New Roman" pitchFamily="18" charset="0"/>
                <a:cs typeface="Times New Roman" pitchFamily="18" charset="0"/>
              </a:rPr>
              <a:t>законодавства</a:t>
            </a:r>
            <a:r>
              <a:rPr lang="ru-RU" sz="2000" dirty="0">
                <a:latin typeface="Times New Roman" pitchFamily="18" charset="0"/>
                <a:cs typeface="Times New Roman" pitchFamily="18" charset="0"/>
              </a:rPr>
              <a:t> </a:t>
            </a:r>
          </a:p>
          <a:p>
            <a:pPr algn="just"/>
            <a:r>
              <a:rPr lang="ru-RU" sz="2000" b="1" dirty="0" err="1">
                <a:latin typeface="Times New Roman" pitchFamily="18" charset="0"/>
                <a:cs typeface="Times New Roman" pitchFamily="18" charset="0"/>
              </a:rPr>
              <a:t>Поточний</a:t>
            </a:r>
            <a:r>
              <a:rPr lang="ru-RU" sz="2000" dirty="0">
                <a:latin typeface="Times New Roman" pitchFamily="18" charset="0"/>
                <a:cs typeface="Times New Roman" pitchFamily="18" charset="0"/>
              </a:rPr>
              <a:t> – контроль, </a:t>
            </a:r>
            <a:r>
              <a:rPr lang="ru-RU" sz="2000" dirty="0" err="1">
                <a:latin typeface="Times New Roman" pitchFamily="18" charset="0"/>
                <a:cs typeface="Times New Roman" pitchFamily="18" charset="0"/>
              </a:rPr>
              <a:t>який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здійснюється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суб’єктами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фінансового</a:t>
            </a:r>
            <a:r>
              <a:rPr lang="ru-RU" sz="2000" dirty="0">
                <a:latin typeface="Times New Roman" pitchFamily="18" charset="0"/>
                <a:cs typeface="Times New Roman" pitchFamily="18" charset="0"/>
              </a:rPr>
              <a:t> контролю </a:t>
            </a:r>
            <a:r>
              <a:rPr lang="ru-RU" sz="2000" dirty="0" err="1">
                <a:latin typeface="Times New Roman" pitchFamily="18" charset="0"/>
                <a:cs typeface="Times New Roman" pitchFamily="18" charset="0"/>
              </a:rPr>
              <a:t>під</a:t>
            </a:r>
            <a:r>
              <a:rPr lang="ru-RU" sz="2000" dirty="0">
                <a:latin typeface="Times New Roman" pitchFamily="18" charset="0"/>
                <a:cs typeface="Times New Roman" pitchFamily="18" charset="0"/>
              </a:rPr>
              <a:t> час </a:t>
            </a:r>
            <a:r>
              <a:rPr lang="ru-RU" sz="2000" dirty="0" err="1">
                <a:latin typeface="Times New Roman" pitchFamily="18" charset="0"/>
                <a:cs typeface="Times New Roman" pitchFamily="18" charset="0"/>
              </a:rPr>
              <a:t>реалізації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управлінських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рішень</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та </a:t>
            </a:r>
            <a:r>
              <a:rPr lang="ru-RU" sz="2000" dirty="0" err="1">
                <a:latin typeface="Times New Roman" pitchFamily="18" charset="0"/>
                <a:cs typeface="Times New Roman" pitchFamily="18" charset="0"/>
              </a:rPr>
              <a:t>здійснення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операцій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фінансовими</a:t>
            </a:r>
            <a:r>
              <a:rPr lang="ru-RU" sz="2000" dirty="0">
                <a:latin typeface="Times New Roman" pitchFamily="18" charset="0"/>
                <a:cs typeface="Times New Roman" pitchFamily="18" charset="0"/>
              </a:rPr>
              <a:t> активами за оперативною</a:t>
            </a:r>
            <a:br>
              <a:rPr lang="ru-RU" sz="2000" dirty="0">
                <a:latin typeface="Times New Roman" pitchFamily="18" charset="0"/>
                <a:cs typeface="Times New Roman" pitchFamily="18" charset="0"/>
              </a:rPr>
            </a:br>
            <a:r>
              <a:rPr lang="ru-RU" sz="2000" dirty="0" err="1">
                <a:latin typeface="Times New Roman" pitchFamily="18" charset="0"/>
                <a:cs typeface="Times New Roman" pitchFamily="18" charset="0"/>
              </a:rPr>
              <a:t>інформацією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метою </a:t>
            </a:r>
            <a:r>
              <a:rPr lang="ru-RU" sz="2000" dirty="0" err="1">
                <a:latin typeface="Times New Roman" pitchFamily="18" charset="0"/>
                <a:cs typeface="Times New Roman" pitchFamily="18" charset="0"/>
              </a:rPr>
              <a:t>дотримання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вимог</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законодавства</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інших</a:t>
            </a:r>
            <a:br>
              <a:rPr lang="ru-RU" sz="2000" dirty="0">
                <a:latin typeface="Times New Roman" pitchFamily="18" charset="0"/>
                <a:cs typeface="Times New Roman" pitchFamily="18" charset="0"/>
              </a:rPr>
            </a:br>
            <a:r>
              <a:rPr lang="ru-RU" sz="2000" dirty="0" err="1">
                <a:latin typeface="Times New Roman" pitchFamily="18" charset="0"/>
                <a:cs typeface="Times New Roman" pitchFamily="18" charset="0"/>
              </a:rPr>
              <a:t>нормативно-правових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України</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підставі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виконуються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управлінські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рішення</a:t>
            </a:r>
            <a:r>
              <a:rPr lang="en-US" sz="200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a:p>
            <a:pPr algn="just"/>
            <a:r>
              <a:rPr lang="ru-RU" sz="2000" b="1" dirty="0" err="1">
                <a:latin typeface="Times New Roman" pitchFamily="18" charset="0"/>
                <a:cs typeface="Times New Roman" pitchFamily="18" charset="0"/>
              </a:rPr>
              <a:t>Наступний</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ретроспективний</a:t>
            </a:r>
            <a:r>
              <a:rPr lang="ru-RU" sz="2000" b="1" dirty="0">
                <a:latin typeface="Times New Roman" pitchFamily="18" charset="0"/>
                <a:cs typeface="Times New Roman" pitchFamily="18" charset="0"/>
              </a:rPr>
              <a:t>) </a:t>
            </a:r>
            <a:r>
              <a:rPr lang="ru-RU" sz="2000" dirty="0">
                <a:latin typeface="Times New Roman" pitchFamily="18" charset="0"/>
                <a:cs typeface="Times New Roman" pitchFamily="18" charset="0"/>
              </a:rPr>
              <a:t>– контроль, </a:t>
            </a:r>
            <a:r>
              <a:rPr lang="ru-RU" sz="2000" dirty="0" err="1">
                <a:latin typeface="Times New Roman" pitchFamily="18" charset="0"/>
                <a:cs typeface="Times New Roman" pitchFamily="18" charset="0"/>
              </a:rPr>
              <a:t>який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здійснюється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суб’єктами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фінансового</a:t>
            </a:r>
            <a:r>
              <a:rPr lang="ru-RU" sz="2000" dirty="0">
                <a:latin typeface="Times New Roman" pitchFamily="18" charset="0"/>
                <a:cs typeface="Times New Roman" pitchFamily="18" charset="0"/>
              </a:rPr>
              <a:t> контролю по </a:t>
            </a:r>
            <a:r>
              <a:rPr lang="ru-RU" sz="2000" dirty="0" err="1">
                <a:latin typeface="Times New Roman" pitchFamily="18" charset="0"/>
                <a:cs typeface="Times New Roman" pitchFamily="18" charset="0"/>
              </a:rPr>
              <a:t>закінченню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реалізації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управлінських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рішень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здійснення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операцій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фінансовими</a:t>
            </a:r>
            <a:r>
              <a:rPr lang="ru-RU" sz="2000" dirty="0">
                <a:latin typeface="Times New Roman" pitchFamily="18" charset="0"/>
                <a:cs typeface="Times New Roman" pitchFamily="18" charset="0"/>
              </a:rPr>
              <a:t> активами за результатами </a:t>
            </a:r>
            <a:r>
              <a:rPr lang="ru-RU" sz="2000" dirty="0" err="1">
                <a:latin typeface="Times New Roman" pitchFamily="18" charset="0"/>
                <a:cs typeface="Times New Roman" pitchFamily="18" charset="0"/>
              </a:rPr>
              <a:t>фінансово-господарської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діяльності</a:t>
            </a:r>
            <a:r>
              <a:rPr lang="ru-RU" sz="2000" dirty="0">
                <a:latin typeface="Times New Roman" pitchFamily="18" charset="0"/>
                <a:cs typeface="Times New Roman" pitchFamily="18" charset="0"/>
              </a:rPr>
              <a:t> та/</a:t>
            </a:r>
            <a:br>
              <a:rPr lang="ru-RU" sz="2000" dirty="0">
                <a:latin typeface="Times New Roman" pitchFamily="18" charset="0"/>
                <a:cs typeface="Times New Roman" pitchFamily="18" charset="0"/>
              </a:rPr>
            </a:b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по </a:t>
            </a:r>
            <a:r>
              <a:rPr lang="ru-RU" sz="2000" dirty="0" err="1">
                <a:latin typeface="Times New Roman" pitchFamily="18" charset="0"/>
                <a:cs typeface="Times New Roman" pitchFamily="18" charset="0"/>
              </a:rPr>
              <a:t>закінченню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деякого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періоду</a:t>
            </a:r>
            <a:r>
              <a:rPr lang="ru-RU" sz="2000" dirty="0">
                <a:latin typeface="Times New Roman" pitchFamily="18" charset="0"/>
                <a:cs typeface="Times New Roman" pitchFamily="18" charset="0"/>
              </a:rPr>
              <a:t> часу (</a:t>
            </a:r>
            <a:r>
              <a:rPr lang="ru-RU" sz="2000" dirty="0" err="1">
                <a:latin typeface="Times New Roman" pitchFamily="18" charset="0"/>
                <a:cs typeface="Times New Roman" pitchFamily="18" charset="0"/>
              </a:rPr>
              <a:t>але</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частіше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ніж</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вста</a:t>
            </a:r>
            <a:br>
              <a:rPr lang="ru-RU" sz="2000" dirty="0">
                <a:latin typeface="Times New Roman" pitchFamily="18" charset="0"/>
                <a:cs typeface="Times New Roman" pitchFamily="18" charset="0"/>
              </a:rPr>
            </a:br>
            <a:r>
              <a:rPr lang="ru-RU" sz="2000" dirty="0" err="1">
                <a:latin typeface="Times New Roman" pitchFamily="18" charset="0"/>
                <a:cs typeface="Times New Roman" pitchFamily="18" charset="0"/>
              </a:rPr>
              <a:t>новлено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законодавством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України</a:t>
            </a:r>
            <a:r>
              <a:rPr lang="ru-RU" sz="2000" dirty="0">
                <a:latin typeface="Times New Roman" pitchFamily="18" charset="0"/>
                <a:cs typeface="Times New Roman" pitchFamily="18" charset="0"/>
              </a:rPr>
              <a:t>) </a:t>
            </a:r>
          </a:p>
          <a:p>
            <a:pPr algn="just"/>
            <a:endParaRPr lang="ru-RU" dirty="0"/>
          </a:p>
        </p:txBody>
      </p:sp>
    </p:spTree>
    <p:extLst>
      <p:ext uri="{BB962C8B-B14F-4D97-AF65-F5344CB8AC3E}">
        <p14:creationId xmlns:p14="http://schemas.microsoft.com/office/powerpoint/2010/main" val="2964588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500035" y="214290"/>
            <a:ext cx="7429552" cy="5170646"/>
          </a:xfrm>
          <a:prstGeom prst="rect">
            <a:avLst/>
          </a:prstGeom>
        </p:spPr>
        <p:txBody>
          <a:bodyPr wrap="square">
            <a:spAutoFit/>
          </a:bodyPr>
          <a:lstStyle/>
          <a:p>
            <a:pPr algn="just"/>
            <a:endParaRPr lang="en-US" sz="2400" b="1" dirty="0">
              <a:latin typeface="Times New Roman" pitchFamily="18" charset="0"/>
              <a:cs typeface="Times New Roman" pitchFamily="18" charset="0"/>
            </a:endParaRPr>
          </a:p>
          <a:p>
            <a:pPr algn="just"/>
            <a:r>
              <a:rPr lang="ru-RU" sz="2400" b="1" dirty="0" err="1">
                <a:latin typeface="Times New Roman" pitchFamily="18" charset="0"/>
                <a:cs typeface="Times New Roman" pitchFamily="18" charset="0"/>
              </a:rPr>
              <a:t>Документальний</a:t>
            </a:r>
            <a:r>
              <a:rPr lang="ru-RU" sz="2400" b="1" dirty="0">
                <a:latin typeface="Times New Roman" pitchFamily="18" charset="0"/>
                <a:cs typeface="Times New Roman" pitchFamily="18" charset="0"/>
              </a:rPr>
              <a:t> контроль </a:t>
            </a:r>
            <a:r>
              <a:rPr lang="ru-RU" sz="2400" dirty="0" err="1">
                <a:latin typeface="Times New Roman" pitchFamily="18" charset="0"/>
                <a:cs typeface="Times New Roman" pitchFamily="18" charset="0"/>
              </a:rPr>
              <a:t>дозволяє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встановити</a:t>
            </a:r>
            <a:r>
              <a:rPr lang="ru-RU" sz="2400" dirty="0">
                <a:latin typeface="Times New Roman" pitchFamily="18" charset="0"/>
                <a:cs typeface="Times New Roman" pitchFamily="18" charset="0"/>
              </a:rPr>
              <a:t> суть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достовірність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господарської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операції</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даними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первинної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документації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облікових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регістрів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звітності</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яких</a:t>
            </a:r>
            <a:r>
              <a:rPr lang="ru-RU" sz="2400" dirty="0">
                <a:latin typeface="Times New Roman" pitchFamily="18" charset="0"/>
                <a:cs typeface="Times New Roman" pitchFamily="18" charset="0"/>
              </a:rPr>
              <a:t> вона </a:t>
            </a:r>
            <a:r>
              <a:rPr lang="ru-RU" sz="2400" dirty="0" err="1">
                <a:latin typeface="Times New Roman" pitchFamily="18" charset="0"/>
                <a:cs typeface="Times New Roman" pitchFamily="18" charset="0"/>
              </a:rPr>
              <a:t>знайшла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відображення</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бухгалтерському</a:t>
            </a:r>
            <a:r>
              <a:rPr lang="ru-RU" sz="2400" dirty="0">
                <a:latin typeface="Times New Roman" pitchFamily="18" charset="0"/>
                <a:cs typeface="Times New Roman" pitchFamily="18" charset="0"/>
              </a:rPr>
              <a:t>, оперативному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статистичному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обліку</a:t>
            </a:r>
            <a:r>
              <a:rPr lang="ru-RU" sz="2400" dirty="0">
                <a:latin typeface="Times New Roman" pitchFamily="18" charset="0"/>
                <a:cs typeface="Times New Roman" pitchFamily="18" charset="0"/>
              </a:rPr>
              <a:t>.</a:t>
            </a:r>
          </a:p>
          <a:p>
            <a:pPr algn="just"/>
            <a:br>
              <a:rPr lang="ru-RU" sz="2400" dirty="0">
                <a:latin typeface="Times New Roman" pitchFamily="18" charset="0"/>
                <a:cs typeface="Times New Roman" pitchFamily="18" charset="0"/>
              </a:rPr>
            </a:br>
            <a:r>
              <a:rPr lang="ru-RU" sz="2400" b="1" dirty="0" err="1">
                <a:latin typeface="Times New Roman" pitchFamily="18" charset="0"/>
                <a:cs typeface="Times New Roman" pitchFamily="18" charset="0"/>
              </a:rPr>
              <a:t>Фактичний</a:t>
            </a:r>
            <a:r>
              <a:rPr lang="ru-RU" sz="2400" b="1" dirty="0">
                <a:latin typeface="Times New Roman" pitchFamily="18" charset="0"/>
                <a:cs typeface="Times New Roman" pitchFamily="18" charset="0"/>
              </a:rPr>
              <a:t> контроль </a:t>
            </a:r>
            <a:r>
              <a:rPr lang="ru-RU" sz="2400" dirty="0" err="1">
                <a:latin typeface="Times New Roman" pitchFamily="18" charset="0"/>
                <a:cs typeface="Times New Roman" pitchFamily="18" charset="0"/>
              </a:rPr>
              <a:t>полягає</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установленні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дійсного</a:t>
            </a:r>
            <a:r>
              <a:rPr lang="ru-RU" sz="2400" dirty="0">
                <a:latin typeface="Times New Roman" pitchFamily="18" charset="0"/>
                <a:cs typeface="Times New Roman" pitchFamily="18" charset="0"/>
              </a:rPr>
              <a:t> реального стану </a:t>
            </a:r>
            <a:r>
              <a:rPr lang="ru-RU" sz="2400" dirty="0" err="1">
                <a:latin typeface="Times New Roman" pitchFamily="18" charset="0"/>
                <a:cs typeface="Times New Roman" pitchFamily="18" charset="0"/>
              </a:rPr>
              <a:t>об’єкта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лічбою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зважуванням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вимірюванням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лабораторним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аналізом</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ін</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об’єктів</a:t>
            </a:r>
            <a:r>
              <a:rPr lang="ru-RU" sz="2400" dirty="0">
                <a:latin typeface="Times New Roman" pitchFamily="18" charset="0"/>
                <a:cs typeface="Times New Roman" pitchFamily="18" charset="0"/>
              </a:rPr>
              <a:t> фактичного контролю </a:t>
            </a:r>
            <a:r>
              <a:rPr lang="ru-RU" sz="2400" dirty="0" err="1">
                <a:latin typeface="Times New Roman" pitchFamily="18" charset="0"/>
                <a:cs typeface="Times New Roman" pitchFamily="18" charset="0"/>
              </a:rPr>
              <a:t>відносять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гроші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готівкою</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касі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основні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матеріальні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цінності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готову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продукцію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незавершене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виробництво</a:t>
            </a:r>
            <a:r>
              <a:rPr lang="ru-RU" sz="2400" dirty="0">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71837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57224" y="1000109"/>
            <a:ext cx="6715172" cy="3970318"/>
          </a:xfrm>
          <a:prstGeom prst="rect">
            <a:avLst/>
          </a:prstGeom>
        </p:spPr>
        <p:txBody>
          <a:bodyPr wrap="square">
            <a:spAutoFit/>
          </a:bodyPr>
          <a:lstStyle/>
          <a:p>
            <a:r>
              <a:rPr lang="ru-RU" sz="2800" b="1" dirty="0">
                <a:latin typeface="Times New Roman" pitchFamily="18" charset="0"/>
                <a:cs typeface="Times New Roman" pitchFamily="18" charset="0"/>
              </a:rPr>
              <a:t>За формами </a:t>
            </a:r>
            <a:r>
              <a:rPr lang="ru-RU" sz="2800" b="1" dirty="0" err="1">
                <a:latin typeface="Times New Roman" pitchFamily="18" charset="0"/>
                <a:cs typeface="Times New Roman" pitchFamily="18" charset="0"/>
              </a:rPr>
              <a:t>здійснення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фінансового</a:t>
            </a:r>
            <a:r>
              <a:rPr lang="ru-RU" sz="2800" b="1" dirty="0">
                <a:latin typeface="Times New Roman" pitchFamily="18" charset="0"/>
                <a:cs typeface="Times New Roman" pitchFamily="18" charset="0"/>
              </a:rPr>
              <a:t> контролю </a:t>
            </a:r>
            <a:r>
              <a:rPr lang="ru-RU" sz="2800" dirty="0" err="1">
                <a:latin typeface="Times New Roman" pitchFamily="18" charset="0"/>
                <a:cs typeface="Times New Roman" pitchFamily="18" charset="0"/>
              </a:rPr>
              <a:t>розрізняють</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ревізії</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аудит;</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тематичні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перевірки</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камеральні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перевірки</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експертизи</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службове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розслідування</a:t>
            </a:r>
            <a:r>
              <a:rPr lang="ru-RU" sz="2800" dirty="0">
                <a:latin typeface="Times New Roman" pitchFamily="18" charset="0"/>
                <a:cs typeface="Times New Roman" pitchFamily="18" charset="0"/>
              </a:rPr>
              <a:t>;</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слідство</a:t>
            </a:r>
            <a:r>
              <a:rPr lang="ru-RU" sz="2800" dirty="0">
                <a:latin typeface="Times New Roman" pitchFamily="18" charset="0"/>
                <a:cs typeface="Times New Roman" pitchFamily="18" charset="0"/>
              </a:rPr>
              <a:t>.</a:t>
            </a:r>
          </a:p>
        </p:txBody>
      </p:sp>
    </p:spTree>
    <p:extLst>
      <p:ext uri="{BB962C8B-B14F-4D97-AF65-F5344CB8AC3E}">
        <p14:creationId xmlns:p14="http://schemas.microsoft.com/office/powerpoint/2010/main" val="1385279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642910" y="309490"/>
            <a:ext cx="7143800" cy="5262979"/>
          </a:xfrm>
          <a:prstGeom prst="rect">
            <a:avLst/>
          </a:prstGeom>
        </p:spPr>
        <p:txBody>
          <a:bodyPr wrap="square">
            <a:spAutoFit/>
          </a:bodyPr>
          <a:lstStyle/>
          <a:p>
            <a:pPr algn="just"/>
            <a:r>
              <a:rPr lang="ru-RU" sz="2400" b="1" dirty="0" err="1">
                <a:latin typeface="Times New Roman" pitchFamily="18" charset="0"/>
                <a:cs typeface="Times New Roman" pitchFamily="18" charset="0"/>
              </a:rPr>
              <a:t>Ревізія</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форма документального контролю за </a:t>
            </a:r>
            <a:r>
              <a:rPr lang="ru-RU" sz="2400" dirty="0" err="1">
                <a:latin typeface="Times New Roman" pitchFamily="18" charset="0"/>
                <a:cs typeface="Times New Roman" pitchFamily="18" charset="0"/>
              </a:rPr>
              <a:t>фінансово-господарською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діяльністю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установи, </a:t>
            </a:r>
            <a:r>
              <a:rPr lang="ru-RU" sz="2400" dirty="0" err="1">
                <a:latin typeface="Times New Roman" pitchFamily="18" charset="0"/>
                <a:cs typeface="Times New Roman" pitchFamily="18" charset="0"/>
              </a:rPr>
              <a:t>організації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дотриманням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законодавства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питань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достовірністю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обліку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звітності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спосіб</a:t>
            </a:r>
            <a:r>
              <a:rPr lang="ru-RU" sz="2400" dirty="0">
                <a:latin typeface="Times New Roman" pitchFamily="18" charset="0"/>
                <a:cs typeface="Times New Roman" pitchFamily="18" charset="0"/>
              </a:rPr>
              <a:t> документального </a:t>
            </a:r>
            <a:r>
              <a:rPr lang="ru-RU" sz="2400" dirty="0" err="1">
                <a:latin typeface="Times New Roman" pitchFamily="18" charset="0"/>
                <a:cs typeface="Times New Roman" pitchFamily="18" charset="0"/>
              </a:rPr>
              <a:t>викриття</a:t>
            </a:r>
            <a:r>
              <a:rPr lang="ru-RU" sz="2400" dirty="0">
                <a:latin typeface="Times New Roman" pitchFamily="18" charset="0"/>
                <a:cs typeface="Times New Roman" pitchFamily="18" charset="0"/>
              </a:rPr>
              <a:t> недостач, </a:t>
            </a:r>
            <a:r>
              <a:rPr lang="ru-RU" sz="2400" dirty="0" err="1">
                <a:latin typeface="Times New Roman" pitchFamily="18" charset="0"/>
                <a:cs typeface="Times New Roman" pitchFamily="18" charset="0"/>
              </a:rPr>
              <a:t>розтрат</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привласнень</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крадіжок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коштів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матеріальних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цінностей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попередження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зловживань</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наслідками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ревізії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складається</a:t>
            </a:r>
            <a:r>
              <a:rPr lang="ru-RU" sz="2400" dirty="0">
                <a:latin typeface="Times New Roman" pitchFamily="18" charset="0"/>
                <a:cs typeface="Times New Roman" pitchFamily="18" charset="0"/>
              </a:rPr>
              <a:t> акт. </a:t>
            </a:r>
            <a:endParaRPr lang="en-US" sz="2400" dirty="0">
              <a:latin typeface="Times New Roman" pitchFamily="18" charset="0"/>
              <a:cs typeface="Times New Roman" pitchFamily="18" charset="0"/>
            </a:endParaRPr>
          </a:p>
          <a:p>
            <a:pPr algn="just"/>
            <a:r>
              <a:rPr lang="ru-RU" sz="2400" b="1" dirty="0">
                <a:latin typeface="Times New Roman" pitchFamily="18" charset="0"/>
                <a:cs typeface="Times New Roman" pitchFamily="18" charset="0"/>
              </a:rPr>
              <a:t>За </a:t>
            </a:r>
            <a:r>
              <a:rPr lang="ru-RU" sz="2400" b="1" dirty="0" err="1">
                <a:latin typeface="Times New Roman" pitchFamily="18" charset="0"/>
                <a:cs typeface="Times New Roman" pitchFamily="18" charset="0"/>
              </a:rPr>
              <a:t>організаційними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ознаками</a:t>
            </a:r>
            <a:r>
              <a:rPr lang="ru-RU" sz="2400" b="1"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розрізняють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ревізії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планові</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здійснюються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відповідно</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заздалегідь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розроблених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затверджених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планів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позапланові</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проводяться</a:t>
            </a:r>
            <a:r>
              <a:rPr lang="ru-RU" sz="2400" dirty="0">
                <a:latin typeface="Times New Roman" pitchFamily="18" charset="0"/>
                <a:cs typeface="Times New Roman" pitchFamily="18" charset="0"/>
              </a:rPr>
              <a:t> в строки, не </a:t>
            </a:r>
            <a:r>
              <a:rPr lang="ru-RU" sz="2400" dirty="0" err="1">
                <a:latin typeface="Times New Roman" pitchFamily="18" charset="0"/>
                <a:cs typeface="Times New Roman" pitchFamily="18" charset="0"/>
              </a:rPr>
              <a:t>передбачені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затвердженим</a:t>
            </a:r>
            <a:r>
              <a:rPr lang="ru-RU" sz="2400" dirty="0">
                <a:latin typeface="Times New Roman" pitchFamily="18" charset="0"/>
                <a:cs typeface="Times New Roman" pitchFamily="18" charset="0"/>
              </a:rPr>
              <a:t> планом (у </a:t>
            </a:r>
            <a:r>
              <a:rPr lang="ru-RU" sz="2400" dirty="0" err="1">
                <a:latin typeface="Times New Roman" pitchFamily="18" charset="0"/>
                <a:cs typeface="Times New Roman" pitchFamily="18" charset="0"/>
              </a:rPr>
              <a:t>разі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стихійного</a:t>
            </a:r>
            <a:r>
              <a:rPr lang="ru-RU" sz="2400" dirty="0">
                <a:latin typeface="Times New Roman" pitchFamily="18" charset="0"/>
                <a:cs typeface="Times New Roman" pitchFamily="18" charset="0"/>
              </a:rPr>
              <a:t> лиха, </a:t>
            </a:r>
            <a:r>
              <a:rPr lang="ru-RU" sz="2400" dirty="0" err="1">
                <a:latin typeface="Times New Roman" pitchFamily="18" charset="0"/>
                <a:cs typeface="Times New Roman" pitchFamily="18" charset="0"/>
              </a:rPr>
              <a:t>незадовільної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роботи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взаємопов’язаних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a:t>
            </a:r>
            <a:r>
              <a:rPr lang="ru-RU" sz="2400" dirty="0">
                <a:latin typeface="Times New Roman" pitchFamily="18" charset="0"/>
                <a:cs typeface="Times New Roman" pitchFamily="18" charset="0"/>
              </a:rPr>
              <a:t>). </a:t>
            </a:r>
          </a:p>
        </p:txBody>
      </p:sp>
    </p:spTree>
    <p:extLst>
      <p:ext uri="{BB962C8B-B14F-4D97-AF65-F5344CB8AC3E}">
        <p14:creationId xmlns:p14="http://schemas.microsoft.com/office/powerpoint/2010/main" val="27003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500034" y="633046"/>
            <a:ext cx="7500990" cy="4862870"/>
          </a:xfrm>
          <a:prstGeom prst="rect">
            <a:avLst/>
          </a:prstGeom>
        </p:spPr>
        <p:txBody>
          <a:bodyPr wrap="square">
            <a:spAutoFit/>
          </a:bodyPr>
          <a:lstStyle/>
          <a:p>
            <a:pPr algn="just"/>
            <a:endParaRPr lang="ru-RU" sz="2400" b="1" dirty="0">
              <a:latin typeface="Times New Roman" pitchFamily="18" charset="0"/>
              <a:cs typeface="Times New Roman" pitchFamily="18" charset="0"/>
            </a:endParaRPr>
          </a:p>
          <a:p>
            <a:pPr algn="just"/>
            <a:r>
              <a:rPr lang="ru-RU" sz="2400" b="1" dirty="0">
                <a:latin typeface="Times New Roman" pitchFamily="18" charset="0"/>
                <a:cs typeface="Times New Roman" pitchFamily="18" charset="0"/>
              </a:rPr>
              <a:t>Аудит</a:t>
            </a:r>
            <a:r>
              <a:rPr lang="ru-RU" sz="2400" dirty="0">
                <a:latin typeface="Times New Roman" pitchFamily="18" charset="0"/>
                <a:cs typeface="Times New Roman" pitchFamily="18" charset="0"/>
              </a:rPr>
              <a:t> – форма контролю,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незалежною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експертизою</a:t>
            </a:r>
            <a:r>
              <a:rPr lang="ru-RU" sz="2400" dirty="0">
                <a:latin typeface="Times New Roman" pitchFamily="18" charset="0"/>
                <a:cs typeface="Times New Roman" pitchFamily="18" charset="0"/>
              </a:rPr>
              <a:t> стану </a:t>
            </a:r>
            <a:r>
              <a:rPr lang="ru-RU" sz="2400" dirty="0" err="1">
                <a:latin typeface="Times New Roman" pitchFamily="18" charset="0"/>
                <a:cs typeface="Times New Roman" pitchFamily="18" charset="0"/>
              </a:rPr>
              <a:t>бухгалтерського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обліку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звітів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балансів</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Мета аудиту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підтвердити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достовірність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показників</a:t>
            </a:r>
            <a:r>
              <a:rPr lang="ru-RU" sz="2400" dirty="0">
                <a:latin typeface="Times New Roman" pitchFamily="18" charset="0"/>
                <a:cs typeface="Times New Roman" pitchFamily="18" charset="0"/>
              </a:rPr>
              <a:t> балансу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звітності</a:t>
            </a:r>
            <a:r>
              <a:rPr lang="ru-RU" sz="2400" dirty="0">
                <a:latin typeface="Times New Roman" pitchFamily="18" charset="0"/>
                <a:cs typeface="Times New Roman" pitchFamily="18" charset="0"/>
              </a:rPr>
              <a:t>, а </a:t>
            </a:r>
            <a:r>
              <a:rPr lang="ru-RU" sz="2400" dirty="0" err="1">
                <a:latin typeface="Times New Roman" pitchFamily="18" charset="0"/>
                <a:cs typeface="Times New Roman" pitchFamily="18" charset="0"/>
              </a:rPr>
              <a:t>також</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перевірити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ведеться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бухгалтерський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згідно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чинними</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державі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нормативно-правовими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положеннями</a:t>
            </a:r>
            <a:r>
              <a:rPr lang="ru-RU" sz="2400" dirty="0">
                <a:latin typeface="Times New Roman" pitchFamily="18" charset="0"/>
                <a:cs typeface="Times New Roman" pitchFamily="18" charset="0"/>
              </a:rPr>
              <a:t>.</a:t>
            </a:r>
          </a:p>
          <a:p>
            <a:pPr algn="just"/>
            <a:r>
              <a:rPr lang="ru-RU" sz="2400" b="1" dirty="0" err="1">
                <a:latin typeface="Times New Roman" pitchFamily="18" charset="0"/>
                <a:cs typeface="Times New Roman" pitchFamily="18" charset="0"/>
              </a:rPr>
              <a:t>Тематична</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перевірка</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форма контролю </a:t>
            </a:r>
            <a:r>
              <a:rPr lang="ru-RU" sz="2400" dirty="0" err="1">
                <a:latin typeface="Times New Roman" pitchFamily="18" charset="0"/>
                <a:cs typeface="Times New Roman" pitchFamily="18" charset="0"/>
              </a:rPr>
              <a:t>окремих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сторін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тематичних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питань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фінансово-господарської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організацій</a:t>
            </a:r>
            <a:r>
              <a:rPr lang="ru-RU" sz="2400" dirty="0">
                <a:latin typeface="Times New Roman" pitchFamily="18" charset="0"/>
                <a:cs typeface="Times New Roman" pitchFamily="18" charset="0"/>
              </a:rPr>
              <a:t>.</a:t>
            </a:r>
          </a:p>
          <a:p>
            <a:pPr algn="just"/>
            <a:br>
              <a:rPr lang="ru-RU" sz="22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9019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rmAutofit/>
          </a:bodyPr>
          <a:lstStyle/>
          <a:p>
            <a:pPr marL="0" lvl="0" indent="360000" algn="ctr">
              <a:buNone/>
            </a:pPr>
            <a:r>
              <a:rPr lang="uk-UA" sz="2800" b="1" u="sng" dirty="0">
                <a:latin typeface="Times New Roman" pitchFamily="18" charset="0"/>
                <a:cs typeface="Times New Roman" pitchFamily="18" charset="0"/>
              </a:rPr>
              <a:t>Питання лекції</a:t>
            </a:r>
            <a:r>
              <a:rPr lang="uk-UA" sz="2800" b="1" dirty="0">
                <a:latin typeface="Times New Roman" pitchFamily="18" charset="0"/>
                <a:cs typeface="Times New Roman" pitchFamily="18" charset="0"/>
              </a:rPr>
              <a:t>:</a:t>
            </a:r>
          </a:p>
          <a:p>
            <a:pPr marL="0" indent="360000" algn="just">
              <a:buAutoNum type="arabicPeriod"/>
            </a:pPr>
            <a:r>
              <a:rPr lang="uk-UA" sz="2800" dirty="0">
                <a:latin typeface="Times New Roman" pitchFamily="18" charset="0"/>
                <a:cs typeface="Times New Roman" pitchFamily="18" charset="0"/>
              </a:rPr>
              <a:t>Основні підходи щодо формування системи внутрішнього фінансового контролю</a:t>
            </a:r>
          </a:p>
          <a:p>
            <a:pPr marL="0" indent="360000" algn="just">
              <a:buAutoNum type="arabicPeriod"/>
            </a:pPr>
            <a:r>
              <a:rPr lang="uk-UA" sz="2800" dirty="0">
                <a:latin typeface="Times New Roman" pitchFamily="18" charset="0"/>
                <a:cs typeface="Times New Roman" pitchFamily="18" charset="0"/>
              </a:rPr>
              <a:t>Мета та функції фінансового контролю</a:t>
            </a:r>
          </a:p>
          <a:p>
            <a:pPr marL="0" indent="360000" algn="just">
              <a:buAutoNum type="arabicPeriod"/>
            </a:pPr>
            <a:r>
              <a:rPr lang="uk-UA" sz="2800" dirty="0">
                <a:latin typeface="Times New Roman" pitchFamily="18" charset="0"/>
                <a:cs typeface="Times New Roman" pitchFamily="18" charset="0"/>
              </a:rPr>
              <a:t>Класифікація фінансового контролю</a:t>
            </a:r>
          </a:p>
          <a:p>
            <a:pPr marL="0" indent="360000" algn="just">
              <a:buAutoNum type="arabicPeriod"/>
            </a:pPr>
            <a:endParaRPr lang="uk-UA" sz="2800" b="1" dirty="0"/>
          </a:p>
          <a:p>
            <a:pPr marL="0" lvl="0" indent="360000" algn="just">
              <a:buNone/>
            </a:pPr>
            <a:endParaRPr lang="ru-RU" dirty="0"/>
          </a:p>
          <a:p>
            <a:pPr marL="0" lvl="0" indent="360000" algn="just">
              <a:buFont typeface="+mj-lt"/>
              <a:buAutoNum type="arabicPeriod"/>
            </a:pPr>
            <a:endParaRPr lang="uk-UA" dirty="0"/>
          </a:p>
          <a:p>
            <a:pPr>
              <a:buNone/>
            </a:pP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7239000" cy="5741380"/>
          </a:xfrm>
        </p:spPr>
        <p:txBody>
          <a:bodyPr>
            <a:normAutofit/>
          </a:bodyPr>
          <a:lstStyle/>
          <a:p>
            <a:pPr algn="just">
              <a:buNone/>
            </a:pPr>
            <a:r>
              <a:rPr lang="en-US"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Камеральні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перевірки</a:t>
            </a:r>
            <a:r>
              <a:rPr lang="ru-RU" sz="2800" b="1" dirty="0">
                <a:latin typeface="Times New Roman" pitchFamily="18" charset="0"/>
                <a:cs typeface="Times New Roman" pitchFamily="18" charset="0"/>
              </a:rPr>
              <a:t> </a:t>
            </a:r>
            <a:r>
              <a:rPr lang="ru-RU" sz="2800" dirty="0">
                <a:latin typeface="Times New Roman" pitchFamily="18" charset="0"/>
                <a:cs typeface="Times New Roman" pitchFamily="18" charset="0"/>
              </a:rPr>
              <a:t>– форма </a:t>
            </a:r>
            <a:r>
              <a:rPr lang="ru-RU" sz="2800" dirty="0" err="1">
                <a:latin typeface="Times New Roman" pitchFamily="18" charset="0"/>
                <a:cs typeface="Times New Roman" pitchFamily="18" charset="0"/>
              </a:rPr>
              <a:t>фінансового</a:t>
            </a:r>
            <a:r>
              <a:rPr lang="ru-RU" sz="2800" dirty="0">
                <a:latin typeface="Times New Roman" pitchFamily="18" charset="0"/>
                <a:cs typeface="Times New Roman" pitchFamily="18" charset="0"/>
              </a:rPr>
              <a:t> контролю, яку </a:t>
            </a:r>
            <a:r>
              <a:rPr lang="ru-RU" sz="2800" dirty="0" err="1">
                <a:latin typeface="Times New Roman" pitchFamily="18" charset="0"/>
                <a:cs typeface="Times New Roman" pitchFamily="18" charset="0"/>
              </a:rPr>
              <a:t>застосовують</a:t>
            </a:r>
            <a:r>
              <a:rPr lang="ru-RU" sz="2800" dirty="0">
                <a:latin typeface="Times New Roman" pitchFamily="18" charset="0"/>
                <a:cs typeface="Times New Roman" pitchFamily="18" charset="0"/>
              </a:rPr>
              <a:t> в органах </a:t>
            </a:r>
            <a:r>
              <a:rPr lang="ru-RU" sz="2800" dirty="0" err="1">
                <a:latin typeface="Times New Roman" pitchFamily="18" charset="0"/>
                <a:cs typeface="Times New Roman" pitchFamily="18" charset="0"/>
              </a:rPr>
              <a:t>виконавчої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влади</a:t>
            </a:r>
            <a:r>
              <a:rPr lang="ru-RU" sz="2800" dirty="0">
                <a:latin typeface="Times New Roman" pitchFamily="18" charset="0"/>
                <a:cs typeface="Times New Roman" pitchFamily="18" charset="0"/>
              </a:rPr>
              <a:t> при </a:t>
            </a:r>
            <a:r>
              <a:rPr lang="ru-RU" sz="2800" dirty="0" err="1">
                <a:latin typeface="Times New Roman" pitchFamily="18" charset="0"/>
                <a:cs typeface="Times New Roman" pitchFamily="18" charset="0"/>
              </a:rPr>
              <a:t>одержанні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перевірці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показників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звітності</a:t>
            </a:r>
            <a:r>
              <a:rPr lang="ru-RU" sz="2800" dirty="0">
                <a:latin typeface="Times New Roman" pitchFamily="18" charset="0"/>
                <a:cs typeface="Times New Roman" pitchFamily="18" charset="0"/>
              </a:rPr>
              <a:t>. </a:t>
            </a:r>
          </a:p>
          <a:p>
            <a:pPr algn="just">
              <a:buNone/>
            </a:pPr>
            <a:r>
              <a:rPr lang="en-US"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Фінансова</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експертиза</a:t>
            </a:r>
            <a:r>
              <a:rPr lang="ru-RU" sz="2800" b="1" dirty="0">
                <a:latin typeface="Times New Roman" pitchFamily="18" charset="0"/>
                <a:cs typeface="Times New Roman" pitchFamily="18" charset="0"/>
              </a:rPr>
              <a:t> </a:t>
            </a:r>
            <a:r>
              <a:rPr lang="ru-RU" sz="2800" dirty="0">
                <a:latin typeface="Times New Roman" pitchFamily="18" charset="0"/>
                <a:cs typeface="Times New Roman" pitchFamily="18" charset="0"/>
              </a:rPr>
              <a:t>– форма державного </a:t>
            </a:r>
            <a:r>
              <a:rPr lang="ru-RU" sz="2800" dirty="0" err="1">
                <a:latin typeface="Times New Roman" pitchFamily="18" charset="0"/>
                <a:cs typeface="Times New Roman" pitchFamily="18" charset="0"/>
              </a:rPr>
              <a:t>фінансового</a:t>
            </a:r>
            <a:r>
              <a:rPr lang="ru-RU" sz="2800" dirty="0">
                <a:latin typeface="Times New Roman" pitchFamily="18" charset="0"/>
                <a:cs typeface="Times New Roman" pitchFamily="18" charset="0"/>
              </a:rPr>
              <a:t> контролю, яка </a:t>
            </a:r>
            <a:r>
              <a:rPr lang="ru-RU" sz="2800" dirty="0" err="1">
                <a:latin typeface="Times New Roman" pitchFamily="18" charset="0"/>
                <a:cs typeface="Times New Roman" pitchFamily="18" charset="0"/>
              </a:rPr>
              <a:t>передбачає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дослідження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оцінку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законодавчих</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інших</a:t>
            </a:r>
            <a:br>
              <a:rPr lang="ru-RU" sz="2800" dirty="0">
                <a:latin typeface="Times New Roman" pitchFamily="18" charset="0"/>
                <a:cs typeface="Times New Roman" pitchFamily="18" charset="0"/>
              </a:rPr>
            </a:br>
            <a:r>
              <a:rPr lang="ru-RU" sz="2800" dirty="0" err="1">
                <a:latin typeface="Times New Roman" pitchFamily="18" charset="0"/>
                <a:cs typeface="Times New Roman" pitchFamily="18" charset="0"/>
              </a:rPr>
              <a:t>нормативно-правових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економічних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результатів</a:t>
            </a:r>
            <a:br>
              <a:rPr lang="ru-RU" sz="2800" dirty="0">
                <a:latin typeface="Times New Roman" pitchFamily="18" charset="0"/>
                <a:cs typeface="Times New Roman" pitchFamily="18" charset="0"/>
              </a:rPr>
            </a:br>
            <a:r>
              <a:rPr lang="ru-RU" sz="2800" dirty="0" err="1">
                <a:latin typeface="Times New Roman" pitchFamily="18" charset="0"/>
                <a:cs typeface="Times New Roman" pitchFamily="18" charset="0"/>
              </a:rPr>
              <a:t>діяльності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підготовку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обґрунтованих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висновків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пропозиції</a:t>
            </a:r>
            <a:r>
              <a:rPr lang="ru-RU" sz="2800" dirty="0">
                <a:latin typeface="Times New Roman" pitchFamily="18" charset="0"/>
                <a:cs typeface="Times New Roman" pitchFamily="18" charset="0"/>
              </a:rPr>
              <a:t> для</a:t>
            </a:r>
            <a:br>
              <a:rPr lang="ru-RU" sz="2800" dirty="0">
                <a:latin typeface="Times New Roman" pitchFamily="18" charset="0"/>
                <a:cs typeface="Times New Roman" pitchFamily="18" charset="0"/>
              </a:rPr>
            </a:br>
            <a:r>
              <a:rPr lang="ru-RU" sz="2800" dirty="0" err="1">
                <a:latin typeface="Times New Roman" pitchFamily="18" charset="0"/>
                <a:cs typeface="Times New Roman" pitchFamily="18" charset="0"/>
              </a:rPr>
              <a:t>прийняття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рішень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щодо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об’єкта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експертного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дослідження</a:t>
            </a:r>
            <a:r>
              <a:rPr lang="ru-RU" sz="2800" dirty="0">
                <a:latin typeface="Times New Roman" pitchFamily="18" charset="0"/>
                <a:cs typeface="Times New Roman" pitchFamily="18" charset="0"/>
              </a:rPr>
              <a:t>.</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914400"/>
            <a:ext cx="7643866" cy="4893647"/>
          </a:xfrm>
          <a:prstGeom prst="rect">
            <a:avLst/>
          </a:prstGeom>
          <a:noFill/>
        </p:spPr>
        <p:txBody>
          <a:bodyPr wrap="square" rtlCol="0">
            <a:spAutoFit/>
          </a:bodyPr>
          <a:lstStyle/>
          <a:p>
            <a:pPr marL="342900" indent="-342900"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Службове</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розслідування</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форма контролю </a:t>
            </a:r>
            <a:r>
              <a:rPr lang="ru-RU" sz="2400" dirty="0" err="1">
                <a:latin typeface="Times New Roman" pitchFamily="18" charset="0"/>
                <a:cs typeface="Times New Roman" pitchFamily="18" charset="0"/>
              </a:rPr>
              <a:t>дотримання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працівниками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організацій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службових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обов’язків</a:t>
            </a:r>
            <a:r>
              <a:rPr lang="ru-RU" sz="2400" dirty="0">
                <a:latin typeface="Times New Roman" pitchFamily="18" charset="0"/>
                <a:cs typeface="Times New Roman" pitchFamily="18" charset="0"/>
              </a:rPr>
              <a:t>, а </a:t>
            </a:r>
            <a:r>
              <a:rPr lang="ru-RU" sz="2400" dirty="0" err="1">
                <a:latin typeface="Times New Roman" pitchFamily="18" charset="0"/>
                <a:cs typeface="Times New Roman" pitchFamily="18" charset="0"/>
              </a:rPr>
              <a:t>також</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нормативно-правових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регулюють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виробничі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відносини</a:t>
            </a:r>
            <a:r>
              <a:rPr lang="ru-RU" sz="2400" dirty="0">
                <a:latin typeface="Times New Roman" pitchFamily="18" charset="0"/>
                <a:cs typeface="Times New Roman" pitchFamily="18" charset="0"/>
              </a:rPr>
              <a:t>. Проводиться </a:t>
            </a:r>
            <a:r>
              <a:rPr lang="ru-RU" sz="2400" dirty="0" err="1">
                <a:latin typeface="Times New Roman" pitchFamily="18" charset="0"/>
                <a:cs typeface="Times New Roman" pitchFamily="18" charset="0"/>
              </a:rPr>
              <a:t>спеціальною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комісією</a:t>
            </a:r>
            <a:r>
              <a:rPr lang="ru-RU" sz="2400" dirty="0">
                <a:latin typeface="Times New Roman" pitchFamily="18" charset="0"/>
                <a:cs typeface="Times New Roman" pitchFamily="18" charset="0"/>
              </a:rPr>
              <a:t> за наказом </a:t>
            </a:r>
            <a:r>
              <a:rPr lang="ru-RU" sz="2400" dirty="0" err="1">
                <a:latin typeface="Times New Roman" pitchFamily="18" charset="0"/>
                <a:cs typeface="Times New Roman" pitchFamily="18" charset="0"/>
              </a:rPr>
              <a:t>керівника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разі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виявлення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крадіжок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нестач</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втрат</a:t>
            </a:r>
            <a:r>
              <a:rPr lang="ru-RU" sz="2400" dirty="0">
                <a:latin typeface="Times New Roman" pitchFamily="18" charset="0"/>
                <a:cs typeface="Times New Roman" pitchFamily="18" charset="0"/>
              </a:rPr>
              <a:t>.</a:t>
            </a:r>
          </a:p>
          <a:p>
            <a:pPr marL="342900" indent="-342900" algn="just"/>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Слідство</a:t>
            </a:r>
            <a:r>
              <a:rPr lang="ru-RU"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як форма контролю </a:t>
            </a:r>
            <a:r>
              <a:rPr lang="ru-RU" sz="2400" dirty="0" err="1">
                <a:latin typeface="Times New Roman" pitchFamily="18" charset="0"/>
                <a:cs typeface="Times New Roman" pitchFamily="18" charset="0"/>
              </a:rPr>
              <a:t>являє</a:t>
            </a:r>
            <a:r>
              <a:rPr lang="ru-RU" sz="2400" dirty="0">
                <a:latin typeface="Times New Roman" pitchFamily="18" charset="0"/>
                <a:cs typeface="Times New Roman" pitchFamily="18" charset="0"/>
              </a:rPr>
              <a:t> собою </a:t>
            </a:r>
            <a:r>
              <a:rPr lang="ru-RU" sz="2400" dirty="0" err="1">
                <a:latin typeface="Times New Roman" pitchFamily="18" charset="0"/>
                <a:cs typeface="Times New Roman" pitchFamily="18" charset="0"/>
              </a:rPr>
              <a:t>процесуальні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дії</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ході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установлюється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провина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відповідальних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посадових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службових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осіб</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здійсненні</a:t>
            </a:r>
            <a:r>
              <a:rPr lang="ru-RU" sz="2400" dirty="0">
                <a:latin typeface="Times New Roman" pitchFamily="18" charset="0"/>
                <a:cs typeface="Times New Roman" pitchFamily="18" charset="0"/>
              </a:rPr>
              <a:t> тих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інших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порушень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пов’язаних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присвоєнням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матеріальних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цінностей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безгосподарністю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службовими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зловживаннями</a:t>
            </a:r>
            <a:r>
              <a:rPr lang="ru-RU" sz="2400" dirty="0">
                <a:latin typeface="Times New Roman" pitchFamily="18" charset="0"/>
                <a:cs typeface="Times New Roman" pitchFamily="18" charset="0"/>
              </a:rPr>
              <a:t>. </a:t>
            </a:r>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934986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1071546"/>
            <a:ext cx="7429552" cy="646331"/>
          </a:xfrm>
          <a:prstGeom prst="rect">
            <a:avLst/>
          </a:prstGeom>
          <a:noFill/>
        </p:spPr>
        <p:txBody>
          <a:bodyPr wrap="square" rtlCol="0">
            <a:spAutoFit/>
          </a:bodyPr>
          <a:lstStyle/>
          <a:p>
            <a:pPr algn="just"/>
            <a:endParaRPr lang="uk-UA" dirty="0"/>
          </a:p>
          <a:p>
            <a:endParaRPr lang="uk-UA" dirty="0"/>
          </a:p>
        </p:txBody>
      </p:sp>
      <p:sp>
        <p:nvSpPr>
          <p:cNvPr id="993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99329" name="Object 1"/>
          <p:cNvGraphicFramePr>
            <a:graphicFrameLocks noChangeAspect="1"/>
          </p:cNvGraphicFramePr>
          <p:nvPr/>
        </p:nvGraphicFramePr>
        <p:xfrm>
          <a:off x="571472" y="457200"/>
          <a:ext cx="7143800" cy="5472130"/>
        </p:xfrm>
        <a:graphic>
          <a:graphicData uri="http://schemas.openxmlformats.org/presentationml/2006/ole">
            <mc:AlternateContent xmlns:mc="http://schemas.openxmlformats.org/markup-compatibility/2006">
              <mc:Choice xmlns:v="urn:schemas-microsoft-com:vml" Requires="v">
                <p:oleObj name="Picture" r:id="rId2" imgW="5896356" imgH="4610100" progId="Word.Picture.8">
                  <p:embed/>
                </p:oleObj>
              </mc:Choice>
              <mc:Fallback>
                <p:oleObj name="Picture" r:id="rId2" imgW="5896356" imgH="4610100" progId="Word.Picture.8">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472" y="457200"/>
                        <a:ext cx="7143800" cy="54721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9331" name="Rectangle 3"/>
          <p:cNvSpPr>
            <a:spLocks noChangeArrowheads="1"/>
          </p:cNvSpPr>
          <p:nvPr/>
        </p:nvSpPr>
        <p:spPr bwMode="auto">
          <a:xfrm>
            <a:off x="571472" y="5357826"/>
            <a:ext cx="735811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uk-UA" sz="1400" b="0"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uk-UA" sz="1400" i="1" dirty="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uk-UA" sz="1400" b="0"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1" u="none" strike="noStrike" cap="none" normalizeH="0" baseline="0" dirty="0">
                <a:ln>
                  <a:noFill/>
                </a:ln>
                <a:solidFill>
                  <a:schemeClr val="tx1"/>
                </a:solidFill>
                <a:effectLst/>
                <a:latin typeface="Arial" pitchFamily="34" charset="0"/>
                <a:ea typeface="Times New Roman" pitchFamily="18" charset="0"/>
                <a:cs typeface="Arial" pitchFamily="34" charset="0"/>
              </a:rPr>
              <a:t>Рис. 3. Модель системи внутрішнього фінансового контролю на підприємстві</a:t>
            </a: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7420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328738" y="1314450"/>
            <a:ext cx="5514975" cy="464344"/>
          </a:xfrm>
        </p:spPr>
        <p:txBody>
          <a:bodyPr>
            <a:normAutofit/>
          </a:bodyPr>
          <a:lstStyle/>
          <a:p>
            <a:pPr algn="ctr"/>
            <a:r>
              <a:rPr lang="ru-RU" sz="1800" dirty="0" err="1"/>
              <a:t>Фактори</a:t>
            </a:r>
            <a:r>
              <a:rPr lang="ru-RU" sz="1800" dirty="0"/>
              <a:t> </a:t>
            </a:r>
            <a:r>
              <a:rPr lang="ru-RU" sz="1800" dirty="0" err="1"/>
              <a:t>впливу</a:t>
            </a:r>
            <a:r>
              <a:rPr lang="ru-RU" sz="1800" dirty="0"/>
              <a:t> на </a:t>
            </a:r>
            <a:r>
              <a:rPr lang="ru-RU" sz="1800" dirty="0" err="1"/>
              <a:t>організацію</a:t>
            </a:r>
            <a:r>
              <a:rPr lang="ru-RU" sz="1800" dirty="0"/>
              <a:t> ВФК</a:t>
            </a:r>
          </a:p>
        </p:txBody>
      </p:sp>
      <p:pic>
        <p:nvPicPr>
          <p:cNvPr id="1027" name="Picture 3"/>
          <p:cNvPicPr>
            <a:picLocks noGrp="1" noChangeAspect="1" noChangeArrowheads="1"/>
          </p:cNvPicPr>
          <p:nvPr>
            <p:ph idx="1"/>
          </p:nvPr>
        </p:nvPicPr>
        <p:blipFill>
          <a:blip r:embed="rId2"/>
          <a:srcRect/>
          <a:stretch>
            <a:fillRect/>
          </a:stretch>
        </p:blipFill>
        <p:spPr bwMode="auto">
          <a:xfrm>
            <a:off x="1221580" y="2204864"/>
            <a:ext cx="6593681" cy="3816424"/>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625033" y="1464922"/>
            <a:ext cx="6493398" cy="3498200"/>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677120" y="1855567"/>
            <a:ext cx="5963856" cy="2197321"/>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srcRect/>
          <a:stretch>
            <a:fillRect/>
          </a:stretch>
        </p:blipFill>
        <p:spPr bwMode="auto">
          <a:xfrm>
            <a:off x="729205" y="1916334"/>
            <a:ext cx="6154838" cy="2099050"/>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a:srcRect/>
          <a:stretch>
            <a:fillRect/>
          </a:stretch>
        </p:blipFill>
        <p:spPr bwMode="auto">
          <a:xfrm>
            <a:off x="1267428" y="1360749"/>
            <a:ext cx="4696428" cy="4028020"/>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001" y="1314450"/>
            <a:ext cx="6447501" cy="662651"/>
          </a:xfrm>
        </p:spPr>
        <p:txBody>
          <a:bodyPr>
            <a:normAutofit fontScale="90000"/>
          </a:bodyPr>
          <a:lstStyle/>
          <a:p>
            <a:pPr algn="ctr"/>
            <a:r>
              <a:rPr lang="uk-UA" sz="1800" dirty="0"/>
              <a:t>Корпоративні моделі організації служби внутрішнього фінансового контролю на сучасному етапі </a:t>
            </a:r>
            <a:endParaRPr lang="ru-RU" sz="1800" dirty="0"/>
          </a:p>
        </p:txBody>
      </p:sp>
      <p:sp>
        <p:nvSpPr>
          <p:cNvPr id="3" name="Содержимое 2"/>
          <p:cNvSpPr>
            <a:spLocks noGrp="1"/>
          </p:cNvSpPr>
          <p:nvPr>
            <p:ph idx="1"/>
          </p:nvPr>
        </p:nvSpPr>
        <p:spPr>
          <a:xfrm>
            <a:off x="508001" y="2046550"/>
            <a:ext cx="6447501" cy="2500131"/>
          </a:xfrm>
        </p:spPr>
        <p:txBody>
          <a:bodyPr>
            <a:normAutofit fontScale="55000" lnSpcReduction="20000"/>
          </a:bodyPr>
          <a:lstStyle/>
          <a:p>
            <a:r>
              <a:rPr lang="uk-UA" dirty="0"/>
              <a:t>На акціонерних товариствах в якості основних форм організації системи внутрішнього фінансового контролю можна виділити:</a:t>
            </a:r>
            <a:endParaRPr lang="ru-RU" dirty="0"/>
          </a:p>
          <a:p>
            <a:pPr lvl="0"/>
            <a:r>
              <a:rPr lang="uk-UA" dirty="0"/>
              <a:t>службу внутрішнього фінансового контролю (внутрішнього аудиту);</a:t>
            </a:r>
            <a:endParaRPr lang="ru-RU" dirty="0"/>
          </a:p>
          <a:p>
            <a:pPr lvl="0"/>
            <a:r>
              <a:rPr lang="uk-UA" dirty="0"/>
              <a:t>структурно-функціональну форму внутрішнього фінансового контролю;</a:t>
            </a:r>
            <a:endParaRPr lang="ru-RU" dirty="0"/>
          </a:p>
          <a:p>
            <a:pPr lvl="0"/>
            <a:r>
              <a:rPr lang="uk-UA" dirty="0"/>
              <a:t>поєднання служби внутрішнього фінансового контролю (внутрішнього аудиту) та структурно-функціональної форми внутрішнього фінансового контролю;</a:t>
            </a:r>
            <a:endParaRPr lang="ru-RU" dirty="0"/>
          </a:p>
          <a:p>
            <a:r>
              <a:rPr lang="uk-UA" dirty="0"/>
              <a:t>контрольно-ревізійну службу.</a:t>
            </a:r>
            <a:endParaRPr lang="ru-RU"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8001" y="1812162"/>
            <a:ext cx="6447501" cy="3576110"/>
          </a:xfrm>
        </p:spPr>
        <p:txBody>
          <a:bodyPr>
            <a:normAutofit fontScale="55000" lnSpcReduction="20000"/>
          </a:bodyPr>
          <a:lstStyle/>
          <a:p>
            <a:pPr algn="just"/>
            <a:r>
              <a:rPr lang="uk-UA" b="1" dirty="0">
                <a:latin typeface="Times New Roman" pitchFamily="18" charset="0"/>
                <a:cs typeface="Times New Roman" pitchFamily="18" charset="0"/>
              </a:rPr>
              <a:t>Модель контролю трудового колективу. </a:t>
            </a:r>
            <a:r>
              <a:rPr lang="uk-UA" dirty="0">
                <a:latin typeface="Times New Roman" pitchFamily="18" charset="0"/>
                <a:cs typeface="Times New Roman" pitchFamily="18" charset="0"/>
              </a:rPr>
              <a:t>Менеджери при виконанні своїх функцій не відокремлюють власні інтереси від інтересів трудового колективу. В найбільшому ступені підприємства з такою моделлю контролю схожі з традиційними радянськими підприємствами. Менеджери мають певну самостійність, але для них підприємство – це, передусім, трудовий колектив. </a:t>
            </a:r>
            <a:endParaRPr lang="ru-RU" dirty="0">
              <a:latin typeface="Times New Roman" pitchFamily="18" charset="0"/>
              <a:cs typeface="Times New Roman" pitchFamily="18" charset="0"/>
            </a:endParaRPr>
          </a:p>
          <a:p>
            <a:pPr algn="just"/>
            <a:r>
              <a:rPr lang="uk-UA" b="1" dirty="0">
                <a:latin typeface="Times New Roman" pitchFamily="18" charset="0"/>
                <a:cs typeface="Times New Roman" pitchFamily="18" charset="0"/>
              </a:rPr>
              <a:t>Модель контролю команди менеджерів. </a:t>
            </a:r>
            <a:r>
              <a:rPr lang="uk-UA" dirty="0">
                <a:latin typeface="Times New Roman" pitchFamily="18" charset="0"/>
                <a:cs typeface="Times New Roman" pitchFamily="18" charset="0"/>
              </a:rPr>
              <a:t>В тому випадку, якщо відбувся поділ інтересів трудового колективу та менеджерів, однак при цьому не виникло сильних зовнішніх акціонерів, контроль перетворюється на менеджерський. Відповідно модель умовно може бути названою «кооперативом менеджерів», в якому поєднані функції власника та управління. Контроль, як правило, здійснюється командою управлінців. Всі підприємства, де менеджмент володіє значним пакетом акцій, контролюються менеджерами. Таким чином, спосіб завоювання контролю через володіння реальними правами власності представляє собою один з можливих варіантів одержання контрольних функцій на підприємстві. Тип власності жорстко обумовлює тип контролю.</a:t>
            </a:r>
            <a:endParaRPr lang="ru-RU" dirty="0">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7572428" cy="4857784"/>
          </a:xfrm>
        </p:spPr>
        <p:txBody>
          <a:bodyPr>
            <a:noAutofit/>
          </a:bodyPr>
          <a:lstStyle/>
          <a:p>
            <a:pPr marL="0" lvl="0" indent="360000" algn="just">
              <a:buNone/>
            </a:pPr>
            <a:r>
              <a:rPr lang="ru-RU" sz="2800" b="1" dirty="0" err="1">
                <a:latin typeface="Times New Roman" pitchFamily="18" charset="0"/>
                <a:cs typeface="Times New Roman" pitchFamily="18" charset="0"/>
              </a:rPr>
              <a:t>Внутрішній</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фінансовий</a:t>
            </a:r>
            <a:r>
              <a:rPr lang="ru-RU" sz="2800" b="1" dirty="0">
                <a:latin typeface="Times New Roman" pitchFamily="18" charset="0"/>
                <a:cs typeface="Times New Roman" pitchFamily="18" charset="0"/>
              </a:rPr>
              <a:t> контроль </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це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певна</a:t>
            </a:r>
            <a:r>
              <a:rPr lang="ru-RU" sz="2800" dirty="0">
                <a:latin typeface="Times New Roman" pitchFamily="18" charset="0"/>
                <a:cs typeface="Times New Roman" pitchFamily="18" charset="0"/>
              </a:rPr>
              <a:t> форма </a:t>
            </a:r>
            <a:r>
              <a:rPr lang="ru-RU" sz="2800" dirty="0" err="1">
                <a:latin typeface="Times New Roman" pitchFamily="18" charset="0"/>
                <a:cs typeface="Times New Roman" pitchFamily="18" charset="0"/>
              </a:rPr>
              <a:t>спостереження</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формуванням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розподілом</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використанням</a:t>
            </a:r>
            <a:br>
              <a:rPr lang="ru-RU" sz="2800" dirty="0">
                <a:latin typeface="Times New Roman" pitchFamily="18" charset="0"/>
                <a:cs typeface="Times New Roman" pitchFamily="18" charset="0"/>
              </a:rPr>
            </a:br>
            <a:r>
              <a:rPr lang="ru-RU" sz="2800" dirty="0" err="1">
                <a:latin typeface="Times New Roman" pitchFamily="18" charset="0"/>
                <a:cs typeface="Times New Roman" pitchFamily="18" charset="0"/>
              </a:rPr>
              <a:t>ресурсів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усіма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підрозділами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це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сукупність</a:t>
            </a:r>
            <a:r>
              <a:rPr lang="ru-RU" sz="2800" dirty="0">
                <a:latin typeface="Times New Roman" pitchFamily="18" charset="0"/>
                <a:cs typeface="Times New Roman" pitchFamily="18" charset="0"/>
              </a:rPr>
              <a:t> процедур,</a:t>
            </a:r>
            <a:br>
              <a:rPr lang="ru-RU" sz="2800" dirty="0">
                <a:latin typeface="Times New Roman" pitchFamily="18" charset="0"/>
                <a:cs typeface="Times New Roman" pitchFamily="18" charset="0"/>
              </a:rPr>
            </a:br>
            <a:r>
              <a:rPr lang="ru-RU" sz="2800" dirty="0" err="1">
                <a:latin typeface="Times New Roman" pitchFamily="18" charset="0"/>
                <a:cs typeface="Times New Roman" pitchFamily="18" charset="0"/>
              </a:rPr>
              <a:t>які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мають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суттєве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значення</a:t>
            </a:r>
            <a:r>
              <a:rPr lang="ru-RU" sz="2800" dirty="0">
                <a:latin typeface="Times New Roman" pitchFamily="18" charset="0"/>
                <a:cs typeface="Times New Roman" pitchFamily="18" charset="0"/>
              </a:rPr>
              <a:t> з точки </a:t>
            </a:r>
            <a:r>
              <a:rPr lang="ru-RU" sz="2800" dirty="0" err="1">
                <a:latin typeface="Times New Roman" pitchFamily="18" charset="0"/>
                <a:cs typeface="Times New Roman" pitchFamily="18" charset="0"/>
              </a:rPr>
              <a:t>зору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ефективності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фінансового</a:t>
            </a:r>
            <a:br>
              <a:rPr lang="ru-RU" sz="2800" dirty="0">
                <a:latin typeface="Times New Roman" pitchFamily="18" charset="0"/>
                <a:cs typeface="Times New Roman" pitchFamily="18" charset="0"/>
              </a:rPr>
            </a:br>
            <a:r>
              <a:rPr lang="ru-RU" sz="2800" dirty="0" err="1">
                <a:latin typeface="Times New Roman" pitchFamily="18" charset="0"/>
                <a:cs typeface="Times New Roman" pitchFamily="18" charset="0"/>
              </a:rPr>
              <a:t>управління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забезпечення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зростання</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прибутковості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підприємства</a:t>
            </a:r>
            <a:r>
              <a:rPr lang="ru-RU" sz="2800" dirty="0">
                <a:latin typeface="Times New Roman" pitchFamily="18" charset="0"/>
                <a:cs typeface="Times New Roman" pitchFamily="18" charset="0"/>
              </a:rPr>
              <a:t>.</a:t>
            </a:r>
            <a:endParaRPr lang="uk-UA" sz="28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8001" y="1898972"/>
            <a:ext cx="6447501" cy="2430683"/>
          </a:xfrm>
        </p:spPr>
        <p:txBody>
          <a:bodyPr/>
          <a:lstStyle/>
          <a:p>
            <a:pPr algn="just">
              <a:buNone/>
            </a:pPr>
            <a:r>
              <a:rPr lang="uk-UA" b="1" dirty="0"/>
              <a:t>		</a:t>
            </a:r>
            <a:r>
              <a:rPr lang="uk-UA" sz="1500" b="1" dirty="0">
                <a:latin typeface="Times New Roman" pitchFamily="18" charset="0"/>
                <a:cs typeface="Times New Roman" pitchFamily="18" charset="0"/>
              </a:rPr>
              <a:t>Модель контролю власника (модель приватного підприємства). </a:t>
            </a:r>
            <a:r>
              <a:rPr lang="uk-UA" sz="1500" dirty="0">
                <a:latin typeface="Times New Roman" pitchFamily="18" charset="0"/>
                <a:cs typeface="Times New Roman" pitchFamily="18" charset="0"/>
              </a:rPr>
              <a:t>На базі приватизованих підприємств виникають підприємства, де поєднані функції власності та управління. Найбільшим власником є директор, при цьому дрібними акціонерами можуть бути інші менеджери, рядові працівники, органи влади, з якими досягається баланс інтересів. Після приватизації модель може сформуватись на невеликих та середніх підприємствах, орієнтованих передусім на споживчий ринок або вузькі ефективні сегменти інших ринків. Для моделі є характерною наявність зв’язків власника з органами влади.</a:t>
            </a:r>
            <a:endParaRPr lang="ru-RU" sz="1500" dirty="0">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a:srcRect/>
          <a:stretch>
            <a:fillRect/>
          </a:stretch>
        </p:blipFill>
        <p:spPr bwMode="auto">
          <a:xfrm>
            <a:off x="416689" y="1577775"/>
            <a:ext cx="6684379" cy="3915136"/>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idx="1"/>
          </p:nvPr>
        </p:nvPicPr>
        <p:blipFill>
          <a:blip r:embed="rId2"/>
          <a:srcRect/>
          <a:stretch>
            <a:fillRect/>
          </a:stretch>
        </p:blipFill>
        <p:spPr bwMode="auto">
          <a:xfrm>
            <a:off x="1267421" y="1786119"/>
            <a:ext cx="5338830" cy="3232961"/>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2"/>
          <a:srcRect/>
          <a:stretch>
            <a:fillRect/>
          </a:stretch>
        </p:blipFill>
        <p:spPr bwMode="auto">
          <a:xfrm>
            <a:off x="633714" y="1829524"/>
            <a:ext cx="6172200" cy="3411638"/>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a:srcRect/>
          <a:stretch>
            <a:fillRect/>
          </a:stretch>
        </p:blipFill>
        <p:spPr bwMode="auto">
          <a:xfrm>
            <a:off x="859421" y="1872929"/>
            <a:ext cx="5772873" cy="3272742"/>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Grp="1" noChangeAspect="1" noChangeArrowheads="1"/>
          </p:cNvPicPr>
          <p:nvPr>
            <p:ph idx="1"/>
          </p:nvPr>
        </p:nvPicPr>
        <p:blipFill>
          <a:blip r:embed="rId2"/>
          <a:srcRect/>
          <a:stretch>
            <a:fillRect/>
          </a:stretch>
        </p:blipFill>
        <p:spPr bwMode="auto">
          <a:xfrm>
            <a:off x="980955" y="1386792"/>
            <a:ext cx="5486400" cy="4001978"/>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Grp="1" noChangeAspect="1" noChangeArrowheads="1"/>
          </p:cNvPicPr>
          <p:nvPr>
            <p:ph idx="1"/>
          </p:nvPr>
        </p:nvPicPr>
        <p:blipFill>
          <a:blip r:embed="rId2"/>
          <a:srcRect/>
          <a:stretch>
            <a:fillRect/>
          </a:stretch>
        </p:blipFill>
        <p:spPr bwMode="auto">
          <a:xfrm>
            <a:off x="911506" y="1725352"/>
            <a:ext cx="5816279" cy="3511613"/>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Grp="1" noChangeAspect="1" noChangeArrowheads="1"/>
          </p:cNvPicPr>
          <p:nvPr>
            <p:ph idx="1"/>
          </p:nvPr>
        </p:nvPicPr>
        <p:blipFill>
          <a:blip r:embed="rId2"/>
          <a:srcRect/>
          <a:stretch>
            <a:fillRect/>
          </a:stretch>
        </p:blipFill>
        <p:spPr bwMode="auto">
          <a:xfrm>
            <a:off x="1093808" y="1838205"/>
            <a:ext cx="5199927" cy="3350870"/>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Grp="1" noChangeAspect="1" noChangeArrowheads="1"/>
          </p:cNvPicPr>
          <p:nvPr>
            <p:ph idx="1"/>
          </p:nvPr>
        </p:nvPicPr>
        <p:blipFill>
          <a:blip r:embed="rId2"/>
          <a:srcRect/>
          <a:stretch>
            <a:fillRect/>
          </a:stretch>
        </p:blipFill>
        <p:spPr bwMode="auto">
          <a:xfrm>
            <a:off x="508397" y="1872929"/>
            <a:ext cx="6447234" cy="3184504"/>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Grp="1" noChangeAspect="1" noChangeArrowheads="1"/>
          </p:cNvPicPr>
          <p:nvPr>
            <p:ph idx="1"/>
          </p:nvPr>
        </p:nvPicPr>
        <p:blipFill>
          <a:blip r:embed="rId2"/>
          <a:srcRect/>
          <a:stretch>
            <a:fillRect/>
          </a:stretch>
        </p:blipFill>
        <p:spPr bwMode="auto">
          <a:xfrm>
            <a:off x="508397" y="2063911"/>
            <a:ext cx="6447234" cy="2873415"/>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7239000" cy="5955694"/>
          </a:xfrm>
        </p:spPr>
        <p:txBody>
          <a:bodyPr>
            <a:normAutofit/>
          </a:bodyPr>
          <a:lstStyle/>
          <a:p>
            <a:pPr algn="r"/>
            <a:r>
              <a:rPr lang="ru-RU" dirty="0"/>
              <a:t>	</a:t>
            </a:r>
            <a:r>
              <a:rPr lang="uk-UA" sz="1800" i="1" dirty="0">
                <a:latin typeface="Times New Roman" pitchFamily="18" charset="0"/>
                <a:cs typeface="Times New Roman" pitchFamily="18" charset="0"/>
              </a:rPr>
              <a:t>Таблиця 1.</a:t>
            </a:r>
            <a:endParaRPr lang="ru-RU" sz="1800" dirty="0">
              <a:latin typeface="Times New Roman" pitchFamily="18" charset="0"/>
              <a:cs typeface="Times New Roman" pitchFamily="18" charset="0"/>
            </a:endParaRPr>
          </a:p>
          <a:p>
            <a:pPr algn="ctr">
              <a:buNone/>
            </a:pPr>
            <a:r>
              <a:rPr lang="uk-UA" sz="1800" b="1" dirty="0">
                <a:latin typeface="Times New Roman" pitchFamily="18" charset="0"/>
                <a:cs typeface="Times New Roman" pitchFamily="18" charset="0"/>
              </a:rPr>
              <a:t>Основні підходи щодо формування системи внутрішнього фінансового контролю на підприємстві</a:t>
            </a:r>
          </a:p>
          <a:p>
            <a:pPr algn="ctr">
              <a:buNone/>
            </a:pPr>
            <a:endParaRPr lang="ru-RU" dirty="0">
              <a:latin typeface="Times New Roman" pitchFamily="18" charset="0"/>
              <a:cs typeface="Times New Roman" pitchFamily="18" charset="0"/>
            </a:endParaRPr>
          </a:p>
          <a:p>
            <a:pPr algn="just">
              <a:buNone/>
            </a:pPr>
            <a:endParaRPr lang="ru-RU"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571472" y="1785926"/>
          <a:ext cx="7500988" cy="4176420"/>
        </p:xfrm>
        <a:graphic>
          <a:graphicData uri="http://schemas.openxmlformats.org/drawingml/2006/table">
            <a:tbl>
              <a:tblPr firstRow="1" bandRow="1">
                <a:tableStyleId>{5C22544A-7EE6-4342-B048-85BDC9FD1C3A}</a:tableStyleId>
              </a:tblPr>
              <a:tblGrid>
                <a:gridCol w="1428760">
                  <a:extLst>
                    <a:ext uri="{9D8B030D-6E8A-4147-A177-3AD203B41FA5}">
                      <a16:colId xmlns:a16="http://schemas.microsoft.com/office/drawing/2014/main" val="20000"/>
                    </a:ext>
                  </a:extLst>
                </a:gridCol>
                <a:gridCol w="2321734">
                  <a:extLst>
                    <a:ext uri="{9D8B030D-6E8A-4147-A177-3AD203B41FA5}">
                      <a16:colId xmlns:a16="http://schemas.microsoft.com/office/drawing/2014/main" val="20001"/>
                    </a:ext>
                  </a:extLst>
                </a:gridCol>
                <a:gridCol w="1875247">
                  <a:extLst>
                    <a:ext uri="{9D8B030D-6E8A-4147-A177-3AD203B41FA5}">
                      <a16:colId xmlns:a16="http://schemas.microsoft.com/office/drawing/2014/main" val="20002"/>
                    </a:ext>
                  </a:extLst>
                </a:gridCol>
                <a:gridCol w="1875247">
                  <a:extLst>
                    <a:ext uri="{9D8B030D-6E8A-4147-A177-3AD203B41FA5}">
                      <a16:colId xmlns:a16="http://schemas.microsoft.com/office/drawing/2014/main" val="20003"/>
                    </a:ext>
                  </a:extLst>
                </a:gridCol>
              </a:tblGrid>
              <a:tr h="1152834">
                <a:tc>
                  <a:txBody>
                    <a:bodyPr/>
                    <a:lstStyle/>
                    <a:p>
                      <a:pPr algn="ctr">
                        <a:spcAft>
                          <a:spcPts val="0"/>
                        </a:spcAft>
                      </a:pPr>
                      <a:r>
                        <a:rPr lang="uk-UA" sz="1800" i="0" dirty="0">
                          <a:latin typeface="Times New Roman"/>
                          <a:ea typeface="Times New Roman"/>
                          <a:cs typeface="Times New Roman"/>
                        </a:rPr>
                        <a:t>Підхід</a:t>
                      </a:r>
                      <a:endParaRPr lang="ru-RU" sz="1800" i="0" dirty="0">
                        <a:latin typeface="Times New Roman"/>
                        <a:ea typeface="Times New Roman"/>
                        <a:cs typeface="Times New Roman"/>
                      </a:endParaRPr>
                    </a:p>
                  </a:txBody>
                  <a:tcPr marL="68580" marR="68580" marT="0" marB="0" anchor="ctr"/>
                </a:tc>
                <a:tc>
                  <a:txBody>
                    <a:bodyPr/>
                    <a:lstStyle/>
                    <a:p>
                      <a:pPr algn="ctr">
                        <a:spcAft>
                          <a:spcPts val="0"/>
                        </a:spcAft>
                      </a:pPr>
                      <a:r>
                        <a:rPr lang="uk-UA" sz="1800" i="0" dirty="0">
                          <a:latin typeface="Times New Roman"/>
                          <a:ea typeface="Times New Roman"/>
                          <a:cs typeface="Times New Roman"/>
                        </a:rPr>
                        <a:t>Сутність внутрішнього фінансового контролю</a:t>
                      </a:r>
                      <a:endParaRPr lang="ru-RU" sz="1800" i="0" dirty="0">
                        <a:latin typeface="Times New Roman"/>
                        <a:ea typeface="Times New Roman"/>
                        <a:cs typeface="Times New Roman"/>
                      </a:endParaRPr>
                    </a:p>
                  </a:txBody>
                  <a:tcPr marL="68580" marR="68580" marT="0" marB="0" anchor="ctr"/>
                </a:tc>
                <a:tc>
                  <a:txBody>
                    <a:bodyPr/>
                    <a:lstStyle/>
                    <a:p>
                      <a:pPr algn="ctr">
                        <a:spcAft>
                          <a:spcPts val="0"/>
                        </a:spcAft>
                      </a:pPr>
                      <a:r>
                        <a:rPr lang="uk-UA" sz="1800" i="0" dirty="0">
                          <a:latin typeface="Times New Roman"/>
                          <a:ea typeface="Times New Roman"/>
                          <a:cs typeface="Times New Roman"/>
                        </a:rPr>
                        <a:t>Переваги</a:t>
                      </a:r>
                      <a:endParaRPr lang="ru-RU" sz="1800" i="0" dirty="0">
                        <a:latin typeface="Times New Roman"/>
                        <a:ea typeface="Times New Roman"/>
                        <a:cs typeface="Times New Roman"/>
                      </a:endParaRPr>
                    </a:p>
                  </a:txBody>
                  <a:tcPr marL="68580" marR="68580" marT="0" marB="0" anchor="ctr"/>
                </a:tc>
                <a:tc>
                  <a:txBody>
                    <a:bodyPr/>
                    <a:lstStyle/>
                    <a:p>
                      <a:pPr algn="ctr">
                        <a:spcAft>
                          <a:spcPts val="0"/>
                        </a:spcAft>
                      </a:pPr>
                      <a:r>
                        <a:rPr lang="uk-UA" sz="1800" i="0">
                          <a:latin typeface="Times New Roman"/>
                          <a:ea typeface="Times New Roman"/>
                          <a:cs typeface="Times New Roman"/>
                        </a:rPr>
                        <a:t>Недоліки</a:t>
                      </a:r>
                      <a:endParaRPr lang="ru-RU" sz="1800" i="0">
                        <a:latin typeface="Times New Roman"/>
                        <a:ea typeface="Times New Roman"/>
                        <a:cs typeface="Times New Roman"/>
                      </a:endParaRPr>
                    </a:p>
                  </a:txBody>
                  <a:tcPr marL="68580" marR="68580" marT="0" marB="0" anchor="ctr"/>
                </a:tc>
                <a:extLst>
                  <a:ext uri="{0D108BD9-81ED-4DB2-BD59-A6C34878D82A}">
                    <a16:rowId xmlns:a16="http://schemas.microsoft.com/office/drawing/2014/main" val="10000"/>
                  </a:ext>
                </a:extLst>
              </a:tr>
              <a:tr h="3023586">
                <a:tc>
                  <a:txBody>
                    <a:bodyPr/>
                    <a:lstStyle/>
                    <a:p>
                      <a:pPr algn="just">
                        <a:spcAft>
                          <a:spcPts val="0"/>
                        </a:spcAft>
                      </a:pPr>
                      <a:r>
                        <a:rPr lang="uk-UA" sz="1800" i="0" dirty="0">
                          <a:latin typeface="Times New Roman"/>
                          <a:ea typeface="Times New Roman"/>
                          <a:cs typeface="Times New Roman"/>
                        </a:rPr>
                        <a:t>Перший (пасивний, констатуючий контроль)</a:t>
                      </a:r>
                      <a:endParaRPr lang="ru-RU" sz="1800" i="0" dirty="0">
                        <a:latin typeface="Times New Roman"/>
                        <a:ea typeface="Times New Roman"/>
                        <a:cs typeface="Times New Roman"/>
                      </a:endParaRPr>
                    </a:p>
                  </a:txBody>
                  <a:tcPr marL="68580" marR="68580" marT="0" marB="0"/>
                </a:tc>
                <a:tc>
                  <a:txBody>
                    <a:bodyPr/>
                    <a:lstStyle/>
                    <a:p>
                      <a:pPr algn="just">
                        <a:spcAft>
                          <a:spcPts val="0"/>
                        </a:spcAft>
                      </a:pPr>
                      <a:r>
                        <a:rPr lang="uk-UA" sz="1800" i="0" dirty="0">
                          <a:latin typeface="Times New Roman"/>
                          <a:ea typeface="Times New Roman"/>
                          <a:cs typeface="Times New Roman"/>
                        </a:rPr>
                        <a:t>Це діяльність з виявлення помилок або фактів шахрайства, які вже відбулись</a:t>
                      </a:r>
                      <a:endParaRPr lang="ru-RU" sz="1800" i="0" dirty="0">
                        <a:latin typeface="Times New Roman"/>
                        <a:ea typeface="Times New Roman"/>
                        <a:cs typeface="Times New Roman"/>
                      </a:endParaRPr>
                    </a:p>
                  </a:txBody>
                  <a:tcPr marL="68580" marR="68580" marT="0" marB="0"/>
                </a:tc>
                <a:tc>
                  <a:txBody>
                    <a:bodyPr/>
                    <a:lstStyle/>
                    <a:p>
                      <a:pPr algn="just">
                        <a:spcAft>
                          <a:spcPts val="0"/>
                        </a:spcAft>
                      </a:pPr>
                      <a:r>
                        <a:rPr lang="uk-UA" sz="1800" i="0" dirty="0">
                          <a:latin typeface="Times New Roman"/>
                          <a:ea typeface="Times New Roman"/>
                          <a:cs typeface="Times New Roman"/>
                        </a:rPr>
                        <a:t>Вартість такої системи контролю є незначною, що є вигідним з економічної точки зору</a:t>
                      </a:r>
                      <a:endParaRPr lang="ru-RU" sz="1800" i="0" dirty="0">
                        <a:latin typeface="Times New Roman"/>
                        <a:ea typeface="Times New Roman"/>
                        <a:cs typeface="Times New Roman"/>
                      </a:endParaRPr>
                    </a:p>
                  </a:txBody>
                  <a:tcPr marL="68580" marR="68580" marT="0" marB="0"/>
                </a:tc>
                <a:tc>
                  <a:txBody>
                    <a:bodyPr/>
                    <a:lstStyle/>
                    <a:p>
                      <a:pPr algn="just">
                        <a:spcAft>
                          <a:spcPts val="0"/>
                        </a:spcAft>
                      </a:pPr>
                      <a:r>
                        <a:rPr lang="uk-UA" sz="1800" i="0" dirty="0">
                          <a:latin typeface="Times New Roman"/>
                          <a:ea typeface="Times New Roman"/>
                          <a:cs typeface="Times New Roman"/>
                        </a:rPr>
                        <a:t>Підхід є достатньо вузьким, зорієнтованим лише на виявлення недоліків; відсутній аналіз причин таких недоліків</a:t>
                      </a:r>
                      <a:endParaRPr lang="ru-RU" sz="1800" i="0" dirty="0">
                        <a:latin typeface="Times New Roman"/>
                        <a:ea typeface="Times New Roman"/>
                        <a:cs typeface="Times New Roman"/>
                      </a:endParaRPr>
                    </a:p>
                  </a:txBody>
                  <a:tcPr marL="68580" marR="68580" marT="0" marB="0"/>
                </a:tc>
                <a:extLst>
                  <a:ext uri="{0D108BD9-81ED-4DB2-BD59-A6C34878D82A}">
                    <a16:rowId xmlns:a16="http://schemas.microsoft.com/office/drawing/2014/main" val="10001"/>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2"/>
          <a:srcRect/>
          <a:stretch>
            <a:fillRect/>
          </a:stretch>
        </p:blipFill>
        <p:spPr bwMode="auto">
          <a:xfrm>
            <a:off x="1076446" y="1699309"/>
            <a:ext cx="5364866" cy="3401925"/>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Таблица 4"/>
          <p:cNvGraphicFramePr>
            <a:graphicFrameLocks noGrp="1"/>
          </p:cNvGraphicFramePr>
          <p:nvPr/>
        </p:nvGraphicFramePr>
        <p:xfrm>
          <a:off x="428596" y="857232"/>
          <a:ext cx="7191405" cy="4307901"/>
        </p:xfrm>
        <a:graphic>
          <a:graphicData uri="http://schemas.openxmlformats.org/drawingml/2006/table">
            <a:tbl>
              <a:tblPr/>
              <a:tblGrid>
                <a:gridCol w="1190306">
                  <a:extLst>
                    <a:ext uri="{9D8B030D-6E8A-4147-A177-3AD203B41FA5}">
                      <a16:colId xmlns:a16="http://schemas.microsoft.com/office/drawing/2014/main" val="20000"/>
                    </a:ext>
                  </a:extLst>
                </a:gridCol>
                <a:gridCol w="2582863">
                  <a:extLst>
                    <a:ext uri="{9D8B030D-6E8A-4147-A177-3AD203B41FA5}">
                      <a16:colId xmlns:a16="http://schemas.microsoft.com/office/drawing/2014/main" val="20001"/>
                    </a:ext>
                  </a:extLst>
                </a:gridCol>
                <a:gridCol w="1583204">
                  <a:extLst>
                    <a:ext uri="{9D8B030D-6E8A-4147-A177-3AD203B41FA5}">
                      <a16:colId xmlns:a16="http://schemas.microsoft.com/office/drawing/2014/main" val="20002"/>
                    </a:ext>
                  </a:extLst>
                </a:gridCol>
                <a:gridCol w="1835032">
                  <a:extLst>
                    <a:ext uri="{9D8B030D-6E8A-4147-A177-3AD203B41FA5}">
                      <a16:colId xmlns:a16="http://schemas.microsoft.com/office/drawing/2014/main" val="20003"/>
                    </a:ext>
                  </a:extLst>
                </a:gridCol>
              </a:tblGrid>
              <a:tr h="741741">
                <a:tc>
                  <a:txBody>
                    <a:bodyPr/>
                    <a:lstStyle/>
                    <a:p>
                      <a:pPr algn="ctr">
                        <a:spcAft>
                          <a:spcPts val="0"/>
                        </a:spcAft>
                      </a:pPr>
                      <a:r>
                        <a:rPr lang="uk-UA" sz="1800" b="1" i="0" dirty="0">
                          <a:latin typeface="Times New Roman"/>
                          <a:ea typeface="Times New Roman"/>
                          <a:cs typeface="Times New Roman"/>
                        </a:rPr>
                        <a:t>Підхід</a:t>
                      </a:r>
                      <a:endParaRPr lang="ru-RU" sz="1800" b="1" i="0" dirty="0">
                        <a:latin typeface="Times New Roman"/>
                        <a:ea typeface="Times New Roman"/>
                        <a:cs typeface="Times New Roman"/>
                      </a:endParaRPr>
                    </a:p>
                  </a:txBody>
                  <a:tcPr marL="63839" marR="638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b="1" i="0">
                          <a:latin typeface="Times New Roman"/>
                          <a:ea typeface="Times New Roman"/>
                          <a:cs typeface="Times New Roman"/>
                        </a:rPr>
                        <a:t>Сутність внутрішнього фінансового контролю</a:t>
                      </a:r>
                      <a:endParaRPr lang="ru-RU" sz="1800" b="1" i="0">
                        <a:latin typeface="Times New Roman"/>
                        <a:ea typeface="Times New Roman"/>
                        <a:cs typeface="Times New Roman"/>
                      </a:endParaRPr>
                    </a:p>
                  </a:txBody>
                  <a:tcPr marL="63839" marR="638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b="1" i="0">
                          <a:latin typeface="Times New Roman"/>
                          <a:ea typeface="Times New Roman"/>
                          <a:cs typeface="Times New Roman"/>
                        </a:rPr>
                        <a:t>Переваги</a:t>
                      </a:r>
                      <a:endParaRPr lang="ru-RU" sz="1800" b="1" i="0">
                        <a:latin typeface="Times New Roman"/>
                        <a:ea typeface="Times New Roman"/>
                        <a:cs typeface="Times New Roman"/>
                      </a:endParaRPr>
                    </a:p>
                  </a:txBody>
                  <a:tcPr marL="63839" marR="638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800" b="1" i="0" dirty="0">
                          <a:latin typeface="Times New Roman"/>
                          <a:ea typeface="Times New Roman"/>
                          <a:cs typeface="Times New Roman"/>
                        </a:rPr>
                        <a:t>Недоліки</a:t>
                      </a:r>
                      <a:endParaRPr lang="ru-RU" sz="1800" b="1" i="0" dirty="0">
                        <a:latin typeface="Times New Roman"/>
                        <a:ea typeface="Times New Roman"/>
                        <a:cs typeface="Times New Roman"/>
                      </a:endParaRPr>
                    </a:p>
                  </a:txBody>
                  <a:tcPr marL="63839" marR="638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96091">
                <a:tc>
                  <a:txBody>
                    <a:bodyPr/>
                    <a:lstStyle/>
                    <a:p>
                      <a:pPr algn="just">
                        <a:spcAft>
                          <a:spcPts val="0"/>
                        </a:spcAft>
                      </a:pPr>
                      <a:r>
                        <a:rPr lang="uk-UA" sz="1800" dirty="0">
                          <a:latin typeface="Times New Roman"/>
                          <a:ea typeface="Times New Roman"/>
                          <a:cs typeface="Times New Roman"/>
                        </a:rPr>
                        <a:t>Другий (активний)</a:t>
                      </a:r>
                      <a:endParaRPr lang="ru-RU"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800">
                          <a:latin typeface="Times New Roman"/>
                          <a:ea typeface="Times New Roman"/>
                          <a:cs typeface="Times New Roman"/>
                        </a:rPr>
                        <a:t>Це контрольно-аналітичне забезпечення управління інформацією та діяльність щодо обґрунтування організаційних та управлінських рішень, щодо виявлення резервів підвищення ефективності роботи підприємства</a:t>
                      </a:r>
                      <a:endParaRPr lang="ru-RU" sz="1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800">
                          <a:latin typeface="Times New Roman"/>
                          <a:ea typeface="Times New Roman"/>
                          <a:cs typeface="Times New Roman"/>
                        </a:rPr>
                        <a:t>Надає можливість з‘ясувати причини виявлених порушень та запобігти їм у майбутньому. Зорієнтований на майбутнє</a:t>
                      </a:r>
                      <a:endParaRPr lang="ru-RU" sz="1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1800" dirty="0">
                          <a:latin typeface="Times New Roman"/>
                          <a:ea typeface="Times New Roman"/>
                          <a:cs typeface="Times New Roman"/>
                        </a:rPr>
                        <a:t>Ціна такої системи контролю є високою, а результат буде одержаний лише в майбутньому, причому його складно виміряти та оцінити у вартісному виразі</a:t>
                      </a:r>
                      <a:endParaRPr lang="ru-RU"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390646" y="1473603"/>
            <a:ext cx="7421714" cy="3539573"/>
          </a:xfrm>
          <a:prstGeom prst="rect">
            <a:avLst/>
          </a:prstGeom>
          <a:noFill/>
          <a:ln w="9525">
            <a:noFill/>
            <a:miter lim="800000"/>
            <a:headEnd/>
            <a:tailEnd/>
          </a:ln>
          <a:effectLst/>
        </p:spPr>
      </p:pic>
    </p:spTree>
    <p:extLst>
      <p:ext uri="{BB962C8B-B14F-4D97-AF65-F5344CB8AC3E}">
        <p14:creationId xmlns:p14="http://schemas.microsoft.com/office/powerpoint/2010/main" val="1452823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srcRect/>
          <a:stretch>
            <a:fillRect/>
          </a:stretch>
        </p:blipFill>
        <p:spPr bwMode="auto">
          <a:xfrm>
            <a:off x="683568" y="548680"/>
            <a:ext cx="6768751" cy="5472608"/>
          </a:xfrm>
          <a:prstGeom prst="rect">
            <a:avLst/>
          </a:prstGeom>
          <a:noFill/>
          <a:ln w="9525">
            <a:noFill/>
            <a:miter lim="800000"/>
            <a:headEnd/>
            <a:tailEnd/>
          </a:ln>
          <a:effectLst/>
        </p:spPr>
      </p:pic>
    </p:spTree>
    <p:extLst>
      <p:ext uri="{BB962C8B-B14F-4D97-AF65-F5344CB8AC3E}">
        <p14:creationId xmlns:p14="http://schemas.microsoft.com/office/powerpoint/2010/main" val="3096569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ru-RU" sz="1800" b="0" i="0" u="none" strike="noStrike" cap="none" normalizeH="0" baseline="0">
                <a:ln>
                  <a:noFill/>
                </a:ln>
                <a:solidFill>
                  <a:schemeClr val="tx1"/>
                </a:solidFill>
                <a:effectLst/>
                <a:latin typeface="Arial" charset="0"/>
                <a:cs typeface="Arial" charset="0"/>
              </a:rPr>
            </a:br>
            <a:endParaRPr kumimoji="0" lang="ru-RU" sz="1800" b="0" i="0" u="none" strike="noStrike" cap="none" normalizeH="0" baseline="0">
              <a:ln>
                <a:noFill/>
              </a:ln>
              <a:solidFill>
                <a:schemeClr val="tx1"/>
              </a:solidFill>
              <a:effectLst/>
              <a:latin typeface="Arial" charset="0"/>
              <a:cs typeface="Arial" charset="0"/>
            </a:endParaRPr>
          </a:p>
        </p:txBody>
      </p:sp>
      <p:sp>
        <p:nvSpPr>
          <p:cNvPr id="4" name="Прямоугольник 3"/>
          <p:cNvSpPr/>
          <p:nvPr/>
        </p:nvSpPr>
        <p:spPr>
          <a:xfrm>
            <a:off x="214282" y="285728"/>
            <a:ext cx="8001056" cy="2400657"/>
          </a:xfrm>
          <a:prstGeom prst="rect">
            <a:avLst/>
          </a:prstGeom>
        </p:spPr>
        <p:txBody>
          <a:bodyPr wrap="square">
            <a:spAutoFit/>
          </a:bodyPr>
          <a:lstStyle/>
          <a:p>
            <a:pPr algn="just"/>
            <a:r>
              <a:rPr lang="ru-RU" b="1" i="1" dirty="0">
                <a:latin typeface="Times New Roman" pitchFamily="18" charset="0"/>
                <a:cs typeface="Times New Roman" pitchFamily="18" charset="0"/>
              </a:rPr>
              <a:t>Мета </a:t>
            </a:r>
            <a:r>
              <a:rPr lang="ru-RU" b="1" i="1" dirty="0" err="1">
                <a:latin typeface="Times New Roman" pitchFamily="18" charset="0"/>
                <a:cs typeface="Times New Roman" pitchFamily="18" charset="0"/>
              </a:rPr>
              <a:t>фінансового</a:t>
            </a:r>
            <a:r>
              <a:rPr lang="ru-RU" b="1" i="1" dirty="0">
                <a:latin typeface="Times New Roman" pitchFamily="18" charset="0"/>
                <a:cs typeface="Times New Roman" pitchFamily="18" charset="0"/>
              </a:rPr>
              <a:t> контролю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встановлення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правильності</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законності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фінансової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частині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створення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розподілу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перерозподілу</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фінансових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ресурсів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є</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наявності</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підприємстві</a:t>
            </a:r>
            <a:r>
              <a:rPr lang="ru-RU" dirty="0">
                <a:latin typeface="Times New Roman" pitchFamily="18" charset="0"/>
                <a:cs typeface="Times New Roman" pitchFamily="18" charset="0"/>
              </a:rPr>
              <a:t>.</a:t>
            </a:r>
          </a:p>
          <a:p>
            <a:pPr algn="r"/>
            <a:r>
              <a:rPr lang="uk-UA" sz="2000" i="1" dirty="0">
                <a:latin typeface="Times New Roman" pitchFamily="18" charset="0"/>
                <a:cs typeface="Times New Roman" pitchFamily="18" charset="0"/>
              </a:rPr>
              <a:t>Таблиця 2 </a:t>
            </a:r>
            <a:endParaRPr lang="ru-RU" sz="2000" dirty="0">
              <a:latin typeface="Times New Roman" pitchFamily="18" charset="0"/>
              <a:cs typeface="Times New Roman" pitchFamily="18" charset="0"/>
            </a:endParaRPr>
          </a:p>
          <a:p>
            <a:pPr algn="ctr"/>
            <a:r>
              <a:rPr lang="uk-UA" sz="2000" b="1" dirty="0">
                <a:latin typeface="Times New Roman" pitchFamily="18" charset="0"/>
                <a:cs typeface="Times New Roman" pitchFamily="18" charset="0"/>
              </a:rPr>
              <a:t>Мета функціонування системи внутрішнього фінансового контролю з позиції різних суб’єктів контрольного процесу</a:t>
            </a:r>
          </a:p>
          <a:p>
            <a:pPr algn="ctr"/>
            <a:endParaRPr lang="ru-RU"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214282" y="2309236"/>
          <a:ext cx="7858180" cy="3791526"/>
        </p:xfrm>
        <a:graphic>
          <a:graphicData uri="http://schemas.openxmlformats.org/drawingml/2006/table">
            <a:tbl>
              <a:tblPr firstRow="1" bandRow="1">
                <a:tableStyleId>{5C22544A-7EE6-4342-B048-85BDC9FD1C3A}</a:tableStyleId>
              </a:tblPr>
              <a:tblGrid>
                <a:gridCol w="4095577">
                  <a:extLst>
                    <a:ext uri="{9D8B030D-6E8A-4147-A177-3AD203B41FA5}">
                      <a16:colId xmlns:a16="http://schemas.microsoft.com/office/drawing/2014/main" val="20000"/>
                    </a:ext>
                  </a:extLst>
                </a:gridCol>
                <a:gridCol w="3762603">
                  <a:extLst>
                    <a:ext uri="{9D8B030D-6E8A-4147-A177-3AD203B41FA5}">
                      <a16:colId xmlns:a16="http://schemas.microsoft.com/office/drawing/2014/main" val="20001"/>
                    </a:ext>
                  </a:extLst>
                </a:gridCol>
              </a:tblGrid>
              <a:tr h="1048326">
                <a:tc>
                  <a:txBody>
                    <a:bodyPr/>
                    <a:lstStyle/>
                    <a:p>
                      <a:pPr algn="ctr">
                        <a:spcAft>
                          <a:spcPts val="0"/>
                        </a:spcAft>
                      </a:pPr>
                      <a:r>
                        <a:rPr lang="uk-UA" sz="1800" i="1" dirty="0">
                          <a:latin typeface="Times New Roman"/>
                          <a:ea typeface="Times New Roman"/>
                          <a:cs typeface="Times New Roman"/>
                        </a:rPr>
                        <a:t>Суб’єкти контролю (користувачі системи внутрішнього фінансового контролю)</a:t>
                      </a:r>
                      <a:endParaRPr lang="ru-RU" sz="1800" dirty="0">
                        <a:latin typeface="Times New Roman"/>
                        <a:ea typeface="Times New Roman"/>
                        <a:cs typeface="Times New Roman"/>
                      </a:endParaRPr>
                    </a:p>
                  </a:txBody>
                  <a:tcPr marL="68580" marR="68580" marT="0" marB="0"/>
                </a:tc>
                <a:tc>
                  <a:txBody>
                    <a:bodyPr/>
                    <a:lstStyle/>
                    <a:p>
                      <a:pPr algn="ctr">
                        <a:spcAft>
                          <a:spcPts val="0"/>
                        </a:spcAft>
                      </a:pPr>
                      <a:r>
                        <a:rPr lang="uk-UA" sz="1800" i="1">
                          <a:latin typeface="Times New Roman"/>
                          <a:ea typeface="Times New Roman"/>
                          <a:cs typeface="Times New Roman"/>
                        </a:rPr>
                        <a:t>Мета функціонування системи внутрішнього фінансового контролю</a:t>
                      </a:r>
                      <a:endParaRPr lang="ru-RU" sz="1800">
                        <a:latin typeface="Times New Roman"/>
                        <a:ea typeface="Times New Roman"/>
                        <a:cs typeface="Times New Roman"/>
                      </a:endParaRPr>
                    </a:p>
                  </a:txBody>
                  <a:tcPr marL="68580" marR="68580" marT="0" marB="0"/>
                </a:tc>
                <a:extLst>
                  <a:ext uri="{0D108BD9-81ED-4DB2-BD59-A6C34878D82A}">
                    <a16:rowId xmlns:a16="http://schemas.microsoft.com/office/drawing/2014/main" val="10000"/>
                  </a:ext>
                </a:extLst>
              </a:tr>
              <a:tr h="808502">
                <a:tc>
                  <a:txBody>
                    <a:bodyPr/>
                    <a:lstStyle/>
                    <a:p>
                      <a:pPr algn="just">
                        <a:spcAft>
                          <a:spcPts val="0"/>
                        </a:spcAft>
                      </a:pPr>
                      <a:r>
                        <a:rPr lang="uk-UA" sz="1800">
                          <a:latin typeface="Times New Roman"/>
                          <a:ea typeface="Times New Roman"/>
                          <a:cs typeface="Times New Roman"/>
                        </a:rPr>
                        <a:t>1. Власники</a:t>
                      </a:r>
                      <a:endParaRPr lang="ru-RU" sz="1800">
                        <a:latin typeface="Times New Roman"/>
                        <a:ea typeface="Times New Roman"/>
                        <a:cs typeface="Times New Roman"/>
                      </a:endParaRPr>
                    </a:p>
                  </a:txBody>
                  <a:tcPr marL="68580" marR="68580" marT="0" marB="0"/>
                </a:tc>
                <a:tc>
                  <a:txBody>
                    <a:bodyPr/>
                    <a:lstStyle/>
                    <a:p>
                      <a:pPr algn="just">
                        <a:spcAft>
                          <a:spcPts val="0"/>
                        </a:spcAft>
                      </a:pPr>
                      <a:r>
                        <a:rPr lang="uk-UA" sz="1800" dirty="0">
                          <a:latin typeface="Times New Roman"/>
                          <a:ea typeface="Times New Roman"/>
                          <a:cs typeface="Times New Roman"/>
                        </a:rPr>
                        <a:t>Збереження та ефективне використання ресурсів та потенціалу підприємства</a:t>
                      </a:r>
                      <a:endParaRPr lang="ru-RU" sz="1800" dirty="0">
                        <a:latin typeface="Times New Roman"/>
                        <a:ea typeface="Times New Roman"/>
                        <a:cs typeface="Times New Roman"/>
                      </a:endParaRPr>
                    </a:p>
                  </a:txBody>
                  <a:tcPr marL="68580" marR="68580" marT="0" marB="0"/>
                </a:tc>
                <a:extLst>
                  <a:ext uri="{0D108BD9-81ED-4DB2-BD59-A6C34878D82A}">
                    <a16:rowId xmlns:a16="http://schemas.microsoft.com/office/drawing/2014/main" val="10001"/>
                  </a:ext>
                </a:extLst>
              </a:tr>
              <a:tr h="1078003">
                <a:tc>
                  <a:txBody>
                    <a:bodyPr/>
                    <a:lstStyle/>
                    <a:p>
                      <a:pPr algn="just">
                        <a:spcAft>
                          <a:spcPts val="0"/>
                        </a:spcAft>
                      </a:pPr>
                      <a:r>
                        <a:rPr lang="uk-UA" sz="1800" dirty="0">
                          <a:latin typeface="Times New Roman"/>
                          <a:ea typeface="Times New Roman"/>
                          <a:cs typeface="Times New Roman"/>
                        </a:rPr>
                        <a:t>2. Менеджери (управлінський персонал)</a:t>
                      </a:r>
                      <a:endParaRPr lang="ru-RU" sz="1800" dirty="0">
                        <a:latin typeface="Times New Roman"/>
                        <a:ea typeface="Times New Roman"/>
                        <a:cs typeface="Times New Roman"/>
                      </a:endParaRPr>
                    </a:p>
                  </a:txBody>
                  <a:tcPr marL="68580" marR="68580" marT="0" marB="0"/>
                </a:tc>
                <a:tc>
                  <a:txBody>
                    <a:bodyPr/>
                    <a:lstStyle/>
                    <a:p>
                      <a:pPr algn="just">
                        <a:spcAft>
                          <a:spcPts val="0"/>
                        </a:spcAft>
                      </a:pPr>
                      <a:r>
                        <a:rPr lang="uk-UA" sz="1800">
                          <a:latin typeface="Times New Roman"/>
                          <a:ea typeface="Times New Roman"/>
                          <a:cs typeface="Times New Roman"/>
                        </a:rPr>
                        <a:t>Забезпечення ефективного функціонування підприємства та його стійкості в умовах багатопланової конкуренції</a:t>
                      </a:r>
                      <a:endParaRPr lang="ru-RU" sz="1800">
                        <a:latin typeface="Times New Roman"/>
                        <a:ea typeface="Times New Roman"/>
                        <a:cs typeface="Times New Roman"/>
                      </a:endParaRPr>
                    </a:p>
                  </a:txBody>
                  <a:tcPr marL="68580" marR="68580" marT="0" marB="0"/>
                </a:tc>
                <a:extLst>
                  <a:ext uri="{0D108BD9-81ED-4DB2-BD59-A6C34878D82A}">
                    <a16:rowId xmlns:a16="http://schemas.microsoft.com/office/drawing/2014/main" val="10002"/>
                  </a:ext>
                </a:extLst>
              </a:tr>
              <a:tr h="808502">
                <a:tc>
                  <a:txBody>
                    <a:bodyPr/>
                    <a:lstStyle/>
                    <a:p>
                      <a:pPr algn="just">
                        <a:spcAft>
                          <a:spcPts val="0"/>
                        </a:spcAft>
                      </a:pPr>
                      <a:r>
                        <a:rPr lang="uk-UA" sz="1800">
                          <a:latin typeface="Times New Roman"/>
                          <a:ea typeface="Times New Roman"/>
                          <a:cs typeface="Times New Roman"/>
                        </a:rPr>
                        <a:t>3. Контролери (внутрішні та зовнішні)</a:t>
                      </a:r>
                      <a:endParaRPr lang="ru-RU" sz="1800">
                        <a:latin typeface="Times New Roman"/>
                        <a:ea typeface="Times New Roman"/>
                        <a:cs typeface="Times New Roman"/>
                      </a:endParaRPr>
                    </a:p>
                  </a:txBody>
                  <a:tcPr marL="68580" marR="68580" marT="0" marB="0"/>
                </a:tc>
                <a:tc>
                  <a:txBody>
                    <a:bodyPr/>
                    <a:lstStyle/>
                    <a:p>
                      <a:pPr algn="just">
                        <a:spcAft>
                          <a:spcPts val="0"/>
                        </a:spcAft>
                      </a:pPr>
                      <a:r>
                        <a:rPr lang="uk-UA" sz="1800" dirty="0">
                          <a:latin typeface="Times New Roman"/>
                          <a:ea typeface="Times New Roman"/>
                          <a:cs typeface="Times New Roman"/>
                        </a:rPr>
                        <a:t>Виявлення та з’ясування причин порушень і запобігання ним у майбутньому</a:t>
                      </a:r>
                      <a:endParaRPr lang="ru-RU" sz="1800" dirty="0">
                        <a:latin typeface="Times New Roman"/>
                        <a:ea typeface="Times New Roman"/>
                        <a:cs typeface="Times New Roman"/>
                      </a:endParaRPr>
                    </a:p>
                  </a:txBody>
                  <a:tcPr marL="68580" marR="6858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571480"/>
            <a:ext cx="7429552" cy="4893647"/>
          </a:xfrm>
          <a:prstGeom prst="rect">
            <a:avLst/>
          </a:prstGeom>
        </p:spPr>
        <p:txBody>
          <a:bodyPr wrap="square">
            <a:spAutoFit/>
          </a:bodyPr>
          <a:lstStyle/>
          <a:p>
            <a:pPr algn="just"/>
            <a:r>
              <a:rPr lang="uk-UA" sz="2200" dirty="0">
                <a:latin typeface="Times New Roman" pitchFamily="18" charset="0"/>
                <a:cs typeface="Times New Roman" pitchFamily="18" charset="0"/>
              </a:rPr>
              <a:t>	</a:t>
            </a:r>
            <a:r>
              <a:rPr lang="ru-RU" sz="2400" b="1" dirty="0" err="1">
                <a:latin typeface="Times New Roman" pitchFamily="18" charset="0"/>
                <a:cs typeface="Times New Roman" pitchFamily="18" charset="0"/>
              </a:rPr>
              <a:t>Об’єктами</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фінансового</a:t>
            </a:r>
            <a:r>
              <a:rPr lang="ru-RU" sz="2400" b="1" dirty="0">
                <a:latin typeface="Times New Roman" pitchFamily="18" charset="0"/>
                <a:cs typeface="Times New Roman" pitchFamily="18" charset="0"/>
              </a:rPr>
              <a:t> контролю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усі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напрями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1) </a:t>
            </a:r>
            <a:r>
              <a:rPr lang="ru-RU" sz="2400" dirty="0" err="1">
                <a:latin typeface="Times New Roman" pitchFamily="18" charset="0"/>
                <a:cs typeface="Times New Roman" pitchFamily="18" charset="0"/>
              </a:rPr>
              <a:t>наявність</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рух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грошових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засобів</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2) </a:t>
            </a:r>
            <a:r>
              <a:rPr lang="ru-RU" sz="2400" dirty="0" err="1">
                <a:latin typeface="Times New Roman" pitchFamily="18" charset="0"/>
                <a:cs typeface="Times New Roman" pitchFamily="18" charset="0"/>
              </a:rPr>
              <a:t>розрахунки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контрагентами (</a:t>
            </a:r>
            <a:r>
              <a:rPr lang="ru-RU" sz="2400" dirty="0" err="1">
                <a:latin typeface="Times New Roman" pitchFamily="18" charset="0"/>
                <a:cs typeface="Times New Roman" pitchFamily="18" charset="0"/>
              </a:rPr>
              <a:t>покупцями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підрядниками</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err="1">
                <a:latin typeface="Times New Roman" pitchFamily="18" charset="0"/>
                <a:cs typeface="Times New Roman" pitchFamily="18" charset="0"/>
              </a:rPr>
              <a:t>постачальниками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тощо</a:t>
            </a:r>
            <a:r>
              <a:rPr lang="ru-RU" sz="2400" dirty="0">
                <a:latin typeface="Times New Roman" pitchFamily="18" charset="0"/>
                <a:cs typeface="Times New Roman" pitchFamily="18" charset="0"/>
              </a:rPr>
              <a:t>);</a:t>
            </a:r>
          </a:p>
          <a:p>
            <a:pPr algn="just"/>
            <a:r>
              <a:rPr lang="ru-RU" sz="2400" dirty="0">
                <a:latin typeface="Times New Roman" pitchFamily="18" charset="0"/>
                <a:cs typeface="Times New Roman" pitchFamily="18" charset="0"/>
              </a:rPr>
              <a:t>3) </a:t>
            </a:r>
            <a:r>
              <a:rPr lang="ru-RU" sz="2400" dirty="0" err="1">
                <a:latin typeface="Times New Roman" pitchFamily="18" charset="0"/>
                <a:cs typeface="Times New Roman" pitchFamily="18" charset="0"/>
              </a:rPr>
              <a:t>розрахунки</a:t>
            </a:r>
            <a:r>
              <a:rPr lang="ru-RU" sz="2400" dirty="0">
                <a:latin typeface="Times New Roman" pitchFamily="18" charset="0"/>
                <a:cs typeface="Times New Roman" pitchFamily="18" charset="0"/>
              </a:rPr>
              <a:t> по </a:t>
            </a:r>
            <a:r>
              <a:rPr lang="ru-RU" sz="2400" dirty="0" err="1">
                <a:latin typeface="Times New Roman" pitchFamily="18" charset="0"/>
                <a:cs typeface="Times New Roman" pitchFamily="18" charset="0"/>
              </a:rPr>
              <a:t>оплаті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праці</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4) </a:t>
            </a:r>
            <a:r>
              <a:rPr lang="ru-RU" sz="2400" dirty="0" err="1">
                <a:latin typeface="Times New Roman" pitchFamily="18" charset="0"/>
                <a:cs typeface="Times New Roman" pitchFamily="18" charset="0"/>
              </a:rPr>
              <a:t>розрахунки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бюджетом та </a:t>
            </a:r>
            <a:r>
              <a:rPr lang="ru-RU" sz="2400" dirty="0" err="1">
                <a:latin typeface="Times New Roman" pitchFamily="18" charset="0"/>
                <a:cs typeface="Times New Roman" pitchFamily="18" charset="0"/>
              </a:rPr>
              <a:t>державними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цільовими</a:t>
            </a:r>
            <a:r>
              <a:rPr lang="ru-RU" sz="2400" dirty="0">
                <a:latin typeface="Times New Roman" pitchFamily="18" charset="0"/>
                <a:cs typeface="Times New Roman" pitchFamily="18" charset="0"/>
              </a:rPr>
              <a:t> фондами;</a:t>
            </a:r>
          </a:p>
          <a:p>
            <a:pPr algn="just"/>
            <a:r>
              <a:rPr lang="ru-RU" sz="2400" dirty="0">
                <a:latin typeface="Times New Roman" pitchFamily="18" charset="0"/>
                <a:cs typeface="Times New Roman" pitchFamily="18" charset="0"/>
              </a:rPr>
              <a:t>5) </a:t>
            </a:r>
            <a:r>
              <a:rPr lang="ru-RU" sz="2400" dirty="0" err="1">
                <a:latin typeface="Times New Roman" pitchFamily="18" charset="0"/>
                <a:cs typeface="Times New Roman" pitchFamily="18" charset="0"/>
              </a:rPr>
              <a:t>фінансові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результати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діяльності</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6) </a:t>
            </a:r>
            <a:r>
              <a:rPr lang="ru-RU" sz="2400" dirty="0" err="1">
                <a:latin typeface="Times New Roman" pitchFamily="18" charset="0"/>
                <a:cs typeface="Times New Roman" pitchFamily="18" charset="0"/>
              </a:rPr>
              <a:t>операції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підприємства</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7) </a:t>
            </a:r>
            <a:r>
              <a:rPr lang="ru-RU" sz="2400" dirty="0" err="1">
                <a:latin typeface="Times New Roman" pitchFamily="18" charset="0"/>
                <a:cs typeface="Times New Roman" pitchFamily="18" charset="0"/>
              </a:rPr>
              <a:t>операції</a:t>
            </a:r>
            <a:r>
              <a:rPr lang="ru-RU" sz="2400" dirty="0">
                <a:latin typeface="Times New Roman" pitchFamily="18" charset="0"/>
                <a:cs typeface="Times New Roman" pitchFamily="18" charset="0"/>
              </a:rPr>
              <a:t> по </a:t>
            </a:r>
            <a:r>
              <a:rPr lang="ru-RU" sz="2400" dirty="0" err="1">
                <a:latin typeface="Times New Roman" pitchFamily="18" charset="0"/>
                <a:cs typeface="Times New Roman" pitchFamily="18" charset="0"/>
              </a:rPr>
              <a:t>реалізації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продукції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товарів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робіт</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послуг</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a:t>
            </a:r>
            <a:r>
              <a:rPr lang="ru-RU" sz="2400" dirty="0">
                <a:latin typeface="Times New Roman" pitchFamily="18" charset="0"/>
                <a:cs typeface="Times New Roman" pitchFamily="18" charset="0"/>
              </a:rPr>
              <a:t>.</a:t>
            </a:r>
            <a:endParaRPr lang="ru-RU" sz="22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1059</TotalTime>
  <Words>1416</Words>
  <Application>Microsoft Office PowerPoint</Application>
  <PresentationFormat>Экран (4:3)</PresentationFormat>
  <Paragraphs>83</Paragraphs>
  <Slides>40</Slides>
  <Notes>3</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40</vt:i4>
      </vt:variant>
    </vt:vector>
  </HeadingPairs>
  <TitlesOfParts>
    <vt:vector size="48" baseType="lpstr">
      <vt:lpstr>Arial</vt:lpstr>
      <vt:lpstr>Calibri</vt:lpstr>
      <vt:lpstr>Times New Roman</vt:lpstr>
      <vt:lpstr>Trebuchet MS</vt:lpstr>
      <vt:lpstr>Wingdings</vt:lpstr>
      <vt:lpstr>Wingdings 2</vt:lpstr>
      <vt:lpstr>Изящная</vt:lpstr>
      <vt:lpstr>Picture</vt:lpstr>
      <vt:lpstr>  ВНУТРІШНІЙ ФІНАНСОВИЙ КОНТРОЛЬ У СИСТЕМІ ФІНАНСОВОГО КОНТРОЛІНГУ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Фактори впливу на організацію ВФК</vt:lpstr>
      <vt:lpstr>Презентация PowerPoint</vt:lpstr>
      <vt:lpstr>Презентация PowerPoint</vt:lpstr>
      <vt:lpstr>Презентация PowerPoint</vt:lpstr>
      <vt:lpstr>Презентация PowerPoint</vt:lpstr>
      <vt:lpstr>Корпоративні моделі організації служби внутрішнього фінансового контролю на сучасному етапі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ФІНАНСОВОЇ САНАЦІЇ ПІДПРИЄМСТВА</dc:title>
  <dc:creator>andrew</dc:creator>
  <cp:lastModifiedBy>Користувач</cp:lastModifiedBy>
  <cp:revision>174</cp:revision>
  <dcterms:created xsi:type="dcterms:W3CDTF">2013-11-10T19:44:41Z</dcterms:created>
  <dcterms:modified xsi:type="dcterms:W3CDTF">2024-11-19T08:36:27Z</dcterms:modified>
</cp:coreProperties>
</file>