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909"/>
  </p:normalViewPr>
  <p:slideViewPr>
    <p:cSldViewPr snapToGrid="0" snapToObjects="1">
      <p:cViewPr varScale="1">
        <p:scale>
          <a:sx n="114" d="100"/>
          <a:sy n="114" d="100"/>
        </p:scale>
        <p:origin x="47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10/7/21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10/7/21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10/7/21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10/7/21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10/7/21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10/7/21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BDA866-81DA-434B-8546-96F5DF3506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виробництва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484B865-DD27-C543-9958-61EC950A42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UA" dirty="0"/>
              <a:t>Практичне </a:t>
            </a:r>
          </a:p>
        </p:txBody>
      </p:sp>
    </p:spTree>
    <p:extLst>
      <p:ext uri="{BB962C8B-B14F-4D97-AF65-F5344CB8AC3E}">
        <p14:creationId xmlns:p14="http://schemas.microsoft.com/office/powerpoint/2010/main" val="2553421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4B65E46-9CD9-6C4F-A61B-47DB6FCC53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1307" y="267630"/>
            <a:ext cx="10073548" cy="5198716"/>
          </a:xfrm>
        </p:spPr>
        <p:txBody>
          <a:bodyPr>
            <a:normAutofit fontScale="92500" lnSpcReduction="10000"/>
          </a:bodyPr>
          <a:lstStyle/>
          <a:p>
            <a:r>
              <a:rPr lang="ru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1.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Тривалість складання виробу на конвейєрі 45 хв. Швидкість руху конвейєра 6м/хв. Час переміщення приладу з одного робочого місця на інше в 5 разів менший за час виконання кожної операції. Крок конвеєера 1,8 м. Режим роботи лінії двозмінний.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Регламентовані перерви на відпочинок – 20 хв.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зміну. Визначити число робочих місць на лінії і випуск приладів із конвейєа за добу.</a:t>
            </a:r>
          </a:p>
          <a:p>
            <a:r>
              <a:rPr lang="ru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2. 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потоковій лінії обробка деталей відбуваться транспортними партіями. Кожна партія складається з 4 деталей. Технологічний процец обробки однієї деталі складається із 6-ти операцій, тривалість складає (в хв.)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t1 = 1,5; t2 – 3,1; t3 = 4,7; t4 = 1,6; t5 = 4,6; t6 = 1,5.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стрічці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конвейєра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встановлено лотки, в які складають деталі. Довжина лотка – 600 мм, ширина – 400 мм. Відстані між лотками 800 мм. По всій довжині встановлено три комплекти лотків. Добова програма випуску становить 500 деталей. Регламентовані перерви на відпочинок – 20 хв. за зміну. Тривалість зміни 7 год. Період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конвейера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6 .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 такт, ритм лінії, швидкість руху і довжину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конвейєра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число робочих місць на операціях.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1188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8CBE979-3788-6941-B6D2-4BC884F02B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469" y="278780"/>
            <a:ext cx="10430386" cy="5187565"/>
          </a:xfrm>
        </p:spPr>
        <p:txBody>
          <a:bodyPr/>
          <a:lstStyle/>
          <a:p>
            <a:r>
              <a:rPr lang="ru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3. 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Технологічний процес виготовлення виробу складається з трьох операцій.</a:t>
            </a:r>
          </a:p>
          <a:p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Лінія працює в 2 зміни тривалістю по 8 год. Змінне завдання – 190 виробів. Перерви у роботі – 5 хв за зміну.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 такт лінії, кількість робочих місць та їх завантаження. </a:t>
            </a:r>
          </a:p>
          <a:p>
            <a:endParaRPr lang="ru-UA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5B895A75-5CD1-DC44-AA4B-0B2504C2E3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7673888"/>
              </p:ext>
            </p:extLst>
          </p:nvPr>
        </p:nvGraphicFramePr>
        <p:xfrm>
          <a:off x="2032000" y="719666"/>
          <a:ext cx="8127999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70941247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391222524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5095223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UA" dirty="0"/>
                        <a:t>№ операцій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/>
                        <a:t>Назва операції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/>
                        <a:t>Норма часу, хв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5164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UA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/>
                        <a:t>Токарна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/>
                        <a:t>2,5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22202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UA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/>
                        <a:t>Шліфування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/>
                        <a:t>7,4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65212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UA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/>
                        <a:t>Сверлильна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/>
                        <a:t>5,1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4350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0581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F2AA3AE-BF6C-BA4B-A679-45C43B6B05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133" y="267630"/>
            <a:ext cx="10727472" cy="5198716"/>
          </a:xfrm>
        </p:spPr>
        <p:txBody>
          <a:bodyPr/>
          <a:lstStyle/>
          <a:p>
            <a:r>
              <a:rPr lang="ru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4. 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лінії виготовляються вироби А, Б, В.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сячна рограма їх випуску становить 18,8 та 11 тис.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т.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 робочі такти потокової лінії, кількість робочих місць по кожній операції і їх завантаження. Використати метод приведення прорами до умовного виробу. Лінія працює 20 днів у 2 зміни триваліст. 8 год. Коефіцієнт припустимих втрат часу на переналагодження обладнання – 0,05.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Технологічний процес складається з чотирьох операцій</a:t>
            </a:r>
          </a:p>
          <a:p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C48B2B0F-C1DF-D04E-9C85-B2361AF8C3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0433921"/>
              </p:ext>
            </p:extLst>
          </p:nvPr>
        </p:nvGraphicFramePr>
        <p:xfrm>
          <a:off x="1151053" y="3139481"/>
          <a:ext cx="9955560" cy="276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1112">
                  <a:extLst>
                    <a:ext uri="{9D8B030D-6E8A-4147-A177-3AD203B41FA5}">
                      <a16:colId xmlns:a16="http://schemas.microsoft.com/office/drawing/2014/main" val="851367327"/>
                    </a:ext>
                  </a:extLst>
                </a:gridCol>
                <a:gridCol w="1991112">
                  <a:extLst>
                    <a:ext uri="{9D8B030D-6E8A-4147-A177-3AD203B41FA5}">
                      <a16:colId xmlns:a16="http://schemas.microsoft.com/office/drawing/2014/main" val="159813590"/>
                    </a:ext>
                  </a:extLst>
                </a:gridCol>
                <a:gridCol w="1991112">
                  <a:extLst>
                    <a:ext uri="{9D8B030D-6E8A-4147-A177-3AD203B41FA5}">
                      <a16:colId xmlns:a16="http://schemas.microsoft.com/office/drawing/2014/main" val="1493488882"/>
                    </a:ext>
                  </a:extLst>
                </a:gridCol>
                <a:gridCol w="1991112">
                  <a:extLst>
                    <a:ext uri="{9D8B030D-6E8A-4147-A177-3AD203B41FA5}">
                      <a16:colId xmlns:a16="http://schemas.microsoft.com/office/drawing/2014/main" val="2474431678"/>
                    </a:ext>
                  </a:extLst>
                </a:gridCol>
                <a:gridCol w="1991112">
                  <a:extLst>
                    <a:ext uri="{9D8B030D-6E8A-4147-A177-3AD203B41FA5}">
                      <a16:colId xmlns:a16="http://schemas.microsoft.com/office/drawing/2014/main" val="27653808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UA" dirty="0"/>
                        <a:t>№ операції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Н</a:t>
                      </a:r>
                      <a:r>
                        <a:rPr lang="ru-UA" dirty="0"/>
                        <a:t>азва операції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UA" dirty="0"/>
                        <a:t>Норма часу на операцію А,хв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UA" dirty="0"/>
                        <a:t>Норма часу на операцію Б,хв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UA" dirty="0"/>
                        <a:t>Норма часу на операцію В,хв</a:t>
                      </a:r>
                    </a:p>
                    <a:p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44209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UA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UA" dirty="0"/>
                        <a:t>токарна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UA" dirty="0"/>
                        <a:t>2,7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UA" dirty="0"/>
                        <a:t>3,2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UA" dirty="0"/>
                        <a:t>3,4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29992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UA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UA" dirty="0"/>
                        <a:t>фрезерна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UA" dirty="0"/>
                        <a:t>7,3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UA" dirty="0"/>
                        <a:t>7,4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UA" dirty="0"/>
                        <a:t>7,4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48889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UA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UA" dirty="0"/>
                        <a:t>шліфувальна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UA" dirty="0"/>
                        <a:t>3,0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UA" dirty="0"/>
                        <a:t>3,0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UA" dirty="0"/>
                        <a:t>3,1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4264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UA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</a:t>
                      </a:r>
                      <a:r>
                        <a:rPr lang="ru-UA" dirty="0"/>
                        <a:t>вердлильна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UA" dirty="0"/>
                        <a:t>5,1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UA" dirty="0"/>
                        <a:t>5,4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UA" dirty="0"/>
                        <a:t>5,3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5567409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ru-UA" dirty="0"/>
                        <a:t>Загальна трудомісткість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85828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6411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F92E20F-0007-3B49-BD36-DB800E6C9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1015" y="178420"/>
            <a:ext cx="11162370" cy="5287925"/>
          </a:xfrm>
        </p:spPr>
        <p:txBody>
          <a:bodyPr/>
          <a:lstStyle/>
          <a:p>
            <a:r>
              <a:rPr lang="ru-UA" dirty="0"/>
              <a:t>Результати розрахунку кількості робочих місць по кожній операції і їх звантаження звести у табл</a:t>
            </a:r>
          </a:p>
          <a:p>
            <a:endParaRPr lang="ru-UA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734515A2-B0B5-414C-ADEF-69D37C3A12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3468005"/>
              </p:ext>
            </p:extLst>
          </p:nvPr>
        </p:nvGraphicFramePr>
        <p:xfrm>
          <a:off x="591015" y="719666"/>
          <a:ext cx="10682868" cy="358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0809">
                  <a:extLst>
                    <a:ext uri="{9D8B030D-6E8A-4147-A177-3AD203B41FA5}">
                      <a16:colId xmlns:a16="http://schemas.microsoft.com/office/drawing/2014/main" val="1548961250"/>
                    </a:ext>
                  </a:extLst>
                </a:gridCol>
                <a:gridCol w="535259">
                  <a:extLst>
                    <a:ext uri="{9D8B030D-6E8A-4147-A177-3AD203B41FA5}">
                      <a16:colId xmlns:a16="http://schemas.microsoft.com/office/drawing/2014/main" val="3844292734"/>
                    </a:ext>
                  </a:extLst>
                </a:gridCol>
                <a:gridCol w="657922">
                  <a:extLst>
                    <a:ext uri="{9D8B030D-6E8A-4147-A177-3AD203B41FA5}">
                      <a16:colId xmlns:a16="http://schemas.microsoft.com/office/drawing/2014/main" val="3107351717"/>
                    </a:ext>
                  </a:extLst>
                </a:gridCol>
                <a:gridCol w="758283">
                  <a:extLst>
                    <a:ext uri="{9D8B030D-6E8A-4147-A177-3AD203B41FA5}">
                      <a16:colId xmlns:a16="http://schemas.microsoft.com/office/drawing/2014/main" val="1418216067"/>
                    </a:ext>
                  </a:extLst>
                </a:gridCol>
                <a:gridCol w="635619">
                  <a:extLst>
                    <a:ext uri="{9D8B030D-6E8A-4147-A177-3AD203B41FA5}">
                      <a16:colId xmlns:a16="http://schemas.microsoft.com/office/drawing/2014/main" val="1014727246"/>
                    </a:ext>
                  </a:extLst>
                </a:gridCol>
                <a:gridCol w="557561">
                  <a:extLst>
                    <a:ext uri="{9D8B030D-6E8A-4147-A177-3AD203B41FA5}">
                      <a16:colId xmlns:a16="http://schemas.microsoft.com/office/drawing/2014/main" val="1651077595"/>
                    </a:ext>
                  </a:extLst>
                </a:gridCol>
                <a:gridCol w="602166">
                  <a:extLst>
                    <a:ext uri="{9D8B030D-6E8A-4147-A177-3AD203B41FA5}">
                      <a16:colId xmlns:a16="http://schemas.microsoft.com/office/drawing/2014/main" val="1375412619"/>
                    </a:ext>
                  </a:extLst>
                </a:gridCol>
                <a:gridCol w="724829">
                  <a:extLst>
                    <a:ext uri="{9D8B030D-6E8A-4147-A177-3AD203B41FA5}">
                      <a16:colId xmlns:a16="http://schemas.microsoft.com/office/drawing/2014/main" val="3489071484"/>
                    </a:ext>
                  </a:extLst>
                </a:gridCol>
                <a:gridCol w="646771">
                  <a:extLst>
                    <a:ext uri="{9D8B030D-6E8A-4147-A177-3AD203B41FA5}">
                      <a16:colId xmlns:a16="http://schemas.microsoft.com/office/drawing/2014/main" val="2164859152"/>
                    </a:ext>
                  </a:extLst>
                </a:gridCol>
                <a:gridCol w="669073">
                  <a:extLst>
                    <a:ext uri="{9D8B030D-6E8A-4147-A177-3AD203B41FA5}">
                      <a16:colId xmlns:a16="http://schemas.microsoft.com/office/drawing/2014/main" val="595555283"/>
                    </a:ext>
                  </a:extLst>
                </a:gridCol>
                <a:gridCol w="702527">
                  <a:extLst>
                    <a:ext uri="{9D8B030D-6E8A-4147-A177-3AD203B41FA5}">
                      <a16:colId xmlns:a16="http://schemas.microsoft.com/office/drawing/2014/main" val="913093276"/>
                    </a:ext>
                  </a:extLst>
                </a:gridCol>
                <a:gridCol w="791737">
                  <a:extLst>
                    <a:ext uri="{9D8B030D-6E8A-4147-A177-3AD203B41FA5}">
                      <a16:colId xmlns:a16="http://schemas.microsoft.com/office/drawing/2014/main" val="3340678559"/>
                    </a:ext>
                  </a:extLst>
                </a:gridCol>
                <a:gridCol w="724829">
                  <a:extLst>
                    <a:ext uri="{9D8B030D-6E8A-4147-A177-3AD203B41FA5}">
                      <a16:colId xmlns:a16="http://schemas.microsoft.com/office/drawing/2014/main" val="1191625569"/>
                    </a:ext>
                  </a:extLst>
                </a:gridCol>
                <a:gridCol w="1215483">
                  <a:extLst>
                    <a:ext uri="{9D8B030D-6E8A-4147-A177-3AD203B41FA5}">
                      <a16:colId xmlns:a16="http://schemas.microsoft.com/office/drawing/2014/main" val="937807622"/>
                    </a:ext>
                  </a:extLst>
                </a:gridCol>
              </a:tblGrid>
              <a:tr h="370840">
                <a:tc rowSpan="3">
                  <a:txBody>
                    <a:bodyPr/>
                    <a:lstStyle/>
                    <a:p>
                      <a:r>
                        <a:rPr lang="ru-RU" dirty="0"/>
                        <a:t>Н</a:t>
                      </a:r>
                      <a:r>
                        <a:rPr lang="ru-UA" dirty="0"/>
                        <a:t>азва операції</a:t>
                      </a:r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/>
                      <a:r>
                        <a:rPr lang="ru-UA" dirty="0"/>
                        <a:t>Вироби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ru-UA" dirty="0"/>
                        <a:t>Остаточно прийнята кількість роблчих місць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637923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UA" dirty="0"/>
                        <a:t>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UA" dirty="0"/>
                        <a:t>Б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UA" dirty="0"/>
                        <a:t>В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176609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uk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,хв</a:t>
                      </a:r>
                      <a:endParaRPr lang="ru-UA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Ср,шт.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Спр, шт.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Кз,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uk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,хв</a:t>
                      </a:r>
                      <a:endParaRPr lang="ru-UA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Ср,шт.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Спр, шт.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Кз,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uk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,хв</a:t>
                      </a:r>
                      <a:endParaRPr lang="ru-UA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Ср,шт.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Спр, шт.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Кз, %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86885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Т</a:t>
                      </a:r>
                      <a:r>
                        <a:rPr lang="ru-UA" dirty="0"/>
                        <a:t>окарна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89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UA" dirty="0"/>
                        <a:t>Фрезерна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46236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UA" dirty="0"/>
                        <a:t>Шліфівальна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6002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UA" dirty="0"/>
                        <a:t>Свердлильна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84819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UA" dirty="0"/>
                        <a:t>Разом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50539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6557789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Галерея</Template>
  <TotalTime>86</TotalTime>
  <Words>485</Words>
  <Application>Microsoft Macintosh PowerPoint</Application>
  <PresentationFormat>Широкоэкранный</PresentationFormat>
  <Paragraphs>78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Gill Sans MT</vt:lpstr>
      <vt:lpstr>Times New Roman</vt:lpstr>
      <vt:lpstr>Галерея</vt:lpstr>
      <vt:lpstr>Організація виробництва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Організація виробництва</dc:title>
  <dc:creator>Александр Ткачук</dc:creator>
  <cp:lastModifiedBy>Александр Ткачук</cp:lastModifiedBy>
  <cp:revision>6</cp:revision>
  <dcterms:created xsi:type="dcterms:W3CDTF">2021-10-06T06:28:59Z</dcterms:created>
  <dcterms:modified xsi:type="dcterms:W3CDTF">2021-10-07T06:44:41Z</dcterms:modified>
</cp:coreProperties>
</file>