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79" r:id="rId4"/>
    <p:sldId id="280" r:id="rId5"/>
    <p:sldId id="281" r:id="rId6"/>
    <p:sldId id="282" r:id="rId7"/>
    <p:sldId id="283" r:id="rId8"/>
    <p:sldId id="264" r:id="rId9"/>
    <p:sldId id="258" r:id="rId10"/>
    <p:sldId id="272" r:id="rId11"/>
    <p:sldId id="276" r:id="rId12"/>
    <p:sldId id="273" r:id="rId13"/>
    <p:sldId id="275" r:id="rId14"/>
    <p:sldId id="277" r:id="rId15"/>
    <p:sldId id="278" r:id="rId16"/>
    <p:sldId id="266" r:id="rId17"/>
    <p:sldId id="271" r:id="rId18"/>
    <p:sldId id="267" r:id="rId19"/>
    <p:sldId id="262"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Помір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Помір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07" autoAdjust="0"/>
  </p:normalViewPr>
  <p:slideViewPr>
    <p:cSldViewPr snapToGrid="0">
      <p:cViewPr varScale="1">
        <p:scale>
          <a:sx n="39" d="100"/>
          <a:sy n="39" d="100"/>
        </p:scale>
        <p:origin x="60" y="5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FA1FF-B6AA-48C2-AFC6-787E0DCFD90D}" type="datetimeFigureOut">
              <a:rPr lang="uk-UA" smtClean="0"/>
              <a:t>07.04.2024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C8A8F-3DA7-450D-850B-31353C458168}" type="slidenum">
              <a:rPr lang="uk-UA" smtClean="0"/>
              <a:t>‹#›</a:t>
            </a:fld>
            <a:endParaRPr lang="uk-UA"/>
          </a:p>
        </p:txBody>
      </p:sp>
    </p:spTree>
    <p:extLst>
      <p:ext uri="{BB962C8B-B14F-4D97-AF65-F5344CB8AC3E}">
        <p14:creationId xmlns:p14="http://schemas.microsoft.com/office/powerpoint/2010/main" val="40465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DD7C8A8F-3DA7-450D-850B-31353C458168}" type="slidenum">
              <a:rPr lang="uk-UA" smtClean="0"/>
              <a:t>17</a:t>
            </a:fld>
            <a:endParaRPr lang="uk-UA"/>
          </a:p>
        </p:txBody>
      </p:sp>
    </p:spTree>
    <p:extLst>
      <p:ext uri="{BB962C8B-B14F-4D97-AF65-F5344CB8AC3E}">
        <p14:creationId xmlns:p14="http://schemas.microsoft.com/office/powerpoint/2010/main" val="264525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2" y="1992473"/>
            <a:ext cx="11522075"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uk-UA" dirty="0"/>
              <a:t>Зразок заголовка</a:t>
            </a:r>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a:t>Зразок заголовка</a:t>
            </a:r>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07"/>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a:t>Зразок тексту</a:t>
            </a:r>
          </a:p>
          <a:p>
            <a:pPr lvl="1"/>
            <a:r>
              <a:rPr lang="uk-UA" dirty="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1" r:id="rId4"/>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3833" y="2138035"/>
            <a:ext cx="8780206" cy="1391728"/>
          </a:xfrm>
          <a:prstGeom prst="rect">
            <a:avLst/>
          </a:prstGeom>
        </p:spPr>
        <p:txBody>
          <a:bodyPr wrap="square">
            <a:spAutoFit/>
          </a:bodyPr>
          <a:lstStyle/>
          <a:p>
            <a:pPr algn="ctr">
              <a:lnSpc>
                <a:spcPct val="150000"/>
              </a:lnSpc>
            </a:pPr>
            <a:r>
              <a:rPr lang="uk-UA" sz="3000" b="1" dirty="0">
                <a:solidFill>
                  <a:schemeClr val="tx2"/>
                </a:solidFill>
              </a:rPr>
              <a:t>Тема 5. Інтернаціоналізація та глобалізація економічного </a:t>
            </a:r>
            <a:r>
              <a:rPr lang="uk-UA" sz="3000" b="1" dirty="0" smtClean="0">
                <a:solidFill>
                  <a:schemeClr val="tx2"/>
                </a:solidFill>
              </a:rPr>
              <a:t>розвитку</a:t>
            </a:r>
            <a:endParaRPr lang="uk-UA" sz="3000" b="1" dirty="0">
              <a:solidFill>
                <a:schemeClr val="tx2"/>
              </a:solidFill>
            </a:endParaRPr>
          </a:p>
        </p:txBody>
      </p:sp>
    </p:spTree>
    <p:extLst>
      <p:ext uri="{BB962C8B-B14F-4D97-AF65-F5344CB8AC3E}">
        <p14:creationId xmlns:p14="http://schemas.microsoft.com/office/powerpoint/2010/main" val="352882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71" y="270531"/>
            <a:ext cx="11446329" cy="5509200"/>
          </a:xfrm>
          <a:prstGeom prst="rect">
            <a:avLst/>
          </a:prstGeom>
        </p:spPr>
        <p:txBody>
          <a:bodyPr wrap="square">
            <a:spAutoFit/>
          </a:bodyPr>
          <a:lstStyle/>
          <a:p>
            <a:pPr algn="just"/>
            <a:r>
              <a:rPr lang="uk-UA" sz="2200" b="1" dirty="0"/>
              <a:t>Прискорене зростання обробної промисловості, </a:t>
            </a:r>
            <a:r>
              <a:rPr lang="uk-UA" sz="2200" dirty="0"/>
              <a:t>інтенсифікація міжнародного </a:t>
            </a:r>
            <a:r>
              <a:rPr lang="uk-UA" sz="2200" dirty="0" err="1"/>
              <a:t>міжфірмового</a:t>
            </a:r>
            <a:r>
              <a:rPr lang="uk-UA" sz="2200" dirty="0"/>
              <a:t> співробітництва в різних формах, особливо спеціалізації й кооперації. У другій половині ХХ ст. різко підвищилися темпи зростання обробної, видобувної промисловості й сільськогосподарської галузі. Технологічний прогрес в обробній промисловості створив можливості для поділу виробничих процесів на окремі етапи й розміщення їх у різних країнах найоптимальнішим чином, що вплинуло на поглиблення міжнародного поділу праці (МПП). На цій основі почало активно розвиватися й міжнародне виробниче кооперування. Технологічно взаємозалежне виробництво деталей, вузлів, напівфабрикатів підсилювало економічний взаємозв’язок між країнами й континентами. </a:t>
            </a:r>
            <a:endParaRPr lang="uk-UA" sz="2200" dirty="0" smtClean="0"/>
          </a:p>
          <a:p>
            <a:pPr algn="just"/>
            <a:endParaRPr lang="uk-UA" sz="2200" dirty="0" smtClean="0"/>
          </a:p>
          <a:p>
            <a:pPr algn="just"/>
            <a:r>
              <a:rPr lang="uk-UA" sz="2200" b="1" dirty="0" smtClean="0"/>
              <a:t>Інтелектуалізація </a:t>
            </a:r>
            <a:r>
              <a:rPr lang="uk-UA" sz="2200" b="1" dirty="0"/>
              <a:t>економіки. </a:t>
            </a:r>
            <a:r>
              <a:rPr lang="uk-UA" sz="2200" dirty="0"/>
              <a:t>Прискорення науково-технічного прогресу за умови мобільності нових технологій та підвищення ролі фахівців високої кваліфікації зумовило формування “нової” економіки. У глобальному світі технології та нові інформаційні продукти переміщуються майже так само швидко, як капітал і природні ресурси</a:t>
            </a:r>
          </a:p>
        </p:txBody>
      </p:sp>
    </p:spTree>
    <p:extLst>
      <p:ext uri="{BB962C8B-B14F-4D97-AF65-F5344CB8AC3E}">
        <p14:creationId xmlns:p14="http://schemas.microsoft.com/office/powerpoint/2010/main" val="38750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872" y="376959"/>
            <a:ext cx="11381014" cy="5170646"/>
          </a:xfrm>
          <a:prstGeom prst="rect">
            <a:avLst/>
          </a:prstGeom>
        </p:spPr>
        <p:txBody>
          <a:bodyPr wrap="square">
            <a:spAutoFit/>
          </a:bodyPr>
          <a:lstStyle/>
          <a:p>
            <a:pPr algn="just"/>
            <a:r>
              <a:rPr lang="uk-UA" sz="2200" b="1" dirty="0" err="1"/>
              <a:t>Транснаціоналізація</a:t>
            </a:r>
            <a:r>
              <a:rPr lang="uk-UA" sz="2200" b="1" dirty="0"/>
              <a:t> виробництва. </a:t>
            </a:r>
            <a:r>
              <a:rPr lang="uk-UA" sz="2200" dirty="0"/>
              <a:t>Концентрація й централізація капіталу спричинили зростання великих компаній і фінансових груп, які у своїй діяльності дедалі більше виходять за межі національних кордонів. Значне розширення сфери діяльності ТНК відбулося внаслідок швидкого розвитку технологічного прогресу, розширення можливостей управління на основі нових засобів комунікації, політики лібералізації торгівлі та руху капіталу. </a:t>
            </a:r>
            <a:endParaRPr lang="uk-UA" sz="2200" dirty="0" smtClean="0"/>
          </a:p>
          <a:p>
            <a:pPr algn="just"/>
            <a:r>
              <a:rPr lang="uk-UA" sz="2200" b="1" dirty="0" smtClean="0"/>
              <a:t>Боротьба </a:t>
            </a:r>
            <a:r>
              <a:rPr lang="uk-UA" sz="2200" b="1" dirty="0"/>
              <a:t>за володіння ресурсами і їх розподіл</a:t>
            </a:r>
            <a:r>
              <a:rPr lang="uk-UA" sz="2200" dirty="0"/>
              <a:t>. Зростання світового виробництва загострило питання його ресурсного забезпечення. Передусім це стосується енергетичних ресурсів (нафта, газ). Мережа нафто- і газопроводів, систем передачі електроенергії, що перекачують енергоресурси з країн, які розвиваються, до розвинутих країн, стала важливим чинником глобалізації. </a:t>
            </a:r>
            <a:endParaRPr lang="uk-UA" sz="2200" dirty="0" smtClean="0"/>
          </a:p>
          <a:p>
            <a:pPr algn="just"/>
            <a:r>
              <a:rPr lang="uk-UA" sz="2200" b="1" dirty="0" smtClean="0"/>
              <a:t>Міжнародна </a:t>
            </a:r>
            <a:r>
              <a:rPr lang="uk-UA" sz="2200" b="1" dirty="0"/>
              <a:t>міграція робочої сили</a:t>
            </a:r>
            <a:r>
              <a:rPr lang="uk-UA" sz="2200" dirty="0"/>
              <a:t>. Лібералізація національних міграційних політик зумовила зростання обсягів переміщення робочої сили між країнами. Так, основні потоки міграції пов’язані з рухом некваліфікованої або малокваліфікованої робочої сили з відносно бідних країн у розвинуті країни.</a:t>
            </a:r>
          </a:p>
        </p:txBody>
      </p:sp>
    </p:spTree>
    <p:extLst>
      <p:ext uri="{BB962C8B-B14F-4D97-AF65-F5344CB8AC3E}">
        <p14:creationId xmlns:p14="http://schemas.microsoft.com/office/powerpoint/2010/main" val="143947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6815" y="421839"/>
            <a:ext cx="10825842" cy="4832092"/>
          </a:xfrm>
          <a:prstGeom prst="rect">
            <a:avLst/>
          </a:prstGeom>
        </p:spPr>
        <p:txBody>
          <a:bodyPr wrap="square">
            <a:spAutoFit/>
          </a:bodyPr>
          <a:lstStyle/>
          <a:p>
            <a:pPr algn="just"/>
            <a:r>
              <a:rPr lang="uk-UA" sz="2200" b="1" dirty="0"/>
              <a:t>Глобалізація фінансових ринків</a:t>
            </a:r>
            <a:r>
              <a:rPr lang="uk-UA" sz="2200" dirty="0"/>
              <a:t>. Глобалізація світового фінансового ринку припускає його зростання у світовому масштабі за рахунок розширення до глобальних розмірів сфер, форм і механізмів інтернаціоналізації капіталу, стрибкоподібного збільшення масштабів та інтенсивності його міграції між державами, особливо промислово розвинутими країнами, підвищення концентрації й централізації капіталу на основі </a:t>
            </a:r>
            <a:r>
              <a:rPr lang="uk-UA" sz="2200" dirty="0" err="1"/>
              <a:t>злиттів</a:t>
            </a:r>
            <a:r>
              <a:rPr lang="uk-UA" sz="2200" dirty="0"/>
              <a:t> і поглинань компаній виробництва; </a:t>
            </a:r>
            <a:r>
              <a:rPr lang="uk-UA" sz="2200" b="1" dirty="0"/>
              <a:t>міжнародний зв’язок</a:t>
            </a:r>
            <a:r>
              <a:rPr lang="uk-UA" sz="2200" dirty="0"/>
              <a:t>, що охоплює сукупність засобів передавання інформації між країнами і надає можливість суб’єктам зовнішньоекономічної діяльності активно обмінюватися відповідною інформацією, приймати своєчасні рішення і таким чином забезпечувати безперервний відтворювальний процес; </a:t>
            </a:r>
            <a:r>
              <a:rPr lang="uk-UA" sz="2200" b="1" dirty="0"/>
              <a:t>енергетичне господарство</a:t>
            </a:r>
            <a:r>
              <a:rPr lang="uk-UA" sz="2200" dirty="0"/>
              <a:t>, яке об’єднує енергетичні системи країн світу та є важливим елементом глобальної виробничої інфраструктури; </a:t>
            </a:r>
            <a:r>
              <a:rPr lang="uk-UA" sz="2200" b="1" dirty="0"/>
              <a:t>фінансову інфраструктуру </a:t>
            </a:r>
            <a:r>
              <a:rPr lang="uk-UA" sz="2200" dirty="0"/>
              <a:t>міжнародної економіки, яка забезпечує світові відтворювальні процеси фінансовими ресурсами</a:t>
            </a:r>
          </a:p>
        </p:txBody>
      </p:sp>
    </p:spTree>
    <p:extLst>
      <p:ext uri="{BB962C8B-B14F-4D97-AF65-F5344CB8AC3E}">
        <p14:creationId xmlns:p14="http://schemas.microsoft.com/office/powerpoint/2010/main" val="2000891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0486" y="514287"/>
            <a:ext cx="10989128" cy="4832092"/>
          </a:xfrm>
          <a:prstGeom prst="rect">
            <a:avLst/>
          </a:prstGeom>
        </p:spPr>
        <p:txBody>
          <a:bodyPr wrap="square">
            <a:spAutoFit/>
          </a:bodyPr>
          <a:lstStyle/>
          <a:p>
            <a:pPr algn="just"/>
            <a:r>
              <a:rPr lang="uk-UA" sz="2200" b="1" dirty="0"/>
              <a:t>Розвиток регіональної інтеграції. </a:t>
            </a:r>
            <a:r>
              <a:rPr lang="uk-UA" sz="2200" dirty="0"/>
              <a:t>Підсистемами світового господарства є регіональні, локальні об’єднання та угруповання, усередині яких перебувають національні держави, що мають міцні торговельно-політичні та соціально-культурні контакти. Найбільші регіональні об’єднання в світі – ЄС, НАФТА, МЕРКОСУР, АСЕАН, </a:t>
            </a:r>
            <a:r>
              <a:rPr lang="uk-UA" sz="2200" dirty="0" smtClean="0"/>
              <a:t>АТЕС та </a:t>
            </a:r>
            <a:r>
              <a:rPr lang="uk-UA" sz="2200" dirty="0"/>
              <a:t>ін. </a:t>
            </a:r>
            <a:endParaRPr lang="uk-UA" sz="2200" dirty="0" smtClean="0"/>
          </a:p>
          <a:p>
            <a:pPr algn="just"/>
            <a:endParaRPr lang="uk-UA" sz="2200" dirty="0" smtClean="0"/>
          </a:p>
          <a:p>
            <a:pPr algn="just"/>
            <a:r>
              <a:rPr lang="uk-UA" sz="2200" b="1" dirty="0" smtClean="0"/>
              <a:t>Утвердження </a:t>
            </a:r>
            <a:r>
              <a:rPr lang="uk-UA" sz="2200" b="1" dirty="0"/>
              <a:t>глобальної регулюючої ролі міжнародних економічних і фінансових інституцій</a:t>
            </a:r>
            <a:r>
              <a:rPr lang="uk-UA" sz="2200" dirty="0"/>
              <a:t>, які створюють інституційну надбудову глобалізації. Глобальне регулювання здійснюється в межах таких організацій, як: Організація Об’єднаних Націй, Міжнародний валютний фонд, Міжнародний банк реконструкції та розвитку, Світовий банк, Організація економічного співробітництва та розвитку, Світова організація торгівлі, інститути західноєвропейської інтеграції, щорічні зустрічі керівників провідних країн світу у форматі </a:t>
            </a:r>
            <a:r>
              <a:rPr lang="en-US" sz="2200" dirty="0"/>
              <a:t>G7 </a:t>
            </a:r>
            <a:r>
              <a:rPr lang="uk-UA" sz="2200" dirty="0"/>
              <a:t>або </a:t>
            </a:r>
            <a:r>
              <a:rPr lang="en-US" sz="2200" dirty="0"/>
              <a:t>G8, </a:t>
            </a:r>
            <a:r>
              <a:rPr lang="uk-UA" sz="2200" dirty="0"/>
              <a:t>світові форуми, саміти тощо.</a:t>
            </a:r>
          </a:p>
        </p:txBody>
      </p:sp>
    </p:spTree>
    <p:extLst>
      <p:ext uri="{BB962C8B-B14F-4D97-AF65-F5344CB8AC3E}">
        <p14:creationId xmlns:p14="http://schemas.microsoft.com/office/powerpoint/2010/main" val="32254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873" y="170800"/>
            <a:ext cx="11364684" cy="5678478"/>
          </a:xfrm>
          <a:prstGeom prst="rect">
            <a:avLst/>
          </a:prstGeom>
        </p:spPr>
        <p:txBody>
          <a:bodyPr wrap="square">
            <a:spAutoFit/>
          </a:bodyPr>
          <a:lstStyle/>
          <a:p>
            <a:pPr algn="just">
              <a:lnSpc>
                <a:spcPct val="150000"/>
              </a:lnSpc>
            </a:pPr>
            <a:r>
              <a:rPr lang="uk-UA" sz="2200" b="1" dirty="0"/>
              <a:t>Гармонізація стандартів (технологічних, екологічних, статистичних, бухгалтерських, фінансових, освітніх та ін.), </a:t>
            </a:r>
            <a:r>
              <a:rPr lang="uk-UA" sz="2200" dirty="0"/>
              <a:t>що створює умови для забезпечення доволі міцного поєднання та взаємозамінності різних виробів та їхніх компонентів, а також технологій і фаз відтворювального процесу. Це сприяє вільній конкуренції у світовому господарстві, розвитку різноманітних міжнародних взаємозв’язків</a:t>
            </a:r>
            <a:r>
              <a:rPr lang="uk-UA" sz="2200" dirty="0" smtClean="0"/>
              <a:t>.</a:t>
            </a:r>
          </a:p>
          <a:p>
            <a:pPr algn="just">
              <a:lnSpc>
                <a:spcPct val="150000"/>
              </a:lnSpc>
            </a:pPr>
            <a:r>
              <a:rPr lang="uk-UA" sz="2200" dirty="0" smtClean="0"/>
              <a:t> </a:t>
            </a:r>
            <a:r>
              <a:rPr lang="uk-UA" sz="2200" b="1" dirty="0"/>
              <a:t>Уніфікація споживчих уподобань і стандартів життя. </a:t>
            </a:r>
            <a:r>
              <a:rPr lang="uk-UA" sz="2200" dirty="0"/>
              <a:t>Культурні фактори глобалізації зумовлюють зближення та переплетення стилів життя і моделей споживання у світовому масштабі й універсалізацію свідомості та культури. Одним з найяскравіших прикладів, що підтверджує явище глобалізації ринку, є поняття “світового продукту”, тобто з’являється дедалі більше товарів, про які можна сказати: “зроблено в світі”. </a:t>
            </a:r>
          </a:p>
        </p:txBody>
      </p:sp>
    </p:spTree>
    <p:extLst>
      <p:ext uri="{BB962C8B-B14F-4D97-AF65-F5344CB8AC3E}">
        <p14:creationId xmlns:p14="http://schemas.microsoft.com/office/powerpoint/2010/main" val="374291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7585" y="206390"/>
            <a:ext cx="11511643" cy="5586145"/>
          </a:xfrm>
          <a:prstGeom prst="rect">
            <a:avLst/>
          </a:prstGeom>
        </p:spPr>
        <p:txBody>
          <a:bodyPr wrap="square">
            <a:spAutoFit/>
          </a:bodyPr>
          <a:lstStyle/>
          <a:p>
            <a:pPr algn="just"/>
            <a:r>
              <a:rPr lang="uk-UA" sz="2100" b="1" dirty="0"/>
              <a:t>Формування економічної ідеології глобалізму, </a:t>
            </a:r>
            <a:r>
              <a:rPr lang="uk-UA" sz="2100" dirty="0"/>
              <a:t>базованої на принципах Вашингтонського консенсусу, що стала активно пропагуватися міжнародними організаціями і втілюватися в життя багатьма країнами світу в останні десятиліття ХХ ст. Політико-економічним оформленням глобальної економічної доктрини (Вашингтонський консенсус) стала ідеологія радикального лібералізму й неолібералізму (держави загального добробуту). Неоліберальні концепції зумовили значну лібералізацію зовнішньоекономічних </a:t>
            </a:r>
            <a:r>
              <a:rPr lang="uk-UA" sz="2100" dirty="0" err="1"/>
              <a:t>зв’язків</a:t>
            </a:r>
            <a:r>
              <a:rPr lang="uk-UA" sz="2100" dirty="0"/>
              <a:t>, які вплинули на збільшення обсягів транскордонних переміщень товарів, послуг, робочої сили й капіталів. У міру того, як зменшуються й навіть ліквідуються різні організаційні, адміністративні, правові, економічні та технічні бар’єри, більшість держав сучасного світу стає дедалі </a:t>
            </a:r>
            <a:r>
              <a:rPr lang="uk-UA" sz="2100" dirty="0" err="1"/>
              <a:t>взаємопов’язанішою</a:t>
            </a:r>
            <a:r>
              <a:rPr lang="uk-UA" sz="2100" dirty="0"/>
              <a:t> і </a:t>
            </a:r>
            <a:r>
              <a:rPr lang="uk-UA" sz="2100" dirty="0" err="1"/>
              <a:t>взаємозалежнішою</a:t>
            </a:r>
            <a:r>
              <a:rPr lang="uk-UA" sz="2100" dirty="0"/>
              <a:t> в рамках єдиного економічного простору в глобальному – планетарному масштабі. </a:t>
            </a:r>
            <a:endParaRPr lang="uk-UA" sz="2100" dirty="0" smtClean="0"/>
          </a:p>
          <a:p>
            <a:pPr algn="just"/>
            <a:endParaRPr lang="uk-UA" sz="2100" dirty="0" smtClean="0"/>
          </a:p>
          <a:p>
            <a:pPr algn="just"/>
            <a:r>
              <a:rPr lang="uk-UA" sz="2100" b="1" dirty="0" smtClean="0"/>
              <a:t>Глобальне </a:t>
            </a:r>
            <a:r>
              <a:rPr lang="uk-UA" sz="2100" b="1" dirty="0"/>
              <a:t>об’єднання соціально-культурних сфер, </a:t>
            </a:r>
            <a:r>
              <a:rPr lang="uk-UA" sz="2100" dirty="0"/>
              <a:t>що виражається в безлічі різноманітних аспектів, таких, наприклад, як формування глобалізованих засобів масової інформації, мистецтва, культури; набуття англійською мовою статусу міжнародної, що полегшує спілкування, навчання й взаєморозуміння; подолання кордонів в освіті завдяки розвитку дистанційного навчання.</a:t>
            </a:r>
          </a:p>
        </p:txBody>
      </p:sp>
    </p:spTree>
    <p:extLst>
      <p:ext uri="{BB962C8B-B14F-4D97-AF65-F5344CB8AC3E}">
        <p14:creationId xmlns:p14="http://schemas.microsoft.com/office/powerpoint/2010/main" val="131948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82761" y="188964"/>
            <a:ext cx="7576457" cy="4814207"/>
          </a:xfrm>
          <a:prstGeom prst="rect">
            <a:avLst/>
          </a:prstGeom>
        </p:spPr>
      </p:pic>
      <p:sp>
        <p:nvSpPr>
          <p:cNvPr id="3" name="Прямоугольник 2"/>
          <p:cNvSpPr/>
          <p:nvPr/>
        </p:nvSpPr>
        <p:spPr>
          <a:xfrm>
            <a:off x="4054470" y="5199406"/>
            <a:ext cx="3957494" cy="369332"/>
          </a:xfrm>
          <a:prstGeom prst="rect">
            <a:avLst/>
          </a:prstGeom>
        </p:spPr>
        <p:txBody>
          <a:bodyPr wrap="none">
            <a:spAutoFit/>
          </a:bodyPr>
          <a:lstStyle/>
          <a:p>
            <a:r>
              <a:rPr lang="uk-UA" b="1" dirty="0" smtClean="0"/>
              <a:t>Структура </a:t>
            </a:r>
            <a:r>
              <a:rPr lang="uk-UA" b="1" dirty="0"/>
              <a:t>загальної </a:t>
            </a:r>
            <a:r>
              <a:rPr lang="uk-UA" b="1" dirty="0" smtClean="0"/>
              <a:t>глобалізації</a:t>
            </a:r>
            <a:endParaRPr lang="uk-UA" b="1" dirty="0"/>
          </a:p>
        </p:txBody>
      </p:sp>
    </p:spTree>
    <p:extLst>
      <p:ext uri="{BB962C8B-B14F-4D97-AF65-F5344CB8AC3E}">
        <p14:creationId xmlns:p14="http://schemas.microsoft.com/office/powerpoint/2010/main" val="223028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2861186" y="0"/>
            <a:ext cx="5801033" cy="4948388"/>
          </a:xfrm>
          <a:prstGeom prst="rect">
            <a:avLst/>
          </a:prstGeom>
        </p:spPr>
      </p:pic>
      <p:sp>
        <p:nvSpPr>
          <p:cNvPr id="3" name="Прямоугольник 2"/>
          <p:cNvSpPr/>
          <p:nvPr/>
        </p:nvSpPr>
        <p:spPr>
          <a:xfrm>
            <a:off x="2566219" y="4948388"/>
            <a:ext cx="6096000" cy="646331"/>
          </a:xfrm>
          <a:prstGeom prst="rect">
            <a:avLst/>
          </a:prstGeom>
        </p:spPr>
        <p:txBody>
          <a:bodyPr>
            <a:spAutoFit/>
          </a:bodyPr>
          <a:lstStyle/>
          <a:p>
            <a:pPr algn="ctr"/>
            <a:r>
              <a:rPr lang="ru-RU" b="1" dirty="0" err="1">
                <a:latin typeface="Times New Roman" panose="02020603050405020304" pitchFamily="18" charset="0"/>
              </a:rPr>
              <a:t>Характерні</a:t>
            </a:r>
            <a:r>
              <a:rPr lang="ru-RU" b="1" dirty="0">
                <a:latin typeface="Times New Roman" panose="02020603050405020304" pitchFamily="18" charset="0"/>
              </a:rPr>
              <a:t> </a:t>
            </a:r>
            <a:r>
              <a:rPr lang="ru-RU" b="1" dirty="0" err="1">
                <a:latin typeface="Times New Roman" panose="02020603050405020304" pitchFamily="18" charset="0"/>
              </a:rPr>
              <a:t>риси</a:t>
            </a:r>
            <a:r>
              <a:rPr lang="ru-RU" b="1" dirty="0">
                <a:latin typeface="Times New Roman" panose="02020603050405020304" pitchFamily="18" charset="0"/>
              </a:rPr>
              <a:t> </a:t>
            </a:r>
            <a:r>
              <a:rPr lang="ru-RU" b="1" dirty="0" err="1">
                <a:latin typeface="Times New Roman" panose="02020603050405020304" pitchFamily="18" charset="0"/>
              </a:rPr>
              <a:t>сучасних</a:t>
            </a:r>
            <a:r>
              <a:rPr lang="ru-RU" b="1" dirty="0">
                <a:latin typeface="Times New Roman" panose="02020603050405020304" pitchFamily="18" charset="0"/>
              </a:rPr>
              <a:t> </a:t>
            </a:r>
            <a:r>
              <a:rPr lang="ru-RU" b="1" dirty="0" err="1">
                <a:latin typeface="Times New Roman" panose="02020603050405020304" pitchFamily="18" charset="0"/>
              </a:rPr>
              <a:t>тенденцій</a:t>
            </a:r>
            <a:r>
              <a:rPr lang="ru-RU" b="1" dirty="0">
                <a:latin typeface="Times New Roman" panose="02020603050405020304" pitchFamily="18" charset="0"/>
              </a:rPr>
              <a:t> </a:t>
            </a:r>
            <a:r>
              <a:rPr lang="ru-RU" b="1" dirty="0" err="1">
                <a:latin typeface="Times New Roman" panose="02020603050405020304" pitchFamily="18" charset="0"/>
              </a:rPr>
              <a:t>міжнародних</a:t>
            </a:r>
            <a:r>
              <a:rPr lang="ru-RU" b="1" dirty="0">
                <a:latin typeface="Times New Roman" panose="02020603050405020304" pitchFamily="18" charset="0"/>
              </a:rPr>
              <a:t> </a:t>
            </a:r>
            <a:r>
              <a:rPr lang="ru-RU" b="1" dirty="0" err="1">
                <a:latin typeface="Times New Roman" panose="02020603050405020304" pitchFamily="18" charset="0"/>
              </a:rPr>
              <a:t>економічних</a:t>
            </a:r>
            <a:r>
              <a:rPr lang="ru-RU" b="1" dirty="0">
                <a:latin typeface="Times New Roman" panose="02020603050405020304" pitchFamily="18" charset="0"/>
              </a:rPr>
              <a:t> </a:t>
            </a:r>
            <a:r>
              <a:rPr lang="ru-RU" b="1" dirty="0" err="1">
                <a:latin typeface="Times New Roman" panose="02020603050405020304" pitchFamily="18" charset="0"/>
              </a:rPr>
              <a:t>відносин</a:t>
            </a:r>
            <a:endParaRPr lang="uk-UA" b="1" dirty="0"/>
          </a:p>
        </p:txBody>
      </p:sp>
    </p:spTree>
    <p:extLst>
      <p:ext uri="{BB962C8B-B14F-4D97-AF65-F5344CB8AC3E}">
        <p14:creationId xmlns:p14="http://schemas.microsoft.com/office/powerpoint/2010/main" val="174885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84207" y="92809"/>
            <a:ext cx="6174658" cy="4959596"/>
          </a:xfrm>
          <a:prstGeom prst="rect">
            <a:avLst/>
          </a:prstGeom>
        </p:spPr>
      </p:pic>
      <p:sp>
        <p:nvSpPr>
          <p:cNvPr id="3" name="Прямоугольник 2"/>
          <p:cNvSpPr/>
          <p:nvPr/>
        </p:nvSpPr>
        <p:spPr>
          <a:xfrm>
            <a:off x="2482644" y="5035623"/>
            <a:ext cx="7025149" cy="646331"/>
          </a:xfrm>
          <a:prstGeom prst="rect">
            <a:avLst/>
          </a:prstGeom>
        </p:spPr>
        <p:txBody>
          <a:bodyPr wrap="square">
            <a:spAutoFit/>
          </a:bodyPr>
          <a:lstStyle/>
          <a:p>
            <a:pPr algn="ctr"/>
            <a:r>
              <a:rPr lang="uk-UA" b="1" dirty="0">
                <a:latin typeface="Times New Roman" panose="02020603050405020304" pitchFamily="18" charset="0"/>
              </a:rPr>
              <a:t>Рівні (стадії) процесу інтернаціоналізації </a:t>
            </a:r>
          </a:p>
          <a:p>
            <a:pPr algn="ctr"/>
            <a:r>
              <a:rPr lang="uk-UA" b="1" dirty="0">
                <a:latin typeface="Times New Roman" panose="02020603050405020304" pitchFamily="18" charset="0"/>
              </a:rPr>
              <a:t>на мікрорівні міжнародних ділових операцій</a:t>
            </a:r>
            <a:endParaRPr lang="uk-UA" b="1" i="0" dirty="0">
              <a:effectLst/>
              <a:latin typeface="Times New Roman" panose="02020603050405020304" pitchFamily="18" charset="0"/>
            </a:endParaRPr>
          </a:p>
        </p:txBody>
      </p:sp>
    </p:spTree>
    <p:extLst>
      <p:ext uri="{BB962C8B-B14F-4D97-AF65-F5344CB8AC3E}">
        <p14:creationId xmlns:p14="http://schemas.microsoft.com/office/powerpoint/2010/main" val="418461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2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607" y="1657101"/>
            <a:ext cx="10923638" cy="3139321"/>
          </a:xfrm>
          <a:prstGeom prst="rect">
            <a:avLst/>
          </a:prstGeom>
        </p:spPr>
        <p:txBody>
          <a:bodyPr wrap="square">
            <a:spAutoFit/>
          </a:bodyPr>
          <a:lstStyle/>
          <a:p>
            <a:pPr algn="just">
              <a:lnSpc>
                <a:spcPct val="150000"/>
              </a:lnSpc>
            </a:pPr>
            <a:r>
              <a:rPr lang="uk-UA" sz="2200" dirty="0">
                <a:solidFill>
                  <a:schemeClr val="tx2"/>
                </a:solidFill>
              </a:rPr>
              <a:t>5.1. Передумови та теорії інтернаціоналізація та глобалізація економічного </a:t>
            </a:r>
            <a:r>
              <a:rPr lang="uk-UA" sz="2200" dirty="0" smtClean="0">
                <a:solidFill>
                  <a:schemeClr val="tx2"/>
                </a:solidFill>
              </a:rPr>
              <a:t>розвитку</a:t>
            </a:r>
          </a:p>
          <a:p>
            <a:pPr algn="just">
              <a:lnSpc>
                <a:spcPct val="150000"/>
              </a:lnSpc>
            </a:pPr>
            <a:r>
              <a:rPr lang="uk-UA" sz="2200" dirty="0" smtClean="0">
                <a:solidFill>
                  <a:schemeClr val="tx2"/>
                </a:solidFill>
              </a:rPr>
              <a:t>5.2</a:t>
            </a:r>
            <a:r>
              <a:rPr lang="uk-UA" sz="2200" dirty="0">
                <a:solidFill>
                  <a:schemeClr val="tx2"/>
                </a:solidFill>
              </a:rPr>
              <a:t>. Форми, напрями та наслідки інтернаціоналізації та глобалізації економічного </a:t>
            </a:r>
            <a:r>
              <a:rPr lang="uk-UA" sz="2200" dirty="0" smtClean="0">
                <a:solidFill>
                  <a:schemeClr val="tx2"/>
                </a:solidFill>
              </a:rPr>
              <a:t>розвитку</a:t>
            </a:r>
          </a:p>
          <a:p>
            <a:pPr algn="just">
              <a:lnSpc>
                <a:spcPct val="150000"/>
              </a:lnSpc>
            </a:pPr>
            <a:r>
              <a:rPr lang="uk-UA" sz="2200" dirty="0" smtClean="0">
                <a:solidFill>
                  <a:schemeClr val="tx2"/>
                </a:solidFill>
              </a:rPr>
              <a:t>5.3</a:t>
            </a:r>
            <a:r>
              <a:rPr lang="uk-UA" sz="2200" dirty="0">
                <a:solidFill>
                  <a:schemeClr val="tx2"/>
                </a:solidFill>
              </a:rPr>
              <a:t>. Інтернаціоналізація та глобалізація в контексті вітчизняного економічного розвитку</a:t>
            </a:r>
            <a:endParaRPr lang="uk-UA" sz="2200" dirty="0">
              <a:solidFill>
                <a:schemeClr val="tx2"/>
              </a:solidFill>
            </a:endParaRPr>
          </a:p>
        </p:txBody>
      </p:sp>
    </p:spTree>
    <p:extLst>
      <p:ext uri="{BB962C8B-B14F-4D97-AF65-F5344CB8AC3E}">
        <p14:creationId xmlns:p14="http://schemas.microsoft.com/office/powerpoint/2010/main" val="37963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400" y="322693"/>
            <a:ext cx="10308772" cy="1553054"/>
          </a:xfrm>
          <a:prstGeom prst="rect">
            <a:avLst/>
          </a:prstGeom>
        </p:spPr>
        <p:txBody>
          <a:bodyPr wrap="square">
            <a:spAutoFit/>
          </a:bodyPr>
          <a:lstStyle/>
          <a:p>
            <a:pPr algn="just">
              <a:lnSpc>
                <a:spcPct val="150000"/>
              </a:lnSpc>
            </a:pPr>
            <a:r>
              <a:rPr lang="uk-UA" sz="2200" dirty="0">
                <a:solidFill>
                  <a:schemeClr val="bg2"/>
                </a:solidFill>
              </a:rPr>
              <a:t>Під </a:t>
            </a:r>
            <a:r>
              <a:rPr lang="uk-UA" sz="2200" b="1" dirty="0">
                <a:solidFill>
                  <a:schemeClr val="bg2"/>
                </a:solidFill>
              </a:rPr>
              <a:t>інтернаціоналізацією</a:t>
            </a:r>
            <a:r>
              <a:rPr lang="uk-UA" sz="2200" dirty="0">
                <a:solidFill>
                  <a:schemeClr val="bg2"/>
                </a:solidFill>
              </a:rPr>
              <a:t> розуміють зближення національних економік шляхом посилення промислової співпраці та взаємозалежності міжнародного товарообороту, руху капіталів робочої с між країнами.</a:t>
            </a:r>
          </a:p>
        </p:txBody>
      </p:sp>
      <p:pic>
        <p:nvPicPr>
          <p:cNvPr id="1026" name="Picture 2" descr="Презентація &quot;Інтеграція та глобаліз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531" y="2008415"/>
            <a:ext cx="5617029" cy="421277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3400" y="2155372"/>
            <a:ext cx="5442857" cy="3647152"/>
          </a:xfrm>
          <a:prstGeom prst="rect">
            <a:avLst/>
          </a:prstGeom>
        </p:spPr>
        <p:txBody>
          <a:bodyPr wrap="square">
            <a:spAutoFit/>
          </a:bodyPr>
          <a:lstStyle/>
          <a:p>
            <a:pPr algn="just">
              <a:lnSpc>
                <a:spcPct val="150000"/>
              </a:lnSpc>
            </a:pPr>
            <a:r>
              <a:rPr lang="uk-UA" sz="2200" b="1" dirty="0">
                <a:solidFill>
                  <a:schemeClr val="bg2"/>
                </a:solidFill>
              </a:rPr>
              <a:t>Глобалізація </a:t>
            </a:r>
            <a:r>
              <a:rPr lang="uk-UA" sz="2200" dirty="0">
                <a:solidFill>
                  <a:schemeClr val="bg2"/>
                </a:solidFill>
              </a:rPr>
              <a:t>– це новий, вищий ступінь інтернаціоналізації, на який вона почала підніматися з кінця ХІХ століття. Це категорія, яка відображає процес обміну товарами, послугами, капіталом та робочою силою, що виходить за межі державних кордонів.</a:t>
            </a:r>
          </a:p>
        </p:txBody>
      </p:sp>
    </p:spTree>
    <p:extLst>
      <p:ext uri="{BB962C8B-B14F-4D97-AF65-F5344CB8AC3E}">
        <p14:creationId xmlns:p14="http://schemas.microsoft.com/office/powerpoint/2010/main" val="26895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8843" y="392472"/>
            <a:ext cx="11217728" cy="5078313"/>
          </a:xfrm>
          <a:prstGeom prst="rect">
            <a:avLst/>
          </a:prstGeom>
        </p:spPr>
        <p:txBody>
          <a:bodyPr wrap="square">
            <a:spAutoFit/>
          </a:bodyPr>
          <a:lstStyle/>
          <a:p>
            <a:pPr algn="just"/>
            <a:r>
              <a:rPr lang="uk-UA" dirty="0">
                <a:solidFill>
                  <a:schemeClr val="bg2"/>
                </a:solidFill>
              </a:rPr>
              <a:t>Виділяють </a:t>
            </a:r>
            <a:r>
              <a:rPr lang="uk-UA" b="1" dirty="0">
                <a:solidFill>
                  <a:schemeClr val="bg2"/>
                </a:solidFill>
              </a:rPr>
              <a:t>три основні етапи розвитку інтернаціоналізації господарського життя</a:t>
            </a:r>
            <a:r>
              <a:rPr lang="uk-UA" b="1" dirty="0" smtClean="0">
                <a:solidFill>
                  <a:schemeClr val="bg2"/>
                </a:solidFill>
              </a:rPr>
              <a:t>.</a:t>
            </a:r>
          </a:p>
          <a:p>
            <a:pPr algn="just"/>
            <a:r>
              <a:rPr lang="uk-UA" dirty="0">
                <a:solidFill>
                  <a:schemeClr val="bg2"/>
                </a:solidFill>
              </a:rPr>
              <a:t/>
            </a:r>
            <a:br>
              <a:rPr lang="uk-UA" dirty="0">
                <a:solidFill>
                  <a:schemeClr val="bg2"/>
                </a:solidFill>
              </a:rPr>
            </a:br>
            <a:r>
              <a:rPr lang="uk-UA" b="1" dirty="0">
                <a:solidFill>
                  <a:schemeClr val="bg2"/>
                </a:solidFill>
              </a:rPr>
              <a:t>Перший етап (кінець Х</a:t>
            </a:r>
            <a:r>
              <a:rPr lang="en-US" b="1" dirty="0">
                <a:solidFill>
                  <a:schemeClr val="bg2"/>
                </a:solidFill>
              </a:rPr>
              <a:t>V</a:t>
            </a:r>
            <a:r>
              <a:rPr lang="uk-UA" b="1" dirty="0">
                <a:solidFill>
                  <a:schemeClr val="bg2"/>
                </a:solidFill>
              </a:rPr>
              <a:t>ІІІ – кінець ХІХ ст.) </a:t>
            </a:r>
            <a:r>
              <a:rPr lang="uk-UA" dirty="0">
                <a:solidFill>
                  <a:schemeClr val="bg2"/>
                </a:solidFill>
              </a:rPr>
              <a:t>–  інтернаціоналізація виробництва ґрунтується переважно на взаємодії національних господарств завдяки простій кооперації.  Головним каналом взаємного “обміну речовин” були найпростіші форми міжнародних економічних </a:t>
            </a:r>
            <a:r>
              <a:rPr lang="uk-UA" dirty="0" err="1">
                <a:solidFill>
                  <a:schemeClr val="bg2"/>
                </a:solidFill>
              </a:rPr>
              <a:t>зв’язків</a:t>
            </a:r>
            <a:r>
              <a:rPr lang="uk-UA" dirty="0">
                <a:solidFill>
                  <a:schemeClr val="bg2"/>
                </a:solidFill>
              </a:rPr>
              <a:t> і передусім зовнішня торгівля.  Інтернаціоналізація виробництва й обігу стала однією з найголовніших передумов формування світового господарства</a:t>
            </a:r>
            <a:r>
              <a:rPr lang="uk-UA" dirty="0" smtClean="0">
                <a:solidFill>
                  <a:schemeClr val="bg2"/>
                </a:solidFill>
              </a:rPr>
              <a:t>.</a:t>
            </a:r>
          </a:p>
          <a:p>
            <a:pPr algn="just"/>
            <a:r>
              <a:rPr lang="uk-UA" dirty="0">
                <a:solidFill>
                  <a:schemeClr val="bg2"/>
                </a:solidFill>
              </a:rPr>
              <a:t/>
            </a:r>
            <a:br>
              <a:rPr lang="uk-UA" dirty="0">
                <a:solidFill>
                  <a:schemeClr val="bg2"/>
                </a:solidFill>
              </a:rPr>
            </a:br>
            <a:r>
              <a:rPr lang="uk-UA" b="1" dirty="0">
                <a:solidFill>
                  <a:schemeClr val="bg2"/>
                </a:solidFill>
              </a:rPr>
              <a:t>Другий етап (кінець ХІХ – середина ХХ ст.) </a:t>
            </a:r>
            <a:r>
              <a:rPr lang="uk-UA" dirty="0">
                <a:solidFill>
                  <a:schemeClr val="bg2"/>
                </a:solidFill>
              </a:rPr>
              <a:t>інтернаціоналізація виробництва переходить в іншу стадію, яка пов’язана з розвитком складної кооперації. Характерною ознакою складної кооперації є її базування на міжнародному поділі праці. МПП стає визначальним фактором поглиблення інтернаціоналізації господарського життя та формування світового господарства</a:t>
            </a:r>
            <a:r>
              <a:rPr lang="uk-UA" dirty="0" smtClean="0">
                <a:solidFill>
                  <a:schemeClr val="bg2"/>
                </a:solidFill>
              </a:rPr>
              <a:t>.</a:t>
            </a:r>
          </a:p>
          <a:p>
            <a:pPr algn="just"/>
            <a:r>
              <a:rPr lang="uk-UA" dirty="0">
                <a:solidFill>
                  <a:schemeClr val="bg2"/>
                </a:solidFill>
              </a:rPr>
              <a:t/>
            </a:r>
            <a:br>
              <a:rPr lang="uk-UA" dirty="0">
                <a:solidFill>
                  <a:schemeClr val="bg2"/>
                </a:solidFill>
              </a:rPr>
            </a:br>
            <a:r>
              <a:rPr lang="uk-UA" b="1" dirty="0">
                <a:solidFill>
                  <a:schemeClr val="bg2"/>
                </a:solidFill>
              </a:rPr>
              <a:t>Третій етап (розпочався із середини ХХ ст.) </a:t>
            </a:r>
            <a:r>
              <a:rPr lang="uk-UA" dirty="0">
                <a:solidFill>
                  <a:schemeClr val="bg2"/>
                </a:solidFill>
              </a:rPr>
              <a:t>характеризується комплексністю інтернаціоналізації виробництва (охоплює усі підсистеми господарства, поширюючись практично на всі країни світу, всі галузі виробничої та невиробничої сфер). Саме завдяки інтернаціоналізації виконуються головні умові збалансованого економічного розвитку: реалізація у матеріально-речовій та вартісній формах валового національного продукту (ВНП), піднесення якості людського розвитку тощо.</a:t>
            </a:r>
          </a:p>
        </p:txBody>
      </p:sp>
    </p:spTree>
    <p:extLst>
      <p:ext uri="{BB962C8B-B14F-4D97-AF65-F5344CB8AC3E}">
        <p14:creationId xmlns:p14="http://schemas.microsoft.com/office/powerpoint/2010/main" val="71587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135085" y="669471"/>
            <a:ext cx="7043552" cy="5959929"/>
          </a:xfrm>
          <a:prstGeom prst="rect">
            <a:avLst/>
          </a:prstGeom>
        </p:spPr>
      </p:pic>
      <p:sp>
        <p:nvSpPr>
          <p:cNvPr id="5" name="Прямоугольник 4"/>
          <p:cNvSpPr/>
          <p:nvPr/>
        </p:nvSpPr>
        <p:spPr>
          <a:xfrm>
            <a:off x="3811349" y="48986"/>
            <a:ext cx="5194564" cy="369332"/>
          </a:xfrm>
          <a:prstGeom prst="rect">
            <a:avLst/>
          </a:prstGeom>
        </p:spPr>
        <p:txBody>
          <a:bodyPr wrap="none">
            <a:spAutoFit/>
          </a:bodyPr>
          <a:lstStyle/>
          <a:p>
            <a:r>
              <a:rPr lang="en-US" b="1" dirty="0" smtClean="0">
                <a:solidFill>
                  <a:schemeClr val="bg2"/>
                </a:solidFill>
                <a:latin typeface="Open Sans"/>
              </a:rPr>
              <a:t>Top </a:t>
            </a:r>
            <a:r>
              <a:rPr lang="en-US" b="1" dirty="0">
                <a:solidFill>
                  <a:schemeClr val="bg2"/>
                </a:solidFill>
                <a:latin typeface="Open Sans"/>
              </a:rPr>
              <a:t>countries in the Globalization Index 2023</a:t>
            </a:r>
            <a:endParaRPr lang="uk-UA" dirty="0">
              <a:solidFill>
                <a:schemeClr val="bg2"/>
              </a:solidFill>
            </a:endParaRPr>
          </a:p>
        </p:txBody>
      </p:sp>
    </p:spTree>
    <p:extLst>
      <p:ext uri="{BB962C8B-B14F-4D97-AF65-F5344CB8AC3E}">
        <p14:creationId xmlns:p14="http://schemas.microsoft.com/office/powerpoint/2010/main" val="7160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215148" y="125577"/>
            <a:ext cx="5194564" cy="369332"/>
          </a:xfrm>
          <a:prstGeom prst="rect">
            <a:avLst/>
          </a:prstGeom>
        </p:spPr>
        <p:txBody>
          <a:bodyPr wrap="none">
            <a:spAutoFit/>
          </a:bodyPr>
          <a:lstStyle/>
          <a:p>
            <a:r>
              <a:rPr lang="en-US" b="1" dirty="0" smtClean="0">
                <a:solidFill>
                  <a:schemeClr val="bg2"/>
                </a:solidFill>
                <a:latin typeface="Open Sans"/>
              </a:rPr>
              <a:t>Top </a:t>
            </a:r>
            <a:r>
              <a:rPr lang="en-US" b="1" dirty="0">
                <a:solidFill>
                  <a:schemeClr val="bg2"/>
                </a:solidFill>
                <a:latin typeface="Open Sans"/>
              </a:rPr>
              <a:t>countries in the Globalization Index 2023</a:t>
            </a:r>
            <a:endParaRPr lang="uk-UA" dirty="0">
              <a:solidFill>
                <a:schemeClr val="bg2"/>
              </a:solidFill>
            </a:endParaRPr>
          </a:p>
        </p:txBody>
      </p:sp>
      <p:pic>
        <p:nvPicPr>
          <p:cNvPr id="6" name="Рисунок 5"/>
          <p:cNvPicPr>
            <a:picLocks noChangeAspect="1"/>
          </p:cNvPicPr>
          <p:nvPr/>
        </p:nvPicPr>
        <p:blipFill>
          <a:blip r:embed="rId2"/>
          <a:stretch>
            <a:fillRect/>
          </a:stretch>
        </p:blipFill>
        <p:spPr>
          <a:xfrm>
            <a:off x="4113743" y="494909"/>
            <a:ext cx="7397374" cy="6363091"/>
          </a:xfrm>
          <a:prstGeom prst="rect">
            <a:avLst/>
          </a:prstGeom>
        </p:spPr>
      </p:pic>
    </p:spTree>
    <p:extLst>
      <p:ext uri="{BB962C8B-B14F-4D97-AF65-F5344CB8AC3E}">
        <p14:creationId xmlns:p14="http://schemas.microsoft.com/office/powerpoint/2010/main" val="215070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019205" y="256206"/>
            <a:ext cx="5194564" cy="369332"/>
          </a:xfrm>
          <a:prstGeom prst="rect">
            <a:avLst/>
          </a:prstGeom>
        </p:spPr>
        <p:txBody>
          <a:bodyPr wrap="none">
            <a:spAutoFit/>
          </a:bodyPr>
          <a:lstStyle/>
          <a:p>
            <a:r>
              <a:rPr lang="en-US" b="1" dirty="0" smtClean="0">
                <a:solidFill>
                  <a:schemeClr val="bg2"/>
                </a:solidFill>
                <a:latin typeface="Open Sans"/>
              </a:rPr>
              <a:t>Top </a:t>
            </a:r>
            <a:r>
              <a:rPr lang="en-US" b="1" dirty="0">
                <a:solidFill>
                  <a:schemeClr val="bg2"/>
                </a:solidFill>
                <a:latin typeface="Open Sans"/>
              </a:rPr>
              <a:t>countries in the Globalization Index 2023</a:t>
            </a:r>
            <a:endParaRPr lang="uk-UA" dirty="0">
              <a:solidFill>
                <a:schemeClr val="bg2"/>
              </a:solidFill>
            </a:endParaRPr>
          </a:p>
        </p:txBody>
      </p:sp>
      <p:pic>
        <p:nvPicPr>
          <p:cNvPr id="2" name="Рисунок 1"/>
          <p:cNvPicPr>
            <a:picLocks noChangeAspect="1"/>
          </p:cNvPicPr>
          <p:nvPr/>
        </p:nvPicPr>
        <p:blipFill>
          <a:blip r:embed="rId2"/>
          <a:stretch>
            <a:fillRect/>
          </a:stretch>
        </p:blipFill>
        <p:spPr>
          <a:xfrm>
            <a:off x="3363686" y="965359"/>
            <a:ext cx="8124854" cy="5619627"/>
          </a:xfrm>
          <a:prstGeom prst="rect">
            <a:avLst/>
          </a:prstGeom>
        </p:spPr>
      </p:pic>
    </p:spTree>
    <p:extLst>
      <p:ext uri="{BB962C8B-B14F-4D97-AF65-F5344CB8AC3E}">
        <p14:creationId xmlns:p14="http://schemas.microsoft.com/office/powerpoint/2010/main" val="34238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241134" y="0"/>
            <a:ext cx="5058481" cy="6801799"/>
          </a:xfrm>
          <a:prstGeom prst="rect">
            <a:avLst/>
          </a:prstGeom>
        </p:spPr>
      </p:pic>
      <p:sp>
        <p:nvSpPr>
          <p:cNvPr id="3" name="Прямоугольник 2"/>
          <p:cNvSpPr/>
          <p:nvPr/>
        </p:nvSpPr>
        <p:spPr>
          <a:xfrm>
            <a:off x="481781" y="742702"/>
            <a:ext cx="4817806" cy="3139321"/>
          </a:xfrm>
          <a:prstGeom prst="rect">
            <a:avLst/>
          </a:prstGeom>
        </p:spPr>
        <p:txBody>
          <a:bodyPr wrap="square">
            <a:spAutoFit/>
          </a:bodyPr>
          <a:lstStyle/>
          <a:p>
            <a:pPr algn="just"/>
            <a:r>
              <a:rPr lang="uk-UA" sz="2200" b="1" dirty="0"/>
              <a:t>Глобалізація</a:t>
            </a:r>
            <a:r>
              <a:rPr lang="uk-UA" sz="2200" dirty="0"/>
              <a:t> світогосподарських </a:t>
            </a:r>
            <a:r>
              <a:rPr lang="uk-UA" sz="2200" dirty="0" err="1"/>
              <a:t>зв’язків</a:t>
            </a:r>
            <a:r>
              <a:rPr lang="uk-UA" sz="2200" dirty="0"/>
              <a:t> проявляється як тісне та стійке сполучення окремих чинників, що сприяють як її екстенсивному (просторовому), так і інтенсивному (якісному) розвитку. Головні чинники, що визначають сучасний зміст глобалізації економіки, </a:t>
            </a:r>
            <a:r>
              <a:rPr lang="uk-UA" sz="2200" dirty="0" smtClean="0"/>
              <a:t>відображені на рисунку </a:t>
            </a:r>
            <a:endParaRPr lang="uk-UA" sz="2200" dirty="0"/>
          </a:p>
        </p:txBody>
      </p:sp>
    </p:spTree>
    <p:extLst>
      <p:ext uri="{BB962C8B-B14F-4D97-AF65-F5344CB8AC3E}">
        <p14:creationId xmlns:p14="http://schemas.microsoft.com/office/powerpoint/2010/main" val="286975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593" y="637596"/>
            <a:ext cx="10117394" cy="4154984"/>
          </a:xfrm>
          <a:prstGeom prst="rect">
            <a:avLst/>
          </a:prstGeom>
        </p:spPr>
        <p:txBody>
          <a:bodyPr wrap="square">
            <a:spAutoFit/>
          </a:bodyPr>
          <a:lstStyle/>
          <a:p>
            <a:pPr algn="just"/>
            <a:r>
              <a:rPr lang="uk-UA" sz="2200" b="1" dirty="0"/>
              <a:t>Інтенсифікація зовнішніх товарних потоків. </a:t>
            </a:r>
            <a:r>
              <a:rPr lang="uk-UA" sz="2200" dirty="0"/>
              <a:t>Лібералізація світової торгівлі, дерегулювання ринків товарів і капіталу та інші форми економічної лібералізації, що зумовили обмеження політики протекціонізму, підсилили тенденції до інтернаціоналізації економічної діяльності й зробили світову торгівлю вільнішою. </a:t>
            </a:r>
            <a:endParaRPr lang="uk-UA" sz="2200" dirty="0" smtClean="0"/>
          </a:p>
          <a:p>
            <a:pPr algn="just"/>
            <a:endParaRPr lang="uk-UA" sz="2200" b="1" dirty="0"/>
          </a:p>
          <a:p>
            <a:pPr algn="just"/>
            <a:r>
              <a:rPr lang="uk-UA" sz="2200" b="1" dirty="0" smtClean="0"/>
              <a:t>Зниження </a:t>
            </a:r>
            <a:r>
              <a:rPr lang="uk-UA" sz="2200" b="1" dirty="0"/>
              <a:t>транспортних і комунікаційних витрат </a:t>
            </a:r>
            <a:r>
              <a:rPr lang="uk-UA" sz="2200" dirty="0"/>
              <a:t>у результаті виникнення якісно нового покоління засобів транспорту і зв’язку, розгортання глобальної інформаційно-технологічної революції, появи мережі Інтернет, що створило можливості для швидкого переміщення товарів і послуг, ресурсів та ідей з метою застосування їх у найсприятливіших умовах. </a:t>
            </a:r>
          </a:p>
        </p:txBody>
      </p:sp>
    </p:spTree>
    <p:extLst>
      <p:ext uri="{BB962C8B-B14F-4D97-AF65-F5344CB8AC3E}">
        <p14:creationId xmlns:p14="http://schemas.microsoft.com/office/powerpoint/2010/main" val="4166874780"/>
      </p:ext>
    </p:extLst>
  </p:cSld>
  <p:clrMapOvr>
    <a:masterClrMapping/>
  </p:clrMapOvr>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520</TotalTime>
  <Words>1268</Words>
  <Application>Microsoft Office PowerPoint</Application>
  <PresentationFormat>Широкоэкранный</PresentationFormat>
  <Paragraphs>37</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Aptos</vt:lpstr>
      <vt:lpstr>Arial</vt:lpstr>
      <vt:lpstr>Montserrat</vt:lpstr>
      <vt:lpstr>Montserrat ExtraBold</vt:lpstr>
      <vt:lpstr>Open 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Пользователь Windows</cp:lastModifiedBy>
  <cp:revision>39</cp:revision>
  <dcterms:created xsi:type="dcterms:W3CDTF">2023-01-12T09:20:21Z</dcterms:created>
  <dcterms:modified xsi:type="dcterms:W3CDTF">2024-04-07T17:59:11Z</dcterms:modified>
</cp:coreProperties>
</file>