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0"/>
  </p:notesMasterIdLst>
  <p:sldIdLst>
    <p:sldId id="257" r:id="rId2"/>
    <p:sldId id="287" r:id="rId3"/>
    <p:sldId id="293" r:id="rId4"/>
    <p:sldId id="292" r:id="rId5"/>
    <p:sldId id="295" r:id="rId6"/>
    <p:sldId id="288" r:id="rId7"/>
    <p:sldId id="258" r:id="rId8"/>
    <p:sldId id="259" r:id="rId9"/>
    <p:sldId id="260" r:id="rId10"/>
    <p:sldId id="297" r:id="rId11"/>
    <p:sldId id="296" r:id="rId12"/>
    <p:sldId id="261" r:id="rId13"/>
    <p:sldId id="289" r:id="rId14"/>
    <p:sldId id="262" r:id="rId15"/>
    <p:sldId id="263" r:id="rId16"/>
    <p:sldId id="290" r:id="rId17"/>
    <p:sldId id="264" r:id="rId18"/>
    <p:sldId id="291" r:id="rId19"/>
    <p:sldId id="298" r:id="rId20"/>
    <p:sldId id="299" r:id="rId21"/>
    <p:sldId id="300" r:id="rId22"/>
    <p:sldId id="301" r:id="rId23"/>
    <p:sldId id="265" r:id="rId24"/>
    <p:sldId id="266" r:id="rId25"/>
    <p:sldId id="267" r:id="rId26"/>
    <p:sldId id="302" r:id="rId27"/>
    <p:sldId id="268" r:id="rId28"/>
    <p:sldId id="269" r:id="rId29"/>
    <p:sldId id="270" r:id="rId30"/>
    <p:sldId id="271" r:id="rId31"/>
    <p:sldId id="303" r:id="rId32"/>
    <p:sldId id="272" r:id="rId33"/>
    <p:sldId id="273" r:id="rId34"/>
    <p:sldId id="274" r:id="rId35"/>
    <p:sldId id="275" r:id="rId36"/>
    <p:sldId id="304" r:id="rId37"/>
    <p:sldId id="276" r:id="rId38"/>
    <p:sldId id="277" r:id="rId39"/>
    <p:sldId id="278" r:id="rId40"/>
    <p:sldId id="279" r:id="rId41"/>
    <p:sldId id="280" r:id="rId42"/>
    <p:sldId id="281" r:id="rId43"/>
    <p:sldId id="282" r:id="rId44"/>
    <p:sldId id="283" r:id="rId45"/>
    <p:sldId id="284" r:id="rId46"/>
    <p:sldId id="285" r:id="rId47"/>
    <p:sldId id="294" r:id="rId48"/>
    <p:sldId id="286" r:id="rId4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67" autoAdjust="0"/>
  </p:normalViewPr>
  <p:slideViewPr>
    <p:cSldViewPr>
      <p:cViewPr varScale="1">
        <p:scale>
          <a:sx n="64" d="100"/>
          <a:sy n="64" d="100"/>
        </p:scale>
        <p:origin x="1208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E28B3-3A6B-4692-90FE-9D5A32D49D94}" type="datetimeFigureOut">
              <a:rPr lang="uk-UA" smtClean="0"/>
              <a:t>11.11.2024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13957-3372-4F10-BA67-5FB4A5B465E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1429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13957-3372-4F10-BA67-5FB4A5B465E4}" type="slidenum">
              <a:rPr lang="uk-UA" smtClean="0"/>
              <a:t>36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7103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69273B3-0F61-44C1-934A-50FB61547C50}" type="datetimeFigureOut">
              <a:rPr lang="ru-RU" smtClean="0"/>
              <a:pPr/>
              <a:t>пн 11.11.24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73B3-0F61-44C1-934A-50FB61547C50}" type="datetimeFigureOut">
              <a:rPr lang="ru-RU" smtClean="0"/>
              <a:pPr/>
              <a:t>пн 11.11.24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73B3-0F61-44C1-934A-50FB61547C50}" type="datetimeFigureOut">
              <a:rPr lang="ru-RU" smtClean="0"/>
              <a:pPr/>
              <a:t>пн 11.11.24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69273B3-0F61-44C1-934A-50FB61547C50}" type="datetimeFigureOut">
              <a:rPr lang="ru-RU" smtClean="0"/>
              <a:pPr/>
              <a:t>пн 11.11.24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69273B3-0F61-44C1-934A-50FB61547C50}" type="datetimeFigureOut">
              <a:rPr lang="ru-RU" smtClean="0"/>
              <a:pPr/>
              <a:t>пн 11.11.24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73B3-0F61-44C1-934A-50FB61547C50}" type="datetimeFigureOut">
              <a:rPr lang="ru-RU" smtClean="0"/>
              <a:pPr/>
              <a:t>пн 11.11.24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73B3-0F61-44C1-934A-50FB61547C50}" type="datetimeFigureOut">
              <a:rPr lang="ru-RU" smtClean="0"/>
              <a:pPr/>
              <a:t>пн 11.11.24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9273B3-0F61-44C1-934A-50FB61547C50}" type="datetimeFigureOut">
              <a:rPr lang="ru-RU" smtClean="0"/>
              <a:pPr/>
              <a:t>пн 11.11.24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273B3-0F61-44C1-934A-50FB61547C50}" type="datetimeFigureOut">
              <a:rPr lang="ru-RU" smtClean="0"/>
              <a:pPr/>
              <a:t>пн 11.11.24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69273B3-0F61-44C1-934A-50FB61547C50}" type="datetimeFigureOut">
              <a:rPr lang="ru-RU" smtClean="0"/>
              <a:pPr/>
              <a:t>пн 11.11.24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9273B3-0F61-44C1-934A-50FB61547C50}" type="datetimeFigureOut">
              <a:rPr lang="ru-RU" smtClean="0"/>
              <a:pPr/>
              <a:t>пн 11.11.24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69273B3-0F61-44C1-934A-50FB61547C50}" type="datetimeFigureOut">
              <a:rPr lang="ru-RU" smtClean="0"/>
              <a:pPr/>
              <a:t>пн 11.11.24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C6DDA8A-4AF7-41A5-A6D4-7F3B0658C50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96974"/>
          </a:xfrm>
        </p:spPr>
        <p:txBody>
          <a:bodyPr>
            <a:normAutofit fontScale="90000"/>
          </a:bodyPr>
          <a:lstStyle/>
          <a:p>
            <a:pPr algn="ctr"/>
            <a:br>
              <a:rPr lang="ru-RU" b="1" dirty="0">
                <a:solidFill>
                  <a:schemeClr val="tx1"/>
                </a:solidFill>
              </a:rPr>
            </a:br>
            <a:r>
              <a:rPr lang="ru-RU" sz="3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</a:t>
            </a:r>
            <a:r>
              <a:rPr lang="uk-UA" sz="3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ІЯ 1. Значення і теоретичні засади фінансового аналізу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1.1. Сутність, мета й завдання фінансового аналізу.</a:t>
            </a:r>
            <a:endParaRPr lang="ru-RU" dirty="0"/>
          </a:p>
          <a:p>
            <a:r>
              <a:rPr lang="uk-UA" dirty="0"/>
              <a:t>1.2. Основні напрямки й види фінансового аналізу.</a:t>
            </a:r>
            <a:endParaRPr lang="ru-RU" dirty="0"/>
          </a:p>
          <a:p>
            <a:r>
              <a:rPr lang="uk-UA" dirty="0"/>
              <a:t>1.3. Методи та прийоми фінансового аналізу.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A5C5D714-DC7F-4F5E-85EC-8C975132CAE2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1" y="1844824"/>
            <a:ext cx="7467600" cy="2725588"/>
          </a:xfrm>
        </p:spPr>
      </p:pic>
    </p:spTree>
    <p:extLst>
      <p:ext uri="{BB962C8B-B14F-4D97-AF65-F5344CB8AC3E}">
        <p14:creationId xmlns:p14="http://schemas.microsoft.com/office/powerpoint/2010/main" val="1285737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D56D1BBE-D4F8-0B1D-4479-DCE0C40B942B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11561" y="836712"/>
            <a:ext cx="7488832" cy="4524275"/>
          </a:xfrm>
        </p:spPr>
      </p:pic>
    </p:spTree>
    <p:extLst>
      <p:ext uri="{BB962C8B-B14F-4D97-AF65-F5344CB8AC3E}">
        <p14:creationId xmlns:p14="http://schemas.microsoft.com/office/powerpoint/2010/main" val="224841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uk-UA" b="1" dirty="0">
                <a:solidFill>
                  <a:schemeClr val="tx1"/>
                </a:solidFill>
              </a:rPr>
              <a:t>Метою</a:t>
            </a:r>
            <a:r>
              <a:rPr lang="uk-UA" dirty="0">
                <a:solidFill>
                  <a:schemeClr val="tx1"/>
                </a:solidFill>
              </a:rPr>
              <a:t> фінансового аналізу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043890" cy="550072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є всебічна оцінка фінансового стану підприємства, резервів його діяльності й ділової активності задля пошуку резервів підвищення рентабельності, виробництва й зміцнення комерційного розрахунку як основи стабільної роботи підприємства, а також виконання ним зобов'язань перед бюджетом, банками й іншими установами; розробки найбільш імовірних передбачень і прогнозів майбутніх умов функціонування підприємства, визначення дохідності підприємства для порівняння її з аналогічними показниками інших підприємств або оцінка підприємства з погляду його ринкової вартості; своєчасного виявлення та усунення недоліків у господарській діяльності для визначення шляхів покращення фінансового стану підприємства та його платоспроможності, виявлення змін у фінансовому стані в просторово-часовому розрізі й основних чинників, які впливають на фінансовий стан підприємства, прогнозування основних тенденцій у фінансовому стані.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3857652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Комплексна мета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уяв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об’єкт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базі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критеріїв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одержання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певної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ключових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інформативних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параметрів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дають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об’єктивну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характеристику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358246" cy="1357298"/>
          </a:xfrm>
        </p:spPr>
        <p:txBody>
          <a:bodyPr>
            <a:normAutofit/>
          </a:bodyPr>
          <a:lstStyle/>
          <a:p>
            <a:pPr algn="just"/>
            <a:r>
              <a:rPr lang="uk-UA" sz="1800" b="1" dirty="0">
                <a:solidFill>
                  <a:schemeClr val="tx1"/>
                </a:solidFill>
              </a:rPr>
              <a:t>Мета фінансового аналізу залежно від різних партнерських груп, зацікавлених у його результатах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928669"/>
          <a:ext cx="9143999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52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1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86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8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29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Основні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партнерські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групи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Внесок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партнерської групи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Вид компенсації,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якого вони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потребують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Мета фінансового аналізу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29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Власники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Власний капітал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Дивіденди, прибуток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Фінансові результати та фінансова стійкість підприємства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059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Кредитори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Позиковий капітал 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Відсотки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Ліквідність, кредитоспроможність і платоспроможність підприємства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29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Керівники (адміністрація)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Знання справи та вміння управляти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Оплата праці і частка прибутку понад оклад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Уся інформація, потрібна для управління на всіх рівнях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29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Персонал (службовці)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Виконання робіт згідно з розподілом праці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Заробітна плата, премії, соціальні умови та інші види стимулювання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Фінансові результати та платоспроможність підприємства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29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Постачальники засобів і предметів праці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Постачання засобів та предметів праці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Ціна придбання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(договірна)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Фінансовий стан, ліквідність та платоспроможність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29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Покупці (клієнти)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Збут продукції (робіт, послуг)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Ціна придбання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(договірна)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Фінансовий стан і стан запасів готової продукції та товарів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29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Суспільство (держава) в особі податкових органів </a:t>
                      </a:r>
                      <a:endParaRPr lang="ru-RU" sz="16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Послуги суспільства (держави)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Сплата податків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повністю і в строк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Фінансові результати підприємства, і насамперед позитивні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3985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tx1"/>
                </a:solidFill>
              </a:rPr>
              <a:t>Для досягнення мети фінансового аналізу мають вирішуватися наступні основні завдання: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/>
              <a:t>дослідження фінансової стійкості підприємства;</a:t>
            </a:r>
            <a:endParaRPr lang="ru-RU" dirty="0"/>
          </a:p>
          <a:p>
            <a:pPr algn="just"/>
            <a:r>
              <a:rPr lang="uk-UA" dirty="0"/>
              <a:t>оцінка динаміки й стану ліквідності й платоспроможності підприємства;</a:t>
            </a:r>
            <a:endParaRPr lang="ru-RU" dirty="0"/>
          </a:p>
          <a:p>
            <a:pPr algn="just"/>
            <a:r>
              <a:rPr lang="uk-UA" dirty="0"/>
              <a:t>дослідження ефективності використання майна (капіталу) підприємства, забезпечення підприємства оборотними коштами;</a:t>
            </a:r>
            <a:endParaRPr lang="ru-RU" dirty="0"/>
          </a:p>
          <a:p>
            <a:pPr algn="just"/>
            <a:r>
              <a:rPr lang="uk-UA" dirty="0"/>
              <a:t>оцінка конкурентоспроможності підприємства;</a:t>
            </a:r>
            <a:endParaRPr lang="ru-RU" dirty="0"/>
          </a:p>
          <a:p>
            <a:pPr algn="just"/>
            <a:r>
              <a:rPr lang="uk-UA" dirty="0"/>
              <a:t>аналіз ділової активності підприємства і його станів на ринку цінних паперів;</a:t>
            </a:r>
            <a:endParaRPr lang="ru-RU" dirty="0"/>
          </a:p>
          <a:p>
            <a:pPr algn="just"/>
            <a:r>
              <a:rPr lang="uk-UA" dirty="0"/>
              <a:t>визначення ефективності використання фінансових ресурсів.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5072098"/>
          </a:xfrm>
        </p:spPr>
        <p:txBody>
          <a:bodyPr>
            <a:norm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Таким чином,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відіграє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важливу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роль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поточній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економічній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адже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об’єктивно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резерви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своєчасно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вживати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заходи,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спрямовані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поліпшення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створювати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для оптимального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соціально-економічного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трудового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колективу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Для того, щоб виконати ці завдання, вивчають: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/>
              <a:t>наявність, склад і структуру оборотних коштів підприємства, причини та наслідки їх змін;</a:t>
            </a:r>
            <a:endParaRPr lang="ru-RU" dirty="0"/>
          </a:p>
          <a:p>
            <a:pPr algn="just"/>
            <a:r>
              <a:rPr lang="uk-UA" dirty="0"/>
              <a:t>наявність, склад і структуру джерел власних коштів підприємства, причини й наслідки їх змін;</a:t>
            </a:r>
            <a:endParaRPr lang="ru-RU" dirty="0"/>
          </a:p>
          <a:p>
            <a:pPr algn="just"/>
            <a:r>
              <a:rPr lang="uk-UA" dirty="0"/>
              <a:t>стан, структуру і зміни довгострокових активів;</a:t>
            </a:r>
            <a:endParaRPr lang="ru-RU" dirty="0"/>
          </a:p>
          <a:p>
            <a:pPr algn="just"/>
            <a:r>
              <a:rPr lang="uk-UA" dirty="0"/>
              <a:t>наявність, структуру поточних активів у сферах виробництва і обігу, причини та наслідки їх змін;</a:t>
            </a:r>
            <a:endParaRPr lang="ru-RU" dirty="0"/>
          </a:p>
          <a:p>
            <a:pPr algn="just"/>
            <a:r>
              <a:rPr lang="uk-UA" dirty="0"/>
              <a:t>платоспроможність і фінансову маневреність;</a:t>
            </a:r>
            <a:endParaRPr lang="ru-RU" dirty="0"/>
          </a:p>
          <a:p>
            <a:pPr algn="just"/>
            <a:r>
              <a:rPr lang="uk-UA" dirty="0"/>
              <a:t>ефективність використання активів;</a:t>
            </a:r>
            <a:endParaRPr lang="ru-RU" dirty="0"/>
          </a:p>
          <a:p>
            <a:pPr algn="just"/>
            <a:r>
              <a:rPr lang="uk-UA" dirty="0"/>
              <a:t>окупність інвестицій.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186766" cy="611678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/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У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вузькому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розумінні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засіб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оперативних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фінансово-економічних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найважливіших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характеристик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першочерговим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об’єктом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комплексне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ре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зультатом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елементів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сукупністю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виробничо-господарських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системою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відображають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FE9FD173-0519-A00D-9C5F-5CD347F7121C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15616" y="476672"/>
            <a:ext cx="5976664" cy="5800303"/>
          </a:xfrm>
        </p:spPr>
      </p:pic>
    </p:spTree>
    <p:extLst>
      <p:ext uri="{BB962C8B-B14F-4D97-AF65-F5344CB8AC3E}">
        <p14:creationId xmlns:p14="http://schemas.microsoft.com/office/powerpoint/2010/main" val="1154531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1"/>
                </a:solidFill>
              </a:rPr>
              <a:t>1.1. Сутність, мета й завдання фінансового аналізу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b="1" i="1" dirty="0"/>
              <a:t>		</a:t>
            </a:r>
            <a:r>
              <a:rPr lang="ru-RU" b="1" i="1" dirty="0" err="1"/>
              <a:t>Аналіз</a:t>
            </a:r>
            <a:r>
              <a:rPr lang="ru-RU" b="1" i="1" dirty="0"/>
              <a:t> (</a:t>
            </a:r>
            <a:r>
              <a:rPr lang="ru-RU" b="1" i="1" dirty="0" err="1"/>
              <a:t>від</a:t>
            </a:r>
            <a:r>
              <a:rPr lang="ru-RU" b="1" i="1" dirty="0"/>
              <a:t> </a:t>
            </a:r>
            <a:r>
              <a:rPr lang="ru-RU" b="1" i="1" dirty="0" err="1"/>
              <a:t>грец</a:t>
            </a:r>
            <a:r>
              <a:rPr lang="ru-RU" b="1" i="1" dirty="0"/>
              <a:t>. </a:t>
            </a:r>
            <a:r>
              <a:rPr lang="ru-RU" b="1" i="1" dirty="0" err="1"/>
              <a:t>analysis</a:t>
            </a:r>
            <a:r>
              <a:rPr lang="ru-RU" b="1" i="1" dirty="0"/>
              <a:t> – </a:t>
            </a:r>
            <a:r>
              <a:rPr lang="ru-RU" b="1" i="1" dirty="0" err="1"/>
              <a:t>розкладання</a:t>
            </a:r>
            <a:r>
              <a:rPr lang="ru-RU" b="1" i="1" dirty="0"/>
              <a:t>) – </a:t>
            </a:r>
            <a:r>
              <a:rPr lang="ru-RU" b="1" i="1" dirty="0" err="1"/>
              <a:t>це</a:t>
            </a:r>
            <a:r>
              <a:rPr lang="ru-RU" b="1" i="1" dirty="0"/>
              <a:t> метод </a:t>
            </a:r>
            <a:r>
              <a:rPr lang="ru-RU" b="1" i="1" dirty="0" err="1"/>
              <a:t>наукового</a:t>
            </a:r>
            <a:r>
              <a:rPr lang="ru-RU" b="1" i="1" dirty="0"/>
              <a:t> </a:t>
            </a:r>
            <a:r>
              <a:rPr lang="ru-RU" b="1" i="1" dirty="0" err="1"/>
              <a:t>дослі</a:t>
            </a:r>
            <a:r>
              <a:rPr lang="ru-RU" dirty="0" err="1"/>
              <a:t>дження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уявному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реальному </a:t>
            </a:r>
            <a:r>
              <a:rPr lang="ru-RU" dirty="0" err="1"/>
              <a:t>розкладанні</a:t>
            </a:r>
            <a:r>
              <a:rPr lang="ru-RU" dirty="0"/>
              <a:t> </a:t>
            </a:r>
            <a:r>
              <a:rPr lang="ru-RU" dirty="0" err="1"/>
              <a:t>цілого</a:t>
            </a:r>
            <a:r>
              <a:rPr lang="ru-RU" dirty="0"/>
              <a:t> на </a:t>
            </a:r>
            <a:r>
              <a:rPr lang="ru-RU" dirty="0" err="1"/>
              <a:t>частини</a:t>
            </a:r>
            <a:r>
              <a:rPr lang="ru-RU" dirty="0"/>
              <a:t> та </a:t>
            </a:r>
            <a:r>
              <a:rPr lang="ru-RU" dirty="0" err="1"/>
              <a:t>виділенні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, </a:t>
            </a:r>
            <a:r>
              <a:rPr lang="ru-RU" dirty="0" err="1"/>
              <a:t>властивостей</a:t>
            </a:r>
            <a:r>
              <a:rPr lang="ru-RU" dirty="0"/>
              <a:t>, </a:t>
            </a:r>
            <a:r>
              <a:rPr lang="ru-RU" dirty="0" err="1"/>
              <a:t>зв’язків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78DE5124-FE76-3EA2-C993-317E62BA2EDE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0" y="908720"/>
            <a:ext cx="7467600" cy="1872209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854DB81-F1EB-833C-B96F-572B4F92E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780929"/>
            <a:ext cx="7385248" cy="129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359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A86C5442-CA15-7C22-8C86-4D513F34BACE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83568" y="764704"/>
            <a:ext cx="7488831" cy="4491508"/>
          </a:xfrm>
        </p:spPr>
      </p:pic>
    </p:spTree>
    <p:extLst>
      <p:ext uri="{BB962C8B-B14F-4D97-AF65-F5344CB8AC3E}">
        <p14:creationId xmlns:p14="http://schemas.microsoft.com/office/powerpoint/2010/main" val="33431713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A2335375-A54A-9A71-851C-BE469EAA7537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95536" y="764705"/>
            <a:ext cx="7776864" cy="2664295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8B3A22D-1FD5-E0AC-CE5A-561541D51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3429000"/>
            <a:ext cx="7776864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7935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1.2. Основні напрямки й види фінансового аналізу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7467600" cy="4786346"/>
          </a:xfrm>
        </p:spPr>
        <p:txBody>
          <a:bodyPr/>
          <a:lstStyle/>
          <a:p>
            <a:pPr algn="just"/>
            <a:r>
              <a:rPr lang="uk-UA" dirty="0"/>
              <a:t>До </a:t>
            </a:r>
            <a:r>
              <a:rPr lang="uk-UA" b="1" dirty="0"/>
              <a:t>основних напрямків</a:t>
            </a:r>
            <a:r>
              <a:rPr lang="uk-UA" dirty="0"/>
              <a:t> фінансового аналізу відносять:</a:t>
            </a:r>
            <a:endParaRPr lang="ru-RU" dirty="0"/>
          </a:p>
          <a:p>
            <a:pPr algn="just"/>
            <a:r>
              <a:rPr lang="uk-UA" dirty="0"/>
              <a:t>економічну оцінку балансу підприємства;</a:t>
            </a:r>
            <a:endParaRPr lang="ru-RU" dirty="0"/>
          </a:p>
          <a:p>
            <a:pPr algn="just"/>
            <a:r>
              <a:rPr lang="uk-UA" dirty="0"/>
              <a:t>характеристику майна підприємства й джерел його придбання;</a:t>
            </a:r>
            <a:endParaRPr lang="ru-RU" dirty="0"/>
          </a:p>
          <a:p>
            <a:pPr algn="just"/>
            <a:r>
              <a:rPr lang="uk-UA" dirty="0"/>
              <a:t>аналіз фінансової стабільності підприємства;</a:t>
            </a:r>
            <a:endParaRPr lang="ru-RU" dirty="0"/>
          </a:p>
          <a:p>
            <a:pPr algn="just"/>
            <a:r>
              <a:rPr lang="uk-UA" dirty="0"/>
              <a:t>аналіз ліквідності й платоспроможності підприємства;</a:t>
            </a:r>
            <a:endParaRPr lang="ru-RU" dirty="0"/>
          </a:p>
          <a:p>
            <a:pPr algn="just"/>
            <a:r>
              <a:rPr lang="uk-UA" dirty="0"/>
              <a:t>аналіз фінансових результатів і їх використання, підрахунок резервів.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11288"/>
          </a:xfrm>
        </p:spPr>
        <p:txBody>
          <a:bodyPr>
            <a:normAutofit/>
          </a:bodyPr>
          <a:lstStyle/>
          <a:p>
            <a:pPr algn="ctr"/>
            <a:r>
              <a:rPr lang="uk-UA" sz="2200" b="1" dirty="0"/>
              <a:t>Види фінансового аналізу класифікуються за наступними ознаками: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467600" cy="5045216"/>
          </a:xfrm>
        </p:spPr>
        <p:txBody>
          <a:bodyPr>
            <a:normAutofit/>
          </a:bodyPr>
          <a:lstStyle/>
          <a:p>
            <a:pPr algn="just"/>
            <a:r>
              <a:rPr lang="uk-UA" i="1" dirty="0"/>
              <a:t>1) за організаційними формами проведення:</a:t>
            </a:r>
            <a:endParaRPr lang="ru-RU" dirty="0"/>
          </a:p>
          <a:p>
            <a:pPr algn="just"/>
            <a:r>
              <a:rPr lang="uk-UA" dirty="0"/>
              <a:t>внутрішній аналіз, який проводиться фінансовими менеджерами підприємства і його власників з використанням усієї сукупності наявних інформаційних показників;</a:t>
            </a:r>
            <a:endParaRPr lang="ru-RU" dirty="0"/>
          </a:p>
          <a:p>
            <a:pPr algn="just"/>
            <a:r>
              <a:rPr lang="uk-UA" dirty="0"/>
              <a:t>зовнішній аналіз, що проводиться працівниками податкових органів, аудиторських фірм, комерційних банків, страхових компаній з метою вивчення правильності відбиття результатів фінансової діяльності підприємства, його кредитоспроможності й т. п.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28596" y="642918"/>
            <a:ext cx="7429552" cy="6215082"/>
            <a:chOff x="1881" y="4194"/>
            <a:chExt cx="8640" cy="10260"/>
          </a:xfrm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2061" y="4194"/>
              <a:ext cx="84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Види фінансового аналізу за організацією проведення</a:t>
              </a:r>
              <a:endPara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2601" y="5275"/>
              <a:ext cx="3060" cy="53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Внутрішній</a:t>
              </a:r>
              <a:endPara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6381" y="5275"/>
              <a:ext cx="3600" cy="53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Зовнішній</a:t>
              </a:r>
              <a:endPara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030" name="Group 6"/>
            <p:cNvGrpSpPr>
              <a:grpSpLocks/>
            </p:cNvGrpSpPr>
            <p:nvPr/>
          </p:nvGrpSpPr>
          <p:grpSpPr bwMode="auto">
            <a:xfrm>
              <a:off x="1881" y="6174"/>
              <a:ext cx="8640" cy="2342"/>
              <a:chOff x="1881" y="6355"/>
              <a:chExt cx="8640" cy="2342"/>
            </a:xfrm>
          </p:grpSpPr>
          <p:sp>
            <p:nvSpPr>
              <p:cNvPr id="1031" name="Rectangle 7"/>
              <p:cNvSpPr>
                <a:spLocks noChangeArrowheads="1"/>
              </p:cNvSpPr>
              <p:nvPr/>
            </p:nvSpPr>
            <p:spPr bwMode="auto">
              <a:xfrm>
                <a:off x="1881" y="6355"/>
                <a:ext cx="8640" cy="234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lg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uk-UA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uk-UA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uk-UA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Користувачі</a:t>
                </a:r>
                <a:endParaRPr kumimoji="0" lang="ru-R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32" name="Text Box 8"/>
              <p:cNvSpPr txBox="1">
                <a:spLocks noChangeArrowheads="1"/>
              </p:cNvSpPr>
              <p:nvPr/>
            </p:nvSpPr>
            <p:spPr bwMode="auto">
              <a:xfrm>
                <a:off x="2061" y="6535"/>
                <a:ext cx="3240" cy="180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Менеджмент підприємства, що використовує інформацію про операційну, інвестиційну та фінансову діяльність підприємства  </a:t>
                </a:r>
                <a:endParaRPr kumimoji="0" lang="ru-R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33" name="Text Box 9"/>
              <p:cNvSpPr txBox="1">
                <a:spLocks noChangeArrowheads="1"/>
              </p:cNvSpPr>
              <p:nvPr/>
            </p:nvSpPr>
            <p:spPr bwMode="auto">
              <a:xfrm>
                <a:off x="7101" y="6535"/>
                <a:ext cx="3240" cy="180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Особи, які не беруть безпосередньої участі в діяльності підприємства  (контроль, кредитори, контрагенти, державні та місцеві органи влади)</a:t>
                </a:r>
                <a:endParaRPr kumimoji="0" lang="ru-R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1034" name="Line 10"/>
            <p:cNvSpPr>
              <a:spLocks noChangeShapeType="1"/>
            </p:cNvSpPr>
            <p:nvPr/>
          </p:nvSpPr>
          <p:spPr bwMode="auto">
            <a:xfrm flipH="1">
              <a:off x="4221" y="4734"/>
              <a:ext cx="540" cy="5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>
              <a:off x="6921" y="4734"/>
              <a:ext cx="1080" cy="5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sp>
          <p:nvSpPr>
            <p:cNvPr id="1036" name="Line 12"/>
            <p:cNvSpPr>
              <a:spLocks noChangeShapeType="1"/>
            </p:cNvSpPr>
            <p:nvPr/>
          </p:nvSpPr>
          <p:spPr bwMode="auto">
            <a:xfrm>
              <a:off x="3861" y="5814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sp>
          <p:nvSpPr>
            <p:cNvPr id="1037" name="Line 13"/>
            <p:cNvSpPr>
              <a:spLocks noChangeShapeType="1"/>
            </p:cNvSpPr>
            <p:nvPr/>
          </p:nvSpPr>
          <p:spPr bwMode="auto">
            <a:xfrm>
              <a:off x="8541" y="5814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grpSp>
          <p:nvGrpSpPr>
            <p:cNvPr id="1038" name="Group 14"/>
            <p:cNvGrpSpPr>
              <a:grpSpLocks/>
            </p:cNvGrpSpPr>
            <p:nvPr/>
          </p:nvGrpSpPr>
          <p:grpSpPr bwMode="auto">
            <a:xfrm>
              <a:off x="1881" y="8694"/>
              <a:ext cx="8640" cy="5760"/>
              <a:chOff x="1881" y="9057"/>
              <a:chExt cx="8640" cy="5577"/>
            </a:xfrm>
          </p:grpSpPr>
          <p:sp>
            <p:nvSpPr>
              <p:cNvPr id="1039" name="Rectangle 15"/>
              <p:cNvSpPr>
                <a:spLocks noChangeArrowheads="1"/>
              </p:cNvSpPr>
              <p:nvPr/>
            </p:nvSpPr>
            <p:spPr bwMode="auto">
              <a:xfrm>
                <a:off x="1881" y="12299"/>
                <a:ext cx="8640" cy="233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lg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uk-UA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Джерела 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інформації</a:t>
                </a:r>
                <a:endParaRPr kumimoji="0" lang="ru-R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40" name="Rectangle 16"/>
              <p:cNvSpPr>
                <a:spLocks noChangeArrowheads="1"/>
              </p:cNvSpPr>
              <p:nvPr/>
            </p:nvSpPr>
            <p:spPr bwMode="auto">
              <a:xfrm>
                <a:off x="1881" y="9057"/>
                <a:ext cx="8640" cy="306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prstDash val="lgDash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uk-UA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uk-UA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uk-UA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uk-UA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Зміст 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проведення</a:t>
                </a:r>
                <a:endParaRPr kumimoji="0" lang="ru-R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41" name="Text Box 17"/>
              <p:cNvSpPr txBox="1">
                <a:spLocks noChangeArrowheads="1"/>
              </p:cNvSpPr>
              <p:nvPr/>
            </p:nvSpPr>
            <p:spPr bwMode="auto">
              <a:xfrm>
                <a:off x="2061" y="9417"/>
                <a:ext cx="3240" cy="234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Оцінка ефективності господарської діяльності; аналіз взаємозв’язку витрат, обороту і прибутку;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аналіз ефективності авансування капіталу;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виявлення резервів та ін.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42" name="Text Box 18"/>
              <p:cNvSpPr txBox="1">
                <a:spLocks noChangeArrowheads="1"/>
              </p:cNvSpPr>
              <p:nvPr/>
            </p:nvSpPr>
            <p:spPr bwMode="auto">
              <a:xfrm>
                <a:off x="7101" y="9417"/>
                <a:ext cx="3240" cy="234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Аналіз кредито-спроможності; аналіз показників прибутку та рентабельності;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аналіз інвестиційної привабливості;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економічна діагностика фінансового стану та ін.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43" name="Text Box 19"/>
              <p:cNvSpPr txBox="1">
                <a:spLocks noChangeArrowheads="1"/>
              </p:cNvSpPr>
              <p:nvPr/>
            </p:nvSpPr>
            <p:spPr bwMode="auto">
              <a:xfrm>
                <a:off x="2241" y="12479"/>
                <a:ext cx="3060" cy="198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Оперативні дані системного бухгалтерського обліку, нормативна і планова інформація, 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внутрішньогосподарська звітність</a:t>
                </a:r>
                <a:endParaRPr kumimoji="0" lang="ru-R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44" name="Text Box 20"/>
              <p:cNvSpPr txBox="1">
                <a:spLocks noChangeArrowheads="1"/>
              </p:cNvSpPr>
              <p:nvPr/>
            </p:nvSpPr>
            <p:spPr bwMode="auto">
              <a:xfrm>
                <a:off x="7101" y="12479"/>
                <a:ext cx="3240" cy="180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Відкрита фінансова звітність, 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1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інформація, вільно поширювана підприємством</a:t>
                </a:r>
                <a:endParaRPr kumimoji="0" lang="ru-R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45" name="Line 21"/>
              <p:cNvSpPr>
                <a:spLocks noChangeShapeType="1"/>
              </p:cNvSpPr>
              <p:nvPr/>
            </p:nvSpPr>
            <p:spPr bwMode="auto">
              <a:xfrm>
                <a:off x="3681" y="11758"/>
                <a:ext cx="0" cy="72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ru-RU"/>
              </a:p>
            </p:txBody>
          </p:sp>
          <p:sp>
            <p:nvSpPr>
              <p:cNvPr id="1046" name="Line 22"/>
              <p:cNvSpPr>
                <a:spLocks noChangeShapeType="1"/>
              </p:cNvSpPr>
              <p:nvPr/>
            </p:nvSpPr>
            <p:spPr bwMode="auto">
              <a:xfrm>
                <a:off x="8541" y="11758"/>
                <a:ext cx="0" cy="72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ru-RU"/>
              </a:p>
            </p:txBody>
          </p:sp>
        </p:grp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>
              <a:off x="3861" y="8154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>
              <a:off x="8541" y="8154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324A1AF-DB18-D951-6DFE-6FEA119989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844824"/>
            <a:ext cx="7776864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2837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/>
              <a:t>2) за обсягом аналітичного дослідження: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7467600" cy="3214710"/>
          </a:xfrm>
        </p:spPr>
        <p:txBody>
          <a:bodyPr/>
          <a:lstStyle/>
          <a:p>
            <a:pPr algn="just"/>
            <a:r>
              <a:rPr lang="uk-UA" dirty="0"/>
              <a:t>повний фінансовий аналіз, котрий проводять з метою вивчення усіх аспектів фінансової діяльності підприємства в комплексі;</a:t>
            </a:r>
            <a:endParaRPr lang="ru-RU" dirty="0"/>
          </a:p>
          <a:p>
            <a:pPr algn="just"/>
            <a:r>
              <a:rPr lang="uk-UA" dirty="0"/>
              <a:t>тематичний фінансовий аналіз, який обмежується вивченням окремих аспектів фінансової діяльності підприємства. 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3) за об'єктом фінансового аналізу: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/>
              <a:t>аналіз фінансової діяльності підприємства в цілому – у процесі такого аналізу об’єктом вивчення є фінансова діяльність підприємства в цілому без виділення окремих його структурних одиниць та підрозділів;</a:t>
            </a:r>
            <a:endParaRPr lang="ru-RU" dirty="0"/>
          </a:p>
          <a:p>
            <a:pPr algn="just"/>
            <a:r>
              <a:rPr lang="uk-UA" dirty="0"/>
              <a:t>аналіз фінансової діяльності окремих підрозділів підприємства, що ґрунтується на результатах внутрішнього аналізу підприємства;</a:t>
            </a:r>
            <a:endParaRPr lang="ru-RU" dirty="0"/>
          </a:p>
          <a:p>
            <a:pPr algn="just"/>
            <a:r>
              <a:rPr lang="uk-UA" dirty="0"/>
              <a:t>аналіз окремих фінансових операцій – предметом такого аналізу можуть бути окремі операції, пов’язані з </a:t>
            </a:r>
            <a:r>
              <a:rPr lang="uk-UA" dirty="0" err="1"/>
              <a:t>коротко─</a:t>
            </a:r>
            <a:r>
              <a:rPr lang="uk-UA" dirty="0"/>
              <a:t> або довгостроковими фінансовими вкладеннями, з фінансуванням окремих проектів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/>
              <a:t>4) за періодом проведення фінансового аналізу: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попередній, пов'язаний з вивченням умов здійснення фінансової діяльності в цілому або здійснення окремих фінансових операцій;</a:t>
            </a:r>
            <a:endParaRPr lang="ru-RU" dirty="0"/>
          </a:p>
          <a:p>
            <a:pPr algn="just"/>
            <a:r>
              <a:rPr lang="uk-UA" dirty="0"/>
              <a:t>поточний, що проводиться в контрольних цілях у процесі реалізації окремих фінансових планів або здійснення окремих фінансових операцій для оперативного впливу на хід фінансової діяльності;</a:t>
            </a:r>
            <a:endParaRPr lang="ru-RU" dirty="0"/>
          </a:p>
          <a:p>
            <a:pPr algn="just"/>
            <a:r>
              <a:rPr lang="uk-UA" dirty="0"/>
              <a:t>прогнозний (ретроспективний), який здійснюється підприємством за звітний період, базується на завершених звітних матеріалах статистичного й бухгалтерського обліку.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2" y="571480"/>
          <a:ext cx="8143931" cy="6035040"/>
        </p:xfrm>
        <a:graphic>
          <a:graphicData uri="http://schemas.openxmlformats.org/drawingml/2006/table">
            <a:tbl>
              <a:tblPr/>
              <a:tblGrid>
                <a:gridCol w="444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1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57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6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з/п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Назва аналітичної моделі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Її змістовне наповнення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02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Моделі ретроспективного характеру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87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Модель емпіричних прагматиків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Основний акцент на аналізі кредитоспроможності підприємства, що будується на підставі відносних показників (здебільшого показників використання оборотного капіталу, кредиторської короткострокової заборгованості)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90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Модель статистичного фінансового аналізу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Сукупність аналітичних показників доповнюється граничними значеннями, з якими вони порівнюються. Широке використання статистичних методів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90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Мультиваріантні аналітичні моделі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Акцент – на пошуку взаємозв’язку між частковими та узагальнюючими показниками. Зміст моделі – у побудові піраміди аналітичних показників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02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Моделі перспективного аналізу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90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Аналітичні моделі банкрутства підприємств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Результативність фінансового аналізу оцінюється спроможністю за його висновками передбачити банкрутство підприємств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890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Аналітичні моделі учасників фондового ринку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Основна мета аналізу – прогнозування ефективності вкладень у цінні папери фондового ринку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Еволюція моделей економічного аналізу*</a:t>
            </a:r>
            <a:endParaRPr kumimoji="0" 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1.3. Методи і прийоми фінансового аналізу</a:t>
            </a:r>
            <a:br>
              <a:rPr lang="ru-RU" dirty="0"/>
            </a:br>
            <a:r>
              <a:rPr lang="uk-UA" b="1" dirty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467600" cy="4572032"/>
          </a:xfrm>
        </p:spPr>
        <p:txBody>
          <a:bodyPr/>
          <a:lstStyle/>
          <a:p>
            <a:pPr algn="just"/>
            <a:r>
              <a:rPr lang="uk-UA" b="1" dirty="0"/>
              <a:t>Метод фінансового аналізу</a:t>
            </a:r>
            <a:r>
              <a:rPr lang="uk-UA" dirty="0"/>
              <a:t> – діалектичний спосіб дослідження фінансового стану підприємства в його становленні та розвитку. Застосування методів і прийомів фінансового аналізу  дозволяє одержати кількісну оцінку результатів господарської діяльності в розрізі окремих її аспектів як у статиці, так і в динаміці.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714CF9-B98C-54D5-951B-F7549FAA0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260F38B-C367-9ED7-FD75-5B7D02EABCCD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1" y="1700809"/>
            <a:ext cx="7467600" cy="2664296"/>
          </a:xfrm>
        </p:spPr>
      </p:pic>
    </p:spTree>
    <p:extLst>
      <p:ext uri="{BB962C8B-B14F-4D97-AF65-F5344CB8AC3E}">
        <p14:creationId xmlns:p14="http://schemas.microsoft.com/office/powerpoint/2010/main" val="40307597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Серед основних </a:t>
            </a:r>
            <a:r>
              <a:rPr lang="uk-UA" i="1" dirty="0"/>
              <a:t>методів фінансового аналізу</a:t>
            </a:r>
            <a:r>
              <a:rPr lang="uk-UA" dirty="0"/>
              <a:t> можна виділити наступні: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горизонтальний аналіз;</a:t>
            </a:r>
            <a:endParaRPr lang="ru-RU" dirty="0"/>
          </a:p>
          <a:p>
            <a:r>
              <a:rPr lang="uk-UA" dirty="0"/>
              <a:t>вертикальний аналіз;</a:t>
            </a:r>
            <a:endParaRPr lang="ru-RU" dirty="0"/>
          </a:p>
          <a:p>
            <a:r>
              <a:rPr lang="uk-UA" dirty="0"/>
              <a:t>порівняльний аналіз;</a:t>
            </a:r>
            <a:endParaRPr lang="ru-RU" dirty="0"/>
          </a:p>
          <a:p>
            <a:r>
              <a:rPr lang="uk-UA" dirty="0" err="1"/>
              <a:t>трендовий</a:t>
            </a:r>
            <a:r>
              <a:rPr lang="uk-UA" dirty="0"/>
              <a:t> аналіз;</a:t>
            </a:r>
            <a:endParaRPr lang="ru-RU" dirty="0"/>
          </a:p>
          <a:p>
            <a:r>
              <a:rPr lang="uk-UA" dirty="0"/>
              <a:t>факторний аналіз;</a:t>
            </a:r>
            <a:endParaRPr lang="ru-RU" dirty="0"/>
          </a:p>
          <a:p>
            <a:r>
              <a:rPr lang="uk-UA" dirty="0"/>
              <a:t>аналіз коефіцієнтів.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Горизонтальний аналіз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uk-UA" dirty="0"/>
              <a:t>    базується на вивченні динаміки окремих фінансових показників у часі. Він дає можливість виявити тенденції зміни окремих статей, що входять до складу бухгалтерської звітності або їхніх груп. Найбільш типовими формами горизонтального аналізу є:</a:t>
            </a:r>
            <a:endParaRPr lang="ru-RU" dirty="0"/>
          </a:p>
          <a:p>
            <a:pPr algn="just"/>
            <a:r>
              <a:rPr lang="uk-UA" dirty="0"/>
              <a:t>порівняння фінансових показників звітного й минулого періодів;</a:t>
            </a:r>
            <a:endParaRPr lang="ru-RU" dirty="0"/>
          </a:p>
          <a:p>
            <a:pPr algn="just"/>
            <a:r>
              <a:rPr lang="uk-UA" dirty="0"/>
              <a:t>порівняння фінансових показників звітного періоду з плановими;</a:t>
            </a:r>
            <a:endParaRPr lang="ru-RU" dirty="0"/>
          </a:p>
          <a:p>
            <a:pPr algn="just"/>
            <a:r>
              <a:rPr lang="uk-UA" dirty="0"/>
              <a:t>порівняння фінансових показників за ряд попередніх періодів.</a:t>
            </a:r>
            <a:endParaRPr lang="ru-RU" dirty="0"/>
          </a:p>
          <a:p>
            <a:pPr algn="just">
              <a:buNone/>
            </a:pPr>
            <a:r>
              <a:rPr lang="uk-UA" b="1" dirty="0"/>
              <a:t>         Метою такого аналізу </a:t>
            </a:r>
            <a:r>
              <a:rPr lang="uk-UA" dirty="0"/>
              <a:t>є виявлення тенденцій змін окремих показників, що характеризують результати фінансової діяльності підприємства.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Вертикальний (структурний) аналіз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467600" cy="504521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uk-UA" dirty="0"/>
              <a:t>спрямований на визначення структури фінансових показників з виявленням впливу кожної позиції звітності на результат у цілому. Найпоширенішими є такі форми вертикального аналізу:</a:t>
            </a:r>
            <a:endParaRPr lang="ru-RU" dirty="0"/>
          </a:p>
          <a:p>
            <a:r>
              <a:rPr lang="uk-UA" dirty="0"/>
              <a:t>вертикальний (структурний) аналіз активів. Тут визначається співвідношення (частка) оборотних і необоротних активів; склад використовуваних активів, склад активів за ступенем їх ліквідності й т. д.</a:t>
            </a:r>
            <a:endParaRPr lang="ru-RU" dirty="0"/>
          </a:p>
          <a:p>
            <a:r>
              <a:rPr lang="uk-UA" dirty="0"/>
              <a:t>вертикальний (структурний) аналіз капіталу; він передбачає визначення частки власного та позикового капіталу, аналіз складу власного й позикового капіталу, аналіз складу позикового капіталу за строковістю зобов'язань і </a:t>
            </a:r>
            <a:r>
              <a:rPr lang="uk-UA" dirty="0" err="1"/>
              <a:t>т.ін</a:t>
            </a:r>
            <a:r>
              <a:rPr lang="uk-UA" dirty="0"/>
              <a:t>.;</a:t>
            </a:r>
            <a:endParaRPr lang="ru-RU" dirty="0"/>
          </a:p>
          <a:p>
            <a:r>
              <a:rPr lang="uk-UA" dirty="0"/>
              <a:t>вертикальний (структурний) аналіз грошових потоків, у процесі якого в складі загального грошового потоку виділяють грошові потоки за видами діяльності підприємства: операційною, інвестиційною, фінансовою.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Порівняльний фінансовий аналіз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uk-UA" dirty="0"/>
              <a:t>    базується на зіставленні значень окремих груп аналогічних показників між собою. У процесі такого аналізу розраховуються розміри абсолютних і відносних відхилень порівнюваних показників. Виділяють наступні види порівняльного аналізу:</a:t>
            </a:r>
            <a:endParaRPr lang="ru-RU" dirty="0"/>
          </a:p>
          <a:p>
            <a:pPr algn="just"/>
            <a:r>
              <a:rPr lang="uk-UA" dirty="0"/>
              <a:t>порівняльний аналіз фінансових показників даного підприємства та середньогалузевих показників з метою оцінки своєї конкурентної позиції;</a:t>
            </a:r>
            <a:endParaRPr lang="ru-RU" dirty="0"/>
          </a:p>
          <a:p>
            <a:pPr algn="just"/>
            <a:r>
              <a:rPr lang="uk-UA" dirty="0"/>
              <a:t>порівняльний аналіз фінансових показників даного підприємства і підприємств-конкурентів з метою виявлення слабких сторін фінансової діяльності підприємства;</a:t>
            </a:r>
            <a:endParaRPr lang="ru-RU" dirty="0"/>
          </a:p>
          <a:p>
            <a:pPr algn="just"/>
            <a:r>
              <a:rPr lang="uk-UA" dirty="0"/>
              <a:t>порівняльний аналіз звітних і планових (нормативних) фінансових показників. Він складає основу організовуваного на підприємстві моніторингу поточної фінансової діяльності.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52C9A9-0CC0-49A9-0750-E1ADF12F1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08F0629-D325-2478-58EC-FC2824AECB0E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457200" y="1556792"/>
            <a:ext cx="7467600" cy="3951833"/>
          </a:xfrm>
        </p:spPr>
      </p:pic>
    </p:spTree>
    <p:extLst>
      <p:ext uri="{BB962C8B-B14F-4D97-AF65-F5344CB8AC3E}">
        <p14:creationId xmlns:p14="http://schemas.microsoft.com/office/powerpoint/2010/main" val="3025066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err="1"/>
              <a:t>Трендовий</a:t>
            </a:r>
            <a:r>
              <a:rPr lang="uk-UA" i="1" dirty="0"/>
              <a:t> аналіз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спрямований на порівняння кожної позиції звітності з рядом попередніх періодів і на визначення тренда ─ основної тенденції динаміки показника, очищеної від випадкових впливів окремих періодів.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Факторний аналіз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/>
              <a:t>─ аналіз впливу окремих факторів (причин) на результативний показник за допомогою детермінованих або стохастичних прийомів дослідження. При цьому факторний аналіз може бути як прямим (власне аналіз), так і зворотним (синтез). При прямому способі аналізу результативний показник розділяється на складові частини, а при зворотному  окремі елементи з'єднуються в загальний результативний показник.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Аналіз коефіцієнтів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5116654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uk-UA" dirty="0"/>
              <a:t>    </a:t>
            </a: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базується на розрахунку співвідношення різних абсолютних показників фінансової діяльності підприємства між собою. У процесі його використання визначаються різні відносні показники, що характеризують окремі результати фінансової діяльності та рівень фінансового стану підприємства. 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       У фінансовому аналізі найбільше розповсюдження отримали наступні групи аналітичних фінансових коефіцієнтів: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коефіцієнти оцінки платоспроможності та ліквідності;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коефіцієнти оцінки фінансової стійкості підприємства 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коефіцієнти оцінки рівня прибутковості (рентабельності);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коефіцієнти оцінки ділової активності (оборотності активів та капіталу) тощо.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400436"/>
          </a:xfrm>
        </p:spPr>
        <p:txBody>
          <a:bodyPr>
            <a:normAutofit/>
          </a:bodyPr>
          <a:lstStyle/>
          <a:p>
            <a:pPr algn="just"/>
            <a:r>
              <a:rPr lang="uk-UA" i="1" dirty="0"/>
              <a:t>Підходи до розуміння аналізу</a:t>
            </a:r>
            <a:endParaRPr lang="ru-RU" dirty="0"/>
          </a:p>
          <a:p>
            <a:pPr algn="just"/>
            <a:r>
              <a:rPr lang="uk-UA" dirty="0"/>
              <a:t>1) аналіз як функція управління</a:t>
            </a:r>
            <a:endParaRPr lang="ru-RU" dirty="0"/>
          </a:p>
          <a:p>
            <a:pPr algn="just"/>
            <a:r>
              <a:rPr lang="uk-UA" dirty="0"/>
              <a:t>2) аналіз як наука, система знань</a:t>
            </a:r>
            <a:endParaRPr lang="ru-RU" dirty="0"/>
          </a:p>
          <a:p>
            <a:pPr algn="just"/>
            <a:r>
              <a:rPr lang="uk-UA" dirty="0"/>
              <a:t>3) аналіз як метод пізнання </a:t>
            </a:r>
            <a:endParaRPr lang="ru-RU" dirty="0"/>
          </a:p>
          <a:p>
            <a:pPr algn="just"/>
            <a:r>
              <a:rPr lang="uk-UA" dirty="0"/>
              <a:t>4) аналіз як складова контролю</a:t>
            </a:r>
            <a:endParaRPr lang="ru-RU" dirty="0"/>
          </a:p>
          <a:p>
            <a:pPr algn="just"/>
            <a:r>
              <a:rPr lang="uk-UA" dirty="0"/>
              <a:t>5) аналіз як процес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До </a:t>
            </a:r>
            <a:r>
              <a:rPr lang="uk-UA" i="1" dirty="0"/>
              <a:t>прийомів фінансового аналізу</a:t>
            </a:r>
            <a:r>
              <a:rPr lang="uk-UA" dirty="0"/>
              <a:t> слід віднести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деталізацію, </a:t>
            </a:r>
          </a:p>
          <a:p>
            <a:r>
              <a:rPr lang="uk-UA" dirty="0"/>
              <a:t>групування,</a:t>
            </a:r>
          </a:p>
          <a:p>
            <a:r>
              <a:rPr lang="uk-UA" dirty="0"/>
              <a:t> прийом середніх величин, </a:t>
            </a:r>
          </a:p>
          <a:p>
            <a:r>
              <a:rPr lang="uk-UA" dirty="0"/>
              <a:t>прийом відносних величин,</a:t>
            </a:r>
          </a:p>
          <a:p>
            <a:r>
              <a:rPr lang="uk-UA" dirty="0"/>
              <a:t> балансовий,</a:t>
            </a:r>
          </a:p>
          <a:p>
            <a:r>
              <a:rPr lang="uk-UA" dirty="0"/>
              <a:t> розрахунки пайової участі та ін.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Деталізація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як прийом широко використовується при аналізі чинників і результатів господарської діяльності в часі та місці (просторі). За допомогою цього прийому виявляють позитивні й негативні дії окремих чинників, результати впливу яких, як правило, взаємно протилежні.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Групування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як засіб розподілу сукупності на однорідні за ознаками елементи застосовують в аналізі для того, щоб розкрити зміст середніх підсумкових показників і впливу окремих одиниць на ці середні.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Прийом середніх величин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краще відображає суть процесу, закономірності його розвитку, ніж більшість окремо взятих  позитивних та негативних відхилень. Середні величини широко застосовують при проведенні аналізу, особливо при вивченні масових явищ ─ таких, як середній виробіток, середні залишки запасів продукції тощо. Використовують середньоарифметичні та </a:t>
            </a:r>
            <a:r>
              <a:rPr lang="uk-UA" dirty="0" err="1"/>
              <a:t>середньохронологічні</a:t>
            </a:r>
            <a:r>
              <a:rPr lang="uk-UA" dirty="0"/>
              <a:t> зважені.   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Прийом відносних величин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614750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(відсотки, коефіцієнти, індекси) необхідний для вивчення динаміки показників за ряд звітних періодів. Зростання чи зниження показника розраховують відносно єдиної бази, прийнятої за вихідну, або відносно ковзної бази, тобто до попереднього показника.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Балансовий прийом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застосовують у тому разі, якщо необхідно вивчити співвідношення двох груп взаємопов’язаних економічних показників, підсумки яких мають бути рівними. Найбільш поширеним є прийом балансових оцінок, який використовують для перевірки повноти і правильності зроблених розрахунків щодо визначення впливу окремих чинників на загальну величину відхилення за досліджуваним показником.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Прийом пайової участі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(пропорційного ділення приросту) використовують для деталізації чинників 1-, 2- та </a:t>
            </a:r>
            <a:r>
              <a:rPr lang="en-US" dirty="0"/>
              <a:t>n</a:t>
            </a:r>
            <a:r>
              <a:rPr lang="uk-UA" dirty="0"/>
              <a:t>-го порядків, вплив яких на результативний показник виражається не абсолютною сумою, а відносними показниками. Для розрахунку чинників визначають коефіцієнт пайової участі К</a:t>
            </a:r>
            <a:r>
              <a:rPr lang="en-US" dirty="0"/>
              <a:t>g</a:t>
            </a:r>
            <a:r>
              <a:rPr lang="uk-UA" dirty="0"/>
              <a:t> як відношення приросту результативного показника до суми змін факторних. Рівень впливу окремих чинників на результативний показник розраховують множенням суми зміни цих чинників на коефіцієнт пайової участі.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357166"/>
            <a:ext cx="8643966" cy="6116786"/>
          </a:xfrm>
        </p:spPr>
        <p:txBody>
          <a:bodyPr>
            <a:noAutofit/>
          </a:bodyPr>
          <a:lstStyle/>
          <a:p>
            <a:pPr algn="just"/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ос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новними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науковість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достовірність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комплексність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оперативність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періодичність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адресність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науковості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чіткого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мети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ана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лізу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науково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обґрунтованих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методичних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способів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прийомів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достовірності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об’єктивності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використан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вірогідної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арифметичних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помилок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розрахунках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правильне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методик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обчислення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факторного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комплексності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системності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виявляється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у комплекс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ному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вивченні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різнобічних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зв’язків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урахуванні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взаємопов’язаних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оперативності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своєчасно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мину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лі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теперішні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майбутні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управлінські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вживати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заходи для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виправлення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ситуації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періодичності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увазі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систематичного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звітні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періоди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(та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упродовж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них)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цілісного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уявлення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динаміку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адресності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доведення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виконавців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логічну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завершеність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аналітичних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7467600" cy="5902472"/>
          </a:xfrm>
        </p:spPr>
        <p:txBody>
          <a:bodyPr/>
          <a:lstStyle/>
          <a:p>
            <a:pPr algn="ctr">
              <a:buNone/>
            </a:pPr>
            <a:endParaRPr lang="uk-UA" dirty="0"/>
          </a:p>
          <a:p>
            <a:pPr algn="ctr">
              <a:buNone/>
            </a:pPr>
            <a:endParaRPr lang="uk-UA" dirty="0"/>
          </a:p>
          <a:p>
            <a:pPr algn="ctr">
              <a:buNone/>
            </a:pPr>
            <a:endParaRPr lang="uk-UA" dirty="0"/>
          </a:p>
          <a:p>
            <a:pPr algn="ctr">
              <a:buNone/>
            </a:pPr>
            <a:r>
              <a:rPr lang="uk-UA" sz="5400"/>
              <a:t>Дякую </a:t>
            </a:r>
            <a:r>
              <a:rPr lang="uk-UA" sz="5400" dirty="0"/>
              <a:t>за увагу!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D76E6FE4-BC4C-54BF-0F2E-1225091D430F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83568" y="1772816"/>
            <a:ext cx="7241232" cy="2835696"/>
          </a:xfrm>
        </p:spPr>
      </p:pic>
    </p:spTree>
    <p:extLst>
      <p:ext uri="{BB962C8B-B14F-4D97-AF65-F5344CB8AC3E}">
        <p14:creationId xmlns:p14="http://schemas.microsoft.com/office/powerpoint/2010/main" val="1835502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7467600" cy="1143008"/>
          </a:xfrm>
        </p:spPr>
        <p:txBody>
          <a:bodyPr>
            <a:normAutofit fontScale="90000"/>
          </a:bodyPr>
          <a:lstStyle/>
          <a:p>
            <a:pPr algn="just"/>
            <a:br>
              <a:rPr lang="ru-RU" i="1" dirty="0"/>
            </a:br>
            <a:br>
              <a:rPr lang="ru-RU" i="1" dirty="0"/>
            </a:br>
            <a:br>
              <a:rPr lang="ru-RU" i="1" dirty="0"/>
            </a:br>
            <a:br>
              <a:rPr lang="ru-RU" i="1" dirty="0"/>
            </a:br>
            <a:br>
              <a:rPr lang="ru-RU" i="1" dirty="0"/>
            </a:br>
            <a:br>
              <a:rPr lang="ru-RU" i="1" dirty="0"/>
            </a:br>
            <a:br>
              <a:rPr lang="ru-RU" i="1" dirty="0"/>
            </a:br>
            <a:br>
              <a:rPr lang="ru-RU" i="1" dirty="0"/>
            </a:b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такими </a:t>
            </a: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комплексними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складовими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467600" cy="5188092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/>
              <a:t>1)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i="1" dirty="0" err="1"/>
              <a:t>функція</a:t>
            </a:r>
            <a:r>
              <a:rPr lang="ru-RU" i="1" dirty="0"/>
              <a:t> </a:t>
            </a:r>
            <a:r>
              <a:rPr lang="ru-RU" i="1" dirty="0" err="1"/>
              <a:t>управління</a:t>
            </a:r>
            <a:r>
              <a:rPr lang="ru-RU" i="1" dirty="0"/>
              <a:t>, </a:t>
            </a:r>
            <a:r>
              <a:rPr lang="ru-RU" i="1" dirty="0" err="1"/>
              <a:t>завдяки</a:t>
            </a:r>
            <a:r>
              <a:rPr lang="ru-RU" i="1" dirty="0"/>
              <a:t> </a:t>
            </a:r>
            <a:r>
              <a:rPr lang="ru-RU" i="1" dirty="0" err="1"/>
              <a:t>якій</a:t>
            </a:r>
            <a:r>
              <a:rPr lang="ru-RU" i="1" dirty="0"/>
              <a:t> </a:t>
            </a:r>
            <a:r>
              <a:rPr lang="ru-RU" i="1" dirty="0" err="1"/>
              <a:t>оцінюється</a:t>
            </a:r>
            <a:r>
              <a:rPr lang="ru-RU" i="1" dirty="0"/>
              <a:t> </a:t>
            </a:r>
            <a:r>
              <a:rPr lang="ru-RU" i="1" dirty="0" err="1"/>
              <a:t>конкурентоспро</a:t>
            </a:r>
            <a:r>
              <a:rPr lang="ru-RU" dirty="0" err="1"/>
              <a:t>можність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 (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);</a:t>
            </a:r>
          </a:p>
          <a:p>
            <a:pPr algn="just"/>
            <a:r>
              <a:rPr lang="uk-UA" dirty="0"/>
              <a:t>2)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i="1" dirty="0" err="1"/>
              <a:t>інформаційна</a:t>
            </a:r>
            <a:r>
              <a:rPr lang="ru-RU" i="1" dirty="0"/>
              <a:t> система,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виконує</a:t>
            </a:r>
            <a:r>
              <a:rPr lang="ru-RU" i="1" dirty="0"/>
              <a:t> </a:t>
            </a:r>
            <a:r>
              <a:rPr lang="ru-RU" i="1" dirty="0" err="1"/>
              <a:t>функції</a:t>
            </a:r>
            <a:r>
              <a:rPr lang="ru-RU" i="1" dirty="0"/>
              <a:t> </a:t>
            </a:r>
            <a:r>
              <a:rPr lang="ru-RU" i="1" dirty="0" err="1"/>
              <a:t>накопичення</a:t>
            </a:r>
            <a:r>
              <a:rPr lang="ru-RU" i="1" dirty="0"/>
              <a:t>, </a:t>
            </a:r>
            <a:r>
              <a:rPr lang="ru-RU" dirty="0" err="1"/>
              <a:t>опрацювання</a:t>
            </a:r>
            <a:r>
              <a:rPr lang="ru-RU" dirty="0"/>
              <a:t>, </a:t>
            </a:r>
            <a:r>
              <a:rPr lang="ru-RU" dirty="0" err="1"/>
              <a:t>трансформації</a:t>
            </a:r>
            <a:r>
              <a:rPr lang="ru-RU" dirty="0"/>
              <a:t> та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характеру </a:t>
            </a:r>
            <a:r>
              <a:rPr lang="ru-RU" dirty="0" err="1"/>
              <a:t>з</a:t>
            </a:r>
            <a:r>
              <a:rPr lang="ru-RU" dirty="0"/>
              <a:t>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життєдіяльності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;</a:t>
            </a:r>
          </a:p>
          <a:p>
            <a:pPr algn="just"/>
            <a:r>
              <a:rPr lang="uk-UA" dirty="0"/>
              <a:t>3) 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i="1" dirty="0"/>
              <a:t>метод </a:t>
            </a:r>
            <a:r>
              <a:rPr lang="ru-RU" i="1" dirty="0" err="1"/>
              <a:t>дослідження</a:t>
            </a:r>
            <a:r>
              <a:rPr lang="ru-RU" i="1" dirty="0"/>
              <a:t>, а </a:t>
            </a:r>
            <a:r>
              <a:rPr lang="ru-RU" i="1" dirty="0" err="1"/>
              <a:t>саме</a:t>
            </a:r>
            <a:r>
              <a:rPr lang="ru-RU" i="1" dirty="0"/>
              <a:t> </a:t>
            </a:r>
            <a:r>
              <a:rPr lang="ru-RU" i="1" dirty="0" err="1"/>
              <a:t>оцінювання</a:t>
            </a:r>
            <a:r>
              <a:rPr lang="ru-RU" i="1" dirty="0"/>
              <a:t> </a:t>
            </a:r>
            <a:r>
              <a:rPr lang="ru-RU" i="1" dirty="0" err="1"/>
              <a:t>і</a:t>
            </a:r>
            <a:r>
              <a:rPr lang="ru-RU" i="1" dirty="0"/>
              <a:t> </a:t>
            </a:r>
            <a:r>
              <a:rPr lang="ru-RU" i="1" dirty="0" err="1"/>
              <a:t>прогнозування</a:t>
            </a:r>
            <a:r>
              <a:rPr lang="ru-RU" i="1" dirty="0"/>
              <a:t> </a:t>
            </a:r>
            <a:r>
              <a:rPr lang="ru-RU" i="1" dirty="0" err="1"/>
              <a:t>фінан</a:t>
            </a:r>
            <a:r>
              <a:rPr lang="ru-RU" dirty="0" err="1"/>
              <a:t>сового</a:t>
            </a:r>
            <a:r>
              <a:rPr lang="ru-RU" dirty="0"/>
              <a:t> стану,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раціональної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114816"/>
          </a:xfrm>
        </p:spPr>
        <p:txBody>
          <a:bodyPr/>
          <a:lstStyle/>
          <a:p>
            <a:pPr algn="just">
              <a:buNone/>
            </a:pPr>
            <a:r>
              <a:rPr lang="uk-UA" b="1" dirty="0"/>
              <a:t>		Фінансовий аналіз</a:t>
            </a:r>
            <a:r>
              <a:rPr lang="uk-UA" dirty="0"/>
              <a:t> ─ це процес дослідження фінансового стану та основних результатів фінансово-господарської діяльності підприємства з метою виявлення резервів підвищення його ринкової вартості й забезпечення ефективного розвитку. Він є засобом накопичення, трансформації й використання інформації фінансового характеру.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43050"/>
            <a:ext cx="7467600" cy="4214842"/>
          </a:xfrm>
        </p:spPr>
        <p:txBody>
          <a:bodyPr/>
          <a:lstStyle/>
          <a:p>
            <a:pPr lvl="0" algn="just">
              <a:buNone/>
            </a:pPr>
            <a:r>
              <a:rPr lang="uk-UA" dirty="0"/>
              <a:t>1) оцінку фінансових потреб підприємства;</a:t>
            </a:r>
            <a:endParaRPr lang="ru-RU" dirty="0"/>
          </a:p>
          <a:p>
            <a:pPr lvl="0" algn="just">
              <a:buNone/>
            </a:pPr>
            <a:r>
              <a:rPr lang="uk-UA" dirty="0"/>
              <a:t>2) розподіл потоків коштів залежно від конкретних планів підприємства, визначення додаткових обсягів залучення фінансових ресурсів і каналів їхнього одержання;</a:t>
            </a:r>
            <a:endParaRPr lang="ru-RU" dirty="0"/>
          </a:p>
          <a:p>
            <a:pPr lvl="0" algn="just">
              <a:buNone/>
            </a:pPr>
            <a:r>
              <a:rPr lang="uk-UA" dirty="0"/>
              <a:t>3) забезпечення системи фінансової звітності, яка б об'єктивно відображала процеси й забезпечувала контроль за фінансовим станом підприємства.</a:t>
            </a:r>
            <a:endParaRPr lang="ru-RU" dirty="0"/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428604"/>
            <a:ext cx="7467600" cy="1428760"/>
          </a:xfrm>
        </p:spPr>
        <p:txBody>
          <a:bodyPr>
            <a:normAutofit fontScale="90000"/>
          </a:bodyPr>
          <a:lstStyle/>
          <a:p>
            <a:pPr algn="just"/>
            <a:br>
              <a:rPr lang="uk-UA" sz="2700" b="1" dirty="0">
                <a:solidFill>
                  <a:schemeClr val="tx1"/>
                </a:solidFill>
              </a:rPr>
            </a:br>
            <a:br>
              <a:rPr lang="uk-UA" sz="2700" b="1" dirty="0">
                <a:solidFill>
                  <a:schemeClr val="tx1"/>
                </a:solidFill>
              </a:rPr>
            </a:br>
            <a:br>
              <a:rPr lang="uk-UA" sz="2700" b="1" dirty="0">
                <a:solidFill>
                  <a:schemeClr val="tx1"/>
                </a:solidFill>
              </a:rPr>
            </a:br>
            <a:br>
              <a:rPr lang="uk-UA" sz="2700" b="1" dirty="0">
                <a:solidFill>
                  <a:schemeClr val="tx1"/>
                </a:solidFill>
              </a:rPr>
            </a:br>
            <a:br>
              <a:rPr lang="uk-UA" sz="2700" b="1" dirty="0">
                <a:solidFill>
                  <a:schemeClr val="tx1"/>
                </a:solidFill>
              </a:rPr>
            </a:br>
            <a:r>
              <a:rPr lang="uk-UA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Фінансовий аналіз є основою для управління фінансами  підприємства. В узагальненому вигляді він містить у собі три головних елементи:</a:t>
            </a:r>
            <a:br>
              <a:rPr lang="ru-RU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7467600" cy="3714776"/>
          </a:xfrm>
        </p:spPr>
        <p:txBody>
          <a:bodyPr/>
          <a:lstStyle/>
          <a:p>
            <a:pPr algn="just"/>
            <a:r>
              <a:rPr lang="ru-RU" dirty="0"/>
              <a:t> </a:t>
            </a:r>
            <a:r>
              <a:rPr lang="uk-UA" b="1" dirty="0"/>
              <a:t>Об'єктом</a:t>
            </a:r>
            <a:r>
              <a:rPr lang="uk-UA" dirty="0"/>
              <a:t> фінансового аналізу виступають конкретне підприємство і його фінансовий стан.</a:t>
            </a:r>
            <a:endParaRPr lang="ru-RU" dirty="0"/>
          </a:p>
          <a:p>
            <a:pPr algn="just"/>
            <a:r>
              <a:rPr lang="uk-UA" dirty="0"/>
              <a:t> </a:t>
            </a:r>
            <a:r>
              <a:rPr lang="uk-UA" b="1" dirty="0"/>
              <a:t>Суб'єктами</a:t>
            </a:r>
            <a:r>
              <a:rPr lang="uk-UA" dirty="0"/>
              <a:t> фінансового аналізу є зацікавлені в діяльності підприємства користувачі інформації й, насамперед, власники підприємства, банки, контрагенти, податкові органи, аудиторські фірми тощо.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196</TotalTime>
  <Words>2353</Words>
  <Application>Microsoft Office PowerPoint</Application>
  <PresentationFormat>Экран (4:3)</PresentationFormat>
  <Paragraphs>229</Paragraphs>
  <Slides>48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5" baseType="lpstr">
      <vt:lpstr>Arial</vt:lpstr>
      <vt:lpstr>Calibri</vt:lpstr>
      <vt:lpstr>Century Schoolbook</vt:lpstr>
      <vt:lpstr>Times New Roman</vt:lpstr>
      <vt:lpstr>Wingdings</vt:lpstr>
      <vt:lpstr>Wingdings 2</vt:lpstr>
      <vt:lpstr>Эркер</vt:lpstr>
      <vt:lpstr> ЛЕКЦІЯ 1. Значення і теоретичні засади фінансового аналізу </vt:lpstr>
      <vt:lpstr>1.1. Сутність, мета й завдання фінансового аналізу</vt:lpstr>
      <vt:lpstr>Презентация PowerPoint</vt:lpstr>
      <vt:lpstr>Презентация PowerPoint</vt:lpstr>
      <vt:lpstr>Презентация PowerPoint</vt:lpstr>
      <vt:lpstr>        сутність фінансового аналізу характеризується такими комплексними складовими: </vt:lpstr>
      <vt:lpstr>Презентация PowerPoint</vt:lpstr>
      <vt:lpstr>     Фінансовий аналіз є основою для управління фінансами  підприємства. В узагальненому вигляді він містить у собі три головних елементи: </vt:lpstr>
      <vt:lpstr>Презентация PowerPoint</vt:lpstr>
      <vt:lpstr>Презентация PowerPoint</vt:lpstr>
      <vt:lpstr>Презентация PowerPoint</vt:lpstr>
      <vt:lpstr> Метою фінансового аналізу </vt:lpstr>
      <vt:lpstr>Презентация PowerPoint</vt:lpstr>
      <vt:lpstr>Мета фінансового аналізу залежно від різних партнерських груп, зацікавлених у його результатах </vt:lpstr>
      <vt:lpstr>Для досягнення мети фінансового аналізу мають вирішуватися наступні основні завдання: </vt:lpstr>
      <vt:lpstr>Презентация PowerPoint</vt:lpstr>
      <vt:lpstr>Для того, щоб виконати ці завдання, вивчають: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1.2. Основні напрямки й види фінансового аналізу </vt:lpstr>
      <vt:lpstr>Види фінансового аналізу класифікуються за наступними ознаками: </vt:lpstr>
      <vt:lpstr>Презентация PowerPoint</vt:lpstr>
      <vt:lpstr>Презентация PowerPoint</vt:lpstr>
      <vt:lpstr>2) за обсягом аналітичного дослідження: </vt:lpstr>
      <vt:lpstr>3) за об'єктом фінансового аналізу: </vt:lpstr>
      <vt:lpstr>4) за періодом проведення фінансового аналізу: </vt:lpstr>
      <vt:lpstr>1.3. Методи і прийоми фінансового аналізу  </vt:lpstr>
      <vt:lpstr>Презентация PowerPoint</vt:lpstr>
      <vt:lpstr>Серед основних методів фінансового аналізу можна виділити наступні: </vt:lpstr>
      <vt:lpstr>Горизонтальний аналіз </vt:lpstr>
      <vt:lpstr>Вертикальний (структурний) аналіз </vt:lpstr>
      <vt:lpstr>Порівняльний фінансовий аналіз </vt:lpstr>
      <vt:lpstr>Презентация PowerPoint</vt:lpstr>
      <vt:lpstr>Трендовий аналіз </vt:lpstr>
      <vt:lpstr>Факторний аналіз </vt:lpstr>
      <vt:lpstr>Аналіз коефіцієнтів </vt:lpstr>
      <vt:lpstr>До прийомів фінансового аналізу слід віднести </vt:lpstr>
      <vt:lpstr>Деталізація </vt:lpstr>
      <vt:lpstr>Групування</vt:lpstr>
      <vt:lpstr>Прийом середніх величин </vt:lpstr>
      <vt:lpstr>Прийом відносних величин </vt:lpstr>
      <vt:lpstr>Балансовий прийом </vt:lpstr>
      <vt:lpstr>Прийом пайової участі 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Фінансовий аналіз  конспект лекцій</dc:title>
  <dc:creator>XP GAME 2010</dc:creator>
  <cp:lastModifiedBy>Пользователь</cp:lastModifiedBy>
  <cp:revision>45</cp:revision>
  <dcterms:created xsi:type="dcterms:W3CDTF">2013-11-07T14:56:10Z</dcterms:created>
  <dcterms:modified xsi:type="dcterms:W3CDTF">2024-11-11T06:24:26Z</dcterms:modified>
</cp:coreProperties>
</file>