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5" r:id="rId19"/>
    <p:sldId id="273" r:id="rId20"/>
    <p:sldId id="277" r:id="rId21"/>
    <p:sldId id="278" r:id="rId22"/>
    <p:sldId id="280" r:id="rId23"/>
    <p:sldId id="279" r:id="rId24"/>
    <p:sldId id="281" r:id="rId25"/>
    <p:sldId id="282" r:id="rId26"/>
    <p:sldId id="276" r:id="rId27"/>
    <p:sldId id="283" r:id="rId28"/>
    <p:sldId id="284" r:id="rId29"/>
    <p:sldId id="285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56" autoAdjust="0"/>
    <p:restoredTop sz="94660"/>
  </p:normalViewPr>
  <p:slideViewPr>
    <p:cSldViewPr showGuides="1">
      <p:cViewPr varScale="1">
        <p:scale>
          <a:sx n="83" d="100"/>
          <a:sy n="83" d="100"/>
        </p:scale>
        <p:origin x="-1445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4D47B1-A09E-42F0-92A4-7B262F8A4FE1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C156758F-073C-4480-B9FA-EBDFD1789A8C}">
      <dgm:prSet/>
      <dgm:spPr/>
      <dgm:t>
        <a:bodyPr/>
        <a:lstStyle/>
        <a:p>
          <a:pPr rtl="0"/>
          <a:r>
            <a:rPr lang="ru-RU" dirty="0" smtClean="0"/>
            <a:t>Як </a:t>
          </a:r>
          <a:r>
            <a:rPr lang="ru-RU" dirty="0" err="1" smtClean="0"/>
            <a:t>і</a:t>
          </a:r>
          <a:r>
            <a:rPr lang="ru-RU" dirty="0" smtClean="0"/>
            <a:t> </a:t>
          </a:r>
          <a:r>
            <a:rPr lang="ru-RU" dirty="0" err="1" smtClean="0"/>
            <a:t>будь-який</a:t>
          </a:r>
          <a:r>
            <a:rPr lang="ru-RU" dirty="0" smtClean="0"/>
            <a:t> </a:t>
          </a:r>
          <a:r>
            <a:rPr lang="ru-RU" dirty="0" err="1" smtClean="0"/>
            <a:t>інший</a:t>
          </a:r>
          <a:r>
            <a:rPr lang="ru-RU" dirty="0" smtClean="0"/>
            <a:t> вид </a:t>
          </a:r>
          <a:r>
            <a:rPr lang="ru-RU" dirty="0" err="1" smtClean="0"/>
            <a:t>суспільної</a:t>
          </a:r>
          <a:r>
            <a:rPr lang="ru-RU" dirty="0" smtClean="0"/>
            <a:t> </a:t>
          </a:r>
          <a:r>
            <a:rPr lang="ru-RU" dirty="0" err="1" smtClean="0"/>
            <a:t>свідомості</a:t>
          </a:r>
          <a:r>
            <a:rPr lang="ru-RU" dirty="0" smtClean="0"/>
            <a:t>, </a:t>
          </a:r>
          <a:r>
            <a:rPr lang="ru-RU" dirty="0" err="1" smtClean="0"/>
            <a:t>етнічна</a:t>
          </a:r>
          <a:r>
            <a:rPr lang="ru-RU" dirty="0" smtClean="0"/>
            <a:t> </a:t>
          </a:r>
          <a:r>
            <a:rPr lang="ru-RU" dirty="0" err="1" smtClean="0"/>
            <a:t>свідомість</a:t>
          </a:r>
          <a:r>
            <a:rPr lang="ru-RU" dirty="0" smtClean="0"/>
            <a:t> </a:t>
          </a:r>
          <a:r>
            <a:rPr lang="ru-RU" dirty="0" err="1" smtClean="0"/>
            <a:t>функціонує</a:t>
          </a:r>
          <a:r>
            <a:rPr lang="ru-RU" dirty="0" smtClean="0"/>
            <a:t> на </a:t>
          </a:r>
          <a:r>
            <a:rPr lang="ru-RU" dirty="0" err="1" smtClean="0"/>
            <a:t>двох</a:t>
          </a:r>
          <a:r>
            <a:rPr lang="ru-RU" dirty="0" smtClean="0"/>
            <a:t> </a:t>
          </a:r>
          <a:r>
            <a:rPr lang="ru-RU" dirty="0" err="1" smtClean="0"/>
            <a:t>рівнях</a:t>
          </a:r>
          <a:r>
            <a:rPr lang="ru-RU" dirty="0" smtClean="0"/>
            <a:t>: </a:t>
          </a:r>
          <a:r>
            <a:rPr lang="ru-RU" b="1" dirty="0" err="1" smtClean="0"/>
            <a:t>буденному</a:t>
          </a:r>
          <a:r>
            <a:rPr lang="ru-RU" b="1" dirty="0" smtClean="0"/>
            <a:t> </a:t>
          </a:r>
          <a:r>
            <a:rPr lang="ru-RU" b="1" dirty="0" err="1" smtClean="0"/>
            <a:t>і</a:t>
          </a:r>
          <a:r>
            <a:rPr lang="ru-RU" b="1" dirty="0" smtClean="0"/>
            <a:t> теоретичному</a:t>
          </a:r>
          <a:r>
            <a:rPr lang="ru-RU" dirty="0" smtClean="0"/>
            <a:t>.</a:t>
          </a:r>
          <a:endParaRPr lang="ru-RU" dirty="0"/>
        </a:p>
      </dgm:t>
    </dgm:pt>
    <dgm:pt modelId="{653834C3-F5B1-4830-921A-9FB97EF8F1B9}" type="parTrans" cxnId="{0CFA2771-D792-40B1-B5E6-4EA76A736A03}">
      <dgm:prSet/>
      <dgm:spPr/>
      <dgm:t>
        <a:bodyPr/>
        <a:lstStyle/>
        <a:p>
          <a:endParaRPr lang="ru-RU"/>
        </a:p>
      </dgm:t>
    </dgm:pt>
    <dgm:pt modelId="{3FD9D14D-2227-4A22-8D37-E89ECE69E302}" type="sibTrans" cxnId="{0CFA2771-D792-40B1-B5E6-4EA76A736A03}">
      <dgm:prSet/>
      <dgm:spPr/>
      <dgm:t>
        <a:bodyPr/>
        <a:lstStyle/>
        <a:p>
          <a:endParaRPr lang="ru-RU"/>
        </a:p>
      </dgm:t>
    </dgm:pt>
    <dgm:pt modelId="{91141B14-F3D1-4D8B-BA9C-E252D8958082}">
      <dgm:prSet/>
      <dgm:spPr/>
      <dgm:t>
        <a:bodyPr/>
        <a:lstStyle/>
        <a:p>
          <a:pPr rtl="0"/>
          <a:r>
            <a:rPr lang="ru-RU" b="1" dirty="0" err="1" smtClean="0"/>
            <a:t>Буденна</a:t>
          </a:r>
          <a:r>
            <a:rPr lang="ru-RU" b="1" dirty="0" smtClean="0"/>
            <a:t> </a:t>
          </a:r>
          <a:r>
            <a:rPr lang="ru-RU" b="1" dirty="0" err="1" smtClean="0"/>
            <a:t>етнічна</a:t>
          </a:r>
          <a:r>
            <a:rPr lang="ru-RU" b="1" dirty="0" smtClean="0"/>
            <a:t> </a:t>
          </a:r>
          <a:r>
            <a:rPr lang="ru-RU" dirty="0" err="1" smtClean="0"/>
            <a:t>свідомість</a:t>
          </a:r>
          <a:r>
            <a:rPr lang="ru-RU" dirty="0" smtClean="0"/>
            <a:t> </a:t>
          </a:r>
          <a:r>
            <a:rPr lang="ru-RU" dirty="0" err="1" smtClean="0"/>
            <a:t>характеризується</a:t>
          </a:r>
          <a:r>
            <a:rPr lang="ru-RU" dirty="0" smtClean="0"/>
            <a:t> </a:t>
          </a:r>
          <a:r>
            <a:rPr lang="ru-RU" dirty="0" err="1" smtClean="0"/>
            <a:t>несистематичністю</a:t>
          </a:r>
          <a:r>
            <a:rPr lang="ru-RU" dirty="0" smtClean="0"/>
            <a:t> </a:t>
          </a:r>
          <a:r>
            <a:rPr lang="ru-RU" dirty="0" err="1" smtClean="0"/>
            <a:t>уявлень</a:t>
          </a:r>
          <a:r>
            <a:rPr lang="ru-RU" dirty="0" smtClean="0"/>
            <a:t>, </a:t>
          </a:r>
          <a:r>
            <a:rPr lang="ru-RU" dirty="0" err="1" smtClean="0"/>
            <a:t>ірраціональністю</a:t>
          </a:r>
          <a:r>
            <a:rPr lang="ru-RU" dirty="0" smtClean="0"/>
            <a:t>, </a:t>
          </a:r>
          <a:r>
            <a:rPr lang="ru-RU" dirty="0" err="1" smtClean="0"/>
            <a:t>наявністю</a:t>
          </a:r>
          <a:r>
            <a:rPr lang="ru-RU" dirty="0" smtClean="0"/>
            <a:t> </a:t>
          </a:r>
          <a:r>
            <a:rPr lang="ru-RU" dirty="0" err="1" smtClean="0"/>
            <a:t>стереотипів</a:t>
          </a:r>
          <a:r>
            <a:rPr lang="ru-RU" dirty="0" smtClean="0"/>
            <a:t>. </a:t>
          </a:r>
          <a:endParaRPr lang="ru-RU" dirty="0"/>
        </a:p>
      </dgm:t>
    </dgm:pt>
    <dgm:pt modelId="{AA2F56C9-0ECD-4CEC-B86D-DDBC4B9E007A}" type="parTrans" cxnId="{95CF0876-927D-4CFE-9D93-098CBA368971}">
      <dgm:prSet/>
      <dgm:spPr/>
      <dgm:t>
        <a:bodyPr/>
        <a:lstStyle/>
        <a:p>
          <a:endParaRPr lang="ru-RU"/>
        </a:p>
      </dgm:t>
    </dgm:pt>
    <dgm:pt modelId="{90407F80-1B6F-4EDA-BDD2-032B3C3C0EDA}" type="sibTrans" cxnId="{95CF0876-927D-4CFE-9D93-098CBA368971}">
      <dgm:prSet/>
      <dgm:spPr/>
      <dgm:t>
        <a:bodyPr/>
        <a:lstStyle/>
        <a:p>
          <a:endParaRPr lang="ru-RU"/>
        </a:p>
      </dgm:t>
    </dgm:pt>
    <dgm:pt modelId="{64B646FC-F367-4FC6-B9BE-5634106DB6E8}">
      <dgm:prSet/>
      <dgm:spPr/>
      <dgm:t>
        <a:bodyPr/>
        <a:lstStyle/>
        <a:p>
          <a:pPr rtl="0"/>
          <a:r>
            <a:rPr lang="ru-RU" dirty="0" smtClean="0"/>
            <a:t>На </a:t>
          </a:r>
          <a:r>
            <a:rPr lang="ru-RU" dirty="0" err="1" smtClean="0"/>
            <a:t>відміну</a:t>
          </a:r>
          <a:r>
            <a:rPr lang="ru-RU" dirty="0" smtClean="0"/>
            <a:t> </a:t>
          </a:r>
          <a:r>
            <a:rPr lang="ru-RU" dirty="0" err="1" smtClean="0"/>
            <a:t>від</a:t>
          </a:r>
          <a:r>
            <a:rPr lang="ru-RU" dirty="0" smtClean="0"/>
            <a:t> </a:t>
          </a:r>
          <a:r>
            <a:rPr lang="ru-RU" dirty="0" err="1" smtClean="0"/>
            <a:t>буденної</a:t>
          </a:r>
          <a:r>
            <a:rPr lang="ru-RU" dirty="0" smtClean="0"/>
            <a:t>, </a:t>
          </a:r>
          <a:r>
            <a:rPr lang="ru-RU" b="1" dirty="0" smtClean="0"/>
            <a:t>теоретична</a:t>
          </a:r>
          <a:r>
            <a:rPr lang="ru-RU" dirty="0" smtClean="0"/>
            <a:t> </a:t>
          </a:r>
          <a:r>
            <a:rPr lang="ru-RU" dirty="0" err="1" smtClean="0"/>
            <a:t>свідомість</a:t>
          </a:r>
          <a:r>
            <a:rPr lang="ru-RU" dirty="0" smtClean="0"/>
            <a:t> </a:t>
          </a:r>
          <a:r>
            <a:rPr lang="ru-RU" dirty="0" err="1" smtClean="0"/>
            <a:t>раціональна</a:t>
          </a:r>
          <a:r>
            <a:rPr lang="ru-RU" dirty="0" smtClean="0"/>
            <a:t> </a:t>
          </a:r>
          <a:r>
            <a:rPr lang="ru-RU" dirty="0" err="1" smtClean="0"/>
            <a:t>і</a:t>
          </a:r>
          <a:r>
            <a:rPr lang="ru-RU" dirty="0" smtClean="0"/>
            <a:t> </a:t>
          </a:r>
          <a:r>
            <a:rPr lang="ru-RU" dirty="0" err="1" smtClean="0"/>
            <a:t>структурована</a:t>
          </a:r>
          <a:r>
            <a:rPr lang="ru-RU" dirty="0" smtClean="0"/>
            <a:t>, </a:t>
          </a:r>
          <a:r>
            <a:rPr lang="ru-RU" dirty="0" err="1" smtClean="0"/>
            <a:t>і</a:t>
          </a:r>
          <a:r>
            <a:rPr lang="ru-RU" dirty="0" smtClean="0"/>
            <a:t> </a:t>
          </a:r>
          <a:r>
            <a:rPr lang="ru-RU" dirty="0" err="1" smtClean="0"/>
            <a:t>саме</a:t>
          </a:r>
          <a:r>
            <a:rPr lang="ru-RU" dirty="0" smtClean="0"/>
            <a:t> одним </a:t>
          </a:r>
          <a:r>
            <a:rPr lang="ru-RU" dirty="0" err="1" smtClean="0"/>
            <a:t>з</a:t>
          </a:r>
          <a:r>
            <a:rPr lang="ru-RU" dirty="0" smtClean="0"/>
            <a:t> </a:t>
          </a:r>
          <a:r>
            <a:rPr lang="ru-RU" dirty="0" err="1" smtClean="0"/>
            <a:t>її</a:t>
          </a:r>
          <a:r>
            <a:rPr lang="ru-RU" dirty="0" smtClean="0"/>
            <a:t> </a:t>
          </a:r>
          <a:r>
            <a:rPr lang="ru-RU" dirty="0" err="1" smtClean="0"/>
            <a:t>проявів</a:t>
          </a:r>
          <a:r>
            <a:rPr lang="ru-RU" dirty="0" smtClean="0"/>
            <a:t> </a:t>
          </a:r>
          <a:r>
            <a:rPr lang="ru-RU" dirty="0" err="1" smtClean="0"/>
            <a:t>є</a:t>
          </a:r>
          <a:r>
            <a:rPr lang="ru-RU" dirty="0" smtClean="0"/>
            <a:t> </a:t>
          </a:r>
          <a:r>
            <a:rPr lang="ru-RU" dirty="0" err="1" smtClean="0"/>
            <a:t>етнічна</a:t>
          </a:r>
          <a:r>
            <a:rPr lang="ru-RU" dirty="0" smtClean="0"/>
            <a:t> </a:t>
          </a:r>
          <a:r>
            <a:rPr lang="ru-RU" dirty="0" err="1" smtClean="0"/>
            <a:t>ідеологія</a:t>
          </a:r>
          <a:r>
            <a:rPr lang="ru-RU" dirty="0" smtClean="0"/>
            <a:t>. </a:t>
          </a:r>
          <a:endParaRPr lang="ru-RU" dirty="0"/>
        </a:p>
      </dgm:t>
    </dgm:pt>
    <dgm:pt modelId="{26D3EBC1-B59B-44F3-BB87-FBBDE6D61790}" type="parTrans" cxnId="{43C0F95E-7CAE-4727-8111-48CD5B506A8B}">
      <dgm:prSet/>
      <dgm:spPr/>
      <dgm:t>
        <a:bodyPr/>
        <a:lstStyle/>
        <a:p>
          <a:endParaRPr lang="ru-RU"/>
        </a:p>
      </dgm:t>
    </dgm:pt>
    <dgm:pt modelId="{AB99B5E5-79E4-4B43-952B-2F7898DB7B8A}" type="sibTrans" cxnId="{43C0F95E-7CAE-4727-8111-48CD5B506A8B}">
      <dgm:prSet/>
      <dgm:spPr/>
      <dgm:t>
        <a:bodyPr/>
        <a:lstStyle/>
        <a:p>
          <a:endParaRPr lang="ru-RU"/>
        </a:p>
      </dgm:t>
    </dgm:pt>
    <dgm:pt modelId="{34B76F8D-38C6-4A89-B7BE-052FE48D718D}" type="pres">
      <dgm:prSet presAssocID="{354D47B1-A09E-42F0-92A4-7B262F8A4FE1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083C3E8-7540-4CB1-A7EC-C15A85FF268E}" type="pres">
      <dgm:prSet presAssocID="{C156758F-073C-4480-B9FA-EBDFD1789A8C}" presName="circ1" presStyleLbl="vennNode1" presStyleIdx="0" presStyleCnt="3"/>
      <dgm:spPr/>
      <dgm:t>
        <a:bodyPr/>
        <a:lstStyle/>
        <a:p>
          <a:endParaRPr lang="ru-RU"/>
        </a:p>
      </dgm:t>
    </dgm:pt>
    <dgm:pt modelId="{3A1A170A-8160-4EC4-AB99-B9AE924406CB}" type="pres">
      <dgm:prSet presAssocID="{C156758F-073C-4480-B9FA-EBDFD1789A8C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E30656-1AE9-48D7-ADE0-03A110C71E19}" type="pres">
      <dgm:prSet presAssocID="{91141B14-F3D1-4D8B-BA9C-E252D8958082}" presName="circ2" presStyleLbl="vennNode1" presStyleIdx="1" presStyleCnt="3"/>
      <dgm:spPr/>
      <dgm:t>
        <a:bodyPr/>
        <a:lstStyle/>
        <a:p>
          <a:endParaRPr lang="ru-RU"/>
        </a:p>
      </dgm:t>
    </dgm:pt>
    <dgm:pt modelId="{4B2AFB6A-53A9-4009-8CC0-83A4B6213679}" type="pres">
      <dgm:prSet presAssocID="{91141B14-F3D1-4D8B-BA9C-E252D8958082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6CE5EC-29E2-470B-92BF-832959CCC451}" type="pres">
      <dgm:prSet presAssocID="{64B646FC-F367-4FC6-B9BE-5634106DB6E8}" presName="circ3" presStyleLbl="vennNode1" presStyleIdx="2" presStyleCnt="3"/>
      <dgm:spPr/>
      <dgm:t>
        <a:bodyPr/>
        <a:lstStyle/>
        <a:p>
          <a:endParaRPr lang="ru-RU"/>
        </a:p>
      </dgm:t>
    </dgm:pt>
    <dgm:pt modelId="{54A0A251-65C6-4C71-82C9-E6E00740FB46}" type="pres">
      <dgm:prSet presAssocID="{64B646FC-F367-4FC6-B9BE-5634106DB6E8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2830B00-E487-451E-8B1E-99A7ED0B07AE}" type="presOf" srcId="{64B646FC-F367-4FC6-B9BE-5634106DB6E8}" destId="{54A0A251-65C6-4C71-82C9-E6E00740FB46}" srcOrd="1" destOrd="0" presId="urn:microsoft.com/office/officeart/2005/8/layout/venn1"/>
    <dgm:cxn modelId="{95CF0876-927D-4CFE-9D93-098CBA368971}" srcId="{354D47B1-A09E-42F0-92A4-7B262F8A4FE1}" destId="{91141B14-F3D1-4D8B-BA9C-E252D8958082}" srcOrd="1" destOrd="0" parTransId="{AA2F56C9-0ECD-4CEC-B86D-DDBC4B9E007A}" sibTransId="{90407F80-1B6F-4EDA-BDD2-032B3C3C0EDA}"/>
    <dgm:cxn modelId="{4456560A-70FF-41E7-A9EB-460E654BB0D7}" type="presOf" srcId="{354D47B1-A09E-42F0-92A4-7B262F8A4FE1}" destId="{34B76F8D-38C6-4A89-B7BE-052FE48D718D}" srcOrd="0" destOrd="0" presId="urn:microsoft.com/office/officeart/2005/8/layout/venn1"/>
    <dgm:cxn modelId="{43C0F95E-7CAE-4727-8111-48CD5B506A8B}" srcId="{354D47B1-A09E-42F0-92A4-7B262F8A4FE1}" destId="{64B646FC-F367-4FC6-B9BE-5634106DB6E8}" srcOrd="2" destOrd="0" parTransId="{26D3EBC1-B59B-44F3-BB87-FBBDE6D61790}" sibTransId="{AB99B5E5-79E4-4B43-952B-2F7898DB7B8A}"/>
    <dgm:cxn modelId="{6372B4D7-EF95-4EFA-9031-E030D622747F}" type="presOf" srcId="{C156758F-073C-4480-B9FA-EBDFD1789A8C}" destId="{3A1A170A-8160-4EC4-AB99-B9AE924406CB}" srcOrd="1" destOrd="0" presId="urn:microsoft.com/office/officeart/2005/8/layout/venn1"/>
    <dgm:cxn modelId="{01BD5C68-435F-4954-A264-42B43CF25EAC}" type="presOf" srcId="{91141B14-F3D1-4D8B-BA9C-E252D8958082}" destId="{ECE30656-1AE9-48D7-ADE0-03A110C71E19}" srcOrd="0" destOrd="0" presId="urn:microsoft.com/office/officeart/2005/8/layout/venn1"/>
    <dgm:cxn modelId="{83F9883E-08DC-4D03-8081-4FB455361212}" type="presOf" srcId="{91141B14-F3D1-4D8B-BA9C-E252D8958082}" destId="{4B2AFB6A-53A9-4009-8CC0-83A4B6213679}" srcOrd="1" destOrd="0" presId="urn:microsoft.com/office/officeart/2005/8/layout/venn1"/>
    <dgm:cxn modelId="{A4943661-5C3B-4223-90ED-33EEE09DAD3A}" type="presOf" srcId="{64B646FC-F367-4FC6-B9BE-5634106DB6E8}" destId="{116CE5EC-29E2-470B-92BF-832959CCC451}" srcOrd="0" destOrd="0" presId="urn:microsoft.com/office/officeart/2005/8/layout/venn1"/>
    <dgm:cxn modelId="{0CFA2771-D792-40B1-B5E6-4EA76A736A03}" srcId="{354D47B1-A09E-42F0-92A4-7B262F8A4FE1}" destId="{C156758F-073C-4480-B9FA-EBDFD1789A8C}" srcOrd="0" destOrd="0" parTransId="{653834C3-F5B1-4830-921A-9FB97EF8F1B9}" sibTransId="{3FD9D14D-2227-4A22-8D37-E89ECE69E302}"/>
    <dgm:cxn modelId="{98173DAE-3515-43D7-BF61-23DFE2E71164}" type="presOf" srcId="{C156758F-073C-4480-B9FA-EBDFD1789A8C}" destId="{F083C3E8-7540-4CB1-A7EC-C15A85FF268E}" srcOrd="0" destOrd="0" presId="urn:microsoft.com/office/officeart/2005/8/layout/venn1"/>
    <dgm:cxn modelId="{1656CE90-4572-47F9-BA38-79B504B9F4DD}" type="presParOf" srcId="{34B76F8D-38C6-4A89-B7BE-052FE48D718D}" destId="{F083C3E8-7540-4CB1-A7EC-C15A85FF268E}" srcOrd="0" destOrd="0" presId="urn:microsoft.com/office/officeart/2005/8/layout/venn1"/>
    <dgm:cxn modelId="{6E9AFE1C-C60B-47DC-BBBC-0242F1C9553B}" type="presParOf" srcId="{34B76F8D-38C6-4A89-B7BE-052FE48D718D}" destId="{3A1A170A-8160-4EC4-AB99-B9AE924406CB}" srcOrd="1" destOrd="0" presId="urn:microsoft.com/office/officeart/2005/8/layout/venn1"/>
    <dgm:cxn modelId="{906893B6-B736-4C72-923C-887004E4E0A0}" type="presParOf" srcId="{34B76F8D-38C6-4A89-B7BE-052FE48D718D}" destId="{ECE30656-1AE9-48D7-ADE0-03A110C71E19}" srcOrd="2" destOrd="0" presId="urn:microsoft.com/office/officeart/2005/8/layout/venn1"/>
    <dgm:cxn modelId="{F4F0A522-EDFD-4AC4-BDC8-B8D92418FF1A}" type="presParOf" srcId="{34B76F8D-38C6-4A89-B7BE-052FE48D718D}" destId="{4B2AFB6A-53A9-4009-8CC0-83A4B6213679}" srcOrd="3" destOrd="0" presId="urn:microsoft.com/office/officeart/2005/8/layout/venn1"/>
    <dgm:cxn modelId="{A35C4549-301B-4321-B862-7B53F5D7AD15}" type="presParOf" srcId="{34B76F8D-38C6-4A89-B7BE-052FE48D718D}" destId="{116CE5EC-29E2-470B-92BF-832959CCC451}" srcOrd="4" destOrd="0" presId="urn:microsoft.com/office/officeart/2005/8/layout/venn1"/>
    <dgm:cxn modelId="{4AF67B3C-41E1-42E9-BFD5-D2D274B91B91}" type="presParOf" srcId="{34B76F8D-38C6-4A89-B7BE-052FE48D718D}" destId="{54A0A251-65C6-4C71-82C9-E6E00740FB46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083C3E8-7540-4CB1-A7EC-C15A85FF268E}">
      <dsp:nvSpPr>
        <dsp:cNvPr id="0" name=""/>
        <dsp:cNvSpPr/>
      </dsp:nvSpPr>
      <dsp:spPr>
        <a:xfrm>
          <a:off x="2757011" y="56574"/>
          <a:ext cx="2715577" cy="271557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Як </a:t>
          </a:r>
          <a:r>
            <a:rPr lang="ru-RU" sz="1300" kern="1200" dirty="0" err="1" smtClean="0"/>
            <a:t>і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будь-який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інший</a:t>
          </a:r>
          <a:r>
            <a:rPr lang="ru-RU" sz="1300" kern="1200" dirty="0" smtClean="0"/>
            <a:t> вид </a:t>
          </a:r>
          <a:r>
            <a:rPr lang="ru-RU" sz="1300" kern="1200" dirty="0" err="1" smtClean="0"/>
            <a:t>суспільної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свідомості</a:t>
          </a:r>
          <a:r>
            <a:rPr lang="ru-RU" sz="1300" kern="1200" dirty="0" smtClean="0"/>
            <a:t>, </a:t>
          </a:r>
          <a:r>
            <a:rPr lang="ru-RU" sz="1300" kern="1200" dirty="0" err="1" smtClean="0"/>
            <a:t>етнічна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свідомість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функціонує</a:t>
          </a:r>
          <a:r>
            <a:rPr lang="ru-RU" sz="1300" kern="1200" dirty="0" smtClean="0"/>
            <a:t> на </a:t>
          </a:r>
          <a:r>
            <a:rPr lang="ru-RU" sz="1300" kern="1200" dirty="0" err="1" smtClean="0"/>
            <a:t>двох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рівнях</a:t>
          </a:r>
          <a:r>
            <a:rPr lang="ru-RU" sz="1300" kern="1200" dirty="0" smtClean="0"/>
            <a:t>: </a:t>
          </a:r>
          <a:r>
            <a:rPr lang="ru-RU" sz="1300" b="1" kern="1200" dirty="0" err="1" smtClean="0"/>
            <a:t>буденному</a:t>
          </a:r>
          <a:r>
            <a:rPr lang="ru-RU" sz="1300" b="1" kern="1200" dirty="0" smtClean="0"/>
            <a:t> </a:t>
          </a:r>
          <a:r>
            <a:rPr lang="ru-RU" sz="1300" b="1" kern="1200" dirty="0" err="1" smtClean="0"/>
            <a:t>і</a:t>
          </a:r>
          <a:r>
            <a:rPr lang="ru-RU" sz="1300" b="1" kern="1200" dirty="0" smtClean="0"/>
            <a:t> теоретичному</a:t>
          </a:r>
          <a:r>
            <a:rPr lang="ru-RU" sz="1300" kern="1200" dirty="0" smtClean="0"/>
            <a:t>.</a:t>
          </a:r>
          <a:endParaRPr lang="ru-RU" sz="1300" kern="1200" dirty="0"/>
        </a:p>
      </dsp:txBody>
      <dsp:txXfrm>
        <a:off x="3119088" y="531800"/>
        <a:ext cx="1991423" cy="1222009"/>
      </dsp:txXfrm>
    </dsp:sp>
    <dsp:sp modelId="{ECE30656-1AE9-48D7-ADE0-03A110C71E19}">
      <dsp:nvSpPr>
        <dsp:cNvPr id="0" name=""/>
        <dsp:cNvSpPr/>
      </dsp:nvSpPr>
      <dsp:spPr>
        <a:xfrm>
          <a:off x="3736882" y="1753810"/>
          <a:ext cx="2715577" cy="271557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err="1" smtClean="0"/>
            <a:t>Буденна</a:t>
          </a:r>
          <a:r>
            <a:rPr lang="ru-RU" sz="1300" b="1" kern="1200" dirty="0" smtClean="0"/>
            <a:t> </a:t>
          </a:r>
          <a:r>
            <a:rPr lang="ru-RU" sz="1300" b="1" kern="1200" dirty="0" err="1" smtClean="0"/>
            <a:t>етнічна</a:t>
          </a:r>
          <a:r>
            <a:rPr lang="ru-RU" sz="1300" b="1" kern="1200" dirty="0" smtClean="0"/>
            <a:t> </a:t>
          </a:r>
          <a:r>
            <a:rPr lang="ru-RU" sz="1300" kern="1200" dirty="0" err="1" smtClean="0"/>
            <a:t>свідомість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характеризується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несистематичністю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уявлень</a:t>
          </a:r>
          <a:r>
            <a:rPr lang="ru-RU" sz="1300" kern="1200" dirty="0" smtClean="0"/>
            <a:t>, </a:t>
          </a:r>
          <a:r>
            <a:rPr lang="ru-RU" sz="1300" kern="1200" dirty="0" err="1" smtClean="0"/>
            <a:t>ірраціональністю</a:t>
          </a:r>
          <a:r>
            <a:rPr lang="ru-RU" sz="1300" kern="1200" dirty="0" smtClean="0"/>
            <a:t>, </a:t>
          </a:r>
          <a:r>
            <a:rPr lang="ru-RU" sz="1300" kern="1200" dirty="0" err="1" smtClean="0"/>
            <a:t>наявністю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стереотипів</a:t>
          </a:r>
          <a:r>
            <a:rPr lang="ru-RU" sz="1300" kern="1200" dirty="0" smtClean="0"/>
            <a:t>. </a:t>
          </a:r>
          <a:endParaRPr lang="ru-RU" sz="1300" kern="1200" dirty="0"/>
        </a:p>
      </dsp:txBody>
      <dsp:txXfrm>
        <a:off x="4567396" y="2455334"/>
        <a:ext cx="1629346" cy="1493567"/>
      </dsp:txXfrm>
    </dsp:sp>
    <dsp:sp modelId="{116CE5EC-29E2-470B-92BF-832959CCC451}">
      <dsp:nvSpPr>
        <dsp:cNvPr id="0" name=""/>
        <dsp:cNvSpPr/>
      </dsp:nvSpPr>
      <dsp:spPr>
        <a:xfrm>
          <a:off x="1777140" y="1753810"/>
          <a:ext cx="2715577" cy="271557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На </a:t>
          </a:r>
          <a:r>
            <a:rPr lang="ru-RU" sz="1300" kern="1200" dirty="0" err="1" smtClean="0"/>
            <a:t>відміну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від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буденної</a:t>
          </a:r>
          <a:r>
            <a:rPr lang="ru-RU" sz="1300" kern="1200" dirty="0" smtClean="0"/>
            <a:t>, </a:t>
          </a:r>
          <a:r>
            <a:rPr lang="ru-RU" sz="1300" b="1" kern="1200" dirty="0" smtClean="0"/>
            <a:t>теоретична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свідомість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раціональна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і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структурована</a:t>
          </a:r>
          <a:r>
            <a:rPr lang="ru-RU" sz="1300" kern="1200" dirty="0" smtClean="0"/>
            <a:t>, </a:t>
          </a:r>
          <a:r>
            <a:rPr lang="ru-RU" sz="1300" kern="1200" dirty="0" err="1" smtClean="0"/>
            <a:t>і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саме</a:t>
          </a:r>
          <a:r>
            <a:rPr lang="ru-RU" sz="1300" kern="1200" dirty="0" smtClean="0"/>
            <a:t> одним </a:t>
          </a:r>
          <a:r>
            <a:rPr lang="ru-RU" sz="1300" kern="1200" dirty="0" err="1" smtClean="0"/>
            <a:t>з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її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проявів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є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етнічна</a:t>
          </a:r>
          <a:r>
            <a:rPr lang="ru-RU" sz="1300" kern="1200" dirty="0" smtClean="0"/>
            <a:t> </a:t>
          </a:r>
          <a:r>
            <a:rPr lang="ru-RU" sz="1300" kern="1200" dirty="0" err="1" smtClean="0"/>
            <a:t>ідеологія</a:t>
          </a:r>
          <a:r>
            <a:rPr lang="ru-RU" sz="1300" kern="1200" dirty="0" smtClean="0"/>
            <a:t>. </a:t>
          </a:r>
          <a:endParaRPr lang="ru-RU" sz="1300" kern="1200" dirty="0"/>
        </a:p>
      </dsp:txBody>
      <dsp:txXfrm>
        <a:off x="2032857" y="2455334"/>
        <a:ext cx="1629346" cy="14935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49B946A5-B98A-414A-8FAF-D3FA8F353D4B}" type="datetimeFigureOut">
              <a:rPr lang="ru-RU" smtClean="0"/>
              <a:pPr/>
              <a:t>14.10.2024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B9330E5-BD54-4F56-973D-9068FF01EA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B946A5-B98A-414A-8FAF-D3FA8F353D4B}" type="datetimeFigureOut">
              <a:rPr lang="ru-RU" smtClean="0"/>
              <a:pPr/>
              <a:t>14.10.2024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9330E5-BD54-4F56-973D-9068FF01EA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B946A5-B98A-414A-8FAF-D3FA8F353D4B}" type="datetimeFigureOut">
              <a:rPr lang="ru-RU" smtClean="0"/>
              <a:pPr/>
              <a:t>14.10.2024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9330E5-BD54-4F56-973D-9068FF01EA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B946A5-B98A-414A-8FAF-D3FA8F353D4B}" type="datetimeFigureOut">
              <a:rPr lang="ru-RU" smtClean="0"/>
              <a:pPr/>
              <a:t>14.10.2024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9330E5-BD54-4F56-973D-9068FF01EA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49B946A5-B98A-414A-8FAF-D3FA8F353D4B}" type="datetimeFigureOut">
              <a:rPr lang="ru-RU" smtClean="0"/>
              <a:pPr/>
              <a:t>14.10.2024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B9330E5-BD54-4F56-973D-9068FF01EA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B946A5-B98A-414A-8FAF-D3FA8F353D4B}" type="datetimeFigureOut">
              <a:rPr lang="ru-RU" smtClean="0"/>
              <a:pPr/>
              <a:t>14.10.2024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4B9330E5-BD54-4F56-973D-9068FF01EA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B946A5-B98A-414A-8FAF-D3FA8F353D4B}" type="datetimeFigureOut">
              <a:rPr lang="ru-RU" smtClean="0"/>
              <a:pPr/>
              <a:t>14.10.2024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4B9330E5-BD54-4F56-973D-9068FF01EA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B946A5-B98A-414A-8FAF-D3FA8F353D4B}" type="datetimeFigureOut">
              <a:rPr lang="ru-RU" smtClean="0"/>
              <a:pPr/>
              <a:t>14.10.2024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9330E5-BD54-4F56-973D-9068FF01EA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B946A5-B98A-414A-8FAF-D3FA8F353D4B}" type="datetimeFigureOut">
              <a:rPr lang="ru-RU" smtClean="0"/>
              <a:pPr/>
              <a:t>14.10.2024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9330E5-BD54-4F56-973D-9068FF01EA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49B946A5-B98A-414A-8FAF-D3FA8F353D4B}" type="datetimeFigureOut">
              <a:rPr lang="ru-RU" smtClean="0"/>
              <a:pPr/>
              <a:t>14.10.2024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B9330E5-BD54-4F56-973D-9068FF01EA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49B946A5-B98A-414A-8FAF-D3FA8F353D4B}" type="datetimeFigureOut">
              <a:rPr lang="ru-RU" smtClean="0"/>
              <a:pPr/>
              <a:t>14.10.2024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B9330E5-BD54-4F56-973D-9068FF01EA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49B946A5-B98A-414A-8FAF-D3FA8F353D4B}" type="datetimeFigureOut">
              <a:rPr lang="ru-RU" smtClean="0"/>
              <a:pPr/>
              <a:t>14.10.2024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4B9330E5-BD54-4F56-973D-9068FF01EA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4234" y="381000"/>
            <a:ext cx="8229600" cy="4048131"/>
          </a:xfrm>
        </p:spPr>
        <p:txBody>
          <a:bodyPr>
            <a:normAutofit/>
          </a:bodyPr>
          <a:lstStyle/>
          <a:p>
            <a:r>
              <a:rPr lang="uk-UA" b="1" dirty="0" smtClean="0"/>
              <a:t>Тема 6. Значення культурно-ідеологічних чинників у виникненні іредентизму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/>
              <a:t>Мета, яку </a:t>
            </a:r>
            <a:r>
              <a:rPr lang="ru-RU" dirty="0" err="1"/>
              <a:t>переслідують</a:t>
            </a:r>
            <a:r>
              <a:rPr lang="ru-RU" dirty="0"/>
              <a:t> </a:t>
            </a:r>
            <a:r>
              <a:rPr lang="ru-RU" dirty="0" err="1"/>
              <a:t>провідники</a:t>
            </a:r>
            <a:r>
              <a:rPr lang="ru-RU" dirty="0"/>
              <a:t> </a:t>
            </a:r>
            <a:r>
              <a:rPr lang="ru-RU" dirty="0" err="1"/>
              <a:t>іредентистської</a:t>
            </a:r>
            <a:r>
              <a:rPr lang="ru-RU" dirty="0"/>
              <a:t> </a:t>
            </a:r>
            <a:r>
              <a:rPr lang="ru-RU" dirty="0" err="1"/>
              <a:t>стратегії</a:t>
            </a:r>
            <a:r>
              <a:rPr lang="ru-RU" dirty="0"/>
              <a:t>, як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досягнення</a:t>
            </a:r>
            <a:r>
              <a:rPr lang="ru-RU" dirty="0"/>
              <a:t>, </a:t>
            </a:r>
            <a:r>
              <a:rPr lang="ru-RU" dirty="0" err="1"/>
              <a:t>суперечать</a:t>
            </a:r>
            <a:r>
              <a:rPr lang="ru-RU" dirty="0"/>
              <a:t> нормам </a:t>
            </a:r>
            <a:r>
              <a:rPr lang="ru-RU" dirty="0" err="1"/>
              <a:t>міжнародного</a:t>
            </a:r>
            <a:r>
              <a:rPr lang="ru-RU" dirty="0"/>
              <a:t> права про </a:t>
            </a:r>
            <a:r>
              <a:rPr lang="ru-RU" dirty="0" err="1"/>
              <a:t>цілісність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непорушність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кордонів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невтручання</a:t>
            </a:r>
            <a:r>
              <a:rPr lang="ru-RU" dirty="0"/>
              <a:t> у </a:t>
            </a:r>
            <a:r>
              <a:rPr lang="ru-RU" dirty="0" err="1"/>
              <a:t>справи</a:t>
            </a:r>
            <a:r>
              <a:rPr lang="ru-RU" dirty="0"/>
              <a:t> </a:t>
            </a:r>
            <a:r>
              <a:rPr lang="ru-RU" dirty="0" err="1"/>
              <a:t>суверенних</a:t>
            </a:r>
            <a:r>
              <a:rPr lang="ru-RU" dirty="0"/>
              <a:t> держав, </a:t>
            </a:r>
            <a:r>
              <a:rPr lang="ru-RU" dirty="0" err="1"/>
              <a:t>саме</a:t>
            </a:r>
            <a:r>
              <a:rPr lang="ru-RU" dirty="0"/>
              <a:t> тому </a:t>
            </a:r>
            <a:r>
              <a:rPr lang="ru-RU" dirty="0" err="1"/>
              <a:t>іредентисти</a:t>
            </a:r>
            <a:r>
              <a:rPr lang="ru-RU" dirty="0"/>
              <a:t> </a:t>
            </a:r>
            <a:r>
              <a:rPr lang="ru-RU" dirty="0" err="1"/>
              <a:t>намагаються</a:t>
            </a:r>
            <a:r>
              <a:rPr lang="ru-RU" dirty="0"/>
              <a:t> </a:t>
            </a:r>
            <a:r>
              <a:rPr lang="ru-RU" dirty="0" err="1"/>
              <a:t>обґрунтувати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наміри</a:t>
            </a:r>
            <a:r>
              <a:rPr lang="ru-RU" dirty="0"/>
              <a:t>, </a:t>
            </a:r>
            <a:r>
              <a:rPr lang="ru-RU" dirty="0" err="1"/>
              <a:t>заради</a:t>
            </a:r>
            <a:r>
              <a:rPr lang="ru-RU" dirty="0"/>
              <a:t> </a:t>
            </a:r>
            <a:r>
              <a:rPr lang="ru-RU" dirty="0" err="1"/>
              <a:t>чого</a:t>
            </a:r>
            <a:r>
              <a:rPr lang="ru-RU" dirty="0"/>
              <a:t> часто </a:t>
            </a:r>
            <a:r>
              <a:rPr lang="ru-RU" dirty="0" err="1"/>
              <a:t>вдаються</a:t>
            </a:r>
            <a:r>
              <a:rPr lang="ru-RU" dirty="0"/>
              <a:t> до </a:t>
            </a:r>
            <a:r>
              <a:rPr lang="ru-RU" dirty="0" err="1"/>
              <a:t>політичної</a:t>
            </a:r>
            <a:r>
              <a:rPr lang="ru-RU" dirty="0"/>
              <a:t> </a:t>
            </a:r>
            <a:r>
              <a:rPr lang="ru-RU" dirty="0" err="1"/>
              <a:t>казуїстики</a:t>
            </a:r>
            <a:r>
              <a:rPr lang="ru-RU" dirty="0"/>
              <a:t>, </a:t>
            </a:r>
            <a:r>
              <a:rPr lang="ru-RU" dirty="0" err="1"/>
              <a:t>переписують</a:t>
            </a:r>
            <a:r>
              <a:rPr lang="ru-RU" dirty="0"/>
              <a:t> </a:t>
            </a:r>
            <a:r>
              <a:rPr lang="ru-RU" dirty="0" err="1"/>
              <a:t>історію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реанімують</a:t>
            </a:r>
            <a:r>
              <a:rPr lang="ru-RU" dirty="0"/>
              <a:t> «</a:t>
            </a:r>
            <a:r>
              <a:rPr lang="ru-RU" dirty="0" err="1"/>
              <a:t>велику</a:t>
            </a:r>
            <a:r>
              <a:rPr lang="ru-RU" dirty="0"/>
              <a:t> </a:t>
            </a:r>
            <a:r>
              <a:rPr lang="ru-RU" dirty="0" err="1"/>
              <a:t>ідею</a:t>
            </a:r>
            <a:r>
              <a:rPr lang="ru-RU" dirty="0"/>
              <a:t>».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/>
              <a:t>Д</a:t>
            </a:r>
            <a:r>
              <a:rPr lang="ru-RU" dirty="0" smtClean="0"/>
              <a:t>октрина «</a:t>
            </a:r>
            <a:r>
              <a:rPr lang="ru-RU" dirty="0" err="1" smtClean="0"/>
              <a:t>Великої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» </a:t>
            </a:r>
            <a:r>
              <a:rPr lang="ru-RU" dirty="0" err="1" smtClean="0"/>
              <a:t>є</a:t>
            </a:r>
            <a:r>
              <a:rPr lang="ru-RU" dirty="0" smtClean="0"/>
              <a:t>  </a:t>
            </a:r>
            <a:r>
              <a:rPr lang="ru-RU" dirty="0" err="1"/>
              <a:t>невід’ємною</a:t>
            </a:r>
            <a:r>
              <a:rPr lang="ru-RU" dirty="0"/>
              <a:t> </a:t>
            </a:r>
            <a:r>
              <a:rPr lang="ru-RU" dirty="0" err="1"/>
              <a:t>складовою</a:t>
            </a:r>
            <a:r>
              <a:rPr lang="ru-RU" dirty="0"/>
              <a:t> </a:t>
            </a:r>
            <a:r>
              <a:rPr lang="ru-RU" dirty="0" err="1"/>
              <a:t>етнічної</a:t>
            </a:r>
            <a:r>
              <a:rPr lang="ru-RU" dirty="0"/>
              <a:t> </a:t>
            </a:r>
            <a:r>
              <a:rPr lang="ru-RU" dirty="0" err="1"/>
              <a:t>ідеології</a:t>
            </a:r>
            <a:r>
              <a:rPr lang="ru-RU" dirty="0"/>
              <a:t> </a:t>
            </a:r>
            <a:r>
              <a:rPr lang="ru-RU" dirty="0" err="1" smtClean="0"/>
              <a:t>іредентистів</a:t>
            </a:r>
            <a:r>
              <a:rPr lang="ru-RU" dirty="0" smtClean="0"/>
              <a:t>, вона сформована </a:t>
            </a:r>
            <a:r>
              <a:rPr lang="ru-RU" dirty="0" err="1"/>
              <a:t>тими</a:t>
            </a:r>
            <a:r>
              <a:rPr lang="ru-RU" dirty="0"/>
              <a:t> народами,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/>
              <a:t>тривалий</a:t>
            </a:r>
            <a:r>
              <a:rPr lang="ru-RU" dirty="0"/>
              <a:t> час </a:t>
            </a:r>
            <a:r>
              <a:rPr lang="ru-RU" dirty="0" err="1"/>
              <a:t>перебували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владою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держав, </a:t>
            </a:r>
            <a:r>
              <a:rPr lang="ru-RU" dirty="0" err="1"/>
              <a:t>але</a:t>
            </a:r>
            <a:r>
              <a:rPr lang="ru-RU" dirty="0"/>
              <a:t> вступили на шлях </a:t>
            </a:r>
            <a:r>
              <a:rPr lang="ru-RU" dirty="0" err="1"/>
              <a:t>національного</a:t>
            </a:r>
            <a:r>
              <a:rPr lang="ru-RU" dirty="0"/>
              <a:t> </a:t>
            </a:r>
            <a:r>
              <a:rPr lang="ru-RU" dirty="0" err="1"/>
              <a:t>визволення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smtClean="0"/>
              <a:t>Доктрина </a:t>
            </a:r>
            <a:r>
              <a:rPr lang="ru-RU" dirty="0" err="1"/>
              <a:t>спирається</a:t>
            </a:r>
            <a:r>
              <a:rPr lang="ru-RU" dirty="0"/>
              <a:t> на </a:t>
            </a:r>
            <a:r>
              <a:rPr lang="ru-RU" dirty="0" err="1"/>
              <a:t>факти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історичного</a:t>
            </a:r>
            <a:r>
              <a:rPr lang="ru-RU" dirty="0"/>
              <a:t> </a:t>
            </a:r>
            <a:r>
              <a:rPr lang="ru-RU" dirty="0" err="1"/>
              <a:t>минулого</a:t>
            </a:r>
            <a:r>
              <a:rPr lang="ru-RU" dirty="0"/>
              <a:t>, у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етнос</a:t>
            </a:r>
            <a:r>
              <a:rPr lang="ru-RU" dirty="0"/>
              <a:t> </a:t>
            </a:r>
            <a:r>
              <a:rPr lang="ru-RU" dirty="0" err="1"/>
              <a:t>мав</a:t>
            </a:r>
            <a:r>
              <a:rPr lang="ru-RU" dirty="0"/>
              <a:t> </a:t>
            </a:r>
            <a:r>
              <a:rPr lang="ru-RU" dirty="0" err="1"/>
              <a:t>вагомі</a:t>
            </a:r>
            <a:r>
              <a:rPr lang="ru-RU" dirty="0"/>
              <a:t> </a:t>
            </a:r>
            <a:r>
              <a:rPr lang="ru-RU" dirty="0" err="1"/>
              <a:t>здобутки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високий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, </a:t>
            </a:r>
            <a:r>
              <a:rPr lang="ru-RU" dirty="0" err="1"/>
              <a:t>однак</a:t>
            </a:r>
            <a:r>
              <a:rPr lang="ru-RU" dirty="0"/>
              <a:t> </a:t>
            </a:r>
            <a:r>
              <a:rPr lang="ru-RU" dirty="0" err="1"/>
              <a:t>втрата</a:t>
            </a:r>
            <a:r>
              <a:rPr lang="ru-RU" dirty="0"/>
              <a:t> </a:t>
            </a:r>
            <a:r>
              <a:rPr lang="ru-RU" dirty="0" err="1"/>
              <a:t>державності</a:t>
            </a:r>
            <a:r>
              <a:rPr lang="ru-RU" dirty="0"/>
              <a:t> </a:t>
            </a:r>
            <a:r>
              <a:rPr lang="ru-RU" dirty="0" err="1"/>
              <a:t>зумовила</a:t>
            </a:r>
            <a:r>
              <a:rPr lang="ru-RU" dirty="0"/>
              <a:t> початок </a:t>
            </a:r>
            <a:r>
              <a:rPr lang="ru-RU" dirty="0" err="1"/>
              <a:t>боротьби</a:t>
            </a:r>
            <a:r>
              <a:rPr lang="ru-RU" dirty="0"/>
              <a:t> за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відновлення</a:t>
            </a:r>
            <a:r>
              <a:rPr lang="ru-RU" dirty="0"/>
              <a:t> в </a:t>
            </a:r>
            <a:r>
              <a:rPr lang="ru-RU" dirty="0" err="1"/>
              <a:t>колишніх</a:t>
            </a:r>
            <a:r>
              <a:rPr lang="ru-RU" dirty="0"/>
              <a:t> кордонах.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 err="1"/>
              <a:t>Усі</a:t>
            </a:r>
            <a:r>
              <a:rPr lang="ru-RU" dirty="0"/>
              <a:t> </a:t>
            </a:r>
            <a:r>
              <a:rPr lang="ru-RU" dirty="0" err="1"/>
              <a:t>доктрини</a:t>
            </a:r>
            <a:r>
              <a:rPr lang="ru-RU" dirty="0"/>
              <a:t> «</a:t>
            </a:r>
            <a:r>
              <a:rPr lang="ru-RU" dirty="0" err="1"/>
              <a:t>Великої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» </a:t>
            </a:r>
            <a:r>
              <a:rPr lang="ru-RU" dirty="0" err="1"/>
              <a:t>наголошують</a:t>
            </a:r>
            <a:r>
              <a:rPr lang="ru-RU" dirty="0"/>
              <a:t> на </a:t>
            </a:r>
            <a:r>
              <a:rPr lang="ru-RU" dirty="0" err="1"/>
              <a:t>важливому</a:t>
            </a:r>
            <a:r>
              <a:rPr lang="ru-RU" dirty="0"/>
              <a:t> </a:t>
            </a:r>
            <a:r>
              <a:rPr lang="ru-RU" dirty="0" err="1"/>
              <a:t>значенні</a:t>
            </a:r>
            <a:r>
              <a:rPr lang="ru-RU" dirty="0"/>
              <a:t> </a:t>
            </a:r>
            <a:r>
              <a:rPr lang="ru-RU" dirty="0" err="1"/>
              <a:t>територіального</a:t>
            </a:r>
            <a:r>
              <a:rPr lang="ru-RU" dirty="0"/>
              <a:t> фактору у </a:t>
            </a:r>
            <a:r>
              <a:rPr lang="ru-RU" dirty="0" err="1"/>
              <a:t>національно-визвольному</a:t>
            </a:r>
            <a:r>
              <a:rPr lang="ru-RU" dirty="0"/>
              <a:t> </a:t>
            </a:r>
            <a:r>
              <a:rPr lang="ru-RU" dirty="0" err="1"/>
              <a:t>русі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підтверджує</a:t>
            </a:r>
            <a:r>
              <a:rPr lang="ru-RU" dirty="0"/>
              <a:t> </a:t>
            </a:r>
            <a:r>
              <a:rPr lang="ru-RU" dirty="0" smtClean="0"/>
              <a:t>вис</a:t>
            </a:r>
          </a:p>
          <a:p>
            <a:pPr algn="just"/>
            <a:r>
              <a:rPr lang="ru-RU" dirty="0" err="1"/>
              <a:t>І</a:t>
            </a:r>
            <a:r>
              <a:rPr lang="ru-RU" dirty="0" err="1" smtClean="0"/>
              <a:t>дея</a:t>
            </a:r>
            <a:r>
              <a:rPr lang="ru-RU" dirty="0" smtClean="0"/>
              <a:t> </a:t>
            </a:r>
            <a:r>
              <a:rPr lang="ru-RU" dirty="0" err="1"/>
              <a:t>виникла</a:t>
            </a:r>
            <a:r>
              <a:rPr lang="ru-RU" dirty="0"/>
              <a:t> у ХІХ ст. – на початку ХХ ст. у </a:t>
            </a:r>
            <a:r>
              <a:rPr lang="ru-RU" dirty="0" err="1"/>
              <a:t>багатьох</a:t>
            </a:r>
            <a:r>
              <a:rPr lang="ru-RU" dirty="0"/>
              <a:t> </a:t>
            </a:r>
            <a:r>
              <a:rPr lang="ru-RU" dirty="0" err="1"/>
              <a:t>народів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до </a:t>
            </a:r>
            <a:r>
              <a:rPr lang="ru-RU" dirty="0" err="1"/>
              <a:t>сьогодні</a:t>
            </a:r>
            <a:r>
              <a:rPr lang="ru-RU" dirty="0"/>
              <a:t> </a:t>
            </a:r>
            <a:r>
              <a:rPr lang="ru-RU" dirty="0" err="1"/>
              <a:t>залишається</a:t>
            </a:r>
            <a:r>
              <a:rPr lang="ru-RU" dirty="0"/>
              <a:t> актуальною та живить </a:t>
            </a:r>
            <a:r>
              <a:rPr lang="ru-RU" dirty="0" err="1"/>
              <a:t>іредентистську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 </a:t>
            </a:r>
            <a:r>
              <a:rPr lang="ru-RU" dirty="0" err="1"/>
              <a:t>багатьох</a:t>
            </a:r>
            <a:r>
              <a:rPr lang="ru-RU" dirty="0"/>
              <a:t> держав. </a:t>
            </a:r>
            <a:r>
              <a:rPr lang="ru-RU" dirty="0" err="1" smtClean="0"/>
              <a:t>окий</a:t>
            </a:r>
            <a:r>
              <a:rPr lang="ru-RU" dirty="0" smtClean="0"/>
              <a:t> </a:t>
            </a:r>
            <a:r>
              <a:rPr lang="ru-RU" dirty="0" err="1"/>
              <a:t>територіальний</a:t>
            </a:r>
            <a:r>
              <a:rPr lang="ru-RU" dirty="0"/>
              <a:t> статус народу.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«</a:t>
            </a:r>
            <a:r>
              <a:rPr lang="ru-RU" dirty="0" err="1" smtClean="0"/>
              <a:t>Великі</a:t>
            </a:r>
            <a:r>
              <a:rPr lang="ru-RU" dirty="0" smtClean="0"/>
              <a:t> </a:t>
            </a:r>
            <a:r>
              <a:rPr lang="ru-RU" dirty="0" err="1" smtClean="0"/>
              <a:t>ідеї</a:t>
            </a:r>
            <a:r>
              <a:rPr lang="ru-RU" dirty="0" smtClean="0"/>
              <a:t>» створили </a:t>
            </a:r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європейських</a:t>
            </a:r>
            <a:r>
              <a:rPr lang="ru-RU" dirty="0" smtClean="0"/>
              <a:t> </a:t>
            </a:r>
            <a:r>
              <a:rPr lang="ru-RU" dirty="0" err="1" smtClean="0"/>
              <a:t>народів</a:t>
            </a:r>
            <a:r>
              <a:rPr lang="ru-RU" dirty="0" smtClean="0"/>
              <a:t>, </a:t>
            </a:r>
            <a:r>
              <a:rPr lang="ru-RU" dirty="0" err="1" smtClean="0"/>
              <a:t>переважно</a:t>
            </a:r>
            <a:r>
              <a:rPr lang="ru-RU" dirty="0" smtClean="0"/>
              <a:t> </a:t>
            </a:r>
            <a:r>
              <a:rPr lang="ru-RU" dirty="0" err="1" smtClean="0"/>
              <a:t>ті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пережили </a:t>
            </a:r>
            <a:r>
              <a:rPr lang="ru-RU" dirty="0" err="1" smtClean="0"/>
              <a:t>тривалий</a:t>
            </a:r>
            <a:r>
              <a:rPr lang="ru-RU" dirty="0" smtClean="0"/>
              <a:t> </a:t>
            </a:r>
            <a:r>
              <a:rPr lang="ru-RU" dirty="0" err="1" smtClean="0"/>
              <a:t>період</a:t>
            </a:r>
            <a:r>
              <a:rPr lang="ru-RU" dirty="0" smtClean="0"/>
              <a:t> </a:t>
            </a:r>
            <a:r>
              <a:rPr lang="ru-RU" dirty="0" err="1" smtClean="0"/>
              <a:t>розділеності,зокрема</a:t>
            </a:r>
            <a:r>
              <a:rPr lang="ru-RU" dirty="0" smtClean="0"/>
              <a:t>:</a:t>
            </a:r>
          </a:p>
          <a:p>
            <a:r>
              <a:rPr lang="uk-UA" dirty="0" smtClean="0"/>
              <a:t>Грецька </a:t>
            </a:r>
            <a:r>
              <a:rPr lang="uk-UA" dirty="0" err="1" smtClean="0"/>
              <a:t>“Мегалі</a:t>
            </a:r>
            <a:r>
              <a:rPr lang="uk-UA" dirty="0" smtClean="0"/>
              <a:t> </a:t>
            </a:r>
            <a:r>
              <a:rPr lang="uk-UA" dirty="0" err="1" smtClean="0"/>
              <a:t>ідея”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2. Грецька </a:t>
            </a:r>
            <a:r>
              <a:rPr lang="uk-UA" dirty="0" err="1" smtClean="0"/>
              <a:t>“Мегалі</a:t>
            </a:r>
            <a:r>
              <a:rPr lang="uk-UA" dirty="0" smtClean="0"/>
              <a:t> </a:t>
            </a:r>
            <a:r>
              <a:rPr lang="uk-UA" dirty="0" err="1" smtClean="0"/>
              <a:t>ідея”</a:t>
            </a:r>
            <a:endParaRPr lang="ru-RU" dirty="0"/>
          </a:p>
        </p:txBody>
      </p:sp>
      <p:pic>
        <p:nvPicPr>
          <p:cNvPr id="4" name="Содержимое 3" descr="Great_Greece_Map_Claimed_by_Venizelos_at_Paris_Peace_Conference_1919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00034" y="1571612"/>
            <a:ext cx="4429156" cy="3714776"/>
          </a:xfrm>
        </p:spPr>
      </p:pic>
      <p:sp>
        <p:nvSpPr>
          <p:cNvPr id="5" name="Прямоугольник 4"/>
          <p:cNvSpPr/>
          <p:nvPr/>
        </p:nvSpPr>
        <p:spPr>
          <a:xfrm>
            <a:off x="5000628" y="1571612"/>
            <a:ext cx="392909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         </a:t>
            </a:r>
            <a:r>
              <a:rPr lang="ru-RU" dirty="0" err="1" smtClean="0"/>
              <a:t>Чи</a:t>
            </a:r>
            <a:r>
              <a:rPr lang="ru-RU" dirty="0" smtClean="0"/>
              <a:t> не </a:t>
            </a:r>
            <a:r>
              <a:rPr lang="ru-RU" dirty="0" err="1" smtClean="0"/>
              <a:t>найвідомішою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грецька</a:t>
            </a:r>
            <a:r>
              <a:rPr lang="ru-RU" dirty="0" smtClean="0"/>
              <a:t> «</a:t>
            </a:r>
            <a:r>
              <a:rPr lang="ru-RU" dirty="0" err="1" smtClean="0"/>
              <a:t>Мегалі</a:t>
            </a:r>
            <a:r>
              <a:rPr lang="ru-RU" dirty="0" smtClean="0"/>
              <a:t> </a:t>
            </a:r>
            <a:r>
              <a:rPr lang="ru-RU" dirty="0" err="1" smtClean="0"/>
              <a:t>ідеа</a:t>
            </a:r>
            <a:r>
              <a:rPr lang="ru-RU" dirty="0" smtClean="0"/>
              <a:t>», яка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донині</a:t>
            </a:r>
            <a:r>
              <a:rPr lang="ru-RU" dirty="0" smtClean="0"/>
              <a:t> не </a:t>
            </a:r>
            <a:r>
              <a:rPr lang="ru-RU" dirty="0" err="1" smtClean="0"/>
              <a:t>втратила</a:t>
            </a:r>
            <a:r>
              <a:rPr lang="ru-RU" dirty="0" smtClean="0"/>
              <a:t> </a:t>
            </a:r>
            <a:r>
              <a:rPr lang="ru-RU" dirty="0" err="1" smtClean="0"/>
              <a:t>актуальності</a:t>
            </a:r>
            <a:r>
              <a:rPr lang="ru-RU" dirty="0" smtClean="0"/>
              <a:t> для </a:t>
            </a:r>
            <a:r>
              <a:rPr lang="ru-RU" dirty="0" err="1" smtClean="0"/>
              <a:t>греків</a:t>
            </a:r>
            <a:r>
              <a:rPr lang="ru-RU" dirty="0" smtClean="0"/>
              <a:t>. У 1830–1840-х роках у </a:t>
            </a:r>
            <a:r>
              <a:rPr lang="ru-RU" dirty="0" err="1" smtClean="0"/>
              <a:t>Греції</a:t>
            </a:r>
            <a:r>
              <a:rPr lang="ru-RU" dirty="0" smtClean="0"/>
              <a:t> </a:t>
            </a:r>
            <a:r>
              <a:rPr lang="ru-RU" dirty="0" err="1" smtClean="0"/>
              <a:t>з’явилися</a:t>
            </a:r>
            <a:r>
              <a:rPr lang="ru-RU" dirty="0" smtClean="0"/>
              <a:t> три </a:t>
            </a:r>
            <a:r>
              <a:rPr lang="ru-RU" dirty="0" err="1" smtClean="0"/>
              <a:t>протопартії</a:t>
            </a:r>
            <a:r>
              <a:rPr lang="ru-RU" dirty="0" smtClean="0"/>
              <a:t>, </a:t>
            </a:r>
            <a:r>
              <a:rPr lang="ru-RU" dirty="0" err="1" smtClean="0"/>
              <a:t>кожна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будувала</a:t>
            </a:r>
            <a:r>
              <a:rPr lang="ru-RU" dirty="0" smtClean="0"/>
              <a:t> свою </a:t>
            </a:r>
            <a:r>
              <a:rPr lang="ru-RU" dirty="0" err="1" smtClean="0"/>
              <a:t>програму</a:t>
            </a:r>
            <a:r>
              <a:rPr lang="ru-RU" dirty="0" smtClean="0"/>
              <a:t> на </a:t>
            </a:r>
            <a:r>
              <a:rPr lang="ru-RU" dirty="0" err="1" smtClean="0"/>
              <a:t>базі</a:t>
            </a:r>
            <a:r>
              <a:rPr lang="ru-RU" dirty="0" smtClean="0"/>
              <a:t> «</a:t>
            </a:r>
            <a:r>
              <a:rPr lang="ru-RU" dirty="0" err="1" smtClean="0"/>
              <a:t>великої</a:t>
            </a:r>
            <a:r>
              <a:rPr lang="ru-RU" dirty="0" smtClean="0"/>
              <a:t> </a:t>
            </a:r>
            <a:r>
              <a:rPr lang="ru-RU" dirty="0" err="1" smtClean="0"/>
              <a:t>ідеї</a:t>
            </a:r>
            <a:r>
              <a:rPr lang="ru-RU" dirty="0" smtClean="0"/>
              <a:t>», </a:t>
            </a:r>
            <a:r>
              <a:rPr lang="ru-RU" dirty="0" err="1" smtClean="0"/>
              <a:t>однак</a:t>
            </a:r>
            <a:r>
              <a:rPr lang="ru-RU" dirty="0" smtClean="0"/>
              <a:t> </a:t>
            </a:r>
            <a:r>
              <a:rPr lang="ru-RU" dirty="0" err="1" smtClean="0"/>
              <a:t>мали</a:t>
            </a:r>
            <a:r>
              <a:rPr lang="ru-RU" dirty="0" smtClean="0"/>
              <a:t> </a:t>
            </a:r>
            <a:r>
              <a:rPr lang="ru-RU" dirty="0" err="1" smtClean="0"/>
              <a:t>місце</a:t>
            </a:r>
            <a:r>
              <a:rPr lang="ru-RU" dirty="0" smtClean="0"/>
              <a:t> </a:t>
            </a:r>
            <a:r>
              <a:rPr lang="ru-RU" dirty="0" err="1" smtClean="0"/>
              <a:t>відмінності</a:t>
            </a:r>
            <a:r>
              <a:rPr lang="ru-RU" dirty="0" smtClean="0"/>
              <a:t> у </a:t>
            </a:r>
            <a:r>
              <a:rPr lang="ru-RU" dirty="0" err="1" smtClean="0"/>
              <a:t>розумінні</a:t>
            </a:r>
            <a:r>
              <a:rPr lang="ru-RU" dirty="0" smtClean="0"/>
              <a:t> </a:t>
            </a:r>
            <a:r>
              <a:rPr lang="ru-RU" dirty="0" err="1" smtClean="0"/>
              <a:t>національних</a:t>
            </a:r>
            <a:r>
              <a:rPr lang="ru-RU" dirty="0" smtClean="0"/>
              <a:t> задач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шляхів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реалізації</a:t>
            </a:r>
            <a:r>
              <a:rPr lang="ru-RU" dirty="0" smtClean="0"/>
              <a:t>. </a:t>
            </a:r>
            <a:r>
              <a:rPr lang="ru-RU" dirty="0" err="1" smtClean="0"/>
              <a:t>Партії</a:t>
            </a:r>
            <a:r>
              <a:rPr lang="ru-RU" dirty="0" smtClean="0"/>
              <a:t> </a:t>
            </a:r>
            <a:r>
              <a:rPr lang="ru-RU" dirty="0" err="1" smtClean="0"/>
              <a:t>робили</a:t>
            </a:r>
            <a:r>
              <a:rPr lang="ru-RU" dirty="0" smtClean="0"/>
              <a:t> </a:t>
            </a:r>
            <a:r>
              <a:rPr lang="ru-RU" dirty="0" err="1" smtClean="0"/>
              <a:t>наголос</a:t>
            </a:r>
            <a:r>
              <a:rPr lang="ru-RU" dirty="0" smtClean="0"/>
              <a:t> на </a:t>
            </a:r>
            <a:r>
              <a:rPr lang="ru-RU" dirty="0" err="1" smtClean="0"/>
              <a:t>необхідності</a:t>
            </a:r>
            <a:r>
              <a:rPr lang="ru-RU" dirty="0" smtClean="0"/>
              <a:t> </a:t>
            </a:r>
            <a:r>
              <a:rPr lang="ru-RU" dirty="0" err="1" smtClean="0"/>
              <a:t>інтенсивного</a:t>
            </a:r>
            <a:r>
              <a:rPr lang="ru-RU" dirty="0" smtClean="0"/>
              <a:t> </a:t>
            </a:r>
            <a:r>
              <a:rPr lang="ru-RU" dirty="0" err="1" smtClean="0"/>
              <a:t>внутрішнього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країни</a:t>
            </a:r>
            <a:r>
              <a:rPr lang="ru-RU" dirty="0" smtClean="0"/>
              <a:t> («</a:t>
            </a:r>
            <a:r>
              <a:rPr lang="ru-RU" dirty="0" err="1" smtClean="0"/>
              <a:t>органічна</a:t>
            </a:r>
            <a:r>
              <a:rPr lang="ru-RU" dirty="0" smtClean="0"/>
              <a:t> робота») </a:t>
            </a:r>
            <a:r>
              <a:rPr lang="ru-RU" dirty="0" err="1" smtClean="0"/>
              <a:t>і</a:t>
            </a:r>
            <a:r>
              <a:rPr lang="ru-RU" dirty="0" smtClean="0"/>
              <a:t> на </a:t>
            </a:r>
            <a:r>
              <a:rPr lang="ru-RU" dirty="0" err="1" smtClean="0"/>
              <a:t>зовнішній</a:t>
            </a:r>
            <a:r>
              <a:rPr lang="ru-RU" dirty="0" smtClean="0"/>
              <a:t> </a:t>
            </a:r>
            <a:r>
              <a:rPr lang="ru-RU" dirty="0" err="1" smtClean="0"/>
              <a:t>експансії</a:t>
            </a:r>
            <a:r>
              <a:rPr lang="ru-RU" dirty="0" smtClean="0"/>
              <a:t> («</a:t>
            </a:r>
            <a:r>
              <a:rPr lang="ru-RU" dirty="0" err="1" smtClean="0"/>
              <a:t>збройна</a:t>
            </a:r>
            <a:r>
              <a:rPr lang="ru-RU" dirty="0" smtClean="0"/>
              <a:t> </a:t>
            </a:r>
            <a:r>
              <a:rPr lang="ru-RU" dirty="0" err="1" smtClean="0"/>
              <a:t>боротьба</a:t>
            </a:r>
            <a:r>
              <a:rPr lang="ru-RU" dirty="0" smtClean="0"/>
              <a:t>»).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err="1" smtClean="0"/>
              <a:t>Вперше</a:t>
            </a:r>
            <a:r>
              <a:rPr lang="ru-RU" dirty="0" smtClean="0"/>
              <a:t> </a:t>
            </a:r>
            <a:r>
              <a:rPr lang="ru-RU" dirty="0" err="1" smtClean="0"/>
              <a:t>згадка</a:t>
            </a:r>
            <a:r>
              <a:rPr lang="ru-RU" dirty="0" smtClean="0"/>
              <a:t> про «</a:t>
            </a:r>
            <a:r>
              <a:rPr lang="ru-RU" dirty="0" err="1" smtClean="0"/>
              <a:t>велику</a:t>
            </a:r>
            <a:r>
              <a:rPr lang="ru-RU" dirty="0" smtClean="0"/>
              <a:t> </a:t>
            </a:r>
            <a:r>
              <a:rPr lang="ru-RU" dirty="0" err="1" smtClean="0"/>
              <a:t>ідею</a:t>
            </a:r>
            <a:r>
              <a:rPr lang="ru-RU" dirty="0" smtClean="0"/>
              <a:t>» </a:t>
            </a:r>
            <a:r>
              <a:rPr lang="ru-RU" dirty="0" err="1" smtClean="0"/>
              <a:t>з’явилася</a:t>
            </a:r>
            <a:r>
              <a:rPr lang="ru-RU" dirty="0" smtClean="0"/>
              <a:t> у </a:t>
            </a:r>
            <a:r>
              <a:rPr lang="ru-RU" dirty="0" err="1" smtClean="0"/>
              <a:t>промові</a:t>
            </a:r>
            <a:r>
              <a:rPr lang="ru-RU" dirty="0" smtClean="0"/>
              <a:t> </a:t>
            </a:r>
            <a:r>
              <a:rPr lang="ru-RU" dirty="0" err="1" smtClean="0"/>
              <a:t>політика</a:t>
            </a:r>
            <a:r>
              <a:rPr lang="ru-RU" dirty="0" smtClean="0"/>
              <a:t> І. </a:t>
            </a:r>
            <a:r>
              <a:rPr lang="ru-RU" dirty="0" err="1" smtClean="0"/>
              <a:t>Колеттіса</a:t>
            </a:r>
            <a:r>
              <a:rPr lang="ru-RU" dirty="0" smtClean="0"/>
              <a:t> 14 </a:t>
            </a:r>
            <a:r>
              <a:rPr lang="ru-RU" dirty="0" err="1" smtClean="0"/>
              <a:t>січня</a:t>
            </a:r>
            <a:r>
              <a:rPr lang="ru-RU" dirty="0" smtClean="0"/>
              <a:t> 1844 року в </a:t>
            </a:r>
            <a:r>
              <a:rPr lang="ru-RU" dirty="0" err="1" smtClean="0"/>
              <a:t>установчих</a:t>
            </a:r>
            <a:r>
              <a:rPr lang="ru-RU" dirty="0" smtClean="0"/>
              <a:t> </a:t>
            </a:r>
            <a:r>
              <a:rPr lang="ru-RU" dirty="0" err="1" smtClean="0"/>
              <a:t>зборах</a:t>
            </a:r>
            <a:r>
              <a:rPr lang="ru-RU" dirty="0" smtClean="0"/>
              <a:t> </a:t>
            </a:r>
            <a:r>
              <a:rPr lang="ru-RU" dirty="0" err="1" smtClean="0"/>
              <a:t>Греції</a:t>
            </a:r>
            <a:r>
              <a:rPr lang="ru-RU" dirty="0" smtClean="0"/>
              <a:t>. «Велика </a:t>
            </a:r>
            <a:r>
              <a:rPr lang="ru-RU" dirty="0" err="1" smtClean="0"/>
              <a:t>ідея</a:t>
            </a:r>
            <a:r>
              <a:rPr lang="ru-RU" dirty="0" smtClean="0"/>
              <a:t>» </a:t>
            </a:r>
            <a:r>
              <a:rPr lang="ru-RU" dirty="0" err="1" smtClean="0"/>
              <a:t>містила</a:t>
            </a:r>
            <a:r>
              <a:rPr lang="ru-RU" dirty="0" smtClean="0"/>
              <a:t> три </a:t>
            </a:r>
            <a:r>
              <a:rPr lang="ru-RU" dirty="0" err="1" smtClean="0"/>
              <a:t>складові</a:t>
            </a:r>
            <a:r>
              <a:rPr lang="ru-RU" dirty="0" smtClean="0"/>
              <a:t> </a:t>
            </a:r>
            <a:r>
              <a:rPr lang="ru-RU" dirty="0" err="1" smtClean="0"/>
              <a:t>елементи</a:t>
            </a:r>
            <a:r>
              <a:rPr lang="ru-RU" dirty="0" smtClean="0"/>
              <a:t>: </a:t>
            </a:r>
          </a:p>
          <a:p>
            <a:r>
              <a:rPr lang="ru-RU" dirty="0" smtClean="0"/>
              <a:t>1) </a:t>
            </a:r>
            <a:r>
              <a:rPr lang="ru-RU" dirty="0" err="1" smtClean="0"/>
              <a:t>необхідність</a:t>
            </a:r>
            <a:r>
              <a:rPr lang="ru-RU" dirty="0" smtClean="0"/>
              <a:t> </a:t>
            </a:r>
            <a:r>
              <a:rPr lang="ru-RU" dirty="0" err="1" smtClean="0"/>
              <a:t>політичного</a:t>
            </a:r>
            <a:r>
              <a:rPr lang="ru-RU" dirty="0" smtClean="0"/>
              <a:t> </a:t>
            </a:r>
            <a:r>
              <a:rPr lang="ru-RU" dirty="0" err="1" smtClean="0"/>
              <a:t>об’єднання</a:t>
            </a:r>
            <a:r>
              <a:rPr lang="ru-RU" dirty="0" smtClean="0"/>
              <a:t> </a:t>
            </a:r>
            <a:r>
              <a:rPr lang="ru-RU" dirty="0" err="1" smtClean="0"/>
              <a:t>грецької</a:t>
            </a:r>
            <a:r>
              <a:rPr lang="ru-RU" dirty="0" smtClean="0"/>
              <a:t> </a:t>
            </a:r>
            <a:r>
              <a:rPr lang="ru-RU" dirty="0" err="1" smtClean="0"/>
              <a:t>нації</a:t>
            </a:r>
            <a:r>
              <a:rPr lang="ru-RU" dirty="0" smtClean="0"/>
              <a:t>; </a:t>
            </a:r>
          </a:p>
          <a:p>
            <a:r>
              <a:rPr lang="ru-RU" dirty="0" smtClean="0"/>
              <a:t>2) </a:t>
            </a:r>
            <a:r>
              <a:rPr lang="ru-RU" dirty="0" err="1" smtClean="0"/>
              <a:t>історичне</a:t>
            </a:r>
            <a:r>
              <a:rPr lang="ru-RU" dirty="0" smtClean="0"/>
              <a:t> </a:t>
            </a:r>
            <a:r>
              <a:rPr lang="ru-RU" dirty="0" err="1" smtClean="0"/>
              <a:t>становлення</a:t>
            </a:r>
            <a:r>
              <a:rPr lang="ru-RU" dirty="0" smtClean="0"/>
              <a:t> </a:t>
            </a:r>
            <a:r>
              <a:rPr lang="ru-RU" dirty="0" err="1" smtClean="0"/>
              <a:t>цієї</a:t>
            </a:r>
            <a:r>
              <a:rPr lang="ru-RU" dirty="0" smtClean="0"/>
              <a:t> </a:t>
            </a:r>
            <a:r>
              <a:rPr lang="ru-RU" dirty="0" err="1" smtClean="0"/>
              <a:t>єдності</a:t>
            </a:r>
            <a:r>
              <a:rPr lang="ru-RU" dirty="0" smtClean="0"/>
              <a:t>; </a:t>
            </a:r>
          </a:p>
          <a:p>
            <a:r>
              <a:rPr lang="ru-RU" dirty="0" smtClean="0"/>
              <a:t>3) </a:t>
            </a:r>
            <a:r>
              <a:rPr lang="ru-RU" dirty="0" err="1" smtClean="0"/>
              <a:t>історична</a:t>
            </a:r>
            <a:r>
              <a:rPr lang="ru-RU" dirty="0" smtClean="0"/>
              <a:t> </a:t>
            </a:r>
            <a:r>
              <a:rPr lang="ru-RU" dirty="0" err="1" smtClean="0"/>
              <a:t>місія</a:t>
            </a:r>
            <a:r>
              <a:rPr lang="ru-RU" dirty="0" smtClean="0"/>
              <a:t> </a:t>
            </a:r>
            <a:r>
              <a:rPr lang="ru-RU" dirty="0" err="1" smtClean="0"/>
              <a:t>Греції</a:t>
            </a:r>
            <a:r>
              <a:rPr lang="ru-RU" dirty="0" smtClean="0"/>
              <a:t> як </a:t>
            </a:r>
            <a:r>
              <a:rPr lang="ru-RU" dirty="0" err="1" smtClean="0"/>
              <a:t>посередниці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культурами Заходу та Сходу 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 err="1" smtClean="0"/>
              <a:t>Більш</a:t>
            </a:r>
            <a:r>
              <a:rPr lang="ru-RU" dirty="0" smtClean="0"/>
              <a:t> системно «велика </a:t>
            </a:r>
            <a:r>
              <a:rPr lang="ru-RU" dirty="0" err="1" smtClean="0"/>
              <a:t>ідея</a:t>
            </a:r>
            <a:r>
              <a:rPr lang="ru-RU" dirty="0" smtClean="0"/>
              <a:t>» </a:t>
            </a:r>
            <a:r>
              <a:rPr lang="ru-RU" dirty="0" err="1" smtClean="0"/>
              <a:t>сформувалася</a:t>
            </a:r>
            <a:r>
              <a:rPr lang="ru-RU" dirty="0" smtClean="0"/>
              <a:t> у 1910-х </a:t>
            </a:r>
            <a:r>
              <a:rPr lang="ru-RU" dirty="0" err="1" smtClean="0"/>
              <a:t>рр</a:t>
            </a:r>
            <a:r>
              <a:rPr lang="ru-RU" dirty="0" smtClean="0"/>
              <a:t>., коли вона </a:t>
            </a:r>
            <a:r>
              <a:rPr lang="ru-RU" dirty="0" err="1" smtClean="0"/>
              <a:t>передбачала</a:t>
            </a:r>
            <a:r>
              <a:rPr lang="ru-RU" dirty="0" smtClean="0"/>
              <a:t> </a:t>
            </a:r>
            <a:r>
              <a:rPr lang="ru-RU" dirty="0" err="1" smtClean="0"/>
              <a:t>приєднання</a:t>
            </a:r>
            <a:r>
              <a:rPr lang="ru-RU" dirty="0" smtClean="0"/>
              <a:t> до складу </a:t>
            </a:r>
            <a:r>
              <a:rPr lang="ru-RU" dirty="0" err="1" smtClean="0"/>
              <a:t>Греції</a:t>
            </a:r>
            <a:r>
              <a:rPr lang="ru-RU" dirty="0" smtClean="0"/>
              <a:t> </a:t>
            </a:r>
            <a:r>
              <a:rPr lang="ru-RU" dirty="0" err="1" smtClean="0"/>
              <a:t>усіх</a:t>
            </a:r>
            <a:r>
              <a:rPr lang="ru-RU" dirty="0" smtClean="0"/>
              <a:t> земель, на </a:t>
            </a:r>
            <a:r>
              <a:rPr lang="ru-RU" dirty="0" err="1" smtClean="0"/>
              <a:t>яких</a:t>
            </a:r>
            <a:r>
              <a:rPr lang="ru-RU" dirty="0" smtClean="0"/>
              <a:t> проживав </a:t>
            </a:r>
            <a:r>
              <a:rPr lang="ru-RU" dirty="0" err="1" smtClean="0"/>
              <a:t>грецький</a:t>
            </a:r>
            <a:r>
              <a:rPr lang="ru-RU" dirty="0" smtClean="0"/>
              <a:t> народ. </a:t>
            </a:r>
            <a:r>
              <a:rPr lang="ru-RU" dirty="0" err="1" smtClean="0"/>
              <a:t>Захист</a:t>
            </a:r>
            <a:r>
              <a:rPr lang="ru-RU" dirty="0" smtClean="0"/>
              <a:t> </a:t>
            </a:r>
            <a:r>
              <a:rPr lang="ru-RU" dirty="0" err="1" smtClean="0"/>
              <a:t>національних</a:t>
            </a:r>
            <a:r>
              <a:rPr lang="ru-RU" dirty="0" smtClean="0"/>
              <a:t> </a:t>
            </a:r>
            <a:r>
              <a:rPr lang="ru-RU" dirty="0" err="1" smtClean="0"/>
              <a:t>інтересів</a:t>
            </a:r>
            <a:r>
              <a:rPr lang="ru-RU" dirty="0" smtClean="0"/>
              <a:t> став одним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пріоритетних</a:t>
            </a:r>
            <a:r>
              <a:rPr lang="ru-RU" dirty="0" smtClean="0"/>
              <a:t> </a:t>
            </a:r>
            <a:r>
              <a:rPr lang="ru-RU" dirty="0" err="1" smtClean="0"/>
              <a:t>напрямів</a:t>
            </a:r>
            <a:r>
              <a:rPr lang="ru-RU" dirty="0" smtClean="0"/>
              <a:t> </a:t>
            </a:r>
            <a:r>
              <a:rPr lang="ru-RU" dirty="0" err="1" smtClean="0"/>
              <a:t>зовнішньої</a:t>
            </a:r>
            <a:r>
              <a:rPr lang="ru-RU" dirty="0" smtClean="0"/>
              <a:t> </a:t>
            </a:r>
            <a:r>
              <a:rPr lang="ru-RU" dirty="0" err="1" smtClean="0"/>
              <a:t>політики</a:t>
            </a:r>
            <a:r>
              <a:rPr lang="ru-RU" dirty="0" smtClean="0"/>
              <a:t>. Доктрина </a:t>
            </a:r>
            <a:r>
              <a:rPr lang="ru-RU" dirty="0" err="1" smtClean="0"/>
              <a:t>апелювала</a:t>
            </a:r>
            <a:r>
              <a:rPr lang="ru-RU" dirty="0" smtClean="0"/>
              <a:t> до </a:t>
            </a:r>
            <a:r>
              <a:rPr lang="ru-RU" dirty="0" err="1" smtClean="0"/>
              <a:t>славних</a:t>
            </a:r>
            <a:r>
              <a:rPr lang="ru-RU" dirty="0" smtClean="0"/>
              <a:t> </a:t>
            </a:r>
            <a:r>
              <a:rPr lang="ru-RU" dirty="0" err="1" smtClean="0"/>
              <a:t>сторінок</a:t>
            </a:r>
            <a:r>
              <a:rPr lang="ru-RU" dirty="0" smtClean="0"/>
              <a:t> </a:t>
            </a:r>
            <a:r>
              <a:rPr lang="ru-RU" dirty="0" err="1" smtClean="0"/>
              <a:t>минулого</a:t>
            </a:r>
            <a:r>
              <a:rPr lang="ru-RU" dirty="0" smtClean="0"/>
              <a:t>, </a:t>
            </a:r>
            <a:r>
              <a:rPr lang="ru-RU" dirty="0" err="1" smtClean="0"/>
              <a:t>зокрема</a:t>
            </a:r>
            <a:r>
              <a:rPr lang="ru-RU" dirty="0" smtClean="0"/>
              <a:t>, </a:t>
            </a:r>
            <a:r>
              <a:rPr lang="ru-RU" dirty="0" err="1" smtClean="0"/>
              <a:t>територіальних</a:t>
            </a:r>
            <a:r>
              <a:rPr lang="ru-RU" dirty="0" smtClean="0"/>
              <a:t> </a:t>
            </a:r>
            <a:r>
              <a:rPr lang="ru-RU" dirty="0" err="1" smtClean="0"/>
              <a:t>завоювань</a:t>
            </a:r>
            <a:r>
              <a:rPr lang="ru-RU" dirty="0" smtClean="0"/>
              <a:t>, культурного </a:t>
            </a:r>
            <a:r>
              <a:rPr lang="ru-RU" dirty="0" err="1" smtClean="0"/>
              <a:t>розквіту</a:t>
            </a:r>
            <a:r>
              <a:rPr lang="ru-RU" dirty="0" smtClean="0"/>
              <a:t>,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демократії</a:t>
            </a:r>
            <a:r>
              <a:rPr lang="ru-RU" dirty="0" smtClean="0"/>
              <a:t>. </a:t>
            </a:r>
          </a:p>
          <a:p>
            <a:pPr algn="just"/>
            <a:r>
              <a:rPr lang="ru-RU" dirty="0" smtClean="0"/>
              <a:t>У </a:t>
            </a:r>
            <a:r>
              <a:rPr lang="ru-RU" dirty="0" err="1" smtClean="0"/>
              <a:t>доктрині</a:t>
            </a:r>
            <a:r>
              <a:rPr lang="ru-RU" dirty="0" smtClean="0"/>
              <a:t> «</a:t>
            </a:r>
            <a:r>
              <a:rPr lang="ru-RU" dirty="0" err="1" smtClean="0"/>
              <a:t>Великої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» </a:t>
            </a:r>
            <a:r>
              <a:rPr lang="ru-RU" dirty="0" err="1" smtClean="0"/>
              <a:t>наголошувалося</a:t>
            </a:r>
            <a:r>
              <a:rPr lang="ru-RU" dirty="0" smtClean="0"/>
              <a:t> на </a:t>
            </a:r>
            <a:r>
              <a:rPr lang="ru-RU" dirty="0" err="1" smtClean="0"/>
              <a:t>значимості</a:t>
            </a:r>
            <a:r>
              <a:rPr lang="ru-RU" dirty="0" smtClean="0"/>
              <a:t> </a:t>
            </a:r>
            <a:r>
              <a:rPr lang="ru-RU" dirty="0" err="1" smtClean="0"/>
              <a:t>територіального</a:t>
            </a:r>
            <a:r>
              <a:rPr lang="ru-RU" dirty="0" smtClean="0"/>
              <a:t> фактору,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підтверджував</a:t>
            </a:r>
            <a:r>
              <a:rPr lang="ru-RU" dirty="0" smtClean="0"/>
              <a:t> </a:t>
            </a:r>
            <a:r>
              <a:rPr lang="ru-RU" dirty="0" err="1" smtClean="0"/>
              <a:t>високий</a:t>
            </a:r>
            <a:r>
              <a:rPr lang="ru-RU" dirty="0" smtClean="0"/>
              <a:t> </a:t>
            </a:r>
            <a:r>
              <a:rPr lang="ru-RU" dirty="0" err="1" smtClean="0"/>
              <a:t>територіальний</a:t>
            </a:r>
            <a:r>
              <a:rPr lang="ru-RU" dirty="0" smtClean="0"/>
              <a:t> статус </a:t>
            </a:r>
            <a:r>
              <a:rPr lang="ru-RU" dirty="0" err="1" smtClean="0"/>
              <a:t>грецького</a:t>
            </a:r>
            <a:r>
              <a:rPr lang="ru-RU" dirty="0" smtClean="0"/>
              <a:t> народу.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err="1" smtClean="0"/>
              <a:t>Ідея</a:t>
            </a:r>
            <a:r>
              <a:rPr lang="ru-RU" dirty="0" smtClean="0"/>
              <a:t> «</a:t>
            </a:r>
            <a:r>
              <a:rPr lang="ru-RU" dirty="0" err="1" smtClean="0"/>
              <a:t>Великої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» у </a:t>
            </a:r>
            <a:r>
              <a:rPr lang="ru-RU" dirty="0" err="1" smtClean="0"/>
              <a:t>Греції</a:t>
            </a:r>
            <a:r>
              <a:rPr lang="ru-RU" dirty="0" smtClean="0"/>
              <a:t> </a:t>
            </a:r>
            <a:r>
              <a:rPr lang="ru-RU" dirty="0" err="1" smtClean="0"/>
              <a:t>передбачала</a:t>
            </a:r>
            <a:r>
              <a:rPr lang="ru-RU" dirty="0" smtClean="0"/>
              <a:t> </a:t>
            </a:r>
            <a:r>
              <a:rPr lang="ru-RU" dirty="0" err="1" smtClean="0"/>
              <a:t>об’єднання</a:t>
            </a:r>
            <a:r>
              <a:rPr lang="ru-RU" dirty="0" smtClean="0"/>
              <a:t> </a:t>
            </a:r>
            <a:r>
              <a:rPr lang="ru-RU" dirty="0" err="1" smtClean="0"/>
              <a:t>грецького</a:t>
            </a:r>
            <a:r>
              <a:rPr lang="ru-RU" dirty="0" smtClean="0"/>
              <a:t> народу у </a:t>
            </a:r>
            <a:r>
              <a:rPr lang="ru-RU" dirty="0" err="1" smtClean="0"/>
              <a:t>державі</a:t>
            </a:r>
            <a:r>
              <a:rPr lang="ru-RU" dirty="0" smtClean="0"/>
              <a:t>, яка б </a:t>
            </a:r>
            <a:r>
              <a:rPr lang="ru-RU" dirty="0" err="1" smtClean="0"/>
              <a:t>повторювала</a:t>
            </a:r>
            <a:r>
              <a:rPr lang="ru-RU" dirty="0" smtClean="0"/>
              <a:t> </a:t>
            </a:r>
            <a:r>
              <a:rPr lang="ru-RU" dirty="0" err="1" smtClean="0"/>
              <a:t>кордони</a:t>
            </a:r>
            <a:r>
              <a:rPr lang="ru-RU" dirty="0" smtClean="0"/>
              <a:t> </a:t>
            </a:r>
            <a:r>
              <a:rPr lang="ru-RU" dirty="0" err="1" smtClean="0"/>
              <a:t>Візантійської</a:t>
            </a:r>
            <a:r>
              <a:rPr lang="ru-RU" dirty="0" smtClean="0"/>
              <a:t> </a:t>
            </a:r>
            <a:r>
              <a:rPr lang="ru-RU" dirty="0" err="1" smtClean="0"/>
              <a:t>імперії</a:t>
            </a:r>
            <a:r>
              <a:rPr lang="ru-RU" dirty="0" smtClean="0"/>
              <a:t>, яка </a:t>
            </a:r>
            <a:r>
              <a:rPr lang="ru-RU" dirty="0" err="1" smtClean="0"/>
              <a:t>свого</a:t>
            </a:r>
            <a:r>
              <a:rPr lang="ru-RU" dirty="0" smtClean="0"/>
              <a:t> часу включала </a:t>
            </a:r>
            <a:r>
              <a:rPr lang="ru-RU" dirty="0" err="1" smtClean="0"/>
              <a:t>Македонію</a:t>
            </a:r>
            <a:r>
              <a:rPr lang="ru-RU" dirty="0" smtClean="0"/>
              <a:t>, </a:t>
            </a:r>
            <a:r>
              <a:rPr lang="ru-RU" dirty="0" err="1" smtClean="0"/>
              <a:t>Фессалію</a:t>
            </a:r>
            <a:r>
              <a:rPr lang="ru-RU" dirty="0" smtClean="0"/>
              <a:t>, </a:t>
            </a:r>
            <a:r>
              <a:rPr lang="ru-RU" dirty="0" err="1" smtClean="0"/>
              <a:t>Фракію</a:t>
            </a:r>
            <a:r>
              <a:rPr lang="ru-RU" dirty="0" smtClean="0"/>
              <a:t>, </a:t>
            </a:r>
            <a:r>
              <a:rPr lang="ru-RU" dirty="0" err="1" smtClean="0"/>
              <a:t>Епір</a:t>
            </a:r>
            <a:r>
              <a:rPr lang="ru-RU" dirty="0" smtClean="0"/>
              <a:t>, Крит, </a:t>
            </a:r>
            <a:r>
              <a:rPr lang="ru-RU" dirty="0" err="1" smtClean="0"/>
              <a:t>Кіпр</a:t>
            </a:r>
            <a:r>
              <a:rPr lang="ru-RU" dirty="0" smtClean="0"/>
              <a:t>, </a:t>
            </a:r>
            <a:r>
              <a:rPr lang="ru-RU" dirty="0" err="1" smtClean="0"/>
              <a:t>острови</a:t>
            </a:r>
            <a:r>
              <a:rPr lang="ru-RU" dirty="0" smtClean="0"/>
              <a:t> </a:t>
            </a:r>
            <a:r>
              <a:rPr lang="ru-RU" dirty="0" err="1" smtClean="0"/>
              <a:t>Егейського</a:t>
            </a:r>
            <a:r>
              <a:rPr lang="ru-RU" dirty="0" smtClean="0"/>
              <a:t> моря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частину</a:t>
            </a:r>
            <a:r>
              <a:rPr lang="ru-RU" dirty="0" smtClean="0"/>
              <a:t> </a:t>
            </a:r>
            <a:r>
              <a:rPr lang="ru-RU" dirty="0" err="1" smtClean="0"/>
              <a:t>турецьких</a:t>
            </a:r>
            <a:r>
              <a:rPr lang="ru-RU" dirty="0" smtClean="0"/>
              <a:t> земель. 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75px-Ελευθέριος_Βενιζέλος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42910" y="857232"/>
            <a:ext cx="3786213" cy="4643470"/>
          </a:xfrm>
        </p:spPr>
      </p:pic>
      <p:sp>
        <p:nvSpPr>
          <p:cNvPr id="5" name="Прямоугольник 4"/>
          <p:cNvSpPr/>
          <p:nvPr/>
        </p:nvSpPr>
        <p:spPr>
          <a:xfrm>
            <a:off x="4857752" y="1500174"/>
            <a:ext cx="400052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На початку ХХ ст. в </a:t>
            </a:r>
            <a:r>
              <a:rPr lang="ru-RU" dirty="0" err="1" smtClean="0"/>
              <a:t>руслі</a:t>
            </a:r>
            <a:r>
              <a:rPr lang="ru-RU" dirty="0" smtClean="0"/>
              <a:t> «</a:t>
            </a:r>
            <a:r>
              <a:rPr lang="ru-RU" dirty="0" err="1" smtClean="0"/>
              <a:t>Мегалі</a:t>
            </a:r>
            <a:r>
              <a:rPr lang="ru-RU" dirty="0" smtClean="0"/>
              <a:t> </a:t>
            </a:r>
            <a:r>
              <a:rPr lang="ru-RU" dirty="0" err="1" smtClean="0"/>
              <a:t>ідеї</a:t>
            </a:r>
            <a:r>
              <a:rPr lang="ru-RU" dirty="0" smtClean="0"/>
              <a:t>» </a:t>
            </a:r>
            <a:r>
              <a:rPr lang="ru-RU" dirty="0" err="1" smtClean="0"/>
              <a:t>послідовну</a:t>
            </a:r>
            <a:r>
              <a:rPr lang="ru-RU" dirty="0" smtClean="0"/>
              <a:t> </a:t>
            </a:r>
            <a:r>
              <a:rPr lang="ru-RU" dirty="0" err="1" smtClean="0"/>
              <a:t>іредентистську</a:t>
            </a:r>
            <a:r>
              <a:rPr lang="ru-RU" dirty="0" smtClean="0"/>
              <a:t> </a:t>
            </a:r>
            <a:r>
              <a:rPr lang="ru-RU" dirty="0" err="1" smtClean="0"/>
              <a:t>політику</a:t>
            </a:r>
            <a:r>
              <a:rPr lang="ru-RU" dirty="0" smtClean="0"/>
              <a:t> проводив </a:t>
            </a:r>
            <a:r>
              <a:rPr lang="ru-RU" dirty="0" err="1" smtClean="0"/>
              <a:t>прем’єр-міністр</a:t>
            </a:r>
            <a:r>
              <a:rPr lang="ru-RU" dirty="0" smtClean="0"/>
              <a:t> </a:t>
            </a:r>
            <a:r>
              <a:rPr lang="ru-RU" dirty="0" err="1" smtClean="0"/>
              <a:t>Греції</a:t>
            </a:r>
            <a:r>
              <a:rPr lang="ru-RU" dirty="0" smtClean="0"/>
              <a:t> Е. </a:t>
            </a:r>
            <a:r>
              <a:rPr lang="ru-RU" dirty="0" err="1" smtClean="0"/>
              <a:t>Венізелос</a:t>
            </a:r>
            <a:r>
              <a:rPr lang="ru-RU" dirty="0" smtClean="0"/>
              <a:t>. Короткий час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прихильником</a:t>
            </a:r>
            <a:r>
              <a:rPr lang="ru-RU" dirty="0" smtClean="0"/>
              <a:t> «</a:t>
            </a:r>
            <a:r>
              <a:rPr lang="ru-RU" dirty="0" err="1" smtClean="0"/>
              <a:t>органічної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»,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1912 року </a:t>
            </a:r>
            <a:r>
              <a:rPr lang="ru-RU" dirty="0" err="1" smtClean="0"/>
              <a:t>зосередився</a:t>
            </a:r>
            <a:r>
              <a:rPr lang="ru-RU" dirty="0" smtClean="0"/>
              <a:t> на </a:t>
            </a:r>
            <a:r>
              <a:rPr lang="ru-RU" dirty="0" err="1" smtClean="0"/>
              <a:t>зовнішній</a:t>
            </a:r>
            <a:r>
              <a:rPr lang="ru-RU" dirty="0" smtClean="0"/>
              <a:t> </a:t>
            </a:r>
            <a:r>
              <a:rPr lang="ru-RU" dirty="0" err="1" smtClean="0"/>
              <a:t>політиці</a:t>
            </a:r>
            <a:r>
              <a:rPr lang="ru-RU" dirty="0" smtClean="0"/>
              <a:t>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dirty="0" err="1" smtClean="0"/>
              <a:t>Частково</a:t>
            </a:r>
            <a:r>
              <a:rPr lang="ru-RU" dirty="0" smtClean="0"/>
              <a:t> </a:t>
            </a:r>
            <a:r>
              <a:rPr lang="ru-RU" dirty="0" err="1" smtClean="0"/>
              <a:t>територіальні</a:t>
            </a:r>
            <a:r>
              <a:rPr lang="ru-RU" dirty="0" smtClean="0"/>
              <a:t> </a:t>
            </a:r>
            <a:r>
              <a:rPr lang="ru-RU" dirty="0" err="1" smtClean="0"/>
              <a:t>притязання</a:t>
            </a:r>
            <a:r>
              <a:rPr lang="ru-RU" dirty="0" smtClean="0"/>
              <a:t> </a:t>
            </a:r>
            <a:r>
              <a:rPr lang="ru-RU" dirty="0" err="1" smtClean="0"/>
              <a:t>грецької</a:t>
            </a:r>
            <a:r>
              <a:rPr lang="ru-RU" dirty="0" smtClean="0"/>
              <a:t> </a:t>
            </a:r>
            <a:r>
              <a:rPr lang="ru-RU" dirty="0" err="1" smtClean="0"/>
              <a:t>влади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задоволені</a:t>
            </a:r>
            <a:r>
              <a:rPr lang="ru-RU" dirty="0" smtClean="0"/>
              <a:t> у </a:t>
            </a:r>
            <a:r>
              <a:rPr lang="ru-RU" dirty="0" err="1" smtClean="0"/>
              <a:t>ході</a:t>
            </a:r>
            <a:r>
              <a:rPr lang="ru-RU" dirty="0" smtClean="0"/>
              <a:t> </a:t>
            </a:r>
            <a:r>
              <a:rPr lang="ru-RU" dirty="0" err="1" smtClean="0"/>
              <a:t>Балканських</a:t>
            </a:r>
            <a:r>
              <a:rPr lang="ru-RU" dirty="0" smtClean="0"/>
              <a:t> </a:t>
            </a:r>
            <a:r>
              <a:rPr lang="ru-RU" dirty="0" err="1" smtClean="0"/>
              <a:t>війн</a:t>
            </a:r>
            <a:r>
              <a:rPr lang="ru-RU" dirty="0" smtClean="0"/>
              <a:t> 1912–1913 </a:t>
            </a:r>
            <a:r>
              <a:rPr lang="ru-RU" dirty="0" err="1" smtClean="0"/>
              <a:t>рр</a:t>
            </a:r>
            <a:r>
              <a:rPr lang="ru-RU" dirty="0" smtClean="0"/>
              <a:t>. та </a:t>
            </a:r>
            <a:r>
              <a:rPr lang="ru-RU" dirty="0" err="1" smtClean="0"/>
              <a:t>підписання</a:t>
            </a:r>
            <a:r>
              <a:rPr lang="ru-RU" dirty="0" smtClean="0"/>
              <a:t> </a:t>
            </a:r>
            <a:r>
              <a:rPr lang="ru-RU" dirty="0" err="1" smtClean="0"/>
              <a:t>Севрського</a:t>
            </a:r>
            <a:r>
              <a:rPr lang="ru-RU" dirty="0" smtClean="0"/>
              <a:t> договору по </a:t>
            </a:r>
            <a:r>
              <a:rPr lang="ru-RU" dirty="0" err="1" smtClean="0"/>
              <a:t>закінченню</a:t>
            </a:r>
            <a:r>
              <a:rPr lang="ru-RU" dirty="0" smtClean="0"/>
              <a:t> </a:t>
            </a:r>
            <a:r>
              <a:rPr lang="ru-RU" dirty="0" err="1" smtClean="0"/>
              <a:t>Першої</a:t>
            </a:r>
            <a:r>
              <a:rPr lang="ru-RU" dirty="0" smtClean="0"/>
              <a:t> </a:t>
            </a:r>
            <a:r>
              <a:rPr lang="ru-RU" dirty="0" err="1" smtClean="0"/>
              <a:t>світової</a:t>
            </a:r>
            <a:r>
              <a:rPr lang="ru-RU" dirty="0" smtClean="0"/>
              <a:t> </a:t>
            </a:r>
            <a:r>
              <a:rPr lang="ru-RU" dirty="0" err="1" smtClean="0"/>
              <a:t>війни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свідчить</a:t>
            </a:r>
            <a:r>
              <a:rPr lang="ru-RU" dirty="0" smtClean="0"/>
              <a:t> про </a:t>
            </a:r>
            <a:r>
              <a:rPr lang="ru-RU" dirty="0" err="1" smtClean="0"/>
              <a:t>часткову</a:t>
            </a:r>
            <a:r>
              <a:rPr lang="ru-RU" dirty="0" smtClean="0"/>
              <a:t> </a:t>
            </a:r>
            <a:r>
              <a:rPr lang="ru-RU" dirty="0" err="1" smtClean="0"/>
              <a:t>реалізацію</a:t>
            </a:r>
            <a:r>
              <a:rPr lang="ru-RU" dirty="0" smtClean="0"/>
              <a:t> </a:t>
            </a:r>
            <a:r>
              <a:rPr lang="ru-RU" dirty="0" err="1" smtClean="0"/>
              <a:t>позначених</a:t>
            </a:r>
            <a:r>
              <a:rPr lang="ru-RU" dirty="0" smtClean="0"/>
              <a:t> у </a:t>
            </a:r>
            <a:r>
              <a:rPr lang="ru-RU" dirty="0" err="1" smtClean="0"/>
              <a:t>великодержавницькій</a:t>
            </a:r>
            <a:r>
              <a:rPr lang="ru-RU" dirty="0" smtClean="0"/>
              <a:t> </a:t>
            </a:r>
            <a:r>
              <a:rPr lang="ru-RU" dirty="0" err="1" smtClean="0"/>
              <a:t>ідеї</a:t>
            </a:r>
            <a:r>
              <a:rPr lang="ru-RU" dirty="0" smtClean="0"/>
              <a:t> </a:t>
            </a:r>
            <a:r>
              <a:rPr lang="ru-RU" dirty="0" err="1" smtClean="0"/>
              <a:t>цілей</a:t>
            </a:r>
            <a:r>
              <a:rPr lang="ru-RU" dirty="0" smtClean="0"/>
              <a:t>. </a:t>
            </a:r>
            <a:r>
              <a:rPr lang="ru-RU" dirty="0" err="1" smtClean="0"/>
              <a:t>Севрський</a:t>
            </a:r>
            <a:r>
              <a:rPr lang="ru-RU" dirty="0" smtClean="0"/>
              <a:t> </a:t>
            </a:r>
            <a:r>
              <a:rPr lang="ru-RU" dirty="0" err="1" smtClean="0"/>
              <a:t>договір</a:t>
            </a:r>
            <a:r>
              <a:rPr lang="ru-RU" dirty="0" smtClean="0"/>
              <a:t> 1920 р. </a:t>
            </a:r>
            <a:r>
              <a:rPr lang="ru-RU" dirty="0" err="1" smtClean="0"/>
              <a:t>віддавав</a:t>
            </a:r>
            <a:r>
              <a:rPr lang="ru-RU" dirty="0" smtClean="0"/>
              <a:t> </a:t>
            </a:r>
            <a:r>
              <a:rPr lang="ru-RU" dirty="0" err="1" smtClean="0"/>
              <a:t>Греції</a:t>
            </a:r>
            <a:r>
              <a:rPr lang="ru-RU" dirty="0" smtClean="0"/>
              <a:t> Константинополь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частину</a:t>
            </a:r>
            <a:r>
              <a:rPr lang="ru-RU" dirty="0" smtClean="0"/>
              <a:t> </a:t>
            </a:r>
            <a:r>
              <a:rPr lang="ru-RU" dirty="0" err="1" smtClean="0"/>
              <a:t>Малої</a:t>
            </a:r>
            <a:r>
              <a:rPr lang="ru-RU" dirty="0" smtClean="0"/>
              <a:t> </a:t>
            </a:r>
            <a:r>
              <a:rPr lang="ru-RU" dirty="0" err="1" smtClean="0"/>
              <a:t>Азії</a:t>
            </a:r>
            <a:r>
              <a:rPr lang="ru-RU" dirty="0" smtClean="0"/>
              <a:t>.</a:t>
            </a:r>
          </a:p>
          <a:p>
            <a:pPr algn="just"/>
            <a:r>
              <a:rPr lang="ru-RU" dirty="0" err="1" smtClean="0"/>
              <a:t>Однак</a:t>
            </a:r>
            <a:r>
              <a:rPr lang="ru-RU" dirty="0" smtClean="0"/>
              <a:t> </a:t>
            </a:r>
            <a:r>
              <a:rPr lang="ru-RU" dirty="0" err="1" smtClean="0"/>
              <a:t>вже</a:t>
            </a:r>
            <a:r>
              <a:rPr lang="ru-RU" dirty="0" smtClean="0"/>
              <a:t> у </a:t>
            </a:r>
            <a:r>
              <a:rPr lang="ru-RU" dirty="0" err="1" smtClean="0"/>
              <a:t>Грекотурецькій</a:t>
            </a:r>
            <a:r>
              <a:rPr lang="ru-RU" dirty="0" smtClean="0"/>
              <a:t> </a:t>
            </a:r>
            <a:r>
              <a:rPr lang="ru-RU" dirty="0" err="1" smtClean="0"/>
              <a:t>війні</a:t>
            </a:r>
            <a:r>
              <a:rPr lang="ru-RU" dirty="0" smtClean="0"/>
              <a:t> 1919–1922 </a:t>
            </a:r>
            <a:r>
              <a:rPr lang="ru-RU" dirty="0" err="1" smtClean="0"/>
              <a:t>рр</a:t>
            </a:r>
            <a:r>
              <a:rPr lang="ru-RU" dirty="0" smtClean="0"/>
              <a:t>. </a:t>
            </a:r>
            <a:r>
              <a:rPr lang="ru-RU" dirty="0" err="1" smtClean="0"/>
              <a:t>Греція</a:t>
            </a:r>
            <a:r>
              <a:rPr lang="ru-RU" dirty="0" smtClean="0"/>
              <a:t> </a:t>
            </a:r>
            <a:r>
              <a:rPr lang="ru-RU" dirty="0" err="1" smtClean="0"/>
              <a:t>потерпіла</a:t>
            </a:r>
            <a:r>
              <a:rPr lang="ru-RU" dirty="0" smtClean="0"/>
              <a:t> </a:t>
            </a:r>
            <a:r>
              <a:rPr lang="ru-RU" dirty="0" err="1" smtClean="0"/>
              <a:t>поразку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за </a:t>
            </a:r>
            <a:r>
              <a:rPr lang="ru-RU" dirty="0" err="1" smtClean="0"/>
              <a:t>Лозаннським</a:t>
            </a:r>
            <a:r>
              <a:rPr lang="ru-RU" dirty="0" smtClean="0"/>
              <a:t> договором 1923 року понесла </a:t>
            </a:r>
            <a:r>
              <a:rPr lang="ru-RU" dirty="0" err="1" smtClean="0"/>
              <a:t>територіальні</a:t>
            </a:r>
            <a:r>
              <a:rPr lang="ru-RU" dirty="0" smtClean="0"/>
              <a:t> </a:t>
            </a:r>
            <a:r>
              <a:rPr lang="ru-RU" dirty="0" err="1" smtClean="0"/>
              <a:t>втрати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змусило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у </a:t>
            </a:r>
            <a:r>
              <a:rPr lang="ru-RU" dirty="0" err="1" smtClean="0"/>
              <a:t>подальшому</a:t>
            </a:r>
            <a:r>
              <a:rPr lang="ru-RU" dirty="0" smtClean="0"/>
              <a:t> </a:t>
            </a:r>
            <a:r>
              <a:rPr lang="ru-RU" dirty="0" err="1" smtClean="0"/>
              <a:t>відмовитися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деяких</a:t>
            </a:r>
            <a:r>
              <a:rPr lang="ru-RU" dirty="0" smtClean="0"/>
              <a:t> </a:t>
            </a:r>
            <a:r>
              <a:rPr lang="ru-RU" dirty="0" err="1" smtClean="0"/>
              <a:t>територіальних</a:t>
            </a:r>
            <a:r>
              <a:rPr lang="ru-RU" dirty="0" smtClean="0"/>
              <a:t> </a:t>
            </a:r>
            <a:r>
              <a:rPr lang="ru-RU" dirty="0" err="1" smtClean="0"/>
              <a:t>прирощень</a:t>
            </a:r>
            <a:r>
              <a:rPr lang="ru-RU" dirty="0" smtClean="0"/>
              <a:t>.</a:t>
            </a:r>
          </a:p>
          <a:p>
            <a:pPr algn="just"/>
            <a:r>
              <a:rPr lang="ru-RU" dirty="0" err="1" smtClean="0"/>
              <a:t>Ця</a:t>
            </a:r>
            <a:r>
              <a:rPr lang="ru-RU" dirty="0" smtClean="0"/>
              <a:t> </a:t>
            </a:r>
            <a:r>
              <a:rPr lang="ru-RU" dirty="0" err="1" smtClean="0"/>
              <a:t>війна</a:t>
            </a:r>
            <a:r>
              <a:rPr lang="ru-RU" dirty="0" smtClean="0"/>
              <a:t> </a:t>
            </a:r>
            <a:r>
              <a:rPr lang="ru-RU" dirty="0" err="1" smtClean="0"/>
              <a:t>змусила</a:t>
            </a:r>
            <a:r>
              <a:rPr lang="ru-RU" dirty="0" smtClean="0"/>
              <a:t> </a:t>
            </a:r>
            <a:r>
              <a:rPr lang="ru-RU" dirty="0" err="1" smtClean="0"/>
              <a:t>греків</a:t>
            </a:r>
            <a:r>
              <a:rPr lang="ru-RU" dirty="0" smtClean="0"/>
              <a:t> </a:t>
            </a:r>
            <a:r>
              <a:rPr lang="ru-RU" dirty="0" err="1" smtClean="0"/>
              <a:t>залишити</a:t>
            </a:r>
            <a:r>
              <a:rPr lang="ru-RU" dirty="0" smtClean="0"/>
              <a:t> </a:t>
            </a:r>
            <a:r>
              <a:rPr lang="ru-RU" dirty="0" err="1" smtClean="0"/>
              <a:t>надію</a:t>
            </a:r>
            <a:r>
              <a:rPr lang="ru-RU" dirty="0" smtClean="0"/>
              <a:t> на </a:t>
            </a:r>
            <a:r>
              <a:rPr lang="ru-RU" dirty="0" err="1" smtClean="0"/>
              <a:t>утримання</a:t>
            </a:r>
            <a:r>
              <a:rPr lang="ru-RU" dirty="0" smtClean="0"/>
              <a:t>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територій</a:t>
            </a:r>
            <a:r>
              <a:rPr lang="ru-RU" dirty="0" smtClean="0"/>
              <a:t> у </a:t>
            </a:r>
            <a:r>
              <a:rPr lang="ru-RU" dirty="0" err="1" smtClean="0"/>
              <a:t>майбутньому</a:t>
            </a:r>
            <a:r>
              <a:rPr lang="ru-RU" dirty="0" smtClean="0"/>
              <a:t>, </a:t>
            </a:r>
            <a:r>
              <a:rPr lang="ru-RU" dirty="0" err="1" smtClean="0"/>
              <a:t>адже</a:t>
            </a:r>
            <a:r>
              <a:rPr lang="ru-RU" dirty="0" smtClean="0"/>
              <a:t> </a:t>
            </a:r>
            <a:r>
              <a:rPr lang="ru-RU" dirty="0" err="1" smtClean="0"/>
              <a:t>однією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умов миру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Туреччиною</a:t>
            </a:r>
            <a:r>
              <a:rPr lang="ru-RU" dirty="0" smtClean="0"/>
              <a:t> стала </a:t>
            </a:r>
            <a:r>
              <a:rPr lang="ru-RU" dirty="0" err="1" smtClean="0"/>
              <a:t>реалізація</a:t>
            </a:r>
            <a:r>
              <a:rPr lang="ru-RU" dirty="0" smtClean="0"/>
              <a:t> </a:t>
            </a:r>
            <a:r>
              <a:rPr lang="ru-RU" dirty="0" err="1" smtClean="0"/>
              <a:t>підписаної</a:t>
            </a:r>
            <a:r>
              <a:rPr lang="ru-RU" dirty="0" smtClean="0"/>
              <a:t> у 1923 </a:t>
            </a:r>
            <a:r>
              <a:rPr lang="ru-RU" dirty="0" err="1" smtClean="0"/>
              <a:t>році</a:t>
            </a:r>
            <a:r>
              <a:rPr lang="ru-RU" dirty="0" smtClean="0"/>
              <a:t> угоди про </a:t>
            </a:r>
            <a:r>
              <a:rPr lang="ru-RU" dirty="0" err="1" smtClean="0"/>
              <a:t>обмін</a:t>
            </a:r>
            <a:r>
              <a:rPr lang="ru-RU" dirty="0" smtClean="0"/>
              <a:t> </a:t>
            </a:r>
            <a:r>
              <a:rPr lang="ru-RU" dirty="0" err="1" smtClean="0"/>
              <a:t>населенням</a:t>
            </a:r>
            <a:r>
              <a:rPr lang="ru-RU" dirty="0" smtClean="0"/>
              <a:t>: «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етнотериторіального</a:t>
            </a:r>
            <a:r>
              <a:rPr lang="ru-RU" dirty="0" smtClean="0"/>
              <a:t> </a:t>
            </a:r>
            <a:r>
              <a:rPr lang="ru-RU" dirty="0" err="1" smtClean="0"/>
              <a:t>розмежування</a:t>
            </a:r>
            <a:r>
              <a:rPr lang="ru-RU" dirty="0" smtClean="0"/>
              <a:t> </a:t>
            </a:r>
            <a:r>
              <a:rPr lang="ru-RU" dirty="0" err="1" smtClean="0"/>
              <a:t>Греція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 не могла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 тезу про </a:t>
            </a:r>
            <a:r>
              <a:rPr lang="ru-RU" dirty="0" err="1" smtClean="0"/>
              <a:t>необхідність</a:t>
            </a:r>
            <a:r>
              <a:rPr lang="ru-RU" dirty="0" smtClean="0"/>
              <a:t> </a:t>
            </a:r>
            <a:r>
              <a:rPr lang="ru-RU" dirty="0" err="1" smtClean="0"/>
              <a:t>звільнення</a:t>
            </a:r>
            <a:r>
              <a:rPr lang="ru-RU" dirty="0" smtClean="0"/>
              <a:t> </a:t>
            </a:r>
            <a:r>
              <a:rPr lang="ru-RU" dirty="0" err="1" smtClean="0"/>
              <a:t>поневолених</a:t>
            </a:r>
            <a:r>
              <a:rPr lang="ru-RU" dirty="0" smtClean="0"/>
              <a:t> </a:t>
            </a:r>
            <a:r>
              <a:rPr lang="ru-RU" dirty="0" err="1" smtClean="0"/>
              <a:t>співвітчизників</a:t>
            </a:r>
            <a:r>
              <a:rPr lang="ru-RU" dirty="0" smtClean="0"/>
              <a:t> як основу </a:t>
            </a:r>
            <a:r>
              <a:rPr lang="ru-RU" dirty="0" err="1" smtClean="0"/>
              <a:t>зовнішньої</a:t>
            </a:r>
            <a:r>
              <a:rPr lang="ru-RU" dirty="0" smtClean="0"/>
              <a:t> </a:t>
            </a:r>
            <a:r>
              <a:rPr lang="ru-RU" dirty="0" err="1" smtClean="0"/>
              <a:t>політики</a:t>
            </a:r>
            <a:r>
              <a:rPr lang="ru-RU" dirty="0" smtClean="0"/>
              <a:t>» 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План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1. Етнічна ідеологія як мобілізаційний ресурс.</a:t>
            </a:r>
          </a:p>
          <a:p>
            <a:r>
              <a:rPr lang="uk-UA" dirty="0" smtClean="0"/>
              <a:t>2. Грецька </a:t>
            </a:r>
            <a:r>
              <a:rPr lang="uk-UA" dirty="0" err="1" smtClean="0"/>
              <a:t>“Мегалі</a:t>
            </a:r>
            <a:r>
              <a:rPr lang="uk-UA" dirty="0" smtClean="0"/>
              <a:t> </a:t>
            </a:r>
            <a:r>
              <a:rPr lang="uk-UA" dirty="0" err="1" smtClean="0"/>
              <a:t>ідея”</a:t>
            </a:r>
            <a:r>
              <a:rPr lang="uk-UA" dirty="0" smtClean="0"/>
              <a:t>.</a:t>
            </a:r>
          </a:p>
          <a:p>
            <a:r>
              <a:rPr lang="uk-UA" dirty="0" smtClean="0"/>
              <a:t>3. Сербська </a:t>
            </a:r>
            <a:r>
              <a:rPr lang="uk-UA" dirty="0" err="1" smtClean="0"/>
              <a:t>“Мегалі</a:t>
            </a:r>
            <a:r>
              <a:rPr lang="uk-UA" dirty="0" smtClean="0"/>
              <a:t> </a:t>
            </a:r>
            <a:r>
              <a:rPr lang="uk-UA" dirty="0" err="1" smtClean="0"/>
              <a:t>ідея”</a:t>
            </a:r>
            <a:r>
              <a:rPr lang="uk-UA" dirty="0" smtClean="0"/>
              <a:t>.</a:t>
            </a:r>
          </a:p>
          <a:p>
            <a:r>
              <a:rPr lang="uk-UA" dirty="0" smtClean="0"/>
              <a:t>4. Великодержавницька румунська ідея.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/>
              <a:t>У </a:t>
            </a:r>
            <a:r>
              <a:rPr lang="ru-RU" dirty="0" err="1" smtClean="0"/>
              <a:t>подальшому</a:t>
            </a:r>
            <a:r>
              <a:rPr lang="ru-RU" dirty="0" smtClean="0"/>
              <a:t> </a:t>
            </a:r>
            <a:r>
              <a:rPr lang="ru-RU" dirty="0" err="1" smtClean="0"/>
              <a:t>цей</a:t>
            </a:r>
            <a:r>
              <a:rPr lang="ru-RU" dirty="0" smtClean="0"/>
              <a:t> </a:t>
            </a:r>
            <a:r>
              <a:rPr lang="ru-RU" dirty="0" err="1" smtClean="0"/>
              <a:t>іредентистський</a:t>
            </a:r>
            <a:r>
              <a:rPr lang="ru-RU" dirty="0" smtClean="0"/>
              <a:t> </a:t>
            </a:r>
            <a:r>
              <a:rPr lang="ru-RU" dirty="0" err="1" smtClean="0"/>
              <a:t>рух</a:t>
            </a:r>
            <a:r>
              <a:rPr lang="ru-RU" dirty="0" smtClean="0"/>
              <a:t>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підтриманий</a:t>
            </a:r>
            <a:r>
              <a:rPr lang="ru-RU" dirty="0" smtClean="0"/>
              <a:t> </a:t>
            </a:r>
            <a:r>
              <a:rPr lang="ru-RU" dirty="0" err="1" smtClean="0"/>
              <a:t>військовою</a:t>
            </a:r>
            <a:r>
              <a:rPr lang="ru-RU" dirty="0" smtClean="0"/>
              <a:t> </a:t>
            </a:r>
            <a:r>
              <a:rPr lang="ru-RU" dirty="0" err="1" smtClean="0"/>
              <a:t>елітою</a:t>
            </a:r>
            <a:r>
              <a:rPr lang="ru-RU" dirty="0" smtClean="0"/>
              <a:t> – «</a:t>
            </a:r>
            <a:r>
              <a:rPr lang="ru-RU" dirty="0" err="1" smtClean="0"/>
              <a:t>чорними</a:t>
            </a:r>
            <a:r>
              <a:rPr lang="ru-RU" dirty="0" smtClean="0"/>
              <a:t> полковниками»,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ініціювали</a:t>
            </a:r>
            <a:r>
              <a:rPr lang="ru-RU" dirty="0" smtClean="0"/>
              <a:t> </a:t>
            </a:r>
            <a:r>
              <a:rPr lang="ru-RU" dirty="0" err="1" smtClean="0"/>
              <a:t>державний</a:t>
            </a:r>
            <a:r>
              <a:rPr lang="ru-RU" dirty="0" smtClean="0"/>
              <a:t> переворот у 1967 </a:t>
            </a:r>
            <a:r>
              <a:rPr lang="ru-RU" dirty="0" err="1" smtClean="0"/>
              <a:t>році</a:t>
            </a:r>
            <a:r>
              <a:rPr lang="ru-RU" dirty="0" smtClean="0"/>
              <a:t>. У 1990-х роках у </a:t>
            </a:r>
            <a:r>
              <a:rPr lang="ru-RU" dirty="0" err="1" smtClean="0"/>
              <a:t>програмах</a:t>
            </a:r>
            <a:r>
              <a:rPr lang="ru-RU" dirty="0" smtClean="0"/>
              <a:t> </a:t>
            </a:r>
            <a:r>
              <a:rPr lang="ru-RU" dirty="0" err="1" smtClean="0"/>
              <a:t>грецьких</a:t>
            </a:r>
            <a:r>
              <a:rPr lang="ru-RU" dirty="0" smtClean="0"/>
              <a:t> </a:t>
            </a:r>
            <a:r>
              <a:rPr lang="ru-RU" dirty="0" err="1" smtClean="0"/>
              <a:t>політичних</a:t>
            </a:r>
            <a:r>
              <a:rPr lang="ru-RU" dirty="0" smtClean="0"/>
              <a:t> </a:t>
            </a:r>
            <a:r>
              <a:rPr lang="ru-RU" dirty="0" err="1" smtClean="0"/>
              <a:t>партій</a:t>
            </a:r>
            <a:r>
              <a:rPr lang="ru-RU" dirty="0" smtClean="0"/>
              <a:t> </a:t>
            </a:r>
            <a:r>
              <a:rPr lang="ru-RU" dirty="0" err="1" smtClean="0"/>
              <a:t>знову</a:t>
            </a:r>
            <a:r>
              <a:rPr lang="ru-RU" dirty="0" smtClean="0"/>
              <a:t> </a:t>
            </a:r>
            <a:r>
              <a:rPr lang="ru-RU" dirty="0" err="1" smtClean="0"/>
              <a:t>відродилася</a:t>
            </a:r>
            <a:r>
              <a:rPr lang="ru-RU" dirty="0" smtClean="0"/>
              <a:t> «велика </a:t>
            </a:r>
            <a:r>
              <a:rPr lang="ru-RU" dirty="0" err="1" smtClean="0"/>
              <a:t>ідея</a:t>
            </a:r>
            <a:r>
              <a:rPr lang="ru-RU" dirty="0" smtClean="0"/>
              <a:t>»,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пов’язане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зміною</a:t>
            </a:r>
            <a:r>
              <a:rPr lang="ru-RU" dirty="0" smtClean="0"/>
              <a:t> </a:t>
            </a:r>
            <a:r>
              <a:rPr lang="ru-RU" dirty="0" err="1" smtClean="0"/>
              <a:t>геополітичної</a:t>
            </a:r>
            <a:r>
              <a:rPr lang="ru-RU" dirty="0" smtClean="0"/>
              <a:t> </a:t>
            </a:r>
            <a:r>
              <a:rPr lang="ru-RU" dirty="0" err="1" smtClean="0"/>
              <a:t>ситуації</a:t>
            </a:r>
            <a:r>
              <a:rPr lang="ru-RU" dirty="0" smtClean="0"/>
              <a:t> на Балканах,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скоріше</a:t>
            </a:r>
            <a:r>
              <a:rPr lang="ru-RU" dirty="0" smtClean="0"/>
              <a:t> в </a:t>
            </a:r>
            <a:r>
              <a:rPr lang="ru-RU" dirty="0" err="1" smtClean="0"/>
              <a:t>цивілізаційному</a:t>
            </a:r>
            <a:r>
              <a:rPr lang="ru-RU" dirty="0" smtClean="0"/>
              <a:t> </a:t>
            </a:r>
            <a:r>
              <a:rPr lang="ru-RU" dirty="0" err="1" smtClean="0"/>
              <a:t>розумінні</a:t>
            </a:r>
            <a:r>
              <a:rPr lang="ru-RU" dirty="0" smtClean="0"/>
              <a:t>, а не в </a:t>
            </a:r>
            <a:r>
              <a:rPr lang="ru-RU" dirty="0" err="1" smtClean="0"/>
              <a:t>плані</a:t>
            </a:r>
            <a:r>
              <a:rPr lang="ru-RU" dirty="0" smtClean="0"/>
              <a:t> </a:t>
            </a:r>
            <a:r>
              <a:rPr lang="ru-RU" dirty="0" err="1" smtClean="0"/>
              <a:t>територіальних</a:t>
            </a:r>
            <a:r>
              <a:rPr lang="ru-RU" dirty="0" smtClean="0"/>
              <a:t> </a:t>
            </a:r>
            <a:r>
              <a:rPr lang="ru-RU" dirty="0" err="1" smtClean="0"/>
              <a:t>прирощень</a:t>
            </a:r>
            <a:r>
              <a:rPr lang="ru-RU" dirty="0" smtClean="0"/>
              <a:t>. </a:t>
            </a:r>
          </a:p>
          <a:p>
            <a:pPr algn="just"/>
            <a:r>
              <a:rPr lang="ru-RU" dirty="0" err="1" smtClean="0"/>
              <a:t>Винятком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партії</a:t>
            </a:r>
            <a:r>
              <a:rPr lang="ru-RU" dirty="0" smtClean="0"/>
              <a:t> прямого </a:t>
            </a:r>
            <a:r>
              <a:rPr lang="ru-RU" dirty="0" err="1" smtClean="0"/>
              <a:t>спрямування</a:t>
            </a:r>
            <a:r>
              <a:rPr lang="ru-RU" dirty="0" smtClean="0"/>
              <a:t>, </a:t>
            </a:r>
            <a:r>
              <a:rPr lang="ru-RU" dirty="0" err="1" smtClean="0"/>
              <a:t>серед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партія</a:t>
            </a:r>
            <a:r>
              <a:rPr lang="ru-RU" dirty="0" smtClean="0"/>
              <a:t> «</a:t>
            </a:r>
            <a:r>
              <a:rPr lang="ru-RU" dirty="0" err="1" smtClean="0"/>
              <a:t>Грецький</a:t>
            </a:r>
            <a:r>
              <a:rPr lang="ru-RU" dirty="0" smtClean="0"/>
              <a:t> фронт», створена у 1994 </a:t>
            </a:r>
            <a:r>
              <a:rPr lang="ru-RU" dirty="0" err="1" smtClean="0"/>
              <a:t>році</a:t>
            </a:r>
            <a:r>
              <a:rPr lang="ru-RU" dirty="0" smtClean="0"/>
              <a:t>. </a:t>
            </a:r>
            <a:r>
              <a:rPr lang="ru-RU" dirty="0" err="1" smtClean="0"/>
              <a:t>Грецькі</a:t>
            </a:r>
            <a:r>
              <a:rPr lang="ru-RU" dirty="0" smtClean="0"/>
              <a:t> </a:t>
            </a:r>
            <a:r>
              <a:rPr lang="ru-RU" dirty="0" err="1" smtClean="0"/>
              <a:t>націоналісти</a:t>
            </a:r>
            <a:r>
              <a:rPr lang="ru-RU" dirty="0" smtClean="0"/>
              <a:t> </a:t>
            </a:r>
            <a:r>
              <a:rPr lang="ru-RU" dirty="0" err="1" smtClean="0"/>
              <a:t>ставлять</a:t>
            </a:r>
            <a:r>
              <a:rPr lang="ru-RU" dirty="0" smtClean="0"/>
              <a:t> задачу </a:t>
            </a:r>
            <a:r>
              <a:rPr lang="ru-RU" dirty="0" err="1" smtClean="0"/>
              <a:t>побудови</a:t>
            </a:r>
            <a:r>
              <a:rPr lang="ru-RU" dirty="0" smtClean="0"/>
              <a:t> </a:t>
            </a:r>
            <a:r>
              <a:rPr lang="ru-RU" dirty="0" err="1" smtClean="0"/>
              <a:t>сильної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, яка </a:t>
            </a:r>
            <a:r>
              <a:rPr lang="ru-RU" dirty="0" err="1" smtClean="0"/>
              <a:t>здатні</a:t>
            </a:r>
            <a:r>
              <a:rPr lang="ru-RU" dirty="0" smtClean="0"/>
              <a:t> </a:t>
            </a:r>
            <a:r>
              <a:rPr lang="ru-RU" dirty="0" err="1" smtClean="0"/>
              <a:t>звільнити</a:t>
            </a:r>
            <a:r>
              <a:rPr lang="ru-RU" dirty="0" smtClean="0"/>
              <a:t>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землі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історично</a:t>
            </a:r>
            <a:r>
              <a:rPr lang="ru-RU" dirty="0" smtClean="0"/>
              <a:t> належали грекам. 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ru-RU" dirty="0" err="1" smtClean="0"/>
              <a:t>Ідея</a:t>
            </a:r>
            <a:r>
              <a:rPr lang="ru-RU" dirty="0" smtClean="0"/>
              <a:t> «</a:t>
            </a:r>
            <a:r>
              <a:rPr lang="ru-RU" dirty="0" err="1" smtClean="0"/>
              <a:t>Великої</a:t>
            </a:r>
            <a:r>
              <a:rPr lang="ru-RU" dirty="0" smtClean="0"/>
              <a:t> </a:t>
            </a:r>
            <a:r>
              <a:rPr lang="ru-RU" dirty="0" err="1" smtClean="0"/>
              <a:t>Сербії</a:t>
            </a:r>
            <a:r>
              <a:rPr lang="ru-RU" dirty="0" smtClean="0"/>
              <a:t>», яка </a:t>
            </a:r>
            <a:r>
              <a:rPr lang="ru-RU" dirty="0" err="1" smtClean="0"/>
              <a:t>виникла</a:t>
            </a:r>
            <a:r>
              <a:rPr lang="ru-RU" dirty="0" smtClean="0"/>
              <a:t> у ХІХ </a:t>
            </a:r>
            <a:r>
              <a:rPr lang="ru-RU" dirty="0" err="1" smtClean="0"/>
              <a:t>столітті</a:t>
            </a:r>
            <a:r>
              <a:rPr lang="ru-RU" dirty="0" smtClean="0"/>
              <a:t>, у </a:t>
            </a:r>
            <a:r>
              <a:rPr lang="ru-RU" dirty="0" err="1" smtClean="0"/>
              <a:t>період</a:t>
            </a:r>
            <a:r>
              <a:rPr lang="ru-RU" dirty="0" smtClean="0"/>
              <a:t> </a:t>
            </a:r>
            <a:r>
              <a:rPr lang="ru-RU" dirty="0" err="1" smtClean="0"/>
              <a:t>боротьби</a:t>
            </a:r>
            <a:r>
              <a:rPr lang="ru-RU" dirty="0" smtClean="0"/>
              <a:t> </a:t>
            </a:r>
            <a:r>
              <a:rPr lang="ru-RU" dirty="0" err="1" smtClean="0"/>
              <a:t>проти</a:t>
            </a:r>
            <a:r>
              <a:rPr lang="ru-RU" dirty="0" smtClean="0"/>
              <a:t> </a:t>
            </a:r>
            <a:r>
              <a:rPr lang="ru-RU" dirty="0" err="1" smtClean="0"/>
              <a:t>Османської</a:t>
            </a:r>
            <a:r>
              <a:rPr lang="ru-RU" dirty="0" smtClean="0"/>
              <a:t> </a:t>
            </a:r>
            <a:r>
              <a:rPr lang="ru-RU" dirty="0" err="1" smtClean="0"/>
              <a:t>імперії</a:t>
            </a:r>
            <a:r>
              <a:rPr lang="ru-RU" dirty="0" smtClean="0"/>
              <a:t>, </a:t>
            </a:r>
            <a:r>
              <a:rPr lang="ru-RU" dirty="0" err="1" smtClean="0"/>
              <a:t>з</a:t>
            </a:r>
            <a:r>
              <a:rPr lang="ru-RU" dirty="0" smtClean="0"/>
              <a:t> самого початку </a:t>
            </a:r>
            <a:r>
              <a:rPr lang="ru-RU" dirty="0" err="1" smtClean="0"/>
              <a:t>містила</a:t>
            </a:r>
            <a:r>
              <a:rPr lang="ru-RU" dirty="0" smtClean="0"/>
              <a:t> </a:t>
            </a:r>
            <a:r>
              <a:rPr lang="ru-RU" dirty="0" err="1" smtClean="0"/>
              <a:t>елементи</a:t>
            </a:r>
            <a:r>
              <a:rPr lang="ru-RU" dirty="0" smtClean="0"/>
              <a:t> як </a:t>
            </a:r>
            <a:r>
              <a:rPr lang="ru-RU" dirty="0" err="1" smtClean="0"/>
              <a:t>географічного</a:t>
            </a:r>
            <a:r>
              <a:rPr lang="ru-RU" dirty="0" smtClean="0"/>
              <a:t>, так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цивілізаційного</a:t>
            </a:r>
            <a:r>
              <a:rPr lang="ru-RU" dirty="0" smtClean="0"/>
              <a:t> характеру. Вона </a:t>
            </a:r>
            <a:r>
              <a:rPr lang="ru-RU" dirty="0" err="1" smtClean="0"/>
              <a:t>була</a:t>
            </a:r>
            <a:r>
              <a:rPr lang="ru-RU" dirty="0" smtClean="0"/>
              <a:t> </a:t>
            </a:r>
            <a:r>
              <a:rPr lang="ru-RU" dirty="0" err="1" smtClean="0"/>
              <a:t>більш</a:t>
            </a:r>
            <a:r>
              <a:rPr lang="ru-RU" dirty="0" smtClean="0"/>
              <a:t> масштабною за планами, </a:t>
            </a:r>
            <a:r>
              <a:rPr lang="ru-RU" dirty="0" err="1" smtClean="0"/>
              <a:t>оскільки</a:t>
            </a:r>
            <a:r>
              <a:rPr lang="ru-RU" dirty="0" smtClean="0"/>
              <a:t> </a:t>
            </a:r>
            <a:r>
              <a:rPr lang="ru-RU" dirty="0" err="1" smtClean="0"/>
              <a:t>передбачала</a:t>
            </a:r>
            <a:r>
              <a:rPr lang="ru-RU" dirty="0" smtClean="0"/>
              <a:t> </a:t>
            </a:r>
            <a:r>
              <a:rPr lang="ru-RU" dirty="0" err="1" smtClean="0"/>
              <a:t>об’єднання</a:t>
            </a:r>
            <a:r>
              <a:rPr lang="ru-RU" dirty="0" smtClean="0"/>
              <a:t>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південних</a:t>
            </a:r>
            <a:r>
              <a:rPr lang="ru-RU" dirty="0" smtClean="0"/>
              <a:t> </a:t>
            </a:r>
            <a:r>
              <a:rPr lang="ru-RU" dirty="0" err="1" smtClean="0"/>
              <a:t>слов’ян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таким чином </a:t>
            </a:r>
            <a:r>
              <a:rPr lang="ru-RU" dirty="0" err="1" smtClean="0"/>
              <a:t>виходила</a:t>
            </a:r>
            <a:r>
              <a:rPr lang="ru-RU" dirty="0" smtClean="0"/>
              <a:t> за </a:t>
            </a:r>
            <a:r>
              <a:rPr lang="ru-RU" dirty="0" err="1" smtClean="0"/>
              <a:t>межі</a:t>
            </a:r>
            <a:r>
              <a:rPr lang="ru-RU" dirty="0" smtClean="0"/>
              <a:t> </a:t>
            </a:r>
            <a:r>
              <a:rPr lang="ru-RU" dirty="0" err="1" smtClean="0"/>
              <a:t>суто</a:t>
            </a:r>
            <a:r>
              <a:rPr lang="ru-RU" dirty="0" smtClean="0"/>
              <a:t> </a:t>
            </a:r>
            <a:r>
              <a:rPr lang="ru-RU" dirty="0" err="1" smtClean="0"/>
              <a:t>сербського</a:t>
            </a:r>
            <a:r>
              <a:rPr lang="ru-RU" dirty="0" smtClean="0"/>
              <a:t> </a:t>
            </a:r>
            <a:r>
              <a:rPr lang="ru-RU" dirty="0" err="1" smtClean="0"/>
              <a:t>населення</a:t>
            </a:r>
            <a:r>
              <a:rPr lang="ru-RU" dirty="0" smtClean="0"/>
              <a:t>. Ядром, </a:t>
            </a:r>
            <a:r>
              <a:rPr lang="ru-RU" dirty="0" err="1" smtClean="0"/>
              <a:t>безумовно</a:t>
            </a:r>
            <a:r>
              <a:rPr lang="ru-RU" dirty="0" smtClean="0"/>
              <a:t>, </a:t>
            </a:r>
            <a:r>
              <a:rPr lang="ru-RU" dirty="0" err="1" smtClean="0"/>
              <a:t>виступає</a:t>
            </a:r>
            <a:r>
              <a:rPr lang="ru-RU" dirty="0" smtClean="0"/>
              <a:t> </a:t>
            </a:r>
            <a:r>
              <a:rPr lang="ru-RU" dirty="0" err="1" smtClean="0"/>
              <a:t>ідея</a:t>
            </a:r>
            <a:r>
              <a:rPr lang="ru-RU" dirty="0" smtClean="0"/>
              <a:t> </a:t>
            </a:r>
            <a:r>
              <a:rPr lang="ru-RU" dirty="0" err="1" smtClean="0"/>
              <a:t>об’єднання</a:t>
            </a:r>
            <a:r>
              <a:rPr lang="ru-RU" dirty="0" smtClean="0"/>
              <a:t> </a:t>
            </a:r>
            <a:r>
              <a:rPr lang="ru-RU" dirty="0" err="1" smtClean="0"/>
              <a:t>сербів</a:t>
            </a:r>
            <a:r>
              <a:rPr lang="ru-RU" dirty="0" smtClean="0"/>
              <a:t>. У </a:t>
            </a:r>
            <a:r>
              <a:rPr lang="ru-RU" dirty="0" err="1" smtClean="0"/>
              <a:t>сербського</a:t>
            </a:r>
            <a:r>
              <a:rPr lang="ru-RU" dirty="0" smtClean="0"/>
              <a:t> народу </a:t>
            </a:r>
            <a:r>
              <a:rPr lang="ru-RU" dirty="0" err="1" smtClean="0"/>
              <a:t>є</a:t>
            </a:r>
            <a:r>
              <a:rPr lang="ru-RU" dirty="0" smtClean="0"/>
              <a:t> молитва: «Дай Боже,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серби</a:t>
            </a:r>
            <a:r>
              <a:rPr lang="ru-RU" dirty="0" smtClean="0"/>
              <a:t> </a:t>
            </a:r>
            <a:r>
              <a:rPr lang="ru-RU" dirty="0" err="1" smtClean="0"/>
              <a:t>об’єдналися</a:t>
            </a:r>
            <a:r>
              <a:rPr lang="ru-RU" dirty="0" smtClean="0"/>
              <a:t>, умножились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прийшли</a:t>
            </a:r>
            <a:r>
              <a:rPr lang="ru-RU" dirty="0" smtClean="0"/>
              <a:t> до Бога!»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Map_of_Greater_Serbia_(in_Yugoslavia).svg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00034" y="2071678"/>
            <a:ext cx="3429000" cy="3286148"/>
          </a:xfrm>
        </p:spPr>
      </p:pic>
      <p:sp>
        <p:nvSpPr>
          <p:cNvPr id="5" name="Прямоугольник 4"/>
          <p:cNvSpPr/>
          <p:nvPr/>
        </p:nvSpPr>
        <p:spPr>
          <a:xfrm>
            <a:off x="4214810" y="1500174"/>
            <a:ext cx="457203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 smtClean="0"/>
              <a:t>Частковий</a:t>
            </a:r>
            <a:r>
              <a:rPr lang="ru-RU" dirty="0" smtClean="0"/>
              <a:t> </a:t>
            </a:r>
            <a:r>
              <a:rPr lang="ru-RU" dirty="0" err="1" smtClean="0"/>
              <a:t>успіх</a:t>
            </a:r>
            <a:r>
              <a:rPr lang="ru-RU" dirty="0" smtClean="0"/>
              <a:t> в </a:t>
            </a:r>
            <a:r>
              <a:rPr lang="ru-RU" dirty="0" err="1" smtClean="0"/>
              <a:t>утворенні</a:t>
            </a:r>
            <a:r>
              <a:rPr lang="ru-RU" dirty="0" smtClean="0"/>
              <a:t> «</a:t>
            </a:r>
            <a:r>
              <a:rPr lang="ru-RU" dirty="0" err="1" smtClean="0"/>
              <a:t>Великої</a:t>
            </a:r>
            <a:r>
              <a:rPr lang="ru-RU" dirty="0" smtClean="0"/>
              <a:t> </a:t>
            </a:r>
            <a:r>
              <a:rPr lang="ru-RU" dirty="0" err="1" smtClean="0"/>
              <a:t>Сербії</a:t>
            </a:r>
            <a:r>
              <a:rPr lang="ru-RU" dirty="0" smtClean="0"/>
              <a:t>» </a:t>
            </a:r>
            <a:r>
              <a:rPr lang="ru-RU" dirty="0" err="1" smtClean="0"/>
              <a:t>прийшов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Балканських</a:t>
            </a:r>
            <a:r>
              <a:rPr lang="ru-RU" dirty="0" smtClean="0"/>
              <a:t> </a:t>
            </a:r>
            <a:r>
              <a:rPr lang="ru-RU" dirty="0" err="1" smtClean="0"/>
              <a:t>війн</a:t>
            </a:r>
            <a:r>
              <a:rPr lang="ru-RU" dirty="0" smtClean="0"/>
              <a:t> 1912–1913 </a:t>
            </a:r>
            <a:r>
              <a:rPr lang="ru-RU" dirty="0" err="1" smtClean="0"/>
              <a:t>рр</a:t>
            </a:r>
            <a:r>
              <a:rPr lang="ru-RU" dirty="0" smtClean="0"/>
              <a:t>., коли до складу </a:t>
            </a:r>
            <a:r>
              <a:rPr lang="ru-RU" dirty="0" err="1" smtClean="0"/>
              <a:t>Сербії</a:t>
            </a:r>
            <a:r>
              <a:rPr lang="ru-RU" dirty="0" smtClean="0"/>
              <a:t> </a:t>
            </a:r>
            <a:r>
              <a:rPr lang="ru-RU" dirty="0" err="1" smtClean="0"/>
              <a:t>увійшли</a:t>
            </a:r>
            <a:r>
              <a:rPr lang="ru-RU" dirty="0" smtClean="0"/>
              <a:t> Косово, </a:t>
            </a:r>
            <a:r>
              <a:rPr lang="ru-RU" dirty="0" err="1" smtClean="0"/>
              <a:t>частини</a:t>
            </a:r>
            <a:r>
              <a:rPr lang="ru-RU" dirty="0" smtClean="0"/>
              <a:t> </a:t>
            </a:r>
            <a:r>
              <a:rPr lang="ru-RU" dirty="0" err="1" smtClean="0"/>
              <a:t>Македонії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Санджака, а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Першої</a:t>
            </a:r>
            <a:r>
              <a:rPr lang="ru-RU" dirty="0" smtClean="0"/>
              <a:t> </a:t>
            </a:r>
            <a:r>
              <a:rPr lang="ru-RU" dirty="0" err="1" smtClean="0"/>
              <a:t>Світової</a:t>
            </a:r>
            <a:r>
              <a:rPr lang="ru-RU" dirty="0" smtClean="0"/>
              <a:t> </a:t>
            </a:r>
            <a:r>
              <a:rPr lang="ru-RU" dirty="0" err="1" smtClean="0"/>
              <a:t>війни</a:t>
            </a:r>
            <a:r>
              <a:rPr lang="ru-RU" dirty="0" smtClean="0"/>
              <a:t>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утворене</a:t>
            </a:r>
            <a:r>
              <a:rPr lang="ru-RU" dirty="0" smtClean="0"/>
              <a:t> </a:t>
            </a:r>
            <a:r>
              <a:rPr lang="ru-RU" dirty="0" err="1" smtClean="0"/>
              <a:t>Королівство</a:t>
            </a:r>
            <a:r>
              <a:rPr lang="ru-RU" dirty="0" smtClean="0"/>
              <a:t> </a:t>
            </a:r>
            <a:r>
              <a:rPr lang="ru-RU" dirty="0" err="1" smtClean="0"/>
              <a:t>Сербів</a:t>
            </a:r>
            <a:r>
              <a:rPr lang="ru-RU" dirty="0" smtClean="0"/>
              <a:t>, </a:t>
            </a:r>
            <a:r>
              <a:rPr lang="ru-RU" dirty="0" err="1" smtClean="0"/>
              <a:t>хорватів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словенців</a:t>
            </a:r>
            <a:r>
              <a:rPr lang="ru-RU" dirty="0" smtClean="0"/>
              <a:t> (</a:t>
            </a:r>
            <a:r>
              <a:rPr lang="ru-RU" dirty="0" err="1" smtClean="0"/>
              <a:t>з</a:t>
            </a:r>
            <a:r>
              <a:rPr lang="ru-RU" dirty="0" smtClean="0"/>
              <a:t> 1929 р. </a:t>
            </a:r>
            <a:r>
              <a:rPr lang="ru-RU" dirty="0" err="1" smtClean="0"/>
              <a:t>Королівство</a:t>
            </a:r>
            <a:r>
              <a:rPr lang="ru-RU" dirty="0" smtClean="0"/>
              <a:t> </a:t>
            </a:r>
            <a:r>
              <a:rPr lang="ru-RU" dirty="0" err="1" smtClean="0"/>
              <a:t>Югославія</a:t>
            </a:r>
            <a:r>
              <a:rPr lang="ru-RU" dirty="0" smtClean="0"/>
              <a:t>).</a:t>
            </a:r>
          </a:p>
          <a:p>
            <a:pPr algn="just"/>
            <a:r>
              <a:rPr lang="ru-RU" dirty="0" err="1" smtClean="0"/>
              <a:t>Фактично</a:t>
            </a:r>
            <a:r>
              <a:rPr lang="ru-RU" dirty="0" smtClean="0"/>
              <a:t> </a:t>
            </a:r>
            <a:r>
              <a:rPr lang="ru-RU" dirty="0" err="1" smtClean="0"/>
              <a:t>мова</a:t>
            </a:r>
            <a:r>
              <a:rPr lang="ru-RU" dirty="0" smtClean="0"/>
              <a:t> </a:t>
            </a:r>
            <a:r>
              <a:rPr lang="ru-RU" dirty="0" err="1" smtClean="0"/>
              <a:t>йде</a:t>
            </a:r>
            <a:r>
              <a:rPr lang="ru-RU" dirty="0" smtClean="0"/>
              <a:t> про </a:t>
            </a:r>
            <a:r>
              <a:rPr lang="ru-RU" dirty="0" err="1" smtClean="0"/>
              <a:t>пан-ідею</a:t>
            </a:r>
            <a:r>
              <a:rPr lang="ru-RU" dirty="0" smtClean="0"/>
              <a:t>, яка не </a:t>
            </a:r>
            <a:r>
              <a:rPr lang="ru-RU" dirty="0" err="1" smtClean="0"/>
              <a:t>була</a:t>
            </a:r>
            <a:r>
              <a:rPr lang="ru-RU" dirty="0" smtClean="0"/>
              <a:t> </a:t>
            </a:r>
            <a:r>
              <a:rPr lang="ru-RU" dirty="0" err="1" smtClean="0"/>
              <a:t>реалізована</a:t>
            </a:r>
            <a:r>
              <a:rPr lang="ru-RU" dirty="0" smtClean="0"/>
              <a:t> у </a:t>
            </a:r>
            <a:r>
              <a:rPr lang="ru-RU" dirty="0" err="1" smtClean="0"/>
              <a:t>повній</a:t>
            </a:r>
            <a:r>
              <a:rPr lang="ru-RU" dirty="0" smtClean="0"/>
              <a:t> </a:t>
            </a:r>
            <a:r>
              <a:rPr lang="ru-RU" dirty="0" err="1" smtClean="0"/>
              <a:t>мірі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набула</a:t>
            </a:r>
            <a:r>
              <a:rPr lang="ru-RU" dirty="0" smtClean="0"/>
              <a:t> </a:t>
            </a:r>
            <a:r>
              <a:rPr lang="ru-RU" dirty="0" err="1" smtClean="0"/>
              <a:t>часткового</a:t>
            </a:r>
            <a:r>
              <a:rPr lang="ru-RU" dirty="0" smtClean="0"/>
              <a:t> </a:t>
            </a:r>
            <a:r>
              <a:rPr lang="ru-RU" dirty="0" err="1" smtClean="0"/>
              <a:t>втілення</a:t>
            </a:r>
            <a:r>
              <a:rPr lang="ru-RU" dirty="0" smtClean="0"/>
              <a:t> </a:t>
            </a:r>
            <a:r>
              <a:rPr lang="ru-RU" dirty="0" err="1" smtClean="0"/>
              <a:t>у</a:t>
            </a:r>
            <a:r>
              <a:rPr lang="ru-RU" dirty="0" smtClean="0"/>
              <a:t> </a:t>
            </a:r>
            <a:r>
              <a:rPr lang="ru-RU" dirty="0" err="1" smtClean="0"/>
              <a:t>створенні</a:t>
            </a:r>
            <a:r>
              <a:rPr lang="ru-RU" dirty="0" smtClean="0"/>
              <a:t> </a:t>
            </a:r>
            <a:r>
              <a:rPr lang="ru-RU" dirty="0" err="1" smtClean="0"/>
              <a:t>Югославії</a:t>
            </a:r>
            <a:r>
              <a:rPr lang="ru-RU" dirty="0" smtClean="0"/>
              <a:t>. Нового </a:t>
            </a:r>
            <a:r>
              <a:rPr lang="ru-RU" dirty="0" err="1" smtClean="0"/>
              <a:t>дихання</a:t>
            </a:r>
            <a:r>
              <a:rPr lang="ru-RU" dirty="0" smtClean="0"/>
              <a:t> </a:t>
            </a:r>
            <a:r>
              <a:rPr lang="ru-RU" dirty="0" err="1" smtClean="0"/>
              <a:t>великодержавницька</a:t>
            </a:r>
            <a:r>
              <a:rPr lang="ru-RU" dirty="0" smtClean="0"/>
              <a:t> </a:t>
            </a:r>
            <a:r>
              <a:rPr lang="ru-RU" dirty="0" err="1" smtClean="0"/>
              <a:t>ідея</a:t>
            </a:r>
            <a:r>
              <a:rPr lang="ru-RU" dirty="0" smtClean="0"/>
              <a:t> </a:t>
            </a:r>
            <a:r>
              <a:rPr lang="ru-RU" dirty="0" err="1" smtClean="0"/>
              <a:t>набула</a:t>
            </a:r>
            <a:r>
              <a:rPr lang="ru-RU" dirty="0" smtClean="0"/>
              <a:t> у </a:t>
            </a:r>
            <a:r>
              <a:rPr lang="ru-RU" dirty="0" err="1" smtClean="0"/>
              <a:t>кінці</a:t>
            </a:r>
            <a:r>
              <a:rPr lang="ru-RU" dirty="0" smtClean="0"/>
              <a:t> ХХ ст., коли план </a:t>
            </a:r>
            <a:r>
              <a:rPr lang="ru-RU" dirty="0" err="1" smtClean="0"/>
              <a:t>створення</a:t>
            </a:r>
            <a:r>
              <a:rPr lang="ru-RU" dirty="0" smtClean="0"/>
              <a:t> «</a:t>
            </a:r>
            <a:r>
              <a:rPr lang="ru-RU" dirty="0" err="1" smtClean="0"/>
              <a:t>Великої</a:t>
            </a:r>
            <a:r>
              <a:rPr lang="ru-RU" dirty="0" smtClean="0"/>
              <a:t> </a:t>
            </a:r>
            <a:r>
              <a:rPr lang="ru-RU" dirty="0" err="1" smtClean="0"/>
              <a:t>Сербії</a:t>
            </a:r>
            <a:r>
              <a:rPr lang="ru-RU" dirty="0" smtClean="0"/>
              <a:t>» </a:t>
            </a:r>
            <a:r>
              <a:rPr lang="ru-RU" dirty="0" err="1" smtClean="0"/>
              <a:t>передбачав</a:t>
            </a:r>
            <a:r>
              <a:rPr lang="ru-RU" dirty="0" smtClean="0"/>
              <a:t> </a:t>
            </a:r>
            <a:r>
              <a:rPr lang="ru-RU" dirty="0" err="1" smtClean="0"/>
              <a:t>об’єднання</a:t>
            </a:r>
            <a:r>
              <a:rPr lang="ru-RU" dirty="0" smtClean="0"/>
              <a:t>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сербів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проживали за межами </a:t>
            </a:r>
            <a:r>
              <a:rPr lang="ru-RU" dirty="0" err="1" smtClean="0"/>
              <a:t>республіки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1428736"/>
            <a:ext cx="850112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 smtClean="0"/>
              <a:t>Іредентистську</a:t>
            </a:r>
            <a:r>
              <a:rPr lang="ru-RU" dirty="0" smtClean="0"/>
              <a:t> </a:t>
            </a:r>
            <a:r>
              <a:rPr lang="ru-RU" dirty="0" err="1" smtClean="0"/>
              <a:t>ідею</a:t>
            </a:r>
            <a:r>
              <a:rPr lang="ru-RU" dirty="0" smtClean="0"/>
              <a:t> у 1980-х </a:t>
            </a:r>
            <a:r>
              <a:rPr lang="ru-RU" dirty="0" err="1" smtClean="0"/>
              <a:t>рр</a:t>
            </a:r>
            <a:r>
              <a:rPr lang="ru-RU" dirty="0" smtClean="0"/>
              <a:t>. </a:t>
            </a:r>
            <a:r>
              <a:rPr lang="ru-RU" dirty="0" err="1" smtClean="0"/>
              <a:t>продовжила</a:t>
            </a:r>
            <a:r>
              <a:rPr lang="ru-RU" dirty="0" smtClean="0"/>
              <a:t> </a:t>
            </a:r>
            <a:r>
              <a:rPr lang="ru-RU" dirty="0" err="1" smtClean="0"/>
              <a:t>Сербська</a:t>
            </a:r>
            <a:r>
              <a:rPr lang="ru-RU" dirty="0" smtClean="0"/>
              <a:t> радикальна </a:t>
            </a:r>
            <a:r>
              <a:rPr lang="ru-RU" dirty="0" err="1" smtClean="0"/>
              <a:t>партія</a:t>
            </a:r>
            <a:r>
              <a:rPr lang="ru-RU" dirty="0" smtClean="0"/>
              <a:t>, у </a:t>
            </a:r>
            <a:r>
              <a:rPr lang="ru-RU" dirty="0" err="1" smtClean="0"/>
              <a:t>Програмі</a:t>
            </a:r>
            <a:r>
              <a:rPr lang="ru-RU" dirty="0" smtClean="0"/>
              <a:t> </a:t>
            </a:r>
            <a:r>
              <a:rPr lang="ru-RU" dirty="0" err="1" smtClean="0"/>
              <a:t>якої</a:t>
            </a:r>
            <a:r>
              <a:rPr lang="ru-RU" dirty="0" smtClean="0"/>
              <a:t> </a:t>
            </a:r>
            <a:r>
              <a:rPr lang="ru-RU" dirty="0" err="1" smtClean="0"/>
              <a:t>вказано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метою </a:t>
            </a:r>
            <a:r>
              <a:rPr lang="ru-RU" dirty="0" err="1" smtClean="0"/>
              <a:t>партії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об’єднання</a:t>
            </a:r>
            <a:r>
              <a:rPr lang="ru-RU" dirty="0" smtClean="0"/>
              <a:t> </a:t>
            </a:r>
            <a:r>
              <a:rPr lang="ru-RU" dirty="0" err="1" smtClean="0"/>
              <a:t>всієї</a:t>
            </a:r>
            <a:r>
              <a:rPr lang="ru-RU" dirty="0" smtClean="0"/>
              <a:t> </a:t>
            </a:r>
            <a:r>
              <a:rPr lang="ru-RU" dirty="0" err="1" smtClean="0"/>
              <a:t>сербської</a:t>
            </a:r>
            <a:r>
              <a:rPr lang="ru-RU" dirty="0" smtClean="0"/>
              <a:t> </a:t>
            </a:r>
            <a:r>
              <a:rPr lang="ru-RU" dirty="0" err="1" smtClean="0"/>
              <a:t>нації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утворення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 на </a:t>
            </a:r>
            <a:r>
              <a:rPr lang="ru-RU" dirty="0" err="1" smtClean="0"/>
              <a:t>всій</a:t>
            </a:r>
            <a:r>
              <a:rPr lang="ru-RU" dirty="0" smtClean="0"/>
              <a:t> </a:t>
            </a:r>
            <a:r>
              <a:rPr lang="ru-RU" dirty="0" err="1" smtClean="0"/>
              <a:t>сербській</a:t>
            </a:r>
            <a:r>
              <a:rPr lang="ru-RU" dirty="0" smtClean="0"/>
              <a:t> </a:t>
            </a:r>
            <a:r>
              <a:rPr lang="ru-RU" dirty="0" err="1" smtClean="0"/>
              <a:t>національній</a:t>
            </a:r>
            <a:r>
              <a:rPr lang="ru-RU" dirty="0" smtClean="0"/>
              <a:t> </a:t>
            </a:r>
            <a:r>
              <a:rPr lang="ru-RU" dirty="0" err="1" smtClean="0"/>
              <a:t>території</a:t>
            </a:r>
            <a:r>
              <a:rPr lang="ru-RU" dirty="0" smtClean="0"/>
              <a:t>, яка буде </a:t>
            </a:r>
            <a:r>
              <a:rPr lang="ru-RU" dirty="0" err="1" smtClean="0"/>
              <a:t>включати</a:t>
            </a:r>
            <a:r>
              <a:rPr lang="ru-RU" dirty="0" smtClean="0"/>
              <a:t> </a:t>
            </a:r>
            <a:r>
              <a:rPr lang="ru-RU" dirty="0" err="1" smtClean="0"/>
              <a:t>Сербію</a:t>
            </a:r>
            <a:r>
              <a:rPr lang="ru-RU" dirty="0" smtClean="0"/>
              <a:t>, </a:t>
            </a:r>
            <a:r>
              <a:rPr lang="ru-RU" dirty="0" err="1" smtClean="0"/>
              <a:t>Чорногорію</a:t>
            </a:r>
            <a:r>
              <a:rPr lang="ru-RU" dirty="0" smtClean="0"/>
              <a:t>, </a:t>
            </a:r>
            <a:r>
              <a:rPr lang="ru-RU" dirty="0" err="1" smtClean="0"/>
              <a:t>Республіку</a:t>
            </a:r>
            <a:r>
              <a:rPr lang="ru-RU" dirty="0" smtClean="0"/>
              <a:t> </a:t>
            </a:r>
            <a:r>
              <a:rPr lang="ru-RU" dirty="0" err="1" smtClean="0"/>
              <a:t>Сербську</a:t>
            </a:r>
            <a:r>
              <a:rPr lang="ru-RU" dirty="0" smtClean="0"/>
              <a:t> (</a:t>
            </a:r>
            <a:r>
              <a:rPr lang="ru-RU" dirty="0" err="1" smtClean="0"/>
              <a:t>частина</a:t>
            </a:r>
            <a:r>
              <a:rPr lang="ru-RU" dirty="0" smtClean="0"/>
              <a:t> </a:t>
            </a:r>
            <a:r>
              <a:rPr lang="ru-RU" dirty="0" err="1" smtClean="0"/>
              <a:t>Боснії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Герцеговини</a:t>
            </a:r>
            <a:r>
              <a:rPr lang="ru-RU" dirty="0" smtClean="0"/>
              <a:t> – Н.Г.)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Республіку</a:t>
            </a:r>
            <a:r>
              <a:rPr lang="ru-RU" dirty="0" smtClean="0"/>
              <a:t> </a:t>
            </a:r>
            <a:r>
              <a:rPr lang="ru-RU" dirty="0" err="1" smtClean="0"/>
              <a:t>Сербську</a:t>
            </a:r>
            <a:r>
              <a:rPr lang="ru-RU" dirty="0" smtClean="0"/>
              <a:t> </a:t>
            </a:r>
            <a:r>
              <a:rPr lang="ru-RU" dirty="0" err="1" smtClean="0"/>
              <a:t>Країну</a:t>
            </a:r>
            <a:r>
              <a:rPr lang="ru-RU" dirty="0" smtClean="0"/>
              <a:t> (</a:t>
            </a:r>
            <a:r>
              <a:rPr lang="ru-RU" dirty="0" err="1" smtClean="0"/>
              <a:t>частина</a:t>
            </a:r>
            <a:r>
              <a:rPr lang="ru-RU" dirty="0" smtClean="0"/>
              <a:t> </a:t>
            </a:r>
            <a:r>
              <a:rPr lang="ru-RU" dirty="0" err="1" smtClean="0"/>
              <a:t>Хорватії</a:t>
            </a:r>
            <a:r>
              <a:rPr lang="ru-RU" dirty="0" smtClean="0"/>
              <a:t> – Н.Г.).</a:t>
            </a:r>
          </a:p>
          <a:p>
            <a:pPr algn="just"/>
            <a:r>
              <a:rPr lang="ru-RU" dirty="0" smtClean="0"/>
              <a:t>У </a:t>
            </a:r>
            <a:r>
              <a:rPr lang="ru-RU" dirty="0" err="1" smtClean="0"/>
              <a:t>перспективі</a:t>
            </a:r>
            <a:r>
              <a:rPr lang="ru-RU" dirty="0" smtClean="0"/>
              <a:t> до </a:t>
            </a:r>
            <a:r>
              <a:rPr lang="ru-RU" dirty="0" err="1" smtClean="0"/>
              <a:t>Великої</a:t>
            </a:r>
            <a:r>
              <a:rPr lang="ru-RU" dirty="0" smtClean="0"/>
              <a:t> </a:t>
            </a:r>
            <a:r>
              <a:rPr lang="ru-RU" dirty="0" err="1" smtClean="0"/>
              <a:t>Сербії</a:t>
            </a:r>
            <a:r>
              <a:rPr lang="ru-RU" dirty="0" smtClean="0"/>
              <a:t> мала </a:t>
            </a:r>
            <a:r>
              <a:rPr lang="ru-RU" dirty="0" err="1" smtClean="0"/>
              <a:t>увійти</a:t>
            </a:r>
            <a:r>
              <a:rPr lang="ru-RU" dirty="0" smtClean="0"/>
              <a:t> </a:t>
            </a:r>
            <a:r>
              <a:rPr lang="ru-RU" dirty="0" err="1" smtClean="0"/>
              <a:t>Македонія</a:t>
            </a:r>
            <a:r>
              <a:rPr lang="ru-RU" dirty="0" smtClean="0"/>
              <a:t>. </a:t>
            </a:r>
          </a:p>
          <a:p>
            <a:pPr algn="just"/>
            <a:r>
              <a:rPr lang="ru-RU" dirty="0" smtClean="0"/>
              <a:t>По </a:t>
            </a:r>
            <a:r>
              <a:rPr lang="ru-RU" dirty="0" err="1" smtClean="0"/>
              <a:t>суті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був</a:t>
            </a:r>
            <a:r>
              <a:rPr lang="ru-RU" dirty="0" smtClean="0"/>
              <a:t> не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великодержавницький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цивілізаційний</a:t>
            </a:r>
            <a:r>
              <a:rPr lang="ru-RU" dirty="0" smtClean="0"/>
              <a:t> </a:t>
            </a:r>
            <a:r>
              <a:rPr lang="ru-RU" dirty="0" err="1" smtClean="0"/>
              <a:t>політичний</a:t>
            </a:r>
            <a:r>
              <a:rPr lang="ru-RU" dirty="0" smtClean="0"/>
              <a:t> проект </a:t>
            </a:r>
            <a:r>
              <a:rPr lang="ru-RU" dirty="0" err="1" smtClean="0"/>
              <a:t>домінування</a:t>
            </a:r>
            <a:r>
              <a:rPr lang="ru-RU" dirty="0" smtClean="0"/>
              <a:t> </a:t>
            </a:r>
            <a:r>
              <a:rPr lang="ru-RU" dirty="0" err="1" smtClean="0"/>
              <a:t>сербської</a:t>
            </a:r>
            <a:r>
              <a:rPr lang="ru-RU" dirty="0" smtClean="0"/>
              <a:t> </a:t>
            </a:r>
            <a:r>
              <a:rPr lang="ru-RU" dirty="0" err="1" smtClean="0"/>
              <a:t>нації</a:t>
            </a:r>
            <a:r>
              <a:rPr lang="ru-RU" dirty="0" smtClean="0"/>
              <a:t> в </a:t>
            </a:r>
            <a:r>
              <a:rPr lang="ru-RU" dirty="0" err="1" smtClean="0"/>
              <a:t>регіоні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конкурував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іншими</a:t>
            </a:r>
            <a:r>
              <a:rPr lang="ru-RU" dirty="0" smtClean="0"/>
              <a:t> </a:t>
            </a:r>
            <a:r>
              <a:rPr lang="ru-RU" dirty="0" err="1" smtClean="0"/>
              <a:t>паннаціоналістичними</a:t>
            </a:r>
            <a:r>
              <a:rPr lang="ru-RU" dirty="0" smtClean="0"/>
              <a:t> проектами в </a:t>
            </a:r>
            <a:r>
              <a:rPr lang="ru-RU" dirty="0" err="1" smtClean="0"/>
              <a:t>даному</a:t>
            </a:r>
            <a:r>
              <a:rPr lang="ru-RU" dirty="0" smtClean="0"/>
              <a:t> </a:t>
            </a:r>
            <a:r>
              <a:rPr lang="ru-RU" dirty="0" err="1" smtClean="0"/>
              <a:t>регіоні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ru-RU" dirty="0" err="1" smtClean="0"/>
              <a:t>Націоналістичні</a:t>
            </a:r>
            <a:r>
              <a:rPr lang="ru-RU" dirty="0" smtClean="0"/>
              <a:t> погляди </a:t>
            </a:r>
            <a:r>
              <a:rPr lang="ru-RU" dirty="0" err="1" smtClean="0"/>
              <a:t>мав</a:t>
            </a:r>
            <a:r>
              <a:rPr lang="ru-RU" dirty="0" smtClean="0"/>
              <a:t> перший президент </a:t>
            </a:r>
            <a:r>
              <a:rPr lang="ru-RU" dirty="0" err="1" smtClean="0"/>
              <a:t>Сербії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Чорногорії</a:t>
            </a:r>
            <a:r>
              <a:rPr lang="ru-RU" dirty="0" smtClean="0"/>
              <a:t> С. </a:t>
            </a:r>
            <a:r>
              <a:rPr lang="ru-RU" dirty="0" err="1" smtClean="0"/>
              <a:t>Мілошевич</a:t>
            </a:r>
            <a:r>
              <a:rPr lang="ru-RU" dirty="0" smtClean="0"/>
              <a:t>, для 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 smtClean="0"/>
              <a:t>ідея</a:t>
            </a:r>
            <a:r>
              <a:rPr lang="ru-RU" dirty="0" smtClean="0"/>
              <a:t> «</a:t>
            </a:r>
            <a:r>
              <a:rPr lang="ru-RU" dirty="0" err="1" smtClean="0"/>
              <a:t>Великої</a:t>
            </a:r>
            <a:r>
              <a:rPr lang="ru-RU" dirty="0" smtClean="0"/>
              <a:t> </a:t>
            </a:r>
            <a:r>
              <a:rPr lang="ru-RU" dirty="0" err="1" smtClean="0"/>
              <a:t>Сербії</a:t>
            </a:r>
            <a:r>
              <a:rPr lang="ru-RU" dirty="0" smtClean="0"/>
              <a:t>» </a:t>
            </a:r>
            <a:r>
              <a:rPr lang="ru-RU" dirty="0" err="1" smtClean="0"/>
              <a:t>була</a:t>
            </a:r>
            <a:r>
              <a:rPr lang="ru-RU" dirty="0" smtClean="0"/>
              <a:t> </a:t>
            </a:r>
            <a:r>
              <a:rPr lang="ru-RU" dirty="0" err="1" smtClean="0"/>
              <a:t>провідною</a:t>
            </a:r>
            <a:r>
              <a:rPr lang="ru-RU" dirty="0" smtClean="0"/>
              <a:t> у </a:t>
            </a:r>
            <a:r>
              <a:rPr lang="ru-RU" dirty="0" err="1" smtClean="0"/>
              <a:t>політичній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.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підтримував</a:t>
            </a:r>
            <a:r>
              <a:rPr lang="ru-RU" dirty="0" smtClean="0"/>
              <a:t> </a:t>
            </a:r>
            <a:r>
              <a:rPr lang="ru-RU" dirty="0" err="1" smtClean="0"/>
              <a:t>сепаратистські</a:t>
            </a:r>
            <a:r>
              <a:rPr lang="ru-RU" dirty="0" smtClean="0"/>
              <a:t> </a:t>
            </a:r>
            <a:r>
              <a:rPr lang="ru-RU" dirty="0" err="1" smtClean="0"/>
              <a:t>наміри</a:t>
            </a:r>
            <a:r>
              <a:rPr lang="ru-RU" dirty="0" smtClean="0"/>
              <a:t> </a:t>
            </a:r>
            <a:r>
              <a:rPr lang="ru-RU" dirty="0" err="1" smtClean="0"/>
              <a:t>сербів</a:t>
            </a:r>
            <a:r>
              <a:rPr lang="ru-RU" dirty="0" smtClean="0"/>
              <a:t> у </a:t>
            </a:r>
            <a:r>
              <a:rPr lang="ru-RU" dirty="0" err="1" smtClean="0"/>
              <a:t>Хорватії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Боснії</a:t>
            </a:r>
            <a:r>
              <a:rPr lang="ru-RU" dirty="0" smtClean="0"/>
              <a:t>. </a:t>
            </a:r>
            <a:r>
              <a:rPr lang="ru-RU" dirty="0" err="1" smtClean="0"/>
              <a:t>Хорватія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Словенія</a:t>
            </a:r>
            <a:r>
              <a:rPr lang="ru-RU" dirty="0" smtClean="0"/>
              <a:t> </a:t>
            </a:r>
            <a:r>
              <a:rPr lang="ru-RU" dirty="0" err="1" smtClean="0"/>
              <a:t>мали</a:t>
            </a:r>
            <a:r>
              <a:rPr lang="ru-RU" dirty="0" smtClean="0"/>
              <a:t> право на </a:t>
            </a:r>
            <a:r>
              <a:rPr lang="ru-RU" dirty="0" err="1" smtClean="0"/>
              <a:t>незалежність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на</a:t>
            </a:r>
            <a:r>
              <a:rPr lang="ru-RU" dirty="0" smtClean="0"/>
              <a:t> </a:t>
            </a:r>
            <a:r>
              <a:rPr lang="ru-RU" dirty="0" err="1" smtClean="0"/>
              <a:t>споконвічних</a:t>
            </a:r>
            <a:r>
              <a:rPr lang="ru-RU" dirty="0" smtClean="0"/>
              <a:t> </a:t>
            </a:r>
            <a:r>
              <a:rPr lang="ru-RU" dirty="0" err="1" smtClean="0"/>
              <a:t>територіях</a:t>
            </a:r>
            <a:r>
              <a:rPr lang="ru-RU" dirty="0" smtClean="0"/>
              <a:t>; у </a:t>
            </a:r>
            <a:r>
              <a:rPr lang="ru-RU" dirty="0" err="1" smtClean="0"/>
              <a:t>жодному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 не </a:t>
            </a:r>
            <a:r>
              <a:rPr lang="ru-RU" dirty="0" err="1" smtClean="0"/>
              <a:t>допускалося</a:t>
            </a:r>
            <a:r>
              <a:rPr lang="ru-RU" dirty="0" smtClean="0"/>
              <a:t> </a:t>
            </a:r>
            <a:r>
              <a:rPr lang="ru-RU" dirty="0" err="1" smtClean="0"/>
              <a:t>включення</a:t>
            </a:r>
            <a:r>
              <a:rPr lang="ru-RU" dirty="0" smtClean="0"/>
              <a:t> до </a:t>
            </a:r>
            <a:r>
              <a:rPr lang="ru-RU" dirty="0" err="1" smtClean="0"/>
              <a:t>їх</a:t>
            </a:r>
            <a:r>
              <a:rPr lang="ru-RU" dirty="0" smtClean="0"/>
              <a:t> складу </a:t>
            </a:r>
            <a:r>
              <a:rPr lang="ru-RU" dirty="0" err="1" smtClean="0"/>
              <a:t>етнічних</a:t>
            </a:r>
            <a:r>
              <a:rPr lang="ru-RU" dirty="0" smtClean="0"/>
              <a:t> </a:t>
            </a:r>
            <a:r>
              <a:rPr lang="ru-RU" dirty="0" err="1" smtClean="0"/>
              <a:t>сербських</a:t>
            </a:r>
            <a:r>
              <a:rPr lang="ru-RU" dirty="0" smtClean="0"/>
              <a:t> </a:t>
            </a:r>
            <a:r>
              <a:rPr lang="ru-RU" dirty="0" err="1" smtClean="0"/>
              <a:t>територій</a:t>
            </a:r>
            <a:r>
              <a:rPr lang="ru-RU" dirty="0" smtClean="0"/>
              <a:t>. </a:t>
            </a:r>
            <a:r>
              <a:rPr lang="ru-RU" dirty="0" err="1" smtClean="0"/>
              <a:t>Чорногорія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Македонія</a:t>
            </a:r>
            <a:r>
              <a:rPr lang="ru-RU" dirty="0" smtClean="0"/>
              <a:t> </a:t>
            </a:r>
            <a:r>
              <a:rPr lang="ru-RU" dirty="0" err="1" smtClean="0"/>
              <a:t>повинні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увійти</a:t>
            </a:r>
            <a:r>
              <a:rPr lang="ru-RU" dirty="0" smtClean="0"/>
              <a:t> до складу </a:t>
            </a:r>
            <a:r>
              <a:rPr lang="ru-RU" dirty="0" err="1" smtClean="0"/>
              <a:t>Сербії</a:t>
            </a:r>
            <a:r>
              <a:rPr lang="ru-RU" dirty="0" smtClean="0"/>
              <a:t> без права на </a:t>
            </a:r>
            <a:r>
              <a:rPr lang="ru-RU" dirty="0" err="1" smtClean="0"/>
              <a:t>відокремлення</a:t>
            </a:r>
            <a:r>
              <a:rPr lang="ru-RU" dirty="0" smtClean="0"/>
              <a:t>. </a:t>
            </a:r>
            <a:r>
              <a:rPr lang="ru-RU" dirty="0" err="1" smtClean="0"/>
              <a:t>Боснію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Герцеговину, де проживали </a:t>
            </a:r>
            <a:r>
              <a:rPr lang="ru-RU" dirty="0" err="1" smtClean="0"/>
              <a:t>серби</a:t>
            </a:r>
            <a:r>
              <a:rPr lang="ru-RU" dirty="0" smtClean="0"/>
              <a:t>, </a:t>
            </a:r>
            <a:r>
              <a:rPr lang="ru-RU" dirty="0" err="1" smtClean="0"/>
              <a:t>передбачалося</a:t>
            </a:r>
            <a:r>
              <a:rPr lang="ru-RU" dirty="0" smtClean="0"/>
              <a:t> </a:t>
            </a:r>
            <a:r>
              <a:rPr lang="ru-RU" dirty="0" err="1" smtClean="0"/>
              <a:t>включити</a:t>
            </a:r>
            <a:r>
              <a:rPr lang="ru-RU" dirty="0" smtClean="0"/>
              <a:t> до складу </a:t>
            </a:r>
            <a:r>
              <a:rPr lang="ru-RU" dirty="0" err="1" smtClean="0"/>
              <a:t>Сербії</a:t>
            </a:r>
            <a:r>
              <a:rPr lang="ru-RU" dirty="0" smtClean="0"/>
              <a:t>, у </a:t>
            </a:r>
            <a:r>
              <a:rPr lang="ru-RU" dirty="0" err="1" smtClean="0"/>
              <a:t>іншому</a:t>
            </a:r>
            <a:r>
              <a:rPr lang="ru-RU" dirty="0" smtClean="0"/>
              <a:t> ж </a:t>
            </a:r>
            <a:r>
              <a:rPr lang="ru-RU" dirty="0" err="1" smtClean="0"/>
              <a:t>випадку</a:t>
            </a:r>
            <a:r>
              <a:rPr lang="ru-RU" dirty="0" smtClean="0"/>
              <a:t> </a:t>
            </a:r>
            <a:r>
              <a:rPr lang="ru-RU" dirty="0" err="1" smtClean="0"/>
              <a:t>боснійські</a:t>
            </a:r>
            <a:r>
              <a:rPr lang="ru-RU" dirty="0" smtClean="0"/>
              <a:t> </a:t>
            </a:r>
            <a:r>
              <a:rPr lang="ru-RU" dirty="0" err="1" smtClean="0"/>
              <a:t>серби</a:t>
            </a:r>
            <a:r>
              <a:rPr lang="ru-RU" dirty="0" smtClean="0"/>
              <a:t> </a:t>
            </a:r>
            <a:r>
              <a:rPr lang="ru-RU" dirty="0" err="1" smtClean="0"/>
              <a:t>мали</a:t>
            </a:r>
            <a:r>
              <a:rPr lang="ru-RU" dirty="0" smtClean="0"/>
              <a:t> право на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незалежної</a:t>
            </a:r>
            <a:r>
              <a:rPr lang="ru-RU" dirty="0" smtClean="0"/>
              <a:t> </a:t>
            </a:r>
            <a:r>
              <a:rPr lang="ru-RU" dirty="0" err="1" smtClean="0"/>
              <a:t>республіки</a:t>
            </a:r>
            <a:r>
              <a:rPr lang="ru-RU" dirty="0" smtClean="0"/>
              <a:t> </a:t>
            </a:r>
            <a:r>
              <a:rPr lang="ru-RU" dirty="0" err="1" smtClean="0"/>
              <a:t>на</a:t>
            </a:r>
            <a:r>
              <a:rPr lang="ru-RU" dirty="0" smtClean="0"/>
              <a:t> </a:t>
            </a:r>
            <a:r>
              <a:rPr lang="ru-RU" dirty="0" err="1" smtClean="0"/>
              <a:t>території</a:t>
            </a:r>
            <a:r>
              <a:rPr lang="ru-RU" dirty="0" smtClean="0"/>
              <a:t> </a:t>
            </a:r>
            <a:r>
              <a:rPr lang="ru-RU" dirty="0" err="1" smtClean="0"/>
              <a:t>Боснії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Герцеговини</a:t>
            </a:r>
            <a:r>
              <a:rPr lang="ru-RU" dirty="0" smtClean="0"/>
              <a:t>. Але </a:t>
            </a:r>
            <a:r>
              <a:rPr lang="ru-RU" dirty="0" err="1" smtClean="0"/>
              <a:t>жорстокі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 С. </a:t>
            </a:r>
            <a:r>
              <a:rPr lang="ru-RU" dirty="0" err="1" smtClean="0"/>
              <a:t>Мілошевича</a:t>
            </a:r>
            <a:r>
              <a:rPr lang="ru-RU" dirty="0" smtClean="0"/>
              <a:t> в Косово, де проживало </a:t>
            </a:r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сербів</a:t>
            </a:r>
            <a:r>
              <a:rPr lang="ru-RU" dirty="0" smtClean="0"/>
              <a:t>, </a:t>
            </a:r>
            <a:r>
              <a:rPr lang="ru-RU" dirty="0" err="1" smtClean="0"/>
              <a:t>призвели</a:t>
            </a:r>
            <a:r>
              <a:rPr lang="ru-RU" dirty="0" smtClean="0"/>
              <a:t> до </a:t>
            </a:r>
            <a:r>
              <a:rPr lang="ru-RU" dirty="0" err="1" smtClean="0"/>
              <a:t>дискредитації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політики</a:t>
            </a:r>
            <a:r>
              <a:rPr lang="ru-RU" dirty="0" smtClean="0"/>
              <a:t>, </a:t>
            </a:r>
            <a:r>
              <a:rPr lang="ru-RU" dirty="0" err="1" smtClean="0"/>
              <a:t>адже</a:t>
            </a:r>
            <a:r>
              <a:rPr lang="ru-RU" dirty="0" smtClean="0"/>
              <a:t> в очах </a:t>
            </a:r>
            <a:r>
              <a:rPr lang="ru-RU" dirty="0" err="1" smtClean="0"/>
              <a:t>світового</a:t>
            </a:r>
            <a:r>
              <a:rPr lang="ru-RU" dirty="0" smtClean="0"/>
              <a:t> </a:t>
            </a:r>
            <a:r>
              <a:rPr lang="ru-RU" dirty="0" err="1" smtClean="0"/>
              <a:t>співтовариства</a:t>
            </a:r>
            <a:r>
              <a:rPr lang="ru-RU" dirty="0" smtClean="0"/>
              <a:t> </a:t>
            </a:r>
            <a:r>
              <a:rPr lang="ru-RU" dirty="0" err="1" smtClean="0"/>
              <a:t>серби</a:t>
            </a:r>
            <a:r>
              <a:rPr lang="ru-RU" dirty="0" smtClean="0"/>
              <a:t> стали </a:t>
            </a:r>
            <a:r>
              <a:rPr lang="ru-RU" dirty="0" err="1" smtClean="0"/>
              <a:t>головними</a:t>
            </a:r>
            <a:r>
              <a:rPr lang="ru-RU" dirty="0" smtClean="0"/>
              <a:t> </a:t>
            </a:r>
            <a:r>
              <a:rPr lang="ru-RU" dirty="0" err="1" smtClean="0"/>
              <a:t>винуватцями</a:t>
            </a:r>
            <a:r>
              <a:rPr lang="ru-RU" dirty="0" smtClean="0"/>
              <a:t> </a:t>
            </a:r>
            <a:r>
              <a:rPr lang="ru-RU" dirty="0" err="1" smtClean="0"/>
              <a:t>балканської</a:t>
            </a:r>
            <a:r>
              <a:rPr lang="ru-RU" dirty="0" smtClean="0"/>
              <a:t> </a:t>
            </a:r>
            <a:r>
              <a:rPr lang="ru-RU" dirty="0" err="1" smtClean="0"/>
              <a:t>трагедії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фактично</a:t>
            </a:r>
            <a:r>
              <a:rPr lang="ru-RU" dirty="0" smtClean="0"/>
              <a:t> </a:t>
            </a:r>
            <a:r>
              <a:rPr lang="ru-RU" dirty="0" err="1" smtClean="0"/>
              <a:t>боротьба</a:t>
            </a:r>
            <a:r>
              <a:rPr lang="ru-RU" dirty="0" smtClean="0"/>
              <a:t> </a:t>
            </a:r>
            <a:r>
              <a:rPr lang="ru-RU" dirty="0" err="1" smtClean="0"/>
              <a:t>сербських</a:t>
            </a:r>
            <a:r>
              <a:rPr lang="ru-RU" dirty="0" smtClean="0"/>
              <a:t> </a:t>
            </a:r>
            <a:r>
              <a:rPr lang="ru-RU" dirty="0" err="1" smtClean="0"/>
              <a:t>націоналістів</a:t>
            </a:r>
            <a:r>
              <a:rPr lang="ru-RU" dirty="0" smtClean="0"/>
              <a:t> за </a:t>
            </a:r>
            <a:r>
              <a:rPr lang="ru-RU" dirty="0" err="1" smtClean="0"/>
              <a:t>створення</a:t>
            </a:r>
            <a:r>
              <a:rPr lang="ru-RU" dirty="0" smtClean="0"/>
              <a:t> «</a:t>
            </a:r>
            <a:r>
              <a:rPr lang="ru-RU" dirty="0" err="1" smtClean="0"/>
              <a:t>Великої</a:t>
            </a:r>
            <a:r>
              <a:rPr lang="ru-RU" dirty="0" smtClean="0"/>
              <a:t> </a:t>
            </a:r>
            <a:r>
              <a:rPr lang="ru-RU" dirty="0" err="1" smtClean="0"/>
              <a:t>Сербії</a:t>
            </a:r>
            <a:r>
              <a:rPr lang="ru-RU" dirty="0" smtClean="0"/>
              <a:t>» стала </a:t>
            </a:r>
            <a:r>
              <a:rPr lang="ru-RU" dirty="0" err="1" smtClean="0"/>
              <a:t>національною</a:t>
            </a:r>
            <a:r>
              <a:rPr lang="ru-RU" dirty="0" smtClean="0"/>
              <a:t> катастрофою.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Font typeface="Wingdings" pitchFamily="2" charset="2"/>
              <a:buChar char="v"/>
            </a:pPr>
            <a:r>
              <a:rPr lang="ru-RU" dirty="0" smtClean="0"/>
              <a:t>На </a:t>
            </a:r>
            <a:r>
              <a:rPr lang="ru-RU" dirty="0" err="1" smtClean="0"/>
              <a:t>сьогодні</a:t>
            </a:r>
            <a:r>
              <a:rPr lang="ru-RU" dirty="0" smtClean="0"/>
              <a:t> у </a:t>
            </a:r>
            <a:r>
              <a:rPr lang="ru-RU" dirty="0" err="1" smtClean="0"/>
              <a:t>Сербії</a:t>
            </a:r>
            <a:r>
              <a:rPr lang="ru-RU" dirty="0" smtClean="0"/>
              <a:t> </a:t>
            </a:r>
            <a:r>
              <a:rPr lang="ru-RU" dirty="0" err="1" smtClean="0"/>
              <a:t>великодержавницьку</a:t>
            </a:r>
            <a:r>
              <a:rPr lang="ru-RU" dirty="0" smtClean="0"/>
              <a:t> </a:t>
            </a:r>
            <a:r>
              <a:rPr lang="ru-RU" dirty="0" err="1" smtClean="0"/>
              <a:t>ідею</a:t>
            </a:r>
            <a:r>
              <a:rPr lang="ru-RU" dirty="0" smtClean="0"/>
              <a:t> </a:t>
            </a:r>
            <a:r>
              <a:rPr lang="ru-RU" dirty="0" err="1" smtClean="0"/>
              <a:t>послідовно</a:t>
            </a:r>
            <a:r>
              <a:rPr lang="ru-RU" dirty="0" smtClean="0"/>
              <a:t> проводить </a:t>
            </a:r>
            <a:r>
              <a:rPr lang="ru-RU" dirty="0" err="1" smtClean="0"/>
              <a:t>Сербська</a:t>
            </a:r>
            <a:r>
              <a:rPr lang="ru-RU" dirty="0" smtClean="0"/>
              <a:t> радикальна </a:t>
            </a:r>
            <a:r>
              <a:rPr lang="ru-RU" dirty="0" err="1" smtClean="0"/>
              <a:t>партія</a:t>
            </a:r>
            <a:r>
              <a:rPr lang="ru-RU" dirty="0" smtClean="0"/>
              <a:t>, створена у 1991 </a:t>
            </a:r>
            <a:r>
              <a:rPr lang="ru-RU" dirty="0" err="1" smtClean="0"/>
              <a:t>році</a:t>
            </a:r>
            <a:r>
              <a:rPr lang="ru-RU" dirty="0" smtClean="0"/>
              <a:t> </a:t>
            </a:r>
            <a:r>
              <a:rPr lang="ru-RU" dirty="0" err="1" smtClean="0"/>
              <a:t>Воїславом</a:t>
            </a:r>
            <a:r>
              <a:rPr lang="ru-RU" dirty="0" smtClean="0"/>
              <a:t> </a:t>
            </a:r>
            <a:r>
              <a:rPr lang="ru-RU" dirty="0" err="1" smtClean="0"/>
              <a:t>Шешелем</a:t>
            </a:r>
            <a:r>
              <a:rPr lang="ru-RU" dirty="0" smtClean="0"/>
              <a:t>.</a:t>
            </a:r>
          </a:p>
          <a:p>
            <a:pPr algn="just">
              <a:buFont typeface="Wingdings" pitchFamily="2" charset="2"/>
              <a:buChar char="v"/>
            </a:pPr>
            <a:r>
              <a:rPr lang="ru-RU" dirty="0" smtClean="0"/>
              <a:t>Радикальна </a:t>
            </a:r>
            <a:r>
              <a:rPr lang="ru-RU" dirty="0" err="1" smtClean="0"/>
              <a:t>партія</a:t>
            </a:r>
            <a:r>
              <a:rPr lang="ru-RU" dirty="0" smtClean="0"/>
              <a:t> </a:t>
            </a:r>
            <a:r>
              <a:rPr lang="ru-RU" dirty="0" err="1" smtClean="0"/>
              <a:t>поширила</a:t>
            </a:r>
            <a:r>
              <a:rPr lang="ru-RU" dirty="0" smtClean="0"/>
              <a:t> </a:t>
            </a:r>
            <a:r>
              <a:rPr lang="ru-RU" dirty="0" err="1" smtClean="0"/>
              <a:t>своє</a:t>
            </a:r>
            <a:r>
              <a:rPr lang="ru-RU" dirty="0" smtClean="0"/>
              <a:t> </a:t>
            </a:r>
            <a:r>
              <a:rPr lang="ru-RU" dirty="0" err="1" smtClean="0"/>
              <a:t>представництво</a:t>
            </a:r>
            <a:r>
              <a:rPr lang="ru-RU" dirty="0" smtClean="0"/>
              <a:t> у </a:t>
            </a:r>
            <a:r>
              <a:rPr lang="ru-RU" dirty="0" err="1" smtClean="0"/>
              <a:t>Чорногорію</a:t>
            </a:r>
            <a:r>
              <a:rPr lang="ru-RU" dirty="0" smtClean="0"/>
              <a:t>, де створена </a:t>
            </a:r>
            <a:r>
              <a:rPr lang="ru-RU" dirty="0" err="1" smtClean="0"/>
              <a:t>Партія</a:t>
            </a:r>
            <a:r>
              <a:rPr lang="ru-RU" dirty="0" smtClean="0"/>
              <a:t> </a:t>
            </a:r>
            <a:r>
              <a:rPr lang="ru-RU" dirty="0" err="1" smtClean="0"/>
              <a:t>сербських</a:t>
            </a:r>
            <a:r>
              <a:rPr lang="ru-RU" dirty="0" smtClean="0"/>
              <a:t> </a:t>
            </a:r>
            <a:r>
              <a:rPr lang="ru-RU" dirty="0" err="1" smtClean="0"/>
              <a:t>радикалів</a:t>
            </a:r>
            <a:r>
              <a:rPr lang="ru-RU" dirty="0" smtClean="0"/>
              <a:t> </a:t>
            </a:r>
            <a:r>
              <a:rPr lang="ru-RU" dirty="0" err="1" smtClean="0"/>
              <a:t>Чорногорії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у </a:t>
            </a:r>
            <a:r>
              <a:rPr lang="ru-RU" dirty="0" err="1" smtClean="0"/>
              <a:t>Боснію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Герцеговину (</a:t>
            </a:r>
            <a:r>
              <a:rPr lang="ru-RU" dirty="0" err="1" smtClean="0"/>
              <a:t>Сербська</a:t>
            </a:r>
            <a:r>
              <a:rPr lang="ru-RU" dirty="0" smtClean="0"/>
              <a:t> радикальна </a:t>
            </a:r>
            <a:r>
              <a:rPr lang="ru-RU" dirty="0" err="1" smtClean="0"/>
              <a:t>партія</a:t>
            </a:r>
            <a:r>
              <a:rPr lang="ru-RU" dirty="0" smtClean="0"/>
              <a:t> </a:t>
            </a:r>
            <a:r>
              <a:rPr lang="ru-RU" dirty="0" err="1" smtClean="0"/>
              <a:t>Республіки</a:t>
            </a:r>
            <a:r>
              <a:rPr lang="ru-RU" dirty="0" smtClean="0"/>
              <a:t> </a:t>
            </a:r>
            <a:r>
              <a:rPr lang="ru-RU" dirty="0" err="1" smtClean="0"/>
              <a:t>Сербської</a:t>
            </a:r>
            <a:r>
              <a:rPr lang="ru-RU" dirty="0" smtClean="0"/>
              <a:t>). </a:t>
            </a:r>
          </a:p>
          <a:p>
            <a:pPr algn="just">
              <a:buFont typeface="Wingdings" pitchFamily="2" charset="2"/>
              <a:buChar char="v"/>
            </a:pPr>
            <a:r>
              <a:rPr lang="ru-RU" dirty="0" err="1" smtClean="0"/>
              <a:t>Іредентизм</a:t>
            </a:r>
            <a:r>
              <a:rPr lang="ru-RU" dirty="0" smtClean="0"/>
              <a:t> </a:t>
            </a:r>
            <a:r>
              <a:rPr lang="ru-RU" dirty="0" err="1" smtClean="0"/>
              <a:t>сербських</a:t>
            </a:r>
            <a:r>
              <a:rPr lang="ru-RU" dirty="0" smtClean="0"/>
              <a:t> </a:t>
            </a:r>
            <a:r>
              <a:rPr lang="ru-RU" dirty="0" err="1" smtClean="0"/>
              <a:t>політиків</a:t>
            </a:r>
            <a:r>
              <a:rPr lang="ru-RU" dirty="0" smtClean="0"/>
              <a:t> </a:t>
            </a:r>
            <a:r>
              <a:rPr lang="ru-RU" dirty="0" err="1" smtClean="0"/>
              <a:t>отримує</a:t>
            </a:r>
            <a:r>
              <a:rPr lang="ru-RU" dirty="0" smtClean="0"/>
              <a:t> </a:t>
            </a:r>
            <a:r>
              <a:rPr lang="ru-RU" dirty="0" err="1" smtClean="0"/>
              <a:t>підтримку</a:t>
            </a:r>
            <a:r>
              <a:rPr lang="ru-RU" dirty="0" smtClean="0"/>
              <a:t> </a:t>
            </a:r>
            <a:r>
              <a:rPr lang="ru-RU" dirty="0" err="1" smtClean="0"/>
              <a:t>споріднених</a:t>
            </a:r>
            <a:r>
              <a:rPr lang="ru-RU" dirty="0" smtClean="0"/>
              <a:t> </a:t>
            </a:r>
            <a:r>
              <a:rPr lang="ru-RU" dirty="0" err="1" smtClean="0"/>
              <a:t>груп</a:t>
            </a:r>
            <a:r>
              <a:rPr lang="ru-RU" dirty="0" smtClean="0"/>
              <a:t>, на початку 2017 року президент </a:t>
            </a:r>
            <a:r>
              <a:rPr lang="ru-RU" dirty="0" err="1" smtClean="0"/>
              <a:t>Республіки</a:t>
            </a:r>
            <a:r>
              <a:rPr lang="ru-RU" dirty="0" smtClean="0"/>
              <a:t> </a:t>
            </a:r>
            <a:r>
              <a:rPr lang="ru-RU" dirty="0" err="1" smtClean="0"/>
              <a:t>Сербської</a:t>
            </a:r>
            <a:r>
              <a:rPr lang="ru-RU" dirty="0" smtClean="0"/>
              <a:t> </a:t>
            </a:r>
            <a:r>
              <a:rPr lang="ru-RU" dirty="0" err="1" smtClean="0"/>
              <a:t>Милорад</a:t>
            </a:r>
            <a:r>
              <a:rPr lang="ru-RU" dirty="0" smtClean="0"/>
              <a:t> </a:t>
            </a:r>
            <a:r>
              <a:rPr lang="ru-RU" dirty="0" err="1" smtClean="0"/>
              <a:t>Додик</a:t>
            </a:r>
            <a:r>
              <a:rPr lang="ru-RU" dirty="0" smtClean="0"/>
              <a:t> </a:t>
            </a:r>
            <a:r>
              <a:rPr lang="ru-RU" dirty="0" err="1" smtClean="0"/>
              <a:t>зробив</a:t>
            </a:r>
            <a:r>
              <a:rPr lang="ru-RU" dirty="0" smtClean="0"/>
              <a:t> </a:t>
            </a:r>
            <a:r>
              <a:rPr lang="ru-RU" dirty="0" err="1" smtClean="0"/>
              <a:t>заяву</a:t>
            </a:r>
            <a:r>
              <a:rPr lang="ru-RU" dirty="0" smtClean="0"/>
              <a:t> про те,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боснійським</a:t>
            </a:r>
            <a:r>
              <a:rPr lang="ru-RU" dirty="0" smtClean="0"/>
              <a:t> сербам </a:t>
            </a:r>
            <a:r>
              <a:rPr lang="ru-RU" dirty="0" err="1" smtClean="0"/>
              <a:t>краще</a:t>
            </a:r>
            <a:r>
              <a:rPr lang="ru-RU" dirty="0" smtClean="0"/>
              <a:t> </a:t>
            </a:r>
            <a:r>
              <a:rPr lang="ru-RU" dirty="0" err="1" smtClean="0"/>
              <a:t>створити</a:t>
            </a:r>
            <a:r>
              <a:rPr lang="ru-RU" dirty="0" smtClean="0"/>
              <a:t> </a:t>
            </a:r>
            <a:r>
              <a:rPr lang="ru-RU" dirty="0" err="1" smtClean="0"/>
              <a:t>єдину</a:t>
            </a:r>
            <a:r>
              <a:rPr lang="ru-RU" dirty="0" smtClean="0"/>
              <a:t> державу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Сербією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сербськими</a:t>
            </a:r>
            <a:r>
              <a:rPr lang="ru-RU" dirty="0" smtClean="0"/>
              <a:t> </a:t>
            </a:r>
            <a:r>
              <a:rPr lang="ru-RU" dirty="0" err="1" smtClean="0"/>
              <a:t>територіями</a:t>
            </a:r>
            <a:r>
              <a:rPr lang="ru-RU" dirty="0" smtClean="0"/>
              <a:t> в Косово, а у </a:t>
            </a:r>
            <a:r>
              <a:rPr lang="ru-RU" dirty="0" err="1" smtClean="0"/>
              <a:t>подальшому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Чорногорією</a:t>
            </a:r>
            <a:r>
              <a:rPr lang="ru-RU" dirty="0" smtClean="0"/>
              <a:t>.</a:t>
            </a:r>
          </a:p>
          <a:p>
            <a:pPr algn="just">
              <a:buNone/>
            </a:pPr>
            <a:endParaRPr lang="ru-RU" dirty="0" smtClean="0"/>
          </a:p>
          <a:p>
            <a:pPr algn="just">
              <a:buFont typeface="Wingdings" pitchFamily="2" charset="2"/>
              <a:buChar char="v"/>
            </a:pPr>
            <a:endParaRPr lang="ru-RU" dirty="0" smtClean="0"/>
          </a:p>
          <a:p>
            <a:pPr algn="just">
              <a:buFont typeface="Wingdings" pitchFamily="2" charset="2"/>
              <a:buChar char="v"/>
            </a:pP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3. Великодержавницька ідея Румунії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5114932" cy="4525963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1443841"/>
            <a:ext cx="421484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 smtClean="0"/>
              <a:t>Великодержавницька</a:t>
            </a:r>
            <a:r>
              <a:rPr lang="ru-RU" dirty="0" smtClean="0"/>
              <a:t> </a:t>
            </a:r>
            <a:r>
              <a:rPr lang="ru-RU" dirty="0" err="1" smtClean="0"/>
              <a:t>ідея</a:t>
            </a:r>
            <a:r>
              <a:rPr lang="ru-RU" dirty="0" smtClean="0"/>
              <a:t> </a:t>
            </a:r>
            <a:r>
              <a:rPr lang="ru-RU" dirty="0" err="1" smtClean="0"/>
              <a:t>румунів</a:t>
            </a:r>
            <a:r>
              <a:rPr lang="ru-RU" dirty="0" smtClean="0"/>
              <a:t> («Велика </a:t>
            </a:r>
            <a:r>
              <a:rPr lang="ru-RU" dirty="0" err="1" smtClean="0"/>
              <a:t>Румунія</a:t>
            </a:r>
            <a:r>
              <a:rPr lang="ru-RU" dirty="0" smtClean="0"/>
              <a:t>» – </a:t>
            </a:r>
            <a:r>
              <a:rPr lang="ru-RU" dirty="0" err="1" smtClean="0"/>
              <a:t>România</a:t>
            </a:r>
            <a:r>
              <a:rPr lang="ru-RU" dirty="0" smtClean="0"/>
              <a:t> </a:t>
            </a:r>
            <a:r>
              <a:rPr lang="ru-RU" dirty="0" err="1" smtClean="0"/>
              <a:t>Mare</a:t>
            </a:r>
            <a:r>
              <a:rPr lang="ru-RU" dirty="0" smtClean="0"/>
              <a:t>)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чітко</a:t>
            </a:r>
            <a:r>
              <a:rPr lang="ru-RU" dirty="0" smtClean="0"/>
              <a:t> </a:t>
            </a:r>
            <a:r>
              <a:rPr lang="ru-RU" dirty="0" err="1" smtClean="0"/>
              <a:t>виявляє</a:t>
            </a:r>
            <a:r>
              <a:rPr lang="ru-RU" dirty="0" smtClean="0"/>
              <a:t> </a:t>
            </a:r>
            <a:r>
              <a:rPr lang="ru-RU" dirty="0" err="1" smtClean="0"/>
              <a:t>ознаки</a:t>
            </a:r>
            <a:r>
              <a:rPr lang="ru-RU" dirty="0" smtClean="0"/>
              <a:t> </a:t>
            </a:r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 err="1" smtClean="0"/>
              <a:t>географічних</a:t>
            </a:r>
            <a:r>
              <a:rPr lang="ru-RU" dirty="0" smtClean="0"/>
              <a:t> (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великодержавницьких</a:t>
            </a:r>
            <a:r>
              <a:rPr lang="ru-RU" dirty="0" smtClean="0"/>
              <a:t>) </a:t>
            </a:r>
            <a:r>
              <a:rPr lang="ru-RU" dirty="0" err="1" smtClean="0"/>
              <a:t>ідей</a:t>
            </a:r>
            <a:r>
              <a:rPr lang="ru-RU" dirty="0" smtClean="0"/>
              <a:t>, </a:t>
            </a:r>
            <a:r>
              <a:rPr lang="ru-RU" dirty="0" err="1" smtClean="0"/>
              <a:t>адже</a:t>
            </a:r>
            <a:r>
              <a:rPr lang="ru-RU" dirty="0" smtClean="0"/>
              <a:t> </a:t>
            </a:r>
            <a:r>
              <a:rPr lang="ru-RU" dirty="0" err="1" smtClean="0"/>
              <a:t>спрямовується</a:t>
            </a:r>
            <a:r>
              <a:rPr lang="ru-RU" dirty="0" smtClean="0"/>
              <a:t> на </a:t>
            </a:r>
            <a:r>
              <a:rPr lang="ru-RU" dirty="0" err="1" smtClean="0"/>
              <a:t>включення</a:t>
            </a:r>
            <a:r>
              <a:rPr lang="ru-RU" dirty="0" smtClean="0"/>
              <a:t> до складу </a:t>
            </a:r>
            <a:r>
              <a:rPr lang="ru-RU" dirty="0" err="1" smtClean="0"/>
              <a:t>Румунії</a:t>
            </a:r>
            <a:r>
              <a:rPr lang="ru-RU" dirty="0" smtClean="0"/>
              <a:t> </a:t>
            </a:r>
            <a:r>
              <a:rPr lang="ru-RU" dirty="0" err="1" smtClean="0"/>
              <a:t>суміжних</a:t>
            </a:r>
            <a:r>
              <a:rPr lang="ru-RU" dirty="0" smtClean="0"/>
              <a:t> </a:t>
            </a:r>
            <a:r>
              <a:rPr lang="ru-RU" dirty="0" err="1" smtClean="0"/>
              <a:t>територій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частиною</a:t>
            </a:r>
            <a:r>
              <a:rPr lang="ru-RU" dirty="0" smtClean="0"/>
              <a:t> </a:t>
            </a:r>
            <a:r>
              <a:rPr lang="ru-RU" dirty="0" err="1" smtClean="0"/>
              <a:t>Королівства</a:t>
            </a:r>
            <a:r>
              <a:rPr lang="ru-RU" dirty="0" smtClean="0"/>
              <a:t> </a:t>
            </a:r>
            <a:r>
              <a:rPr lang="ru-RU" dirty="0" err="1" smtClean="0"/>
              <a:t>Румунія</a:t>
            </a:r>
            <a:r>
              <a:rPr lang="ru-RU" dirty="0" smtClean="0"/>
              <a:t> у 1918–1940-х </a:t>
            </a:r>
            <a:r>
              <a:rPr lang="ru-RU" dirty="0" err="1" smtClean="0"/>
              <a:t>рр</a:t>
            </a:r>
            <a:r>
              <a:rPr lang="ru-RU" dirty="0" smtClean="0"/>
              <a:t>.: </a:t>
            </a:r>
            <a:r>
              <a:rPr lang="ru-RU" dirty="0" err="1" smtClean="0"/>
              <a:t>Південної</a:t>
            </a:r>
            <a:r>
              <a:rPr lang="ru-RU" dirty="0" smtClean="0"/>
              <a:t> </a:t>
            </a:r>
            <a:r>
              <a:rPr lang="ru-RU" dirty="0" err="1" smtClean="0"/>
              <a:t>Добруджі</a:t>
            </a:r>
            <a:r>
              <a:rPr lang="ru-RU" dirty="0" smtClean="0"/>
              <a:t>, </a:t>
            </a:r>
            <a:r>
              <a:rPr lang="ru-RU" dirty="0" err="1" smtClean="0"/>
              <a:t>Бесарабії</a:t>
            </a:r>
            <a:r>
              <a:rPr lang="ru-RU" dirty="0" smtClean="0"/>
              <a:t>, </a:t>
            </a:r>
            <a:r>
              <a:rPr lang="ru-RU" dirty="0" err="1" smtClean="0"/>
              <a:t>Трансильванії</a:t>
            </a:r>
            <a:r>
              <a:rPr lang="ru-RU" dirty="0" smtClean="0"/>
              <a:t>, </a:t>
            </a:r>
            <a:r>
              <a:rPr lang="ru-RU" dirty="0" err="1" smtClean="0"/>
              <a:t>Буковини</a:t>
            </a:r>
            <a:r>
              <a:rPr lang="ru-RU" dirty="0" smtClean="0"/>
              <a:t>. </a:t>
            </a:r>
          </a:p>
          <a:p>
            <a:pPr algn="just"/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 err="1" smtClean="0"/>
              <a:t>тоді</a:t>
            </a:r>
            <a:r>
              <a:rPr lang="ru-RU" dirty="0" smtClean="0"/>
              <a:t> </a:t>
            </a:r>
            <a:r>
              <a:rPr lang="ru-RU" dirty="0" err="1" smtClean="0"/>
              <a:t>Румунія</a:t>
            </a:r>
            <a:r>
              <a:rPr lang="ru-RU" dirty="0" smtClean="0"/>
              <a:t> мала </a:t>
            </a:r>
            <a:r>
              <a:rPr lang="ru-RU" dirty="0" err="1" smtClean="0"/>
              <a:t>найбільшу</a:t>
            </a:r>
            <a:r>
              <a:rPr lang="ru-RU" dirty="0" smtClean="0"/>
              <a:t> </a:t>
            </a:r>
            <a:r>
              <a:rPr lang="ru-RU" dirty="0" err="1" smtClean="0"/>
              <a:t>територію</a:t>
            </a:r>
            <a:r>
              <a:rPr lang="ru-RU" dirty="0" smtClean="0"/>
              <a:t>. У 1940 </a:t>
            </a:r>
            <a:r>
              <a:rPr lang="ru-RU" dirty="0" err="1" smtClean="0"/>
              <a:t>році</a:t>
            </a:r>
            <a:r>
              <a:rPr lang="ru-RU" dirty="0" smtClean="0"/>
              <a:t> </a:t>
            </a:r>
            <a:r>
              <a:rPr lang="ru-RU" dirty="0" err="1" smtClean="0"/>
              <a:t>Румунія</a:t>
            </a:r>
            <a:r>
              <a:rPr lang="ru-RU" dirty="0" smtClean="0"/>
              <a:t> </a:t>
            </a:r>
            <a:r>
              <a:rPr lang="ru-RU" dirty="0" err="1" smtClean="0"/>
              <a:t>віддала</a:t>
            </a:r>
            <a:r>
              <a:rPr lang="ru-RU" dirty="0" smtClean="0"/>
              <a:t> </a:t>
            </a:r>
            <a:r>
              <a:rPr lang="ru-RU" dirty="0" err="1" smtClean="0"/>
              <a:t>Бесарабію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Північну</a:t>
            </a:r>
            <a:r>
              <a:rPr lang="ru-RU" dirty="0" smtClean="0"/>
              <a:t> </a:t>
            </a:r>
            <a:r>
              <a:rPr lang="ru-RU" dirty="0" err="1" smtClean="0"/>
              <a:t>Буковину</a:t>
            </a:r>
            <a:r>
              <a:rPr lang="ru-RU" dirty="0" smtClean="0"/>
              <a:t> СРСР, а </a:t>
            </a:r>
            <a:r>
              <a:rPr lang="ru-RU" dirty="0" err="1" smtClean="0"/>
              <a:t>південну</a:t>
            </a:r>
            <a:r>
              <a:rPr lang="ru-RU" dirty="0" smtClean="0"/>
              <a:t> </a:t>
            </a:r>
            <a:r>
              <a:rPr lang="ru-RU" dirty="0" err="1" smtClean="0"/>
              <a:t>Добруджу</a:t>
            </a:r>
            <a:r>
              <a:rPr lang="ru-RU" dirty="0" smtClean="0"/>
              <a:t> – </a:t>
            </a:r>
            <a:r>
              <a:rPr lang="ru-RU" dirty="0" err="1" smtClean="0"/>
              <a:t>Болгарії</a:t>
            </a:r>
            <a:r>
              <a:rPr lang="ru-RU" dirty="0" smtClean="0"/>
              <a:t>. </a:t>
            </a:r>
            <a:r>
              <a:rPr lang="ru-RU" dirty="0" err="1" smtClean="0"/>
              <a:t>Населення</a:t>
            </a:r>
            <a:r>
              <a:rPr lang="ru-RU" dirty="0" smtClean="0"/>
              <a:t>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регіонів</a:t>
            </a:r>
            <a:r>
              <a:rPr lang="ru-RU" dirty="0" smtClean="0"/>
              <a:t> </a:t>
            </a:r>
            <a:r>
              <a:rPr lang="ru-RU" dirty="0" err="1" smtClean="0"/>
              <a:t>вважається</a:t>
            </a:r>
            <a:r>
              <a:rPr lang="ru-RU" dirty="0" smtClean="0"/>
              <a:t> </a:t>
            </a:r>
            <a:r>
              <a:rPr lang="ru-RU" dirty="0" err="1" smtClean="0"/>
              <a:t>румунським</a:t>
            </a:r>
            <a:r>
              <a:rPr lang="ru-RU" dirty="0" smtClean="0"/>
              <a:t>. </a:t>
            </a:r>
            <a:endParaRPr lang="ru-RU" dirty="0"/>
          </a:p>
        </p:txBody>
      </p:sp>
      <p:pic>
        <p:nvPicPr>
          <p:cNvPr id="3074" name="Picture 2" descr="C:\Users\Админ\Desktop\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6314" y="1500174"/>
            <a:ext cx="4214842" cy="421480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err="1" smtClean="0"/>
              <a:t>Румунська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влада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намагається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створити</a:t>
            </a:r>
            <a:r>
              <a:rPr lang="ru-RU" sz="2400" b="1" dirty="0" smtClean="0"/>
              <a:t> у </a:t>
            </a:r>
            <a:r>
              <a:rPr lang="ru-RU" sz="2400" b="1" dirty="0" err="1" smtClean="0"/>
              <a:t>населення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бажане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уявлення</a:t>
            </a:r>
            <a:r>
              <a:rPr lang="ru-RU" sz="2400" b="1" dirty="0" smtClean="0"/>
              <a:t> про </a:t>
            </a:r>
            <a:r>
              <a:rPr lang="ru-RU" sz="2400" b="1" dirty="0" err="1" smtClean="0"/>
              <a:t>минуле</a:t>
            </a:r>
            <a:r>
              <a:rPr lang="ru-RU" sz="2400" b="1" dirty="0" smtClean="0"/>
              <a:t> для </a:t>
            </a:r>
            <a:r>
              <a:rPr lang="ru-RU" sz="2400" b="1" dirty="0" err="1" smtClean="0"/>
              <a:t>виправдання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своєї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нинішньої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політики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використовуючи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механізм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символізації</a:t>
            </a:r>
            <a:r>
              <a:rPr lang="ru-RU" sz="2400" b="1" dirty="0" smtClean="0"/>
              <a:t>: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000" dirty="0" smtClean="0"/>
              <a:t>У </a:t>
            </a:r>
            <a:r>
              <a:rPr lang="ru-RU" sz="2000" dirty="0" err="1" smtClean="0"/>
              <a:t>жовтні</a:t>
            </a:r>
            <a:r>
              <a:rPr lang="ru-RU" sz="2000" dirty="0" smtClean="0"/>
              <a:t> 2013 р. </a:t>
            </a:r>
            <a:r>
              <a:rPr lang="ru-RU" sz="2000" dirty="0" err="1" smtClean="0"/>
              <a:t>румунський</a:t>
            </a:r>
            <a:r>
              <a:rPr lang="ru-RU" sz="2000" dirty="0" smtClean="0"/>
              <a:t> парламент постановив </a:t>
            </a:r>
            <a:r>
              <a:rPr lang="ru-RU" sz="2000" dirty="0" err="1" smtClean="0"/>
              <a:t>святкувати</a:t>
            </a:r>
            <a:r>
              <a:rPr lang="ru-RU" sz="2000" dirty="0" smtClean="0"/>
              <a:t> 28 </a:t>
            </a:r>
            <a:r>
              <a:rPr lang="ru-RU" sz="2000" dirty="0" err="1" smtClean="0"/>
              <a:t>жовтня</a:t>
            </a:r>
            <a:r>
              <a:rPr lang="ru-RU" sz="2000" dirty="0" smtClean="0"/>
              <a:t> </a:t>
            </a:r>
            <a:r>
              <a:rPr lang="ru-RU" sz="2000" dirty="0" err="1" smtClean="0"/>
              <a:t>нове</a:t>
            </a:r>
            <a:r>
              <a:rPr lang="ru-RU" sz="2000" dirty="0" smtClean="0"/>
              <a:t> </a:t>
            </a:r>
            <a:r>
              <a:rPr lang="ru-RU" sz="2000" dirty="0" err="1" smtClean="0"/>
              <a:t>державне</a:t>
            </a:r>
            <a:r>
              <a:rPr lang="ru-RU" sz="2000" dirty="0" smtClean="0"/>
              <a:t> свято – День </a:t>
            </a:r>
            <a:r>
              <a:rPr lang="ru-RU" sz="2000" dirty="0" err="1" smtClean="0"/>
              <a:t>Буковини</a:t>
            </a:r>
            <a:r>
              <a:rPr lang="ru-RU" sz="2000" dirty="0" smtClean="0"/>
              <a:t>;</a:t>
            </a:r>
          </a:p>
          <a:p>
            <a:pPr>
              <a:buFont typeface="Wingdings" pitchFamily="2" charset="2"/>
              <a:buChar char="v"/>
            </a:pPr>
            <a:r>
              <a:rPr lang="ru-RU" sz="2000" dirty="0" smtClean="0"/>
              <a:t>у </a:t>
            </a:r>
            <a:r>
              <a:rPr lang="ru-RU" sz="2000" dirty="0" err="1" smtClean="0"/>
              <a:t>преамбулі</a:t>
            </a:r>
            <a:r>
              <a:rPr lang="ru-RU" sz="2000" dirty="0" smtClean="0"/>
              <a:t> </a:t>
            </a:r>
            <a:r>
              <a:rPr lang="ru-RU" sz="2000" dirty="0" err="1" smtClean="0"/>
              <a:t>нової</a:t>
            </a:r>
            <a:r>
              <a:rPr lang="ru-RU" sz="2000" dirty="0" smtClean="0"/>
              <a:t> </a:t>
            </a:r>
            <a:r>
              <a:rPr lang="ru-RU" sz="2000" dirty="0" err="1" smtClean="0"/>
              <a:t>редакції</a:t>
            </a:r>
            <a:r>
              <a:rPr lang="ru-RU" sz="2000" dirty="0" smtClean="0"/>
              <a:t> </a:t>
            </a:r>
            <a:r>
              <a:rPr lang="ru-RU" sz="2000" dirty="0" err="1" smtClean="0"/>
              <a:t>Конституції</a:t>
            </a:r>
            <a:r>
              <a:rPr lang="ru-RU" sz="2000" dirty="0" smtClean="0"/>
              <a:t> </a:t>
            </a:r>
            <a:r>
              <a:rPr lang="ru-RU" sz="2000" dirty="0" err="1" smtClean="0"/>
              <a:t>Румунії</a:t>
            </a:r>
            <a:r>
              <a:rPr lang="ru-RU" sz="2000" dirty="0" smtClean="0"/>
              <a:t> </a:t>
            </a:r>
            <a:r>
              <a:rPr lang="ru-RU" sz="2000" dirty="0" err="1" smtClean="0"/>
              <a:t>з’явилися</a:t>
            </a:r>
            <a:r>
              <a:rPr lang="ru-RU" sz="2000" dirty="0" smtClean="0"/>
              <a:t> слова про </a:t>
            </a:r>
            <a:r>
              <a:rPr lang="ru-RU" sz="2000" dirty="0" err="1" smtClean="0"/>
              <a:t>внесок</a:t>
            </a:r>
            <a:r>
              <a:rPr lang="ru-RU" sz="2000" dirty="0" smtClean="0"/>
              <a:t> короля Фердинанда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королеви</a:t>
            </a:r>
            <a:r>
              <a:rPr lang="ru-RU" sz="2000" dirty="0" smtClean="0"/>
              <a:t> </a:t>
            </a:r>
            <a:r>
              <a:rPr lang="ru-RU" sz="2000" dirty="0" err="1" smtClean="0"/>
              <a:t>Марії</a:t>
            </a:r>
            <a:r>
              <a:rPr lang="ru-RU" sz="2000" dirty="0" smtClean="0"/>
              <a:t> у </a:t>
            </a:r>
            <a:r>
              <a:rPr lang="ru-RU" sz="2000" dirty="0" err="1" smtClean="0"/>
              <a:t>приєднання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Бессарабії</a:t>
            </a:r>
            <a:r>
              <a:rPr lang="ru-RU" sz="2000" dirty="0" smtClean="0"/>
              <a:t>, </a:t>
            </a:r>
            <a:r>
              <a:rPr lang="ru-RU" sz="2000" dirty="0" err="1" smtClean="0"/>
              <a:t>Трансильванії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Буковини</a:t>
            </a:r>
            <a:r>
              <a:rPr lang="ru-RU" sz="2000" dirty="0" smtClean="0"/>
              <a:t> до </a:t>
            </a:r>
            <a:r>
              <a:rPr lang="ru-RU" sz="2000" dirty="0" err="1" smtClean="0"/>
              <a:t>румунської</a:t>
            </a:r>
            <a:r>
              <a:rPr lang="ru-RU" sz="2000" dirty="0" smtClean="0"/>
              <a:t> </a:t>
            </a:r>
            <a:r>
              <a:rPr lang="ru-RU" sz="2000" dirty="0" err="1" smtClean="0"/>
              <a:t>монархії</a:t>
            </a:r>
            <a:r>
              <a:rPr lang="ru-RU" sz="2000" dirty="0" smtClean="0"/>
              <a:t> у 1918 </a:t>
            </a:r>
            <a:r>
              <a:rPr lang="ru-RU" sz="2000" dirty="0" err="1" smtClean="0"/>
              <a:t>році</a:t>
            </a:r>
            <a:r>
              <a:rPr lang="ru-RU" sz="2000" dirty="0" smtClean="0"/>
              <a:t>;</a:t>
            </a:r>
          </a:p>
          <a:p>
            <a:pPr>
              <a:buFont typeface="Wingdings" pitchFamily="2" charset="2"/>
              <a:buChar char="v"/>
            </a:pPr>
            <a:r>
              <a:rPr lang="ru-RU" sz="2000" dirty="0" smtClean="0"/>
              <a:t>вся </a:t>
            </a:r>
            <a:r>
              <a:rPr lang="ru-RU" sz="2000" dirty="0" err="1" smtClean="0"/>
              <a:t>історична</a:t>
            </a:r>
            <a:r>
              <a:rPr lang="ru-RU" sz="2000" dirty="0" smtClean="0"/>
              <a:t> наука у </a:t>
            </a:r>
            <a:r>
              <a:rPr lang="ru-RU" sz="2000" dirty="0" err="1" smtClean="0"/>
              <a:t>Румунії</a:t>
            </a:r>
            <a:r>
              <a:rPr lang="ru-RU" sz="2000" dirty="0" smtClean="0"/>
              <a:t> поставлена на службу </a:t>
            </a:r>
            <a:r>
              <a:rPr lang="ru-RU" sz="2000" dirty="0" err="1" smtClean="0"/>
              <a:t>великодержавницькій</a:t>
            </a:r>
            <a:r>
              <a:rPr lang="ru-RU" sz="2000" dirty="0" smtClean="0"/>
              <a:t> </a:t>
            </a:r>
            <a:r>
              <a:rPr lang="ru-RU" sz="2000" dirty="0" err="1" smtClean="0"/>
              <a:t>ідеї</a:t>
            </a:r>
            <a:r>
              <a:rPr lang="ru-RU" sz="2000" dirty="0" smtClean="0"/>
              <a:t>. </a:t>
            </a:r>
            <a:r>
              <a:rPr lang="ru-RU" sz="2000" dirty="0" err="1" smtClean="0"/>
              <a:t>Концепцію</a:t>
            </a:r>
            <a:r>
              <a:rPr lang="ru-RU" sz="2000" dirty="0" smtClean="0"/>
              <a:t> «</a:t>
            </a:r>
            <a:r>
              <a:rPr lang="ru-RU" sz="2000" dirty="0" err="1" smtClean="0"/>
              <a:t>Великої</a:t>
            </a:r>
            <a:r>
              <a:rPr lang="ru-RU" sz="2000" dirty="0" smtClean="0"/>
              <a:t> </a:t>
            </a:r>
            <a:r>
              <a:rPr lang="ru-RU" sz="2000" dirty="0" err="1" smtClean="0"/>
              <a:t>Румунії</a:t>
            </a:r>
            <a:r>
              <a:rPr lang="ru-RU" sz="2000" dirty="0" smtClean="0"/>
              <a:t>» </a:t>
            </a:r>
            <a:r>
              <a:rPr lang="ru-RU" sz="2000" dirty="0" err="1" smtClean="0"/>
              <a:t>розробляли</a:t>
            </a:r>
            <a:r>
              <a:rPr lang="ru-RU" sz="2000" dirty="0" smtClean="0"/>
              <a:t> </a:t>
            </a:r>
            <a:r>
              <a:rPr lang="ru-RU" sz="2000" dirty="0" err="1" smtClean="0"/>
              <a:t>історики</a:t>
            </a:r>
            <a:r>
              <a:rPr lang="ru-RU" sz="2000" dirty="0" smtClean="0"/>
              <a:t> Н. </a:t>
            </a:r>
            <a:r>
              <a:rPr lang="ru-RU" sz="2000" dirty="0" err="1" smtClean="0"/>
              <a:t>Йорга</a:t>
            </a:r>
            <a:r>
              <a:rPr lang="ru-RU" sz="2000" dirty="0" smtClean="0"/>
              <a:t>, К. </a:t>
            </a:r>
            <a:r>
              <a:rPr lang="ru-RU" sz="2000" dirty="0" err="1" smtClean="0"/>
              <a:t>Джуреску</a:t>
            </a:r>
            <a:r>
              <a:rPr lang="ru-RU" sz="2000" dirty="0" smtClean="0"/>
              <a:t>, А. </a:t>
            </a:r>
            <a:r>
              <a:rPr lang="ru-RU" sz="2000" dirty="0" err="1" smtClean="0"/>
              <a:t>Ксенопол</a:t>
            </a:r>
            <a:r>
              <a:rPr lang="ru-RU" sz="2000" dirty="0" smtClean="0"/>
              <a:t>, І. </a:t>
            </a:r>
            <a:r>
              <a:rPr lang="ru-RU" sz="2000" dirty="0" err="1" smtClean="0"/>
              <a:t>Ністор</a:t>
            </a:r>
            <a:r>
              <a:rPr lang="ru-RU" sz="2000" dirty="0" smtClean="0"/>
              <a:t> та </a:t>
            </a:r>
            <a:r>
              <a:rPr lang="ru-RU" sz="2000" dirty="0" err="1" smtClean="0"/>
              <a:t>інші</a:t>
            </a:r>
            <a:r>
              <a:rPr lang="ru-RU" sz="2000" dirty="0" smtClean="0"/>
              <a:t>, </a:t>
            </a:r>
            <a:r>
              <a:rPr lang="ru-RU" sz="2000" dirty="0" err="1" smtClean="0"/>
              <a:t>які</a:t>
            </a:r>
            <a:r>
              <a:rPr lang="ru-RU" sz="2000" dirty="0" smtClean="0"/>
              <a:t> </a:t>
            </a:r>
            <a:r>
              <a:rPr lang="ru-RU" sz="2000" dirty="0" err="1" smtClean="0"/>
              <a:t>намагалися</a:t>
            </a:r>
            <a:r>
              <a:rPr lang="ru-RU" sz="2000" dirty="0" smtClean="0"/>
              <a:t> </a:t>
            </a:r>
            <a:r>
              <a:rPr lang="ru-RU" sz="2000" dirty="0" err="1" smtClean="0"/>
              <a:t>віднайти</a:t>
            </a:r>
            <a:r>
              <a:rPr lang="ru-RU" sz="2000" dirty="0" smtClean="0"/>
              <a:t> </a:t>
            </a:r>
            <a:r>
              <a:rPr lang="ru-RU" sz="2000" dirty="0" err="1" smtClean="0"/>
              <a:t>етнічні</a:t>
            </a:r>
            <a:r>
              <a:rPr lang="ru-RU" sz="2000" dirty="0" smtClean="0"/>
              <a:t>, </a:t>
            </a:r>
            <a:r>
              <a:rPr lang="ru-RU" sz="2000" dirty="0" err="1" smtClean="0"/>
              <a:t>історичні</a:t>
            </a:r>
            <a:r>
              <a:rPr lang="ru-RU" sz="2000" dirty="0" smtClean="0"/>
              <a:t> </a:t>
            </a:r>
            <a:r>
              <a:rPr lang="ru-RU" sz="2000" dirty="0" err="1" smtClean="0"/>
              <a:t>та</a:t>
            </a:r>
            <a:r>
              <a:rPr lang="ru-RU" sz="2000" dirty="0" smtClean="0"/>
              <a:t> </a:t>
            </a:r>
            <a:r>
              <a:rPr lang="ru-RU" sz="2000" dirty="0" err="1" smtClean="0"/>
              <a:t>географічні</a:t>
            </a:r>
            <a:r>
              <a:rPr lang="ru-RU" sz="2000" dirty="0" smtClean="0"/>
              <a:t> </a:t>
            </a:r>
            <a:r>
              <a:rPr lang="ru-RU" sz="2000" dirty="0" err="1" smtClean="0"/>
              <a:t>аргументи</a:t>
            </a:r>
            <a:r>
              <a:rPr lang="ru-RU" sz="2000" dirty="0" smtClean="0"/>
              <a:t>, </a:t>
            </a:r>
            <a:r>
              <a:rPr lang="ru-RU" sz="2000" dirty="0" err="1" smtClean="0"/>
              <a:t>які</a:t>
            </a:r>
            <a:r>
              <a:rPr lang="ru-RU" sz="2000" dirty="0" smtClean="0"/>
              <a:t> б могли </a:t>
            </a:r>
            <a:r>
              <a:rPr lang="ru-RU" sz="2000" dirty="0" err="1" smtClean="0"/>
              <a:t>підтвердити</a:t>
            </a:r>
            <a:r>
              <a:rPr lang="ru-RU" sz="2000" dirty="0" smtClean="0"/>
              <a:t> «право» </a:t>
            </a:r>
            <a:r>
              <a:rPr lang="ru-RU" sz="2000" dirty="0" err="1" smtClean="0"/>
              <a:t>Румунії</a:t>
            </a:r>
            <a:r>
              <a:rPr lang="ru-RU" sz="2000" dirty="0" smtClean="0"/>
              <a:t> на всю </a:t>
            </a:r>
            <a:r>
              <a:rPr lang="ru-RU" sz="2000" dirty="0" err="1" smtClean="0"/>
              <a:t>територію</a:t>
            </a:r>
            <a:r>
              <a:rPr lang="ru-RU" sz="2000" dirty="0" smtClean="0"/>
              <a:t> </a:t>
            </a:r>
            <a:r>
              <a:rPr lang="ru-RU" sz="2000" dirty="0" err="1" smtClean="0"/>
              <a:t>Буковини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Бесарабії</a:t>
            </a:r>
            <a:endParaRPr lang="ru-RU" sz="2000" dirty="0" smtClean="0"/>
          </a:p>
          <a:p>
            <a:pPr>
              <a:buFont typeface="Wingdings" pitchFamily="2" charset="2"/>
              <a:buChar char="v"/>
            </a:pPr>
            <a:endParaRPr lang="ru-RU" sz="20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Відносини з Угорщиною: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dirty="0" smtClean="0"/>
              <a:t>Попри </a:t>
            </a:r>
            <a:r>
              <a:rPr lang="ru-RU" sz="2400" dirty="0" err="1" smtClean="0"/>
              <a:t>існування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великодержавницької</a:t>
            </a:r>
            <a:r>
              <a:rPr lang="ru-RU" sz="2400" dirty="0" smtClean="0"/>
              <a:t> </a:t>
            </a:r>
            <a:r>
              <a:rPr lang="ru-RU" sz="2400" dirty="0" err="1" smtClean="0"/>
              <a:t>ідеї</a:t>
            </a:r>
            <a:r>
              <a:rPr lang="ru-RU" sz="2400" dirty="0" smtClean="0"/>
              <a:t>, </a:t>
            </a:r>
            <a:r>
              <a:rPr lang="ru-RU" sz="2400" dirty="0" err="1" smtClean="0"/>
              <a:t>румунській</a:t>
            </a:r>
            <a:r>
              <a:rPr lang="ru-RU" sz="2400" dirty="0" smtClean="0"/>
              <a:t> </a:t>
            </a:r>
            <a:r>
              <a:rPr lang="ru-RU" sz="2400" dirty="0" err="1" smtClean="0"/>
              <a:t>владі</a:t>
            </a:r>
            <a:r>
              <a:rPr lang="ru-RU" sz="2400" dirty="0" smtClean="0"/>
              <a:t> </a:t>
            </a:r>
            <a:r>
              <a:rPr lang="ru-RU" sz="2400" dirty="0" err="1" smtClean="0"/>
              <a:t>також</a:t>
            </a:r>
            <a:r>
              <a:rPr lang="ru-RU" sz="2400" dirty="0" smtClean="0"/>
              <a:t> </a:t>
            </a:r>
            <a:r>
              <a:rPr lang="ru-RU" sz="2400" dirty="0" err="1" smtClean="0"/>
              <a:t>необхідно</a:t>
            </a:r>
            <a:r>
              <a:rPr lang="ru-RU" sz="2400" dirty="0" smtClean="0"/>
              <a:t> </a:t>
            </a:r>
            <a:r>
              <a:rPr lang="ru-RU" sz="2400" dirty="0" err="1" smtClean="0"/>
              <a:t>вирішувати</a:t>
            </a:r>
            <a:r>
              <a:rPr lang="ru-RU" sz="2400" dirty="0" smtClean="0"/>
              <a:t> </a:t>
            </a:r>
            <a:r>
              <a:rPr lang="ru-RU" sz="2400" dirty="0" err="1" smtClean="0"/>
              <a:t>внутрішні</a:t>
            </a:r>
            <a:r>
              <a:rPr lang="ru-RU" sz="2400" dirty="0" smtClean="0"/>
              <a:t> </a:t>
            </a:r>
            <a:r>
              <a:rPr lang="ru-RU" sz="2400" dirty="0" err="1" smtClean="0"/>
              <a:t>проблеми</a:t>
            </a:r>
            <a:r>
              <a:rPr lang="ru-RU" sz="2400" dirty="0" smtClean="0"/>
              <a:t>, </a:t>
            </a:r>
            <a:r>
              <a:rPr lang="ru-RU" sz="2400" dirty="0" err="1" smtClean="0"/>
              <a:t>пов’язані</a:t>
            </a:r>
            <a:r>
              <a:rPr lang="ru-RU" sz="2400" dirty="0" smtClean="0"/>
              <a:t> </a:t>
            </a:r>
            <a:r>
              <a:rPr lang="ru-RU" sz="2400" dirty="0" err="1" smtClean="0"/>
              <a:t>з</a:t>
            </a:r>
            <a:r>
              <a:rPr lang="ru-RU" sz="2400" dirty="0" smtClean="0"/>
              <a:t> </a:t>
            </a:r>
            <a:r>
              <a:rPr lang="ru-RU" sz="2400" dirty="0" err="1" smtClean="0"/>
              <a:t>національними</a:t>
            </a:r>
            <a:r>
              <a:rPr lang="ru-RU" sz="2400" dirty="0" smtClean="0"/>
              <a:t> </a:t>
            </a:r>
            <a:r>
              <a:rPr lang="ru-RU" sz="2400" dirty="0" err="1" smtClean="0"/>
              <a:t>меншинами</a:t>
            </a:r>
            <a:r>
              <a:rPr lang="ru-RU" sz="2400" dirty="0" smtClean="0"/>
              <a:t>. У </a:t>
            </a:r>
            <a:r>
              <a:rPr lang="ru-RU" sz="2400" dirty="0" err="1" smtClean="0"/>
              <a:t>Румунії</a:t>
            </a:r>
            <a:r>
              <a:rPr lang="ru-RU" sz="2400" dirty="0" smtClean="0"/>
              <a:t> </a:t>
            </a:r>
            <a:r>
              <a:rPr lang="ru-RU" sz="2400" dirty="0" err="1" smtClean="0"/>
              <a:t>нині</a:t>
            </a:r>
            <a:r>
              <a:rPr lang="ru-RU" sz="2400" dirty="0" smtClean="0"/>
              <a:t> </a:t>
            </a:r>
            <a:r>
              <a:rPr lang="ru-RU" sz="2400" dirty="0" err="1" smtClean="0"/>
              <a:t>існує</a:t>
            </a:r>
            <a:r>
              <a:rPr lang="ru-RU" sz="2400" dirty="0" smtClean="0"/>
              <a:t> </a:t>
            </a:r>
            <a:r>
              <a:rPr lang="ru-RU" sz="2400" dirty="0" err="1" smtClean="0"/>
              <a:t>гостра</a:t>
            </a:r>
            <a:r>
              <a:rPr lang="ru-RU" sz="2400" dirty="0" smtClean="0"/>
              <a:t> проблема </a:t>
            </a:r>
            <a:r>
              <a:rPr lang="ru-RU" sz="2400" dirty="0" err="1" smtClean="0"/>
              <a:t>з</a:t>
            </a:r>
            <a:r>
              <a:rPr lang="ru-RU" sz="2400" dirty="0" smtClean="0"/>
              <a:t> </a:t>
            </a:r>
            <a:r>
              <a:rPr lang="ru-RU" sz="2400" dirty="0" err="1" smtClean="0"/>
              <a:t>угорською</a:t>
            </a:r>
            <a:r>
              <a:rPr lang="ru-RU" sz="2400" dirty="0" smtClean="0"/>
              <a:t> </a:t>
            </a:r>
            <a:r>
              <a:rPr lang="ru-RU" sz="2400" dirty="0" err="1" smtClean="0"/>
              <a:t>меншиною</a:t>
            </a:r>
            <a:r>
              <a:rPr lang="ru-RU" sz="2400" dirty="0" smtClean="0"/>
              <a:t>.</a:t>
            </a:r>
          </a:p>
          <a:p>
            <a:pPr algn="just"/>
            <a:r>
              <a:rPr lang="ru-RU" sz="2400" dirty="0" err="1" smtClean="0"/>
              <a:t>Румунська</a:t>
            </a:r>
            <a:r>
              <a:rPr lang="ru-RU" sz="2400" dirty="0" smtClean="0"/>
              <a:t> </a:t>
            </a:r>
            <a:r>
              <a:rPr lang="ru-RU" sz="2400" dirty="0" err="1" smtClean="0"/>
              <a:t>ідентичність</a:t>
            </a:r>
            <a:r>
              <a:rPr lang="ru-RU" sz="2400" dirty="0" smtClean="0"/>
              <a:t> у ХVIII–XIX ст. </a:t>
            </a:r>
            <a:r>
              <a:rPr lang="ru-RU" sz="2400" dirty="0" err="1" smtClean="0"/>
              <a:t>розвивалася</a:t>
            </a:r>
            <a:r>
              <a:rPr lang="ru-RU" sz="2400" dirty="0" smtClean="0"/>
              <a:t> в </a:t>
            </a:r>
            <a:r>
              <a:rPr lang="ru-RU" sz="2400" dirty="0" err="1" smtClean="0"/>
              <a:t>опозиції</a:t>
            </a:r>
            <a:r>
              <a:rPr lang="ru-RU" sz="2400" dirty="0" smtClean="0"/>
              <a:t> до </a:t>
            </a:r>
            <a:r>
              <a:rPr lang="ru-RU" sz="2400" dirty="0" err="1" smtClean="0"/>
              <a:t>угорської</a:t>
            </a:r>
            <a:r>
              <a:rPr lang="ru-RU" sz="2400" dirty="0" smtClean="0"/>
              <a:t> </a:t>
            </a:r>
            <a:r>
              <a:rPr lang="ru-RU" sz="2400" dirty="0" err="1" smtClean="0"/>
              <a:t>держави</a:t>
            </a:r>
            <a:r>
              <a:rPr lang="ru-RU" sz="2400" dirty="0" smtClean="0"/>
              <a:t>. </a:t>
            </a:r>
            <a:r>
              <a:rPr lang="ru-RU" sz="2400" dirty="0" err="1" smtClean="0"/>
              <a:t>Обидві</a:t>
            </a:r>
            <a:r>
              <a:rPr lang="ru-RU" sz="2400" dirty="0" smtClean="0"/>
              <a:t> </a:t>
            </a:r>
            <a:r>
              <a:rPr lang="ru-RU" sz="2400" dirty="0" err="1" smtClean="0"/>
              <a:t>сторони</a:t>
            </a:r>
            <a:r>
              <a:rPr lang="ru-RU" sz="2400" dirty="0" smtClean="0"/>
              <a:t> </a:t>
            </a:r>
            <a:r>
              <a:rPr lang="ru-RU" sz="2400" dirty="0" err="1" smtClean="0"/>
              <a:t>по-різному</a:t>
            </a:r>
            <a:r>
              <a:rPr lang="ru-RU" sz="2400" dirty="0" smtClean="0"/>
              <a:t> </a:t>
            </a:r>
            <a:r>
              <a:rPr lang="ru-RU" sz="2400" dirty="0" err="1" smtClean="0"/>
              <a:t>інтерпретують</a:t>
            </a:r>
            <a:r>
              <a:rPr lang="ru-RU" sz="2400" dirty="0" smtClean="0"/>
              <a:t> </a:t>
            </a:r>
            <a:r>
              <a:rPr lang="ru-RU" sz="2400" dirty="0" err="1" smtClean="0"/>
              <a:t>історію</a:t>
            </a:r>
            <a:r>
              <a:rPr lang="ru-RU" sz="2400" dirty="0" smtClean="0"/>
              <a:t> </a:t>
            </a:r>
            <a:r>
              <a:rPr lang="ru-RU" sz="2400" dirty="0" err="1" smtClean="0"/>
              <a:t>Трансильванії</a:t>
            </a:r>
            <a:r>
              <a:rPr lang="ru-RU" sz="2400" dirty="0" smtClean="0"/>
              <a:t> </a:t>
            </a:r>
            <a:r>
              <a:rPr lang="ru-RU" sz="2400" dirty="0" err="1" smtClean="0"/>
              <a:t>і</a:t>
            </a:r>
            <a:r>
              <a:rPr lang="ru-RU" sz="2400" dirty="0" smtClean="0"/>
              <a:t> </a:t>
            </a:r>
            <a:r>
              <a:rPr lang="ru-RU" sz="2400" dirty="0" err="1" smtClean="0"/>
              <a:t>сперечаються</a:t>
            </a:r>
            <a:r>
              <a:rPr lang="ru-RU" sz="2400" dirty="0" smtClean="0"/>
              <a:t> </a:t>
            </a:r>
            <a:r>
              <a:rPr lang="ru-RU" sz="2400" dirty="0" err="1" smtClean="0"/>
              <a:t>щодо</a:t>
            </a:r>
            <a:r>
              <a:rPr lang="ru-RU" sz="2400" dirty="0" smtClean="0"/>
              <a:t> того, </a:t>
            </a:r>
            <a:r>
              <a:rPr lang="ru-RU" sz="2400" dirty="0" err="1" smtClean="0"/>
              <a:t>хто</a:t>
            </a:r>
            <a:r>
              <a:rPr lang="ru-RU" sz="2400" dirty="0" smtClean="0"/>
              <a:t> </a:t>
            </a:r>
            <a:r>
              <a:rPr lang="ru-RU" sz="2400" dirty="0" err="1" smtClean="0"/>
              <a:t>є</a:t>
            </a:r>
            <a:r>
              <a:rPr lang="ru-RU" sz="2400" dirty="0" smtClean="0"/>
              <a:t> </a:t>
            </a:r>
            <a:r>
              <a:rPr lang="ru-RU" sz="2400" dirty="0" err="1" smtClean="0"/>
              <a:t>корінним</a:t>
            </a:r>
            <a:r>
              <a:rPr lang="ru-RU" sz="2400" dirty="0" smtClean="0"/>
              <a:t> народом.</a:t>
            </a:r>
            <a:endParaRPr lang="ru-RU" sz="24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 smtClean="0"/>
              <a:t>Сучасне політичне поле протистояння: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dirty="0" smtClean="0"/>
              <a:t>На </a:t>
            </a:r>
            <a:r>
              <a:rPr lang="ru-RU" sz="2400" dirty="0" err="1" smtClean="0"/>
              <a:t>захист</a:t>
            </a:r>
            <a:r>
              <a:rPr lang="ru-RU" sz="2400" dirty="0" smtClean="0"/>
              <a:t> </a:t>
            </a:r>
            <a:r>
              <a:rPr lang="ru-RU" sz="2400" dirty="0" err="1" smtClean="0"/>
              <a:t>своїх</a:t>
            </a:r>
            <a:r>
              <a:rPr lang="ru-RU" sz="2400" dirty="0" smtClean="0"/>
              <a:t> </a:t>
            </a:r>
            <a:r>
              <a:rPr lang="ru-RU" sz="2400" dirty="0" err="1" smtClean="0"/>
              <a:t>інтересів</a:t>
            </a:r>
            <a:r>
              <a:rPr lang="ru-RU" sz="2400" dirty="0" smtClean="0"/>
              <a:t> </a:t>
            </a:r>
            <a:r>
              <a:rPr lang="ru-RU" sz="2400" dirty="0" err="1" smtClean="0"/>
              <a:t>угорці</a:t>
            </a:r>
            <a:r>
              <a:rPr lang="ru-RU" sz="2400" dirty="0" smtClean="0"/>
              <a:t> 24 </a:t>
            </a:r>
            <a:r>
              <a:rPr lang="ru-RU" sz="2400" dirty="0" err="1" smtClean="0"/>
              <a:t>грудня</a:t>
            </a:r>
            <a:r>
              <a:rPr lang="ru-RU" sz="2400" dirty="0" smtClean="0"/>
              <a:t> 1989 р. </a:t>
            </a:r>
            <a:r>
              <a:rPr lang="ru-RU" sz="2400" dirty="0" err="1" smtClean="0"/>
              <a:t>заснували</a:t>
            </a:r>
            <a:r>
              <a:rPr lang="ru-RU" sz="2400" dirty="0" smtClean="0"/>
              <a:t> </a:t>
            </a:r>
            <a:r>
              <a:rPr lang="ru-RU" sz="2400" dirty="0" err="1" smtClean="0"/>
              <a:t>Демократичну</a:t>
            </a:r>
            <a:r>
              <a:rPr lang="ru-RU" sz="2400" dirty="0" smtClean="0"/>
              <a:t> </a:t>
            </a:r>
            <a:r>
              <a:rPr lang="ru-RU" sz="2400" dirty="0" err="1" smtClean="0"/>
              <a:t>спілку</a:t>
            </a:r>
            <a:r>
              <a:rPr lang="ru-RU" sz="2400" dirty="0" smtClean="0"/>
              <a:t> </a:t>
            </a:r>
            <a:r>
              <a:rPr lang="ru-RU" sz="2400" dirty="0" err="1" smtClean="0"/>
              <a:t>угорців</a:t>
            </a:r>
            <a:r>
              <a:rPr lang="ru-RU" sz="2400" dirty="0" smtClean="0"/>
              <a:t> у </a:t>
            </a:r>
            <a:r>
              <a:rPr lang="ru-RU" sz="2400" dirty="0" err="1" smtClean="0"/>
              <a:t>Румунії</a:t>
            </a:r>
            <a:r>
              <a:rPr lang="ru-RU" sz="2400" dirty="0" smtClean="0"/>
              <a:t>. На </a:t>
            </a:r>
            <a:r>
              <a:rPr lang="ru-RU" sz="2400" dirty="0" err="1" smtClean="0"/>
              <a:t>виборах</a:t>
            </a:r>
            <a:r>
              <a:rPr lang="ru-RU" sz="2400" dirty="0" smtClean="0"/>
              <a:t> у </a:t>
            </a:r>
            <a:r>
              <a:rPr lang="ru-RU" sz="2400" dirty="0" err="1" smtClean="0"/>
              <a:t>травні</a:t>
            </a:r>
            <a:r>
              <a:rPr lang="ru-RU" sz="2400" dirty="0" smtClean="0"/>
              <a:t> 1990 р. </a:t>
            </a:r>
            <a:r>
              <a:rPr lang="ru-RU" sz="2400" dirty="0" err="1" smtClean="0"/>
              <a:t>партія</a:t>
            </a:r>
            <a:r>
              <a:rPr lang="ru-RU" sz="2400" dirty="0" smtClean="0"/>
              <a:t> </a:t>
            </a:r>
            <a:r>
              <a:rPr lang="ru-RU" sz="2400" dirty="0" err="1" smtClean="0"/>
              <a:t>здобула</a:t>
            </a:r>
            <a:r>
              <a:rPr lang="ru-RU" sz="2400" dirty="0" smtClean="0"/>
              <a:t> 7% </a:t>
            </a:r>
            <a:r>
              <a:rPr lang="ru-RU" sz="2400" dirty="0" err="1" smtClean="0"/>
              <a:t>голосів</a:t>
            </a:r>
            <a:r>
              <a:rPr lang="ru-RU" sz="2400" dirty="0" smtClean="0"/>
              <a:t> </a:t>
            </a:r>
            <a:r>
              <a:rPr lang="ru-RU" sz="2400" dirty="0" err="1" smtClean="0"/>
              <a:t>і</a:t>
            </a:r>
            <a:r>
              <a:rPr lang="ru-RU" sz="2400" dirty="0" smtClean="0"/>
              <a:t> стала </a:t>
            </a:r>
            <a:r>
              <a:rPr lang="ru-RU" sz="2400" dirty="0" err="1" smtClean="0"/>
              <a:t>найбільшою</a:t>
            </a:r>
            <a:r>
              <a:rPr lang="ru-RU" sz="2400" dirty="0" smtClean="0"/>
              <a:t> </a:t>
            </a:r>
            <a:r>
              <a:rPr lang="ru-RU" sz="2400" dirty="0" err="1" smtClean="0"/>
              <a:t>опозиційною</a:t>
            </a:r>
            <a:r>
              <a:rPr lang="ru-RU" sz="2400" dirty="0" smtClean="0"/>
              <a:t> </a:t>
            </a:r>
            <a:r>
              <a:rPr lang="ru-RU" sz="2400" dirty="0" err="1" smtClean="0"/>
              <a:t>партією</a:t>
            </a:r>
            <a:r>
              <a:rPr lang="ru-RU" sz="2400" dirty="0" smtClean="0"/>
              <a:t>. </a:t>
            </a:r>
            <a:r>
              <a:rPr lang="ru-RU" sz="2400" b="1" dirty="0" err="1" smtClean="0"/>
              <a:t>Вимоги</a:t>
            </a:r>
            <a:r>
              <a:rPr lang="ru-RU" sz="2400" b="1" dirty="0" smtClean="0"/>
              <a:t>:</a:t>
            </a:r>
            <a:r>
              <a:rPr lang="ru-RU" sz="2400" dirty="0" smtClean="0"/>
              <a:t> </a:t>
            </a:r>
            <a:r>
              <a:rPr lang="ru-RU" sz="2400" dirty="0" err="1" smtClean="0"/>
              <a:t>самоврядування</a:t>
            </a:r>
            <a:r>
              <a:rPr lang="ru-RU" sz="2400" dirty="0" smtClean="0"/>
              <a:t>, </a:t>
            </a:r>
            <a:r>
              <a:rPr lang="ru-RU" sz="2400" dirty="0" err="1" smtClean="0"/>
              <a:t>персональна</a:t>
            </a:r>
            <a:r>
              <a:rPr lang="ru-RU" sz="2400" dirty="0" smtClean="0"/>
              <a:t> </a:t>
            </a:r>
            <a:r>
              <a:rPr lang="ru-RU" sz="2400" dirty="0" err="1" smtClean="0"/>
              <a:t>і</a:t>
            </a:r>
            <a:r>
              <a:rPr lang="ru-RU" sz="2400" dirty="0" smtClean="0"/>
              <a:t> культурна </a:t>
            </a:r>
            <a:r>
              <a:rPr lang="ru-RU" sz="2400" dirty="0" err="1" smtClean="0"/>
              <a:t>автономія</a:t>
            </a:r>
            <a:r>
              <a:rPr lang="ru-RU" sz="2400" dirty="0" smtClean="0"/>
              <a:t>. </a:t>
            </a:r>
            <a:endParaRPr lang="ru-RU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Font typeface="Wingdings" pitchFamily="2" charset="2"/>
              <a:buChar char="q"/>
            </a:pPr>
            <a:r>
              <a:rPr lang="ru-RU" dirty="0"/>
              <a:t>Феномен </a:t>
            </a:r>
            <a:r>
              <a:rPr lang="ru-RU" dirty="0" err="1"/>
              <a:t>етнічної</a:t>
            </a:r>
            <a:r>
              <a:rPr lang="ru-RU" dirty="0"/>
              <a:t> </a:t>
            </a:r>
            <a:r>
              <a:rPr lang="ru-RU" dirty="0" err="1"/>
              <a:t>ідеології</a:t>
            </a:r>
            <a:r>
              <a:rPr lang="ru-RU" dirty="0"/>
              <a:t> </a:t>
            </a:r>
            <a:r>
              <a:rPr lang="ru-RU" dirty="0" err="1"/>
              <a:t>залишається</a:t>
            </a:r>
            <a:r>
              <a:rPr lang="ru-RU" dirty="0"/>
              <a:t> </a:t>
            </a:r>
            <a:r>
              <a:rPr lang="ru-RU" dirty="0" err="1"/>
              <a:t>малодослідженою</a:t>
            </a:r>
            <a:r>
              <a:rPr lang="ru-RU" dirty="0"/>
              <a:t> проблемою </a:t>
            </a:r>
            <a:r>
              <a:rPr lang="ru-RU" dirty="0" err="1"/>
              <a:t>етнополітології</a:t>
            </a:r>
            <a:r>
              <a:rPr lang="ru-RU" dirty="0"/>
              <a:t>: </a:t>
            </a:r>
            <a:r>
              <a:rPr lang="ru-RU" dirty="0" err="1"/>
              <a:t>окремі</a:t>
            </a:r>
            <a:r>
              <a:rPr lang="ru-RU" dirty="0"/>
              <a:t> </a:t>
            </a:r>
            <a:r>
              <a:rPr lang="ru-RU" dirty="0" err="1"/>
              <a:t>напрацювання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А. </a:t>
            </a:r>
            <a:r>
              <a:rPr lang="ru-RU" dirty="0" err="1"/>
              <a:t>Аклаєв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М. </a:t>
            </a:r>
            <a:r>
              <a:rPr lang="ru-RU" dirty="0" err="1"/>
              <a:t>Езман</a:t>
            </a:r>
            <a:r>
              <a:rPr lang="ru-RU" dirty="0"/>
              <a:t>. </a:t>
            </a:r>
            <a:endParaRPr lang="ru-RU" dirty="0" smtClean="0"/>
          </a:p>
          <a:p>
            <a:pPr algn="just">
              <a:buFont typeface="Wingdings" pitchFamily="2" charset="2"/>
              <a:buChar char="q"/>
            </a:pPr>
            <a:r>
              <a:rPr lang="ru-RU" dirty="0" err="1" smtClean="0"/>
              <a:t>Зміст</a:t>
            </a:r>
            <a:r>
              <a:rPr lang="ru-RU" dirty="0" smtClean="0"/>
              <a:t> </a:t>
            </a:r>
            <a:r>
              <a:rPr lang="ru-RU" dirty="0" err="1"/>
              <a:t>етнічної</a:t>
            </a:r>
            <a:r>
              <a:rPr lang="ru-RU" dirty="0"/>
              <a:t> </a:t>
            </a:r>
            <a:r>
              <a:rPr lang="ru-RU" dirty="0" err="1"/>
              <a:t>ідеології</a:t>
            </a:r>
            <a:r>
              <a:rPr lang="ru-RU" dirty="0"/>
              <a:t> </a:t>
            </a:r>
            <a:r>
              <a:rPr lang="ru-RU" dirty="0" err="1"/>
              <a:t>значно</a:t>
            </a:r>
            <a:r>
              <a:rPr lang="ru-RU" dirty="0"/>
              <a:t> </a:t>
            </a:r>
            <a:r>
              <a:rPr lang="ru-RU" dirty="0" err="1"/>
              <a:t>відрізняється</a:t>
            </a:r>
            <a:r>
              <a:rPr lang="ru-RU" dirty="0"/>
              <a:t> в </a:t>
            </a:r>
            <a:r>
              <a:rPr lang="ru-RU" dirty="0" err="1"/>
              <a:t>залежності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того,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національний</a:t>
            </a:r>
            <a:r>
              <a:rPr lang="ru-RU" dirty="0"/>
              <a:t> </a:t>
            </a:r>
            <a:r>
              <a:rPr lang="ru-RU" dirty="0" err="1"/>
              <a:t>рух</a:t>
            </a:r>
            <a:r>
              <a:rPr lang="ru-RU" dirty="0"/>
              <a:t> вона </a:t>
            </a:r>
            <a:r>
              <a:rPr lang="ru-RU" dirty="0" err="1"/>
              <a:t>обґрунтовує</a:t>
            </a:r>
            <a:r>
              <a:rPr lang="ru-RU" dirty="0"/>
              <a:t> – </a:t>
            </a:r>
            <a:r>
              <a:rPr lang="ru-RU" dirty="0" err="1"/>
              <a:t>сепаратистський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уніоністський</a:t>
            </a:r>
            <a:r>
              <a:rPr lang="ru-RU" dirty="0"/>
              <a:t>. </a:t>
            </a:r>
            <a:endParaRPr lang="ru-RU" dirty="0" smtClean="0"/>
          </a:p>
          <a:p>
            <a:pPr algn="just">
              <a:buFont typeface="Wingdings" pitchFamily="2" charset="2"/>
              <a:buChar char="q"/>
            </a:pPr>
            <a:r>
              <a:rPr lang="ru-RU" dirty="0" err="1" smtClean="0"/>
              <a:t>Етнос</a:t>
            </a:r>
            <a:r>
              <a:rPr lang="ru-RU" dirty="0" smtClean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соціальним</a:t>
            </a:r>
            <a:r>
              <a:rPr lang="ru-RU" dirty="0"/>
              <a:t> </a:t>
            </a:r>
            <a:r>
              <a:rPr lang="ru-RU" dirty="0" err="1"/>
              <a:t>організмом</a:t>
            </a:r>
            <a:r>
              <a:rPr lang="ru-RU" dirty="0"/>
              <a:t>, </a:t>
            </a:r>
            <a:r>
              <a:rPr lang="ru-RU" dirty="0" err="1"/>
              <a:t>наділеним</a:t>
            </a:r>
            <a:r>
              <a:rPr lang="ru-RU" dirty="0"/>
              <a:t> </a:t>
            </a:r>
            <a:r>
              <a:rPr lang="ru-RU" dirty="0" err="1"/>
              <a:t>свідомістю</a:t>
            </a:r>
            <a:r>
              <a:rPr lang="ru-RU" dirty="0"/>
              <a:t>, яка </a:t>
            </a:r>
            <a:r>
              <a:rPr lang="ru-RU" dirty="0" err="1"/>
              <a:t>складається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сукупності</a:t>
            </a:r>
            <a:r>
              <a:rPr lang="ru-RU" dirty="0"/>
              <a:t> установок, </a:t>
            </a:r>
            <a:r>
              <a:rPr lang="ru-RU" dirty="0" err="1"/>
              <a:t>стереотипів</a:t>
            </a:r>
            <a:r>
              <a:rPr lang="ru-RU" dirty="0"/>
              <a:t>, </a:t>
            </a:r>
            <a:r>
              <a:rPr lang="ru-RU" dirty="0" err="1"/>
              <a:t>переконань</a:t>
            </a:r>
            <a:r>
              <a:rPr lang="ru-RU" dirty="0"/>
              <a:t>, </a:t>
            </a:r>
            <a:r>
              <a:rPr lang="ru-RU" dirty="0" err="1"/>
              <a:t>уявлень</a:t>
            </a:r>
            <a:r>
              <a:rPr lang="ru-RU" dirty="0"/>
              <a:t> </a:t>
            </a:r>
            <a:r>
              <a:rPr lang="ru-RU" dirty="0" err="1"/>
              <a:t>даної</a:t>
            </a:r>
            <a:r>
              <a:rPr lang="ru-RU" dirty="0"/>
              <a:t> </a:t>
            </a:r>
            <a:r>
              <a:rPr lang="ru-RU" dirty="0" err="1"/>
              <a:t>етнічної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про себе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своє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у </a:t>
            </a:r>
            <a:r>
              <a:rPr lang="ru-RU" dirty="0" err="1"/>
              <a:t>світі</a:t>
            </a:r>
            <a:r>
              <a:rPr lang="ru-RU" dirty="0"/>
              <a:t>. </a:t>
            </a:r>
            <a:endParaRPr lang="ru-RU" dirty="0" smtClean="0"/>
          </a:p>
          <a:p>
            <a:pPr algn="just">
              <a:buFont typeface="Wingdings" pitchFamily="2" charset="2"/>
              <a:buChar char="q"/>
            </a:pPr>
            <a:r>
              <a:rPr lang="ru-RU" dirty="0" smtClean="0"/>
              <a:t>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етнічної</a:t>
            </a:r>
            <a:r>
              <a:rPr lang="ru-RU" dirty="0"/>
              <a:t> </a:t>
            </a:r>
            <a:r>
              <a:rPr lang="ru-RU" dirty="0" err="1"/>
              <a:t>свідомості</a:t>
            </a:r>
            <a:r>
              <a:rPr lang="ru-RU" dirty="0"/>
              <a:t> </a:t>
            </a:r>
            <a:r>
              <a:rPr lang="ru-RU" dirty="0" err="1"/>
              <a:t>формується</a:t>
            </a:r>
            <a:r>
              <a:rPr lang="ru-RU" dirty="0"/>
              <a:t> </a:t>
            </a:r>
            <a:r>
              <a:rPr lang="ru-RU" dirty="0" err="1"/>
              <a:t>етнічна</a:t>
            </a:r>
            <a:r>
              <a:rPr lang="ru-RU" dirty="0"/>
              <a:t> </a:t>
            </a:r>
            <a:r>
              <a:rPr lang="ru-RU" dirty="0" err="1"/>
              <a:t>ідентичність</a:t>
            </a:r>
            <a:r>
              <a:rPr lang="ru-RU" dirty="0"/>
              <a:t> як </a:t>
            </a:r>
            <a:r>
              <a:rPr lang="ru-RU" dirty="0" err="1"/>
              <a:t>почуття</a:t>
            </a:r>
            <a:r>
              <a:rPr lang="ru-RU" dirty="0"/>
              <a:t> </a:t>
            </a:r>
            <a:r>
              <a:rPr lang="ru-RU" dirty="0" err="1"/>
              <a:t>належності</a:t>
            </a:r>
            <a:r>
              <a:rPr lang="ru-RU" dirty="0"/>
              <a:t> </a:t>
            </a:r>
            <a:r>
              <a:rPr lang="ru-RU" dirty="0" err="1"/>
              <a:t>індивіда</a:t>
            </a:r>
            <a:r>
              <a:rPr lang="ru-RU" dirty="0"/>
              <a:t> до </a:t>
            </a:r>
            <a:r>
              <a:rPr lang="ru-RU" dirty="0" err="1"/>
              <a:t>етносу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базується</a:t>
            </a:r>
            <a:r>
              <a:rPr lang="ru-RU" dirty="0"/>
              <a:t> на </a:t>
            </a:r>
            <a:r>
              <a:rPr lang="ru-RU" dirty="0" err="1"/>
              <a:t>спільних</a:t>
            </a:r>
            <a:r>
              <a:rPr lang="ru-RU" dirty="0"/>
              <a:t> </a:t>
            </a:r>
            <a:r>
              <a:rPr lang="ru-RU" dirty="0" err="1"/>
              <a:t>уявленнях</a:t>
            </a:r>
            <a:r>
              <a:rPr lang="ru-RU" dirty="0"/>
              <a:t> </a:t>
            </a:r>
            <a:r>
              <a:rPr lang="ru-RU" dirty="0" err="1"/>
              <a:t>представників</a:t>
            </a:r>
            <a:r>
              <a:rPr lang="ru-RU" dirty="0"/>
              <a:t> </a:t>
            </a:r>
            <a:r>
              <a:rPr lang="ru-RU" dirty="0" err="1"/>
              <a:t>етнічної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про </a:t>
            </a:r>
            <a:r>
              <a:rPr lang="ru-RU" dirty="0" err="1"/>
              <a:t>минуле</a:t>
            </a:r>
            <a:r>
              <a:rPr lang="ru-RU" dirty="0"/>
              <a:t>, </a:t>
            </a:r>
            <a:r>
              <a:rPr lang="ru-RU" dirty="0" err="1"/>
              <a:t>сьогодення</a:t>
            </a:r>
            <a:r>
              <a:rPr lang="ru-RU" dirty="0"/>
              <a:t> </a:t>
            </a:r>
            <a:r>
              <a:rPr lang="ru-RU" dirty="0" err="1"/>
              <a:t>етносу</a:t>
            </a:r>
            <a:r>
              <a:rPr lang="ru-RU" dirty="0"/>
              <a:t> та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історичну</a:t>
            </a:r>
            <a:r>
              <a:rPr lang="ru-RU" dirty="0"/>
              <a:t> </a:t>
            </a:r>
            <a:r>
              <a:rPr lang="ru-RU" dirty="0" err="1"/>
              <a:t>місію</a:t>
            </a:r>
            <a:r>
              <a:rPr lang="ru-RU" dirty="0"/>
              <a:t>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Рівні етнічної свідомості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462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Етнічна ідеологія: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dirty="0"/>
              <a:t>А. </a:t>
            </a:r>
            <a:r>
              <a:rPr lang="ru-RU" dirty="0" err="1"/>
              <a:t>Аклаєв</a:t>
            </a:r>
            <a:r>
              <a:rPr lang="ru-RU" dirty="0"/>
              <a:t>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етнічну</a:t>
            </a:r>
            <a:r>
              <a:rPr lang="ru-RU" dirty="0"/>
              <a:t> </a:t>
            </a:r>
            <a:r>
              <a:rPr lang="ru-RU" dirty="0" err="1"/>
              <a:t>ідеологію</a:t>
            </a:r>
            <a:r>
              <a:rPr lang="ru-RU" dirty="0"/>
              <a:t> як </a:t>
            </a:r>
            <a:r>
              <a:rPr lang="ru-RU" dirty="0" err="1"/>
              <a:t>теоретичну</a:t>
            </a:r>
            <a:r>
              <a:rPr lang="ru-RU" dirty="0"/>
              <a:t> форму </a:t>
            </a:r>
            <a:r>
              <a:rPr lang="ru-RU" dirty="0" err="1"/>
              <a:t>етнічної</a:t>
            </a:r>
            <a:r>
              <a:rPr lang="ru-RU" dirty="0"/>
              <a:t> </a:t>
            </a:r>
            <a:r>
              <a:rPr lang="ru-RU" dirty="0" err="1"/>
              <a:t>свідомості</a:t>
            </a:r>
            <a:r>
              <a:rPr lang="ru-RU" dirty="0"/>
              <a:t>, яка </a:t>
            </a:r>
            <a:r>
              <a:rPr lang="ru-RU" dirty="0" err="1"/>
              <a:t>пояснює</a:t>
            </a:r>
            <a:r>
              <a:rPr lang="ru-RU" dirty="0"/>
              <a:t> </a:t>
            </a:r>
            <a:r>
              <a:rPr lang="ru-RU" dirty="0" err="1"/>
              <a:t>сучасне</a:t>
            </a:r>
            <a:r>
              <a:rPr lang="ru-RU" dirty="0"/>
              <a:t> становище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цілі</a:t>
            </a:r>
            <a:r>
              <a:rPr lang="ru-RU" dirty="0"/>
              <a:t> </a:t>
            </a:r>
            <a:r>
              <a:rPr lang="ru-RU" dirty="0" err="1"/>
              <a:t>етнополітичного</a:t>
            </a:r>
            <a:r>
              <a:rPr lang="ru-RU" dirty="0"/>
              <a:t> </a:t>
            </a:r>
            <a:r>
              <a:rPr lang="ru-RU" dirty="0" err="1" smtClean="0"/>
              <a:t>руху</a:t>
            </a:r>
            <a:r>
              <a:rPr lang="ru-RU" dirty="0" smtClean="0"/>
              <a:t>.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smtClean="0"/>
              <a:t> </a:t>
            </a:r>
            <a:r>
              <a:rPr lang="ru-RU" dirty="0"/>
              <a:t>За </a:t>
            </a:r>
            <a:r>
              <a:rPr lang="ru-RU" dirty="0" err="1"/>
              <a:t>визначенням</a:t>
            </a:r>
            <a:r>
              <a:rPr lang="ru-RU" dirty="0"/>
              <a:t> В. </a:t>
            </a:r>
            <a:r>
              <a:rPr lang="ru-RU" dirty="0" err="1"/>
              <a:t>Євтуха</a:t>
            </a:r>
            <a:r>
              <a:rPr lang="ru-RU" dirty="0"/>
              <a:t>, </a:t>
            </a:r>
            <a:r>
              <a:rPr lang="ru-RU" dirty="0" err="1"/>
              <a:t>етнічна</a:t>
            </a:r>
            <a:r>
              <a:rPr lang="ru-RU" dirty="0"/>
              <a:t> </a:t>
            </a:r>
            <a:r>
              <a:rPr lang="ru-RU" dirty="0" err="1"/>
              <a:t>ідеологія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організована</a:t>
            </a:r>
            <a:r>
              <a:rPr lang="ru-RU" dirty="0"/>
              <a:t>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ідей</a:t>
            </a:r>
            <a:r>
              <a:rPr lang="ru-RU" dirty="0"/>
              <a:t> у </a:t>
            </a:r>
            <a:r>
              <a:rPr lang="ru-RU" dirty="0" err="1"/>
              <a:t>формі</a:t>
            </a:r>
            <a:r>
              <a:rPr lang="ru-RU" dirty="0"/>
              <a:t> </a:t>
            </a:r>
            <a:r>
              <a:rPr lang="ru-RU" dirty="0" err="1"/>
              <a:t>філософських</a:t>
            </a:r>
            <a:r>
              <a:rPr lang="ru-RU" dirty="0"/>
              <a:t> </a:t>
            </a:r>
            <a:r>
              <a:rPr lang="ru-RU" dirty="0" err="1"/>
              <a:t>концепцій</a:t>
            </a:r>
            <a:r>
              <a:rPr lang="ru-RU" dirty="0"/>
              <a:t>, </a:t>
            </a:r>
            <a:r>
              <a:rPr lang="ru-RU" dirty="0" err="1"/>
              <a:t>поглядів</a:t>
            </a:r>
            <a:r>
              <a:rPr lang="ru-RU" dirty="0"/>
              <a:t>, </a:t>
            </a:r>
            <a:r>
              <a:rPr lang="ru-RU" dirty="0" err="1"/>
              <a:t>міфів</a:t>
            </a:r>
            <a:r>
              <a:rPr lang="ru-RU" dirty="0"/>
              <a:t>, </a:t>
            </a:r>
            <a:r>
              <a:rPr lang="ru-RU" dirty="0" err="1"/>
              <a:t>настанов</a:t>
            </a:r>
            <a:r>
              <a:rPr lang="ru-RU" dirty="0"/>
              <a:t>, </a:t>
            </a:r>
            <a:r>
              <a:rPr lang="ru-RU" dirty="0" err="1"/>
              <a:t>програмних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</a:t>
            </a:r>
            <a:r>
              <a:rPr lang="ru-RU" dirty="0" err="1"/>
              <a:t>стосовно</a:t>
            </a:r>
            <a:r>
              <a:rPr lang="ru-RU" dirty="0"/>
              <a:t> </a:t>
            </a:r>
            <a:r>
              <a:rPr lang="ru-RU" dirty="0" err="1"/>
              <a:t>трактування</a:t>
            </a:r>
            <a:r>
              <a:rPr lang="ru-RU" dirty="0"/>
              <a:t> </a:t>
            </a:r>
            <a:r>
              <a:rPr lang="ru-RU" dirty="0" err="1"/>
              <a:t>етнічного</a:t>
            </a:r>
            <a:r>
              <a:rPr lang="ru-RU" dirty="0"/>
              <a:t> </a:t>
            </a:r>
            <a:r>
              <a:rPr lang="ru-RU" dirty="0" err="1"/>
              <a:t>чинника</a:t>
            </a:r>
            <a:r>
              <a:rPr lang="ru-RU" dirty="0"/>
              <a:t> </a:t>
            </a:r>
            <a:r>
              <a:rPr lang="ru-RU" dirty="0" err="1"/>
              <a:t>у</a:t>
            </a:r>
            <a:r>
              <a:rPr lang="ru-RU" dirty="0"/>
              <a:t> </a:t>
            </a:r>
            <a:r>
              <a:rPr lang="ru-RU" dirty="0" err="1"/>
              <a:t>життєдіяльності</a:t>
            </a:r>
            <a:r>
              <a:rPr lang="ru-RU" dirty="0"/>
              <a:t> </a:t>
            </a:r>
            <a:r>
              <a:rPr lang="ru-RU" dirty="0" err="1"/>
              <a:t>людських</a:t>
            </a:r>
            <a:r>
              <a:rPr lang="ru-RU" dirty="0"/>
              <a:t> </a:t>
            </a:r>
            <a:r>
              <a:rPr lang="ru-RU" dirty="0" err="1"/>
              <a:t>спільнот</a:t>
            </a:r>
            <a:r>
              <a:rPr lang="ru-RU" dirty="0"/>
              <a:t>; </a:t>
            </a:r>
            <a:r>
              <a:rPr lang="ru-RU" dirty="0" err="1"/>
              <a:t>окреслення</a:t>
            </a:r>
            <a:r>
              <a:rPr lang="ru-RU" dirty="0"/>
              <a:t> </a:t>
            </a:r>
            <a:r>
              <a:rPr lang="ru-RU" dirty="0" err="1"/>
              <a:t>матриці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</a:t>
            </a:r>
            <a:r>
              <a:rPr lang="ru-RU" dirty="0" err="1"/>
              <a:t>політичних</a:t>
            </a:r>
            <a:r>
              <a:rPr lang="ru-RU" dirty="0"/>
              <a:t> </a:t>
            </a:r>
            <a:r>
              <a:rPr lang="ru-RU" dirty="0" err="1"/>
              <a:t>партій</a:t>
            </a:r>
            <a:r>
              <a:rPr lang="ru-RU" dirty="0"/>
              <a:t>, </a:t>
            </a:r>
            <a:r>
              <a:rPr lang="ru-RU" dirty="0" err="1"/>
              <a:t>держави</a:t>
            </a:r>
            <a:r>
              <a:rPr lang="ru-RU" dirty="0"/>
              <a:t> </a:t>
            </a:r>
            <a:r>
              <a:rPr lang="ru-RU" dirty="0" err="1"/>
              <a:t>у</a:t>
            </a:r>
            <a:r>
              <a:rPr lang="ru-RU" dirty="0"/>
              <a:t>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етнонаціонального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 </a:t>
            </a:r>
            <a:r>
              <a:rPr lang="ru-RU" dirty="0" err="1"/>
              <a:t>й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етнічних</a:t>
            </a:r>
            <a:r>
              <a:rPr lang="ru-RU" dirty="0"/>
              <a:t> </a:t>
            </a:r>
            <a:r>
              <a:rPr lang="ru-RU" dirty="0" err="1"/>
              <a:t>компонентів</a:t>
            </a:r>
            <a:r>
              <a:rPr lang="ru-RU" dirty="0"/>
              <a:t> </a:t>
            </a:r>
            <a:r>
              <a:rPr lang="ru-RU" dirty="0" err="1"/>
              <a:t>етнонаціональної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 (</a:t>
            </a:r>
            <a:r>
              <a:rPr lang="ru-RU" dirty="0" err="1"/>
              <a:t>титульної</a:t>
            </a:r>
            <a:r>
              <a:rPr lang="ru-RU" dirty="0"/>
              <a:t> </a:t>
            </a:r>
            <a:r>
              <a:rPr lang="ru-RU" dirty="0" err="1"/>
              <a:t>нації</a:t>
            </a:r>
            <a:r>
              <a:rPr lang="ru-RU" dirty="0"/>
              <a:t>, </a:t>
            </a:r>
            <a:r>
              <a:rPr lang="ru-RU" dirty="0" err="1"/>
              <a:t>етнонації</a:t>
            </a:r>
            <a:r>
              <a:rPr lang="ru-RU" dirty="0"/>
              <a:t>, </a:t>
            </a:r>
            <a:r>
              <a:rPr lang="ru-RU" dirty="0" err="1"/>
              <a:t>етнічних</a:t>
            </a:r>
            <a:r>
              <a:rPr lang="ru-RU" dirty="0"/>
              <a:t> та </a:t>
            </a:r>
            <a:r>
              <a:rPr lang="ru-RU" dirty="0" err="1"/>
              <a:t>національних</a:t>
            </a:r>
            <a:r>
              <a:rPr lang="ru-RU" dirty="0"/>
              <a:t> </a:t>
            </a:r>
            <a:r>
              <a:rPr lang="ru-RU" dirty="0" err="1"/>
              <a:t>меншин</a:t>
            </a:r>
            <a:r>
              <a:rPr lang="ru-RU" dirty="0" smtClean="0"/>
              <a:t>). 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err="1" smtClean="0"/>
              <a:t>Етнічна</a:t>
            </a:r>
            <a:r>
              <a:rPr lang="ru-RU" dirty="0" smtClean="0"/>
              <a:t> </a:t>
            </a:r>
            <a:r>
              <a:rPr lang="ru-RU" dirty="0" err="1"/>
              <a:t>ідеологія</a:t>
            </a:r>
            <a:r>
              <a:rPr lang="ru-RU" dirty="0"/>
              <a:t> </a:t>
            </a:r>
            <a:r>
              <a:rPr lang="ru-RU" dirty="0" err="1"/>
              <a:t>функціонує</a:t>
            </a:r>
            <a:r>
              <a:rPr lang="ru-RU" dirty="0"/>
              <a:t> як </a:t>
            </a:r>
            <a:r>
              <a:rPr lang="ru-RU" dirty="0" err="1"/>
              <a:t>сукупність</a:t>
            </a:r>
            <a:r>
              <a:rPr lang="ru-RU" dirty="0"/>
              <a:t> доктрин, </a:t>
            </a:r>
            <a:r>
              <a:rPr lang="ru-RU" dirty="0" err="1"/>
              <a:t>концепцій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програм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необхідним</a:t>
            </a:r>
            <a:r>
              <a:rPr lang="ru-RU" dirty="0"/>
              <a:t> чином </a:t>
            </a:r>
            <a:r>
              <a:rPr lang="ru-RU" dirty="0" err="1"/>
              <a:t>тлумачать</a:t>
            </a:r>
            <a:r>
              <a:rPr lang="ru-RU" dirty="0"/>
              <a:t> </a:t>
            </a:r>
            <a:r>
              <a:rPr lang="ru-RU" dirty="0" err="1"/>
              <a:t>історію</a:t>
            </a:r>
            <a:r>
              <a:rPr lang="ru-RU" dirty="0"/>
              <a:t> </a:t>
            </a:r>
            <a:r>
              <a:rPr lang="ru-RU" dirty="0" err="1"/>
              <a:t>етнічної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ментальні</a:t>
            </a:r>
            <a:r>
              <a:rPr lang="ru-RU" dirty="0"/>
              <a:t> характеристики, </a:t>
            </a:r>
            <a:r>
              <a:rPr lang="ru-RU" dirty="0" err="1"/>
              <a:t>позначають</a:t>
            </a:r>
            <a:r>
              <a:rPr lang="ru-RU" dirty="0"/>
              <a:t> </a:t>
            </a:r>
            <a:r>
              <a:rPr lang="ru-RU" dirty="0" err="1"/>
              <a:t>перспективи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даного</a:t>
            </a:r>
            <a:r>
              <a:rPr lang="ru-RU" dirty="0"/>
              <a:t> </a:t>
            </a:r>
            <a:r>
              <a:rPr lang="ru-RU" dirty="0" err="1"/>
              <a:t>етносу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пошуку</a:t>
            </a:r>
            <a:r>
              <a:rPr lang="ru-RU" dirty="0"/>
              <a:t> </a:t>
            </a:r>
            <a:r>
              <a:rPr lang="ru-RU" dirty="0" err="1"/>
              <a:t>шляхів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самовизначення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етнічна</a:t>
            </a:r>
            <a:r>
              <a:rPr lang="ru-RU" dirty="0"/>
              <a:t> </a:t>
            </a:r>
            <a:r>
              <a:rPr lang="ru-RU" dirty="0" err="1"/>
              <a:t>ідеологія</a:t>
            </a:r>
            <a:r>
              <a:rPr lang="ru-RU" dirty="0"/>
              <a:t> </a:t>
            </a:r>
            <a:r>
              <a:rPr lang="ru-RU" dirty="0" err="1"/>
              <a:t>обґрунтовує</a:t>
            </a:r>
            <a:r>
              <a:rPr lang="ru-RU" dirty="0"/>
              <a:t> </a:t>
            </a:r>
            <a:r>
              <a:rPr lang="ru-RU" dirty="0" err="1"/>
              <a:t>націоналістичні</a:t>
            </a:r>
            <a:r>
              <a:rPr lang="ru-RU" dirty="0"/>
              <a:t> </a:t>
            </a:r>
            <a:r>
              <a:rPr lang="ru-RU" dirty="0" err="1"/>
              <a:t>прагнення</a:t>
            </a:r>
            <a:r>
              <a:rPr lang="ru-RU" dirty="0"/>
              <a:t> народу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виступає</a:t>
            </a:r>
            <a:r>
              <a:rPr lang="ru-RU" dirty="0"/>
              <a:t> </a:t>
            </a:r>
            <a:r>
              <a:rPr lang="ru-RU" dirty="0" err="1"/>
              <a:t>інструментом</a:t>
            </a:r>
            <a:r>
              <a:rPr lang="ru-RU" dirty="0"/>
              <a:t>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поставлених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етнічної</a:t>
            </a:r>
            <a:r>
              <a:rPr lang="ru-RU" dirty="0" smtClean="0"/>
              <a:t> </a:t>
            </a:r>
            <a:r>
              <a:rPr lang="ru-RU" dirty="0" err="1" smtClean="0"/>
              <a:t>ідеології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 err="1" smtClean="0"/>
              <a:t>найчастіше</a:t>
            </a:r>
            <a:r>
              <a:rPr lang="ru-RU" dirty="0" smtClean="0"/>
              <a:t> </a:t>
            </a:r>
            <a:r>
              <a:rPr lang="ru-RU" dirty="0" err="1"/>
              <a:t>розпочинається</a:t>
            </a:r>
            <a:r>
              <a:rPr lang="ru-RU" dirty="0"/>
              <a:t> у </a:t>
            </a:r>
            <a:r>
              <a:rPr lang="ru-RU" dirty="0" err="1"/>
              <a:t>кризові</a:t>
            </a:r>
            <a:r>
              <a:rPr lang="ru-RU" dirty="0"/>
              <a:t> </a:t>
            </a:r>
            <a:r>
              <a:rPr lang="ru-RU" dirty="0" err="1"/>
              <a:t>часи</a:t>
            </a:r>
            <a:r>
              <a:rPr lang="ru-RU" dirty="0"/>
              <a:t> </a:t>
            </a:r>
            <a:r>
              <a:rPr lang="ru-RU" dirty="0" err="1"/>
              <a:t>буття</a:t>
            </a:r>
            <a:r>
              <a:rPr lang="ru-RU" dirty="0"/>
              <a:t> </a:t>
            </a:r>
            <a:r>
              <a:rPr lang="ru-RU" dirty="0" err="1" smtClean="0"/>
              <a:t>етносу</a:t>
            </a:r>
            <a:r>
              <a:rPr lang="ru-RU" dirty="0"/>
              <a:t>, 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активізації</a:t>
            </a:r>
            <a:r>
              <a:rPr lang="ru-RU" dirty="0"/>
              <a:t> </a:t>
            </a:r>
            <a:r>
              <a:rPr lang="ru-RU" dirty="0" err="1"/>
              <a:t>національно-визвольних</a:t>
            </a:r>
            <a:r>
              <a:rPr lang="ru-RU" dirty="0"/>
              <a:t> </a:t>
            </a:r>
            <a:r>
              <a:rPr lang="ru-RU" dirty="0" err="1"/>
              <a:t>змагань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smtClean="0"/>
              <a:t>У </a:t>
            </a:r>
            <a:r>
              <a:rPr lang="ru-RU" dirty="0" err="1"/>
              <a:t>період</a:t>
            </a:r>
            <a:r>
              <a:rPr lang="ru-RU" dirty="0"/>
              <a:t>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міжетнічного</a:t>
            </a:r>
            <a:r>
              <a:rPr lang="ru-RU" dirty="0"/>
              <a:t> </a:t>
            </a:r>
            <a:r>
              <a:rPr lang="ru-RU" dirty="0" err="1"/>
              <a:t>напруження</a:t>
            </a:r>
            <a:r>
              <a:rPr lang="ru-RU" dirty="0"/>
              <a:t> </a:t>
            </a:r>
            <a:r>
              <a:rPr lang="ru-RU" dirty="0" err="1"/>
              <a:t>етнічна</a:t>
            </a:r>
            <a:r>
              <a:rPr lang="ru-RU" dirty="0"/>
              <a:t> </a:t>
            </a:r>
            <a:r>
              <a:rPr lang="ru-RU" dirty="0" err="1"/>
              <a:t>ідеологія</a:t>
            </a:r>
            <a:r>
              <a:rPr lang="ru-RU" dirty="0"/>
              <a:t> не </a:t>
            </a:r>
            <a:r>
              <a:rPr lang="ru-RU" dirty="0" err="1"/>
              <a:t>виникає</a:t>
            </a:r>
            <a:r>
              <a:rPr lang="ru-RU" dirty="0"/>
              <a:t> (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зникає</a:t>
            </a:r>
            <a:r>
              <a:rPr lang="ru-RU" dirty="0"/>
              <a:t>), тому </a:t>
            </a:r>
            <a:r>
              <a:rPr lang="ru-RU" dirty="0" err="1"/>
              <a:t>що</a:t>
            </a:r>
            <a:r>
              <a:rPr lang="ru-RU" dirty="0"/>
              <a:t> у </a:t>
            </a:r>
            <a:r>
              <a:rPr lang="ru-RU" dirty="0" err="1"/>
              <a:t>свідомості</a:t>
            </a:r>
            <a:r>
              <a:rPr lang="ru-RU" dirty="0"/>
              <a:t> </a:t>
            </a:r>
            <a:r>
              <a:rPr lang="ru-RU" dirty="0" err="1"/>
              <a:t>етносу</a:t>
            </a:r>
            <a:r>
              <a:rPr lang="ru-RU" dirty="0"/>
              <a:t> </a:t>
            </a:r>
            <a:r>
              <a:rPr lang="ru-RU" dirty="0" err="1"/>
              <a:t>перестають</a:t>
            </a:r>
            <a:r>
              <a:rPr lang="ru-RU" dirty="0"/>
              <a:t> </a:t>
            </a:r>
            <a:r>
              <a:rPr lang="ru-RU" dirty="0" err="1"/>
              <a:t>домінувати</a:t>
            </a:r>
            <a:r>
              <a:rPr lang="ru-RU" dirty="0"/>
              <a:t> </a:t>
            </a:r>
            <a:r>
              <a:rPr lang="ru-RU" dirty="0" err="1"/>
              <a:t>політичні</a:t>
            </a:r>
            <a:r>
              <a:rPr lang="ru-RU" dirty="0"/>
              <a:t> </a:t>
            </a:r>
            <a:r>
              <a:rPr lang="ru-RU" dirty="0" err="1" smtClean="0"/>
              <a:t>аспекти</a:t>
            </a:r>
            <a:r>
              <a:rPr lang="ru-RU" dirty="0" smtClean="0"/>
              <a:t>. </a:t>
            </a:r>
            <a:r>
              <a:rPr lang="ru-RU" dirty="0"/>
              <a:t>Не </a:t>
            </a:r>
            <a:r>
              <a:rPr lang="ru-RU" dirty="0" err="1"/>
              <a:t>менш</a:t>
            </a:r>
            <a:r>
              <a:rPr lang="ru-RU" dirty="0"/>
              <a:t> </a:t>
            </a:r>
            <a:r>
              <a:rPr lang="ru-RU" dirty="0" err="1"/>
              <a:t>важливим</a:t>
            </a:r>
            <a:r>
              <a:rPr lang="ru-RU" dirty="0"/>
              <a:t> в </a:t>
            </a:r>
            <a:r>
              <a:rPr lang="ru-RU" dirty="0" err="1"/>
              <a:t>етнічній</a:t>
            </a:r>
            <a:r>
              <a:rPr lang="ru-RU" dirty="0"/>
              <a:t> </a:t>
            </a:r>
            <a:r>
              <a:rPr lang="ru-RU" dirty="0" err="1"/>
              <a:t>ідеології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образ </a:t>
            </a:r>
            <a:r>
              <a:rPr lang="ru-RU" dirty="0" err="1"/>
              <a:t>іншого</a:t>
            </a:r>
            <a:r>
              <a:rPr lang="ru-RU" dirty="0"/>
              <a:t>, «чужого». За словами Р. </a:t>
            </a:r>
            <a:r>
              <a:rPr lang="ru-RU" dirty="0" err="1"/>
              <a:t>Бараш</a:t>
            </a:r>
            <a:r>
              <a:rPr lang="ru-RU" dirty="0"/>
              <a:t>, у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розділених</a:t>
            </a:r>
            <a:r>
              <a:rPr lang="ru-RU" dirty="0"/>
              <a:t> </a:t>
            </a:r>
            <a:r>
              <a:rPr lang="ru-RU" dirty="0" err="1"/>
              <a:t>етнонаціональних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просторовий</a:t>
            </a:r>
            <a:r>
              <a:rPr lang="ru-RU" dirty="0"/>
              <a:t> </a:t>
            </a:r>
            <a:r>
              <a:rPr lang="ru-RU" dirty="0" err="1"/>
              <a:t>чужий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група</a:t>
            </a:r>
            <a:r>
              <a:rPr lang="ru-RU" dirty="0"/>
              <a:t> </a:t>
            </a:r>
            <a:r>
              <a:rPr lang="ru-RU" dirty="0" err="1"/>
              <a:t>ідентифікує</a:t>
            </a:r>
            <a:r>
              <a:rPr lang="ru-RU" dirty="0"/>
              <a:t> себе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певним</a:t>
            </a:r>
            <a:r>
              <a:rPr lang="ru-RU" dirty="0"/>
              <a:t> простором, а </a:t>
            </a:r>
            <a:r>
              <a:rPr lang="ru-RU" dirty="0" err="1"/>
              <a:t>простір</a:t>
            </a:r>
            <a:r>
              <a:rPr lang="ru-RU" dirty="0"/>
              <a:t>, «землю» –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smtClean="0"/>
              <a:t>собою.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Функцій</a:t>
            </a:r>
            <a:r>
              <a:rPr lang="ru-RU" dirty="0" smtClean="0"/>
              <a:t> </a:t>
            </a:r>
            <a:r>
              <a:rPr lang="ru-RU" dirty="0" err="1"/>
              <a:t>етнічної</a:t>
            </a:r>
            <a:r>
              <a:rPr lang="ru-RU" dirty="0"/>
              <a:t> </a:t>
            </a:r>
            <a:r>
              <a:rPr lang="ru-RU" dirty="0" err="1" smtClean="0"/>
              <a:t>ідеології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/>
              <a:t>1) </a:t>
            </a:r>
            <a:r>
              <a:rPr lang="ru-RU" dirty="0" err="1"/>
              <a:t>світоглядна</a:t>
            </a:r>
            <a:r>
              <a:rPr lang="ru-RU" dirty="0"/>
              <a:t> – </a:t>
            </a:r>
            <a:r>
              <a:rPr lang="ru-RU" dirty="0" err="1"/>
              <a:t>формування</a:t>
            </a:r>
            <a:r>
              <a:rPr lang="ru-RU" dirty="0"/>
              <a:t> у </a:t>
            </a:r>
            <a:r>
              <a:rPr lang="ru-RU" dirty="0" err="1"/>
              <a:t>представників</a:t>
            </a:r>
            <a:r>
              <a:rPr lang="ru-RU" dirty="0"/>
              <a:t> </a:t>
            </a:r>
            <a:r>
              <a:rPr lang="ru-RU" dirty="0" err="1"/>
              <a:t>етносу</a:t>
            </a:r>
            <a:r>
              <a:rPr lang="ru-RU" dirty="0"/>
              <a:t> </a:t>
            </a:r>
            <a:r>
              <a:rPr lang="ru-RU" dirty="0" err="1"/>
              <a:t>певного</a:t>
            </a:r>
            <a:r>
              <a:rPr lang="ru-RU" dirty="0"/>
              <a:t> </a:t>
            </a:r>
            <a:r>
              <a:rPr lang="ru-RU" dirty="0" err="1"/>
              <a:t>уявлення</a:t>
            </a:r>
            <a:r>
              <a:rPr lang="ru-RU" dirty="0"/>
              <a:t> про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етносу</a:t>
            </a:r>
            <a:r>
              <a:rPr lang="ru-RU" dirty="0"/>
              <a:t> в </a:t>
            </a:r>
            <a:r>
              <a:rPr lang="ru-RU" dirty="0" err="1"/>
              <a:t>соціумі</a:t>
            </a:r>
            <a:r>
              <a:rPr lang="ru-RU" dirty="0"/>
              <a:t>,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історичне</a:t>
            </a:r>
            <a:r>
              <a:rPr lang="ru-RU" dirty="0"/>
              <a:t> </a:t>
            </a:r>
            <a:r>
              <a:rPr lang="ru-RU" dirty="0" err="1"/>
              <a:t>минуле</a:t>
            </a:r>
            <a:r>
              <a:rPr lang="ru-RU" dirty="0"/>
              <a:t>, статус у </a:t>
            </a:r>
            <a:r>
              <a:rPr lang="ru-RU" dirty="0" err="1"/>
              <a:t>сьогоденні</a:t>
            </a:r>
            <a:r>
              <a:rPr lang="ru-RU" dirty="0"/>
              <a:t>, </a:t>
            </a:r>
            <a:r>
              <a:rPr lang="ru-RU" dirty="0" err="1"/>
              <a:t>історичну</a:t>
            </a:r>
            <a:r>
              <a:rPr lang="ru-RU" dirty="0"/>
              <a:t> </a:t>
            </a:r>
            <a:r>
              <a:rPr lang="ru-RU" dirty="0" err="1"/>
              <a:t>місію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2</a:t>
            </a:r>
            <a:r>
              <a:rPr lang="ru-RU" dirty="0"/>
              <a:t>) </a:t>
            </a:r>
            <a:r>
              <a:rPr lang="ru-RU" dirty="0" err="1"/>
              <a:t>інтеграційна</a:t>
            </a:r>
            <a:r>
              <a:rPr lang="ru-RU" dirty="0"/>
              <a:t> – </a:t>
            </a:r>
            <a:r>
              <a:rPr lang="ru-RU" dirty="0" err="1"/>
              <a:t>об’єднання</a:t>
            </a:r>
            <a:r>
              <a:rPr lang="ru-RU" dirty="0"/>
              <a:t> </a:t>
            </a:r>
            <a:r>
              <a:rPr lang="ru-RU" dirty="0" err="1"/>
              <a:t>представників</a:t>
            </a:r>
            <a:r>
              <a:rPr lang="ru-RU" dirty="0"/>
              <a:t> </a:t>
            </a:r>
            <a:r>
              <a:rPr lang="ru-RU" dirty="0" err="1"/>
              <a:t>етносу</a:t>
            </a:r>
            <a:r>
              <a:rPr lang="ru-RU" dirty="0"/>
              <a:t> в </a:t>
            </a:r>
            <a:r>
              <a:rPr lang="ru-RU" dirty="0" err="1"/>
              <a:t>єдину</a:t>
            </a:r>
            <a:r>
              <a:rPr lang="ru-RU" dirty="0"/>
              <a:t> </a:t>
            </a:r>
            <a:r>
              <a:rPr lang="ru-RU" dirty="0" err="1"/>
              <a:t>спільноту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стає</a:t>
            </a:r>
            <a:r>
              <a:rPr lang="ru-RU" dirty="0"/>
              <a:t> </a:t>
            </a:r>
            <a:r>
              <a:rPr lang="ru-RU" dirty="0" err="1"/>
              <a:t>можливим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притаманної</a:t>
            </a:r>
            <a:r>
              <a:rPr lang="ru-RU" dirty="0"/>
              <a:t> </a:t>
            </a:r>
            <a:r>
              <a:rPr lang="ru-RU" dirty="0" err="1"/>
              <a:t>представникам</a:t>
            </a:r>
            <a:r>
              <a:rPr lang="ru-RU" dirty="0"/>
              <a:t> </a:t>
            </a:r>
            <a:r>
              <a:rPr lang="ru-RU" dirty="0" err="1"/>
              <a:t>етносу</a:t>
            </a:r>
            <a:r>
              <a:rPr lang="ru-RU" dirty="0"/>
              <a:t> </a:t>
            </a:r>
            <a:r>
              <a:rPr lang="ru-RU" dirty="0" err="1"/>
              <a:t>етнічної</a:t>
            </a:r>
            <a:r>
              <a:rPr lang="ru-RU" dirty="0"/>
              <a:t> </a:t>
            </a:r>
            <a:r>
              <a:rPr lang="ru-RU" dirty="0" err="1"/>
              <a:t>ідентичності</a:t>
            </a:r>
            <a:r>
              <a:rPr lang="ru-RU" dirty="0" smtClean="0"/>
              <a:t>;</a:t>
            </a:r>
          </a:p>
          <a:p>
            <a:r>
              <a:rPr lang="ru-RU" dirty="0" smtClean="0"/>
              <a:t> </a:t>
            </a:r>
            <a:r>
              <a:rPr lang="ru-RU" dirty="0"/>
              <a:t>3) </a:t>
            </a:r>
            <a:r>
              <a:rPr lang="ru-RU" dirty="0" err="1"/>
              <a:t>програмно-концептуальна</a:t>
            </a:r>
            <a:r>
              <a:rPr lang="ru-RU" dirty="0"/>
              <a:t> – </a:t>
            </a:r>
            <a:r>
              <a:rPr lang="ru-RU" dirty="0" err="1"/>
              <a:t>етнічна</a:t>
            </a:r>
            <a:r>
              <a:rPr lang="ru-RU" dirty="0"/>
              <a:t> </a:t>
            </a:r>
            <a:r>
              <a:rPr lang="ru-RU" dirty="0" err="1"/>
              <a:t>ідеологія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концептуальним</a:t>
            </a:r>
            <a:r>
              <a:rPr lang="ru-RU" dirty="0"/>
              <a:t> </a:t>
            </a:r>
            <a:r>
              <a:rPr lang="ru-RU" dirty="0" err="1"/>
              <a:t>обґрунтуванням</a:t>
            </a:r>
            <a:r>
              <a:rPr lang="ru-RU" dirty="0"/>
              <a:t> </a:t>
            </a:r>
            <a:r>
              <a:rPr lang="ru-RU" dirty="0" err="1"/>
              <a:t>етнічних</a:t>
            </a:r>
            <a:r>
              <a:rPr lang="ru-RU" dirty="0"/>
              <a:t> </a:t>
            </a:r>
            <a:r>
              <a:rPr lang="ru-RU" dirty="0" err="1"/>
              <a:t>рухів</a:t>
            </a:r>
            <a:r>
              <a:rPr lang="ru-RU" dirty="0"/>
              <a:t> за </a:t>
            </a:r>
            <a:r>
              <a:rPr lang="ru-RU" dirty="0" err="1"/>
              <a:t>самовизначення</a:t>
            </a:r>
            <a:r>
              <a:rPr lang="ru-RU" dirty="0"/>
              <a:t>, </a:t>
            </a:r>
            <a:r>
              <a:rPr lang="ru-RU" dirty="0" err="1"/>
              <a:t>чому</a:t>
            </a:r>
            <a:r>
              <a:rPr lang="ru-RU" dirty="0"/>
              <a:t> </a:t>
            </a:r>
            <a:r>
              <a:rPr lang="ru-RU" dirty="0" err="1"/>
              <a:t>сприяє</a:t>
            </a:r>
            <a:r>
              <a:rPr lang="ru-RU" dirty="0"/>
              <a:t> </a:t>
            </a:r>
            <a:r>
              <a:rPr lang="ru-RU" dirty="0" err="1"/>
              <a:t>розробка</a:t>
            </a:r>
            <a:r>
              <a:rPr lang="ru-RU" dirty="0"/>
              <a:t> </a:t>
            </a:r>
            <a:r>
              <a:rPr lang="ru-RU" dirty="0" err="1"/>
              <a:t>політичних</a:t>
            </a:r>
            <a:r>
              <a:rPr lang="ru-RU" dirty="0"/>
              <a:t> доктрин, </a:t>
            </a:r>
            <a:r>
              <a:rPr lang="ru-RU" dirty="0" err="1"/>
              <a:t>ідей</a:t>
            </a:r>
            <a:r>
              <a:rPr lang="ru-RU" dirty="0"/>
              <a:t>,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принципи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втілюються</a:t>
            </a:r>
            <a:r>
              <a:rPr lang="ru-RU" dirty="0"/>
              <a:t> у </a:t>
            </a:r>
            <a:r>
              <a:rPr lang="ru-RU" dirty="0" err="1"/>
              <a:t>програмах</a:t>
            </a:r>
            <a:r>
              <a:rPr lang="ru-RU" dirty="0"/>
              <a:t> </a:t>
            </a:r>
            <a:r>
              <a:rPr lang="ru-RU" dirty="0" err="1"/>
              <a:t>політичних</a:t>
            </a:r>
            <a:r>
              <a:rPr lang="ru-RU" dirty="0"/>
              <a:t> </a:t>
            </a:r>
            <a:r>
              <a:rPr lang="ru-RU" dirty="0" err="1"/>
              <a:t>партій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громадських</a:t>
            </a:r>
            <a:r>
              <a:rPr lang="ru-RU" dirty="0"/>
              <a:t> </a:t>
            </a:r>
            <a:r>
              <a:rPr lang="ru-RU" dirty="0" err="1"/>
              <a:t>організацій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4</a:t>
            </a:r>
            <a:r>
              <a:rPr lang="ru-RU" dirty="0"/>
              <a:t>) прагматична – </a:t>
            </a:r>
            <a:r>
              <a:rPr lang="ru-RU" dirty="0" err="1"/>
              <a:t>втілення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задач, </a:t>
            </a:r>
            <a:r>
              <a:rPr lang="ru-RU" dirty="0" err="1"/>
              <a:t>викладених</a:t>
            </a:r>
            <a:r>
              <a:rPr lang="ru-RU" dirty="0"/>
              <a:t> у </a:t>
            </a:r>
            <a:r>
              <a:rPr lang="ru-RU" dirty="0" err="1"/>
              <a:t>програмних</a:t>
            </a:r>
            <a:r>
              <a:rPr lang="ru-RU" dirty="0"/>
              <a:t> документах, в </a:t>
            </a:r>
            <a:r>
              <a:rPr lang="ru-RU" dirty="0" err="1"/>
              <a:t>політичні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5</a:t>
            </a:r>
            <a:r>
              <a:rPr lang="ru-RU" dirty="0"/>
              <a:t>) </a:t>
            </a:r>
            <a:r>
              <a:rPr lang="ru-RU" dirty="0" err="1"/>
              <a:t>мобілізаційна</a:t>
            </a:r>
            <a:r>
              <a:rPr lang="ru-RU" dirty="0"/>
              <a:t> – </a:t>
            </a:r>
            <a:r>
              <a:rPr lang="ru-RU" dirty="0" err="1"/>
              <a:t>залучення</a:t>
            </a:r>
            <a:r>
              <a:rPr lang="ru-RU" dirty="0"/>
              <a:t> </a:t>
            </a:r>
            <a:r>
              <a:rPr lang="ru-RU" dirty="0" err="1"/>
              <a:t>представників</a:t>
            </a:r>
            <a:r>
              <a:rPr lang="ru-RU" dirty="0"/>
              <a:t> </a:t>
            </a:r>
            <a:r>
              <a:rPr lang="ru-RU" dirty="0" err="1"/>
              <a:t>етносу</a:t>
            </a:r>
            <a:r>
              <a:rPr lang="ru-RU" dirty="0"/>
              <a:t> до </a:t>
            </a:r>
            <a:r>
              <a:rPr lang="ru-RU" dirty="0" err="1"/>
              <a:t>підтримки</a:t>
            </a:r>
            <a:r>
              <a:rPr lang="ru-RU" dirty="0"/>
              <a:t> </a:t>
            </a:r>
            <a:r>
              <a:rPr lang="ru-RU" dirty="0" err="1"/>
              <a:t>націоналістичних</a:t>
            </a:r>
            <a:r>
              <a:rPr lang="ru-RU" dirty="0"/>
              <a:t> </a:t>
            </a:r>
            <a:r>
              <a:rPr lang="ru-RU" dirty="0" err="1"/>
              <a:t>гасел</a:t>
            </a:r>
            <a:r>
              <a:rPr lang="ru-RU" dirty="0"/>
              <a:t>, </a:t>
            </a:r>
            <a:r>
              <a:rPr lang="ru-RU" dirty="0" err="1"/>
              <a:t>заохочення</a:t>
            </a:r>
            <a:r>
              <a:rPr lang="ru-RU" dirty="0"/>
              <a:t> </a:t>
            </a:r>
            <a:r>
              <a:rPr lang="ru-RU" dirty="0" err="1"/>
              <a:t>до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форм </a:t>
            </a:r>
            <a:r>
              <a:rPr lang="ru-RU" dirty="0" err="1"/>
              <a:t>політичної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(членство в </a:t>
            </a:r>
            <a:r>
              <a:rPr lang="ru-RU" dirty="0" err="1"/>
              <a:t>націоналістичних</a:t>
            </a:r>
            <a:r>
              <a:rPr lang="ru-RU" dirty="0"/>
              <a:t> </a:t>
            </a:r>
            <a:r>
              <a:rPr lang="ru-RU" dirty="0" err="1"/>
              <a:t>організаціях</a:t>
            </a:r>
            <a:r>
              <a:rPr lang="ru-RU" dirty="0"/>
              <a:t>, участь у </a:t>
            </a:r>
            <a:r>
              <a:rPr lang="ru-RU" dirty="0" err="1"/>
              <a:t>демонстраціях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400" dirty="0" smtClean="0"/>
              <a:t>Великодержавницька ідея полягає у відновленні контролю над територіями, що раніше входило до складу єдиного державного утворення. Наявність такої ідеї є вагомим </a:t>
            </a:r>
            <a:r>
              <a:rPr lang="uk-UA" sz="2400" dirty="0" err="1" smtClean="0"/>
              <a:t>мотиватором</a:t>
            </a:r>
            <a:r>
              <a:rPr lang="uk-UA" sz="2400" dirty="0" smtClean="0"/>
              <a:t> для початку експансіоністської політики, якою на сучасному етапі і став іредентизм. </a:t>
            </a:r>
          </a:p>
          <a:p>
            <a:endParaRPr lang="uk-UA" sz="2400" dirty="0" smtClean="0"/>
          </a:p>
          <a:p>
            <a:r>
              <a:rPr lang="uk-UA" sz="2400" dirty="0" smtClean="0"/>
              <a:t>Велику ідею слід розуміти як функціонуючу у суспільній свідомості сукупність уявлень про історичну місію народу і першочергові завдання </a:t>
            </a:r>
            <a:r>
              <a:rPr lang="uk-UA" sz="2400" dirty="0" err="1" smtClean="0"/>
              <a:t>завдання</a:t>
            </a:r>
            <a:r>
              <a:rPr lang="uk-UA" sz="2400" dirty="0" smtClean="0"/>
              <a:t>, які стоять перед ним у процесі </a:t>
            </a:r>
            <a:r>
              <a:rPr lang="uk-UA" sz="2400" dirty="0" smtClean="0"/>
              <a:t>національного </a:t>
            </a:r>
            <a:r>
              <a:rPr lang="uk-UA" sz="2400" dirty="0" smtClean="0"/>
              <a:t>будівництва.</a:t>
            </a:r>
            <a:endParaRPr lang="ru-RU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Появі великодержавницьких ідей сприяє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uk-UA" dirty="0" smtClean="0"/>
          </a:p>
          <a:p>
            <a:pPr algn="just">
              <a:buFont typeface="Wingdings" pitchFamily="2" charset="2"/>
              <a:buChar char="q"/>
            </a:pPr>
            <a:r>
              <a:rPr lang="uk-UA" dirty="0" smtClean="0"/>
              <a:t>Політика </a:t>
            </a:r>
            <a:r>
              <a:rPr lang="uk-UA" dirty="0" err="1" smtClean="0"/>
              <a:t>пам</a:t>
            </a:r>
            <a:r>
              <a:rPr lang="en-US" dirty="0" smtClean="0"/>
              <a:t>’</a:t>
            </a:r>
            <a:r>
              <a:rPr lang="uk-UA" dirty="0" smtClean="0"/>
              <a:t>яті яка </a:t>
            </a:r>
            <a:r>
              <a:rPr lang="ru-RU" dirty="0" err="1" smtClean="0"/>
              <a:t>розглядається</a:t>
            </a:r>
            <a:r>
              <a:rPr lang="ru-RU" dirty="0" smtClean="0"/>
              <a:t> </a:t>
            </a:r>
            <a:r>
              <a:rPr lang="ru-RU" dirty="0"/>
              <a:t>як </a:t>
            </a:r>
            <a:r>
              <a:rPr lang="ru-RU" dirty="0" err="1"/>
              <a:t>засіб</a:t>
            </a:r>
            <a:r>
              <a:rPr lang="ru-RU" dirty="0"/>
              <a:t> </a:t>
            </a:r>
            <a:r>
              <a:rPr lang="ru-RU" dirty="0" err="1"/>
              <a:t>внутрішньої</a:t>
            </a:r>
            <a:r>
              <a:rPr lang="ru-RU" dirty="0"/>
              <a:t> </a:t>
            </a:r>
            <a:r>
              <a:rPr lang="ru-RU" dirty="0" err="1"/>
              <a:t>консолідації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, </a:t>
            </a:r>
            <a:r>
              <a:rPr lang="ru-RU" dirty="0" err="1"/>
              <a:t>але</a:t>
            </a:r>
            <a:r>
              <a:rPr lang="ru-RU" dirty="0"/>
              <a:t> у той же час вона </a:t>
            </a:r>
            <a:r>
              <a:rPr lang="ru-RU" dirty="0" err="1"/>
              <a:t>вкрай</a:t>
            </a:r>
            <a:r>
              <a:rPr lang="ru-RU" dirty="0"/>
              <a:t> </a:t>
            </a:r>
            <a:r>
              <a:rPr lang="ru-RU" dirty="0" err="1"/>
              <a:t>важлива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для </a:t>
            </a:r>
            <a:r>
              <a:rPr lang="ru-RU" dirty="0" err="1"/>
              <a:t>легітимації</a:t>
            </a:r>
            <a:r>
              <a:rPr lang="ru-RU" dirty="0"/>
              <a:t> </a:t>
            </a:r>
            <a:r>
              <a:rPr lang="ru-RU" dirty="0" err="1"/>
              <a:t>зовнішньополітичних</a:t>
            </a:r>
            <a:r>
              <a:rPr lang="ru-RU" dirty="0"/>
              <a:t> </a:t>
            </a:r>
            <a:r>
              <a:rPr lang="ru-RU" dirty="0" err="1"/>
              <a:t>акцій</a:t>
            </a:r>
            <a:r>
              <a:rPr lang="ru-RU" dirty="0"/>
              <a:t> </a:t>
            </a:r>
            <a:r>
              <a:rPr lang="ru-RU" dirty="0" err="1" smtClean="0"/>
              <a:t>держави</a:t>
            </a:r>
            <a:endParaRPr lang="ru-RU" dirty="0" smtClean="0"/>
          </a:p>
          <a:p>
            <a:pPr algn="just">
              <a:buFont typeface="Wingdings" pitchFamily="2" charset="2"/>
              <a:buChar char="q"/>
            </a:pPr>
            <a:r>
              <a:rPr lang="ru-RU" dirty="0" err="1" smtClean="0"/>
              <a:t>Історична</a:t>
            </a:r>
            <a:r>
              <a:rPr lang="ru-RU" dirty="0" smtClean="0"/>
              <a:t> </a:t>
            </a:r>
            <a:r>
              <a:rPr lang="ru-RU" dirty="0" err="1"/>
              <a:t>пам’ять</a:t>
            </a:r>
            <a:r>
              <a:rPr lang="ru-RU" dirty="0"/>
              <a:t> як «</a:t>
            </a:r>
            <a:r>
              <a:rPr lang="ru-RU" dirty="0" err="1"/>
              <a:t>складний</a:t>
            </a:r>
            <a:r>
              <a:rPr lang="ru-RU" dirty="0"/>
              <a:t> феномен </a:t>
            </a:r>
            <a:r>
              <a:rPr lang="ru-RU" dirty="0" err="1"/>
              <a:t>суспільної</a:t>
            </a:r>
            <a:r>
              <a:rPr lang="ru-RU" dirty="0"/>
              <a:t> </a:t>
            </a:r>
            <a:r>
              <a:rPr lang="ru-RU" dirty="0" err="1"/>
              <a:t>свідомості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входить як у сферу </a:t>
            </a:r>
            <a:r>
              <a:rPr lang="ru-RU" dirty="0" err="1"/>
              <a:t>суспільної</a:t>
            </a:r>
            <a:r>
              <a:rPr lang="ru-RU" dirty="0"/>
              <a:t> </a:t>
            </a:r>
            <a:r>
              <a:rPr lang="ru-RU" dirty="0" err="1"/>
              <a:t>психології</a:t>
            </a:r>
            <a:r>
              <a:rPr lang="ru-RU" dirty="0"/>
              <a:t>, так </a:t>
            </a:r>
            <a:r>
              <a:rPr lang="ru-RU" dirty="0" err="1"/>
              <a:t>і</a:t>
            </a:r>
            <a:r>
              <a:rPr lang="ru-RU" dirty="0"/>
              <a:t> в </a:t>
            </a:r>
            <a:r>
              <a:rPr lang="ru-RU" dirty="0" err="1"/>
              <a:t>царину</a:t>
            </a:r>
            <a:r>
              <a:rPr lang="ru-RU" dirty="0"/>
              <a:t> </a:t>
            </a:r>
            <a:r>
              <a:rPr lang="ru-RU" dirty="0" err="1"/>
              <a:t>ідеології</a:t>
            </a:r>
            <a:r>
              <a:rPr lang="ru-RU" dirty="0"/>
              <a:t>. Вона </a:t>
            </a:r>
            <a:r>
              <a:rPr lang="ru-RU" dirty="0" err="1"/>
              <a:t>включає</a:t>
            </a:r>
            <a:r>
              <a:rPr lang="ru-RU" dirty="0"/>
              <a:t> в себе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матеріальні</a:t>
            </a:r>
            <a:r>
              <a:rPr lang="ru-RU" dirty="0"/>
              <a:t> </a:t>
            </a:r>
            <a:r>
              <a:rPr lang="ru-RU" dirty="0" err="1"/>
              <a:t>залишки</a:t>
            </a:r>
            <a:r>
              <a:rPr lang="ru-RU" dirty="0"/>
              <a:t> </a:t>
            </a:r>
            <a:r>
              <a:rPr lang="ru-RU" dirty="0" err="1"/>
              <a:t>минулого</a:t>
            </a:r>
            <a:r>
              <a:rPr lang="ru-RU" dirty="0"/>
              <a:t>,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відповідні</a:t>
            </a:r>
            <a:r>
              <a:rPr lang="ru-RU" dirty="0"/>
              <a:t> </a:t>
            </a:r>
            <a:r>
              <a:rPr lang="ru-RU" dirty="0" err="1" smtClean="0"/>
              <a:t>образи</a:t>
            </a:r>
            <a:r>
              <a:rPr lang="ru-RU" dirty="0"/>
              <a:t>, </a:t>
            </a:r>
            <a:r>
              <a:rPr lang="ru-RU" dirty="0" err="1"/>
              <a:t>символи</a:t>
            </a:r>
            <a:r>
              <a:rPr lang="ru-RU" dirty="0"/>
              <a:t>, </a:t>
            </a:r>
            <a:r>
              <a:rPr lang="ru-RU" dirty="0" err="1"/>
              <a:t>міфи</a:t>
            </a:r>
            <a:r>
              <a:rPr lang="ru-RU" dirty="0"/>
              <a:t>, </a:t>
            </a:r>
            <a:r>
              <a:rPr lang="ru-RU" dirty="0" err="1"/>
              <a:t>ритуали</a:t>
            </a:r>
            <a:r>
              <a:rPr lang="ru-RU" dirty="0"/>
              <a:t>, </a:t>
            </a:r>
            <a:r>
              <a:rPr lang="ru-RU" dirty="0" err="1"/>
              <a:t>історіографічні</a:t>
            </a:r>
            <a:r>
              <a:rPr lang="ru-RU" dirty="0"/>
              <a:t> </a:t>
            </a:r>
            <a:r>
              <a:rPr lang="ru-RU" dirty="0" err="1" smtClean="0"/>
              <a:t>уявлення</a:t>
            </a:r>
            <a:r>
              <a:rPr lang="ru-RU" dirty="0" smtClean="0"/>
              <a:t>.</a:t>
            </a:r>
          </a:p>
          <a:p>
            <a:pPr algn="just">
              <a:buFont typeface="Wingdings" pitchFamily="2" charset="2"/>
              <a:buChar char="q"/>
            </a:pPr>
            <a:r>
              <a:rPr lang="ru-RU" dirty="0"/>
              <a:t>Результатом </a:t>
            </a:r>
            <a:r>
              <a:rPr lang="ru-RU" dirty="0" err="1"/>
              <a:t>політики</a:t>
            </a:r>
            <a:r>
              <a:rPr lang="ru-RU" dirty="0"/>
              <a:t> </a:t>
            </a:r>
            <a:r>
              <a:rPr lang="ru-RU" dirty="0" err="1"/>
              <a:t>актуалізації</a:t>
            </a:r>
            <a:r>
              <a:rPr lang="ru-RU" dirty="0"/>
              <a:t> </a:t>
            </a:r>
            <a:r>
              <a:rPr lang="ru-RU" dirty="0" err="1"/>
              <a:t>історичної</a:t>
            </a:r>
            <a:r>
              <a:rPr lang="ru-RU" dirty="0"/>
              <a:t> </a:t>
            </a:r>
            <a:r>
              <a:rPr lang="ru-RU" dirty="0" err="1"/>
              <a:t>пам’яті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стійке</a:t>
            </a:r>
            <a:r>
              <a:rPr lang="ru-RU" dirty="0"/>
              <a:t> </a:t>
            </a:r>
            <a:r>
              <a:rPr lang="ru-RU" dirty="0" err="1"/>
              <a:t>закріплення</a:t>
            </a:r>
            <a:r>
              <a:rPr lang="ru-RU" dirty="0"/>
              <a:t> у </a:t>
            </a:r>
            <a:r>
              <a:rPr lang="ru-RU" dirty="0" err="1"/>
              <a:t>суспільній</a:t>
            </a:r>
            <a:r>
              <a:rPr lang="ru-RU" dirty="0"/>
              <a:t> </a:t>
            </a:r>
            <a:r>
              <a:rPr lang="ru-RU" dirty="0" err="1"/>
              <a:t>свідомості</a:t>
            </a:r>
            <a:r>
              <a:rPr lang="ru-RU" dirty="0"/>
              <a:t> </a:t>
            </a:r>
            <a:r>
              <a:rPr lang="ru-RU" dirty="0" err="1"/>
              <a:t>міфологізованих</a:t>
            </a:r>
            <a:r>
              <a:rPr lang="ru-RU" dirty="0"/>
              <a:t> </a:t>
            </a:r>
            <a:r>
              <a:rPr lang="ru-RU" dirty="0" err="1"/>
              <a:t>уявлень</a:t>
            </a:r>
            <a:r>
              <a:rPr lang="ru-RU" dirty="0"/>
              <a:t> про </a:t>
            </a:r>
            <a:r>
              <a:rPr lang="ru-RU" dirty="0" err="1"/>
              <a:t>історичне</a:t>
            </a:r>
            <a:r>
              <a:rPr lang="ru-RU" dirty="0"/>
              <a:t> </a:t>
            </a:r>
            <a:r>
              <a:rPr lang="ru-RU" dirty="0" err="1"/>
              <a:t>минуле</a:t>
            </a:r>
            <a:r>
              <a:rPr lang="ru-RU" dirty="0"/>
              <a:t> народу. </a:t>
            </a:r>
            <a:r>
              <a:rPr lang="ru-RU" dirty="0" err="1"/>
              <a:t>Міфологізація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закономірним</a:t>
            </a:r>
            <a:r>
              <a:rPr lang="ru-RU" dirty="0"/>
              <a:t> </a:t>
            </a:r>
            <a:r>
              <a:rPr lang="ru-RU" dirty="0" err="1"/>
              <a:t>явищем</a:t>
            </a:r>
            <a:r>
              <a:rPr lang="ru-RU" dirty="0"/>
              <a:t>, </a:t>
            </a:r>
            <a:r>
              <a:rPr lang="ru-RU" dirty="0" err="1"/>
              <a:t>адже</a:t>
            </a:r>
            <a:r>
              <a:rPr lang="ru-RU" dirty="0"/>
              <a:t> </a:t>
            </a:r>
            <a:r>
              <a:rPr lang="ru-RU" dirty="0" err="1"/>
              <a:t>історична</a:t>
            </a:r>
            <a:r>
              <a:rPr lang="ru-RU" dirty="0"/>
              <a:t> </a:t>
            </a:r>
            <a:r>
              <a:rPr lang="ru-RU" dirty="0" err="1"/>
              <a:t>міфологія</a:t>
            </a:r>
            <a:r>
              <a:rPr lang="ru-RU" dirty="0"/>
              <a:t> </a:t>
            </a:r>
            <a:r>
              <a:rPr lang="ru-RU" dirty="0" err="1"/>
              <a:t>виникає</a:t>
            </a:r>
            <a:r>
              <a:rPr lang="ru-RU" dirty="0"/>
              <a:t> </a:t>
            </a:r>
            <a:r>
              <a:rPr lang="ru-RU" dirty="0" err="1"/>
              <a:t>найчастіше</a:t>
            </a:r>
            <a:r>
              <a:rPr lang="ru-RU" dirty="0"/>
              <a:t> на </a:t>
            </a:r>
            <a:r>
              <a:rPr lang="ru-RU" dirty="0" err="1"/>
              <a:t>ранніх</a:t>
            </a:r>
            <a:r>
              <a:rPr lang="ru-RU" dirty="0"/>
              <a:t> </a:t>
            </a:r>
            <a:r>
              <a:rPr lang="ru-RU" dirty="0" err="1"/>
              <a:t>етапах</a:t>
            </a:r>
            <a:r>
              <a:rPr lang="ru-RU" dirty="0"/>
              <a:t> </a:t>
            </a:r>
            <a:r>
              <a:rPr lang="ru-RU" dirty="0" err="1"/>
              <a:t>націотворення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відіграє</a:t>
            </a:r>
            <a:r>
              <a:rPr lang="ru-RU" dirty="0"/>
              <a:t> </a:t>
            </a:r>
            <a:r>
              <a:rPr lang="ru-RU" dirty="0" err="1"/>
              <a:t>позитивну</a:t>
            </a:r>
            <a:r>
              <a:rPr lang="ru-RU" dirty="0"/>
              <a:t> роль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211</TotalTime>
  <Words>2309</Words>
  <Application>Microsoft Office PowerPoint</Application>
  <PresentationFormat>Экран (4:3)</PresentationFormat>
  <Paragraphs>80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Литейная</vt:lpstr>
      <vt:lpstr>Тема 6. Значення культурно-ідеологічних чинників у виникненні іредентизму</vt:lpstr>
      <vt:lpstr>План</vt:lpstr>
      <vt:lpstr>Слайд 3</vt:lpstr>
      <vt:lpstr>Рівні етнічної свідомості</vt:lpstr>
      <vt:lpstr>Етнічна ідеологія:</vt:lpstr>
      <vt:lpstr>Формування етнічної ідеології</vt:lpstr>
      <vt:lpstr>Функцій етнічної ідеології:</vt:lpstr>
      <vt:lpstr>Слайд 8</vt:lpstr>
      <vt:lpstr>Появі великодержавницьких ідей сприяє</vt:lpstr>
      <vt:lpstr>Слайд 10</vt:lpstr>
      <vt:lpstr>Слайд 11</vt:lpstr>
      <vt:lpstr>Слайд 12</vt:lpstr>
      <vt:lpstr>Слайд 13</vt:lpstr>
      <vt:lpstr>2. Грецька “Мегалі ідея”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3. Великодержавницька ідея Румунії</vt:lpstr>
      <vt:lpstr>Румунська влада намагається створити у населення бажане уявлення про минуле для виправдання своєї нинішньої політики, використовуючи механізм символізації:</vt:lpstr>
      <vt:lpstr>Відносини з Угорщиною:</vt:lpstr>
      <vt:lpstr>Сучасне політичне поле протистояння:</vt:lpstr>
    </vt:vector>
  </TitlesOfParts>
  <Company>WolfishLair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6. Значення культурно-ідеологічних чинників у виникненні іредентизму</dc:title>
  <dc:creator>Админ</dc:creator>
  <cp:lastModifiedBy>Админ</cp:lastModifiedBy>
  <cp:revision>22</cp:revision>
  <dcterms:created xsi:type="dcterms:W3CDTF">2024-10-14T07:10:24Z</dcterms:created>
  <dcterms:modified xsi:type="dcterms:W3CDTF">2024-10-14T11:49:14Z</dcterms:modified>
</cp:coreProperties>
</file>