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4"/>
  </p:notesMasterIdLst>
  <p:sldIdLst>
    <p:sldId id="259" r:id="rId2"/>
    <p:sldId id="257" r:id="rId3"/>
    <p:sldId id="306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07" r:id="rId26"/>
    <p:sldId id="300" r:id="rId27"/>
    <p:sldId id="318" r:id="rId28"/>
    <p:sldId id="308" r:id="rId29"/>
    <p:sldId id="319" r:id="rId30"/>
    <p:sldId id="320" r:id="rId31"/>
    <p:sldId id="309" r:id="rId32"/>
    <p:sldId id="263" r:id="rId33"/>
    <p:sldId id="264" r:id="rId34"/>
    <p:sldId id="265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11.03.2024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ВД-</a:t>
            </a:r>
            <a:r>
              <a:rPr lang="uk-UA" baseline="0" dirty="0"/>
              <a:t> валовий дохід;</a:t>
            </a:r>
          </a:p>
          <a:p>
            <a:r>
              <a:rPr lang="uk-UA" baseline="0" dirty="0" err="1"/>
              <a:t>МГВ</a:t>
            </a:r>
            <a:r>
              <a:rPr lang="uk-UA" baseline="0" dirty="0"/>
              <a:t> – матеріально-грошові витрати;</a:t>
            </a:r>
          </a:p>
          <a:p>
            <a:r>
              <a:rPr lang="uk-UA" baseline="0" dirty="0" err="1"/>
              <a:t>ФОП</a:t>
            </a:r>
            <a:r>
              <a:rPr lang="uk-UA" baseline="0" dirty="0"/>
              <a:t> – фонд оплати праці; </a:t>
            </a:r>
          </a:p>
          <a:p>
            <a:r>
              <a:rPr lang="uk-UA" baseline="0" dirty="0"/>
              <a:t>ЧД – чистий дохід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32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33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Рис. 4. Методи планування виручки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34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428736"/>
            <a:ext cx="5105400" cy="2868168"/>
          </a:xfrm>
        </p:spPr>
        <p:txBody>
          <a:bodyPr/>
          <a:lstStyle/>
          <a:p>
            <a:pPr algn="ctr"/>
            <a:r>
              <a:rPr lang="uk-UA" sz="3600" dirty="0"/>
              <a:t>Формування, розподіл і використання балансового прибутку підприємств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зруйнованих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сконцентрована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шести областях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Донецькій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(по 17%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Запорізькій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(14%),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Харківській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(13%,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Луганській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(10%)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Миколаївській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(8%). 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співпадає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збройної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РФ у 2022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ММК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Ілліча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Азовсталь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Нібулон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«Мотор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(17%)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великих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зруйновано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90 (83%)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зафіксованих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пошкоджених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руйнувань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АТ «Мотор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ракетного удару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2022 року,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Укрхімтрансаміак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Нібулон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785814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143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76438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072462" cy="47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DCB078-823A-D252-9FC5-A35A14DD3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6832"/>
            <a:ext cx="7239000" cy="3108167"/>
          </a:xfrm>
        </p:spPr>
      </p:pic>
    </p:spTree>
    <p:extLst>
      <p:ext uri="{BB962C8B-B14F-4D97-AF65-F5344CB8AC3E}">
        <p14:creationId xmlns:p14="http://schemas.microsoft.com/office/powerpoint/2010/main" val="3959784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4160CB-45AB-ED65-5E25-2CE665019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0768"/>
            <a:ext cx="7239000" cy="5040480"/>
          </a:xfrm>
        </p:spPr>
      </p:pic>
    </p:spTree>
    <p:extLst>
      <p:ext uri="{BB962C8B-B14F-4D97-AF65-F5344CB8AC3E}">
        <p14:creationId xmlns:p14="http://schemas.microsoft.com/office/powerpoint/2010/main" val="425666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8F50DB-6863-4544-273B-9828BC1DD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7"/>
            <a:ext cx="7239000" cy="1143000"/>
          </a:xfrm>
        </p:spPr>
      </p:pic>
    </p:spTree>
    <p:extLst>
      <p:ext uri="{BB962C8B-B14F-4D97-AF65-F5344CB8AC3E}">
        <p14:creationId xmlns:p14="http://schemas.microsoft.com/office/powerpoint/2010/main" val="22532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1F9ED1-684F-3A97-0D8F-BCE6B1CF0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769" y="1609725"/>
            <a:ext cx="5917862" cy="4846638"/>
          </a:xfrm>
        </p:spPr>
      </p:pic>
    </p:spTree>
    <p:extLst>
      <p:ext uri="{BB962C8B-B14F-4D97-AF65-F5344CB8AC3E}">
        <p14:creationId xmlns:p14="http://schemas.microsoft.com/office/powerpoint/2010/main" val="151264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4286280"/>
          </a:xfrm>
        </p:spPr>
        <p:txBody>
          <a:bodyPr>
            <a:normAutofit/>
          </a:bodyPr>
          <a:lstStyle/>
          <a:p>
            <a:pPr marL="0" lvl="0" indent="360000" algn="ctr">
              <a:buNone/>
            </a:pPr>
            <a:endParaRPr lang="uk-UA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ctr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Font typeface="Wingdings 2"/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Формування прибутку підприємств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Методи планування прибутку на підприємствах</a:t>
            </a:r>
          </a:p>
          <a:p>
            <a:pPr marL="514350" indent="-514350" algn="just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Розподіл та використання прибутку підприємства</a:t>
            </a:r>
          </a:p>
          <a:p>
            <a:pPr marL="514350" indent="-514350" algn="just">
              <a:buAutoNum type="arabicPeriod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06CA17-A5EF-17E3-0811-F8D0FF8ED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2777"/>
            <a:ext cx="7239000" cy="3744416"/>
          </a:xfrm>
        </p:spPr>
      </p:pic>
    </p:spTree>
    <p:extLst>
      <p:ext uri="{BB962C8B-B14F-4D97-AF65-F5344CB8AC3E}">
        <p14:creationId xmlns:p14="http://schemas.microsoft.com/office/powerpoint/2010/main" val="13805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A54C10-6A4B-4E00-4DBD-F950B1DB3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20688"/>
            <a:ext cx="6768752" cy="5835675"/>
          </a:xfrm>
        </p:spPr>
      </p:pic>
    </p:spTree>
    <p:extLst>
      <p:ext uri="{BB962C8B-B14F-4D97-AF65-F5344CB8AC3E}">
        <p14:creationId xmlns:p14="http://schemas.microsoft.com/office/powerpoint/2010/main" val="150163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5CCC0E-6AB1-55F4-4CEE-7CB0402C2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08721"/>
            <a:ext cx="7239000" cy="5509026"/>
          </a:xfrm>
        </p:spPr>
      </p:pic>
    </p:spTree>
    <p:extLst>
      <p:ext uri="{BB962C8B-B14F-4D97-AF65-F5344CB8AC3E}">
        <p14:creationId xmlns:p14="http://schemas.microsoft.com/office/powerpoint/2010/main" val="1830995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576850-7B77-D2F8-1790-F6A8C9F07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7239000" cy="4835821"/>
          </a:xfrm>
        </p:spPr>
      </p:pic>
    </p:spTree>
    <p:extLst>
      <p:ext uri="{BB962C8B-B14F-4D97-AF65-F5344CB8AC3E}">
        <p14:creationId xmlns:p14="http://schemas.microsoft.com/office/powerpoint/2010/main" val="212107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096E1D-C597-628B-8E99-B869E4A62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5"/>
            <a:ext cx="7239000" cy="3600399"/>
          </a:xfrm>
        </p:spPr>
      </p:pic>
    </p:spTree>
    <p:extLst>
      <p:ext uri="{BB962C8B-B14F-4D97-AF65-F5344CB8AC3E}">
        <p14:creationId xmlns:p14="http://schemas.microsoft.com/office/powerpoint/2010/main" val="2059261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42918"/>
            <a:ext cx="70009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балансового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По-перше,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основною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реалізацією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нематеріальних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визначали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здійсненням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По-четверте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кредит,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облігацій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4667250" y="587375"/>
            <a:ext cx="2316163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Прибуток підприємства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603500" y="1203325"/>
            <a:ext cx="1954213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</a:t>
            </a:r>
            <a:endParaRPr kumimoji="0" lang="uk-UA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1" name="AutoShape 23"/>
          <p:cNvSpPr>
            <a:spLocks noChangeArrowheads="1"/>
          </p:cNvSpPr>
          <p:nvPr/>
        </p:nvSpPr>
        <p:spPr bwMode="auto">
          <a:xfrm>
            <a:off x="5572132" y="1714488"/>
            <a:ext cx="1565275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Іншої звичайної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0" name="AutoShape 22"/>
          <p:cNvSpPr>
            <a:spLocks noChangeArrowheads="1"/>
          </p:cNvSpPr>
          <p:nvPr/>
        </p:nvSpPr>
        <p:spPr bwMode="auto">
          <a:xfrm>
            <a:off x="2965450" y="1746250"/>
            <a:ext cx="1565275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Фінансових операцій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>
            <a:off x="939800" y="1746250"/>
            <a:ext cx="1555750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Операційної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5715008" y="2285992"/>
            <a:ext cx="1555750" cy="369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фінансових інвестицій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основних засобів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нематеріальних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інших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Ліквідації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Дохід (витрати) від не операційних курсових різниць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від безоплатно отриманих 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Уцінка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(витрати) від звичайної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2965450" y="2252663"/>
            <a:ext cx="1555750" cy="2063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інвестицій в асоційовані дочірні підприємства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спільної діяльності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Дивіденди одержані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Відсотки, одержані за облігаціями та іншими цінними паперами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від фінансових операцій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-1588" y="2289175"/>
            <a:ext cx="1230313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основної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5" name="AutoShape 17"/>
          <p:cNvSpPr>
            <a:spLocks noChangeArrowheads="1"/>
          </p:cNvSpPr>
          <p:nvPr/>
        </p:nvSpPr>
        <p:spPr bwMode="auto">
          <a:xfrm>
            <a:off x="1517650" y="2289175"/>
            <a:ext cx="1230313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іншої операційної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336675" y="2832100"/>
            <a:ext cx="1555750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іноземної валюти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Доходи від операційної оренди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операційних курсових різниць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Одержані (сплачені) пені, штрафи, неустойки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від списання кредиторської заборгованості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Відшкодування раніше списаних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Одержані гранти, субсидії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(втрати) від операційної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-1588" y="2832100"/>
            <a:ext cx="1193801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Реалізація продукції, товарів, робіт, послуг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flipH="1">
            <a:off x="3617913" y="877888"/>
            <a:ext cx="1049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3617913" y="877888"/>
            <a:ext cx="0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 flipH="1">
            <a:off x="1771650" y="1565275"/>
            <a:ext cx="83185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581400" y="1565275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4559300" y="1565275"/>
            <a:ext cx="976313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047750" y="2144713"/>
            <a:ext cx="32543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1373188" y="2144713"/>
            <a:ext cx="325437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577850" y="26876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2133600" y="26876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3725863" y="2144713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5572125" y="2144713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Поняття фінансових результатів діяльності трактується в П(С)БО 3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“Звіт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про фінансові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результати”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перевищення суми витрат над сумою доходів, для отримання яких здійснені ці витрати.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– сума, на яку доходи перевищують пов’язані з ними витрати.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Чистий прибуток (збиток)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формується поступово протягом фінансово-господарського року від усіх видів звичайної та надзвичайної діяльності та включає: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чистий доход (виручку) від реалізації продукції (товарів, послуг);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валовий прибуток (збиток);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фінансовий результат від операційної діяльності;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 до оподаткування;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71472" y="5500702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 2.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 впливу на розмір прибутку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500034" y="357166"/>
          <a:ext cx="7072362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Picture" r:id="rId2" imgW="5867400" imgH="2077212" progId="Word.Picture.8">
                  <p:embed/>
                </p:oleObj>
              </mc:Choice>
              <mc:Fallback>
                <p:oleObj name="Picture" r:id="rId2" imgW="5867400" imgH="2077212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7166"/>
                        <a:ext cx="7072362" cy="4357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/>
              <a:t>До зовнішніх факторів </a:t>
            </a:r>
            <a:r>
              <a:rPr lang="uk-UA" dirty="0"/>
              <a:t>відносяться природні умови, державне регулювання цін, тарифів, відсотків, податкових ставок і пільг, штрафних санкцій та інше. Ці фактори не залежать від діяльності підприємств, але можуть спричиняти значний вплив на величину прибутку.</a:t>
            </a:r>
            <a:endParaRPr lang="en-US" dirty="0"/>
          </a:p>
          <a:p>
            <a:pPr algn="just"/>
            <a:r>
              <a:rPr lang="uk-UA" b="1" dirty="0"/>
              <a:t>Внутрішні фактори </a:t>
            </a:r>
            <a:r>
              <a:rPr lang="uk-UA" dirty="0"/>
              <a:t>поділяються на виробничі і </a:t>
            </a:r>
            <a:r>
              <a:rPr lang="uk-UA" dirty="0" err="1"/>
              <a:t>позавиробничі</a:t>
            </a:r>
            <a:r>
              <a:rPr lang="uk-UA" dirty="0"/>
              <a:t>. </a:t>
            </a:r>
            <a:r>
              <a:rPr lang="uk-UA" b="1" dirty="0"/>
              <a:t>Виробничі</a:t>
            </a:r>
            <a:r>
              <a:rPr lang="uk-UA" dirty="0"/>
              <a:t> фактори характеризують наявність і використання засобів і предметів праці, трудових і фінансових ресурсів і, в свою чергу, поділяються на екстенсивні та інтенсивні. 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Прибуток як кінцевий фінансовий результат діяльності підприємства представляє собою різницю між загальною сумою доходів і витратами на виробництво і реалізацію продукції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абсолютної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фінансово-господарської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сфера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установлені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Балансовий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межами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/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Екстенсивні фактори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впливають на процес одержання прибутку через кількісні зміни: обсягу засобів і предметів праці, фінансових ресурсів, часу роботи обладнання, чисельності персоналу, фонду робочого часу тощо. </a:t>
            </a: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Інтенсивні фактори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впливають на процес отримання прибутку через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“якісні”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зміни: підвищення продуктивності обладнання і його якості, застосування прогресивних видів матеріалів і удосконалення технології їх обробки, прискорення обертання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оборотн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асобів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	До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позавиробничих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факторів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належать, наприклад, постачальницько-збутова і природоохоронна діяльність, соціальні умови праці і побуту тощо.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642910" y="285728"/>
            <a:ext cx="70009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 прямого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номенклатури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Приклад 1.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6000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4800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(6000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- 4800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89"/>
            <a:ext cx="714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очікувану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Приклад 2.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- 82 коп.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діленням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2 коп.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1-й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- 80 коп. (82 коп. - 2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- 880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.*0,80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- 220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- 880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2-й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- 80 коп. (82 коп. - 2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- 20 коп. (100 коп. - 80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220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* 0,20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72866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аналітичний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метод. 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розглянутих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непорівнянною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Порівнянна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Непорівнянна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7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очікуваний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планового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передував плановому;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714357"/>
            <a:ext cx="664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непорівнянної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методом прямого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 браком таких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непорівнянної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642919"/>
            <a:ext cx="685804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Принципи розподілу прибутку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1) прибуток, отриманий підприємством в результаті здійснення виробничо-господарської та фінансової діяльності, розподіляється між державою і підприємством як господарюючим суб’єктом;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2) прибуток для держави надходить у відповідні бюджети у вигляді податків, обов’язкових платежів, ставки яких не можуть бути довільно змінені.;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3) величина прибутку підприємства, що залишилася в його розпорядженні після сплати податків, не повинна знижувати його зацікавленості в зростанні обсягів виробництва та покращення результатів виробничо-господарської і фінансової діяльності;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4) прибуток, що залишається в розпорядженні підприємства, в першу чергу, направляється на заощадження, забезпечення його подальшого розвитку, і тільки в іншій частині – на потреби споживання.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0" y="457200"/>
          <a:ext cx="7643834" cy="511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1" name="Picture" r:id="rId2" imgW="2848356" imgH="3009900" progId="Word.Picture.8">
                  <p:embed/>
                </p:oleObj>
              </mc:Choice>
              <mc:Fallback>
                <p:oleObj name="Picture" r:id="rId2" imgW="2848356" imgH="300990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7643834" cy="5114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357290" y="5214950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 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розподілу чистого прибутк</a:t>
            </a:r>
            <a:r>
              <a:rPr kumimoji="0" lang="uk-UA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642910" y="1357298"/>
          <a:ext cx="6643734" cy="35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6" name="Picture" r:id="rId2" imgW="5410200" imgH="2324100" progId="Word.Picture.8">
                  <p:embed/>
                </p:oleObj>
              </mc:Choice>
              <mc:Fallback>
                <p:oleObj name="Picture" r:id="rId2" imgW="5410200" imgH="232410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357298"/>
                        <a:ext cx="6643734" cy="350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9"/>
            <a:ext cx="72866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Кошти на розвиток і вдосконалення виробництва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витрачаються на задоволення потреб, які пов’язані із зростанням обсягів виробництва, технічним переозброєнням, вдосконаленням технології виробництва та інших потреб, що забезпечують зростання і вдосконалення матеріально-технічної бази підприємства.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Конкретно ці витрати представляють собою капітальні вкладення в будівництво нових виробничих площ, реконструкцію підприємств, придбання і монтаж нового устаткування, інші витрати капітального характеру, включаючи природоохоронні і такі, що спрямовані на поліпшення умов праці і техніки безпеки. Це також витрати на проведення науково-дослідницьких і дослідно-конструкторських робіт, підготовку та освоєння нових прогресивних технологій та видів продукції</a:t>
            </a:r>
            <a:r>
              <a:rPr lang="uk-UA" dirty="0"/>
              <a:t>.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pPr algn="just">
              <a:buNone/>
            </a:pPr>
            <a:r>
              <a:rPr lang="en-US" b="1" dirty="0"/>
              <a:t>	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КАВО! 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з'ясувалося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прибутковою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галуззю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рибне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тимчасового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спорту,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(2020-й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пандемії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зачепили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500034" y="428604"/>
            <a:ext cx="74295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Кошти, що спрямовуються на соціальні потреби, 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такі витрати, які сприяють соціальному розвитку колективу підприємства: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будівництво, реконструкцію і капітальний ремонт житлових будинків і об’єктів соціально-культурної сфери;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утримання закладів, об’єктів соціально-культурної сфери (дитячих дошкільних, лікарень, будинків і баз відпочинку, клубів і палаців культури тощо);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проведення оздоровчих, культурно-масових заходів, в тому числі придбання путівок на відпочинок і лікування;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 подібні витрати (наприклад, здешевлення харчування робітників і службовців у заводських їдальнях, оснащення клубів, кімнат відпочинку, гуртожитків </a:t>
            </a:r>
            <a:r>
              <a:rPr kumimoji="0" lang="uk-UA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теле-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радіоапаратурою, іншим обладнанням, придбання подарунків для ветеранів тощо).</a:t>
            </a:r>
            <a:endParaRPr kumimoji="0" lang="uk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714348" y="428604"/>
            <a:ext cx="71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Кошти матеріального заохочення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 для стимулювання зацікавленості працівників підприємства в досягненні високих результатів праці. В даному напрямку прибуток використовується на виплату винагороди за загальні результати роботи за підсумком року, на одноразове преміювання окремих працівників за виконання особливо важливих виробничих завдань, виплату премій за інші досягнення в роботі, а також надання одноразової матеріальної допомоги працівникам.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500034" y="642918"/>
            <a:ext cx="72152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Резервні (страхові) фонди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 створюватися за рахунок прибутку підприємствами всіх форм власності для використання на випадок різкого погіршення фінансового становища в результаті тимчасової зміни ринкової кон’юнктури, стихійних лих тощо.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акціонерних товариств,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товариств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обмеженою відповідальністю та інших господарських товариств, створення ними резервних (страхових) фондів за рахунок прибутку є обов’язковим у порядку і розмірах, що визначається установчими документами.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" y="1168400"/>
            <a:ext cx="72104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9"/>
            <a:ext cx="7858180" cy="45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77867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643314"/>
            <a:ext cx="78581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89128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включно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осіб-підприємців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$13 млрд. З них $9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сягають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$33,1 млрд.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сума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$24,9 млрд.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банку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сектор (38%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сумарних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транспорт (26%),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(7%).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741</TotalTime>
  <Words>2073</Words>
  <Application>Microsoft Office PowerPoint</Application>
  <PresentationFormat>Экран (4:3)</PresentationFormat>
  <Paragraphs>145</Paragraphs>
  <Slides>42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Picture</vt:lpstr>
      <vt:lpstr>Формування, розподіл і використання балансового прибутку підприємств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Ключові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Користувач</cp:lastModifiedBy>
  <cp:revision>159</cp:revision>
  <dcterms:created xsi:type="dcterms:W3CDTF">2013-11-10T19:44:41Z</dcterms:created>
  <dcterms:modified xsi:type="dcterms:W3CDTF">2024-03-11T21:05:14Z</dcterms:modified>
</cp:coreProperties>
</file>