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84" r:id="rId8"/>
    <p:sldId id="276" r:id="rId9"/>
    <p:sldId id="277" r:id="rId10"/>
    <p:sldId id="278" r:id="rId11"/>
    <p:sldId id="280" r:id="rId12"/>
    <p:sldId id="261" r:id="rId13"/>
    <p:sldId id="275" r:id="rId14"/>
    <p:sldId id="289" r:id="rId15"/>
    <p:sldId id="262" r:id="rId16"/>
    <p:sldId id="263" r:id="rId17"/>
    <p:sldId id="268" r:id="rId18"/>
    <p:sldId id="269" r:id="rId19"/>
    <p:sldId id="281" r:id="rId20"/>
    <p:sldId id="282" r:id="rId21"/>
    <p:sldId id="287" r:id="rId22"/>
    <p:sldId id="288" r:id="rId23"/>
    <p:sldId id="279" r:id="rId24"/>
    <p:sldId id="285" r:id="rId25"/>
    <p:sldId id="286" r:id="rId26"/>
    <p:sldId id="270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399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012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67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2580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212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7533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7319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223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8176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197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5851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3024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232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5977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290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878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8A1-EE63-493E-9BE3-BDDB63BD92F1}" type="datetimeFigureOut">
              <a:rPr lang="uk-UA" smtClean="0"/>
              <a:pPr/>
              <a:t>12.09.2023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825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1817" y="1524000"/>
            <a:ext cx="8900160" cy="343252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Тема 1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Фінансовий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контролінг</a:t>
            </a:r>
            <a:r>
              <a:rPr lang="ru-RU" b="1" dirty="0">
                <a:solidFill>
                  <a:schemeClr val="tx1"/>
                </a:solidFill>
              </a:rPr>
              <a:t> як </a:t>
            </a:r>
            <a:r>
              <a:rPr lang="ru-RU" b="1" dirty="0" err="1">
                <a:solidFill>
                  <a:schemeClr val="tx1"/>
                </a:solidFill>
              </a:rPr>
              <a:t>інструмент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управління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підприємством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217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19083" r="25178" b="26721"/>
          <a:stretch/>
        </p:blipFill>
        <p:spPr>
          <a:xfrm>
            <a:off x="1474539" y="96236"/>
            <a:ext cx="7564958" cy="6616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7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749" y="-1"/>
            <a:ext cx="6654018" cy="63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676" t="26332" r="25504" b="41564"/>
          <a:stretch/>
        </p:blipFill>
        <p:spPr>
          <a:xfrm>
            <a:off x="193364" y="480492"/>
            <a:ext cx="9307687" cy="4827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5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1.2. Основні функції </a:t>
            </a:r>
            <a:r>
              <a:rPr lang="uk-UA" sz="4000" dirty="0" smtClean="0">
                <a:solidFill>
                  <a:schemeClr val="tx1"/>
                </a:solidFill>
              </a:rPr>
              <a:t>фінансового </a:t>
            </a:r>
            <a:r>
              <a:rPr lang="uk-UA" sz="4000" dirty="0" err="1" smtClean="0">
                <a:solidFill>
                  <a:schemeClr val="tx1"/>
                </a:solidFill>
              </a:rPr>
              <a:t>контролінгу</a:t>
            </a:r>
            <a:r>
              <a:rPr lang="uk-UA" sz="4000" dirty="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520" y="849486"/>
            <a:ext cx="94090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довгострокового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0869" y="2152933"/>
            <a:ext cx="9413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є: 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корпоративної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304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2805" r="25566" b="21025"/>
          <a:stretch/>
        </p:blipFill>
        <p:spPr>
          <a:xfrm>
            <a:off x="984069" y="324526"/>
            <a:ext cx="8156357" cy="6172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69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822" t="21683" r="25421" b="18608"/>
          <a:stretch/>
        </p:blipFill>
        <p:spPr>
          <a:xfrm>
            <a:off x="1804957" y="88777"/>
            <a:ext cx="6964574" cy="6729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0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49547" r="25566" b="22836"/>
          <a:stretch/>
        </p:blipFill>
        <p:spPr>
          <a:xfrm>
            <a:off x="1527126" y="386643"/>
            <a:ext cx="7626783" cy="3445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822" t="35653" r="25324" b="45188"/>
          <a:stretch/>
        </p:blipFill>
        <p:spPr>
          <a:xfrm>
            <a:off x="1467753" y="3770811"/>
            <a:ext cx="7745527" cy="2394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24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36170" r="25324" b="24391"/>
          <a:stretch/>
        </p:blipFill>
        <p:spPr>
          <a:xfrm>
            <a:off x="734312" y="923109"/>
            <a:ext cx="8461124" cy="5408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7554" y="269966"/>
            <a:ext cx="294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Закінчення таблиці 1.5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890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1.3. Оперативний та стратегічний </a:t>
            </a:r>
            <a:r>
              <a:rPr lang="uk-UA" dirty="0" err="1" smtClean="0"/>
              <a:t>контролінг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28" y="1820955"/>
            <a:ext cx="9529111" cy="409216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1.1</a:t>
            </a:r>
            <a:r>
              <a:rPr lang="uk-UA" sz="3200" dirty="0">
                <a:solidFill>
                  <a:schemeClr val="tx1"/>
                </a:solidFill>
              </a:rPr>
              <a:t>. Сутність контролінгу та його необхідність у системі ухвалення фінансових рішень. </a:t>
            </a:r>
            <a:endParaRPr lang="uk-UA" sz="3200" dirty="0" smtClean="0">
              <a:solidFill>
                <a:schemeClr val="tx1"/>
              </a:solidFill>
            </a:endParaRPr>
          </a:p>
          <a:p>
            <a:r>
              <a:rPr lang="uk-UA" sz="3200" dirty="0" smtClean="0">
                <a:solidFill>
                  <a:schemeClr val="tx1"/>
                </a:solidFill>
              </a:rPr>
              <a:t>1.2</a:t>
            </a:r>
            <a:r>
              <a:rPr lang="uk-UA" sz="3200" dirty="0">
                <a:solidFill>
                  <a:schemeClr val="tx1"/>
                </a:solidFill>
              </a:rPr>
              <a:t>. </a:t>
            </a:r>
            <a:r>
              <a:rPr lang="uk-UA" sz="3200" dirty="0" smtClean="0">
                <a:solidFill>
                  <a:schemeClr val="tx1"/>
                </a:solidFill>
              </a:rPr>
              <a:t>Основні функції </a:t>
            </a:r>
            <a:r>
              <a:rPr lang="uk-UA" sz="3200" dirty="0" smtClean="0">
                <a:solidFill>
                  <a:schemeClr val="tx1"/>
                </a:solidFill>
              </a:rPr>
              <a:t>фінансового </a:t>
            </a:r>
            <a:r>
              <a:rPr lang="uk-UA" sz="3200" dirty="0" err="1" smtClean="0">
                <a:solidFill>
                  <a:schemeClr val="tx1"/>
                </a:solidFill>
              </a:rPr>
              <a:t>контролінгу</a:t>
            </a:r>
            <a:endParaRPr lang="uk-UA" sz="3200" dirty="0" smtClean="0">
              <a:solidFill>
                <a:schemeClr val="tx1"/>
              </a:solidFill>
            </a:endParaRPr>
          </a:p>
          <a:p>
            <a:r>
              <a:rPr lang="uk-UA" sz="3200" dirty="0" smtClean="0">
                <a:solidFill>
                  <a:schemeClr val="tx1"/>
                </a:solidFill>
              </a:rPr>
              <a:t>1.3</a:t>
            </a:r>
            <a:r>
              <a:rPr lang="uk-UA" sz="3200" dirty="0" smtClean="0">
                <a:solidFill>
                  <a:schemeClr val="tx1"/>
                </a:solidFill>
              </a:rPr>
              <a:t>. Оперативний та стратегічний </a:t>
            </a:r>
            <a:r>
              <a:rPr lang="uk-UA" sz="3200" dirty="0" err="1" smtClean="0">
                <a:solidFill>
                  <a:schemeClr val="tx1"/>
                </a:solidFill>
              </a:rPr>
              <a:t>контролінг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7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9994" y="332656"/>
            <a:ext cx="9312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цільовим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стратегічний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249" y="1252025"/>
            <a:ext cx="9045527" cy="33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707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129" y="1083212"/>
            <a:ext cx="8496886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6" y="1111348"/>
            <a:ext cx="8651630" cy="27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531" t="20377" r="25129" b="26548"/>
          <a:stretch/>
        </p:blipFill>
        <p:spPr>
          <a:xfrm>
            <a:off x="1114698" y="81088"/>
            <a:ext cx="7907382" cy="6680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3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686" y="253218"/>
            <a:ext cx="8215532" cy="59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787791"/>
            <a:ext cx="8356209" cy="4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52" y="384039"/>
            <a:ext cx="9058849" cy="5764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/>
              <a:t>Основними проблемами під час упровадження системи контролінгу на підприємствах є: </a:t>
            </a:r>
            <a:endParaRPr lang="uk-UA" sz="2400" b="1" dirty="0" smtClean="0"/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1</a:t>
            </a:r>
            <a:r>
              <a:rPr lang="uk-UA" sz="2200" dirty="0">
                <a:solidFill>
                  <a:schemeClr val="tx1"/>
                </a:solidFill>
              </a:rPr>
              <a:t>. Неправильне розуміння суті та завдань контролінгу. </a:t>
            </a:r>
            <a:endParaRPr lang="uk-UA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2</a:t>
            </a:r>
            <a:r>
              <a:rPr lang="uk-UA" sz="2200" dirty="0">
                <a:solidFill>
                  <a:schemeClr val="tx1"/>
                </a:solidFill>
              </a:rPr>
              <a:t>. Помилки під час вибору цілей. </a:t>
            </a:r>
            <a:endParaRPr lang="uk-UA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3</a:t>
            </a:r>
            <a:r>
              <a:rPr lang="uk-UA" sz="2200" dirty="0">
                <a:solidFill>
                  <a:schemeClr val="tx1"/>
                </a:solidFill>
              </a:rPr>
              <a:t>. Надлишкова або недостатня кількість інформації. </a:t>
            </a:r>
            <a:endParaRPr lang="uk-UA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4</a:t>
            </a:r>
            <a:r>
              <a:rPr lang="uk-UA" sz="2200" dirty="0">
                <a:solidFill>
                  <a:schemeClr val="tx1"/>
                </a:solidFill>
              </a:rPr>
              <a:t>. Надмірність контрольованих показників. </a:t>
            </a:r>
            <a:endParaRPr lang="uk-UA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5</a:t>
            </a:r>
            <a:r>
              <a:rPr lang="uk-UA" sz="2200" dirty="0">
                <a:solidFill>
                  <a:schemeClr val="tx1"/>
                </a:solidFill>
              </a:rPr>
              <a:t>. Упровадження контролінгу без попереднього аналізу достовірності інформаційної бази підприємства і організаційно-технологічних процесів. </a:t>
            </a:r>
            <a:endParaRPr lang="uk-UA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6</a:t>
            </a:r>
            <a:r>
              <a:rPr lang="uk-UA" sz="2200" dirty="0">
                <a:solidFill>
                  <a:schemeClr val="tx1"/>
                </a:solidFill>
              </a:rPr>
              <a:t>. Вбудовування контролінгу у структуру фінансової або </a:t>
            </a:r>
            <a:r>
              <a:rPr lang="uk-UA" sz="2200" dirty="0" err="1">
                <a:solidFill>
                  <a:schemeClr val="tx1"/>
                </a:solidFill>
              </a:rPr>
              <a:t>плановоекономічної</a:t>
            </a:r>
            <a:r>
              <a:rPr lang="uk-UA" sz="2200" dirty="0">
                <a:solidFill>
                  <a:schemeClr val="tx1"/>
                </a:solidFill>
              </a:rPr>
              <a:t> служби підприємства. </a:t>
            </a:r>
            <a:endParaRPr lang="uk-UA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7</a:t>
            </a:r>
            <a:r>
              <a:rPr lang="uk-UA" sz="2200" dirty="0">
                <a:solidFill>
                  <a:schemeClr val="tx1"/>
                </a:solidFill>
              </a:rPr>
              <a:t>. Фокусування уваги на витратах і суворий контроль бюджетів. </a:t>
            </a:r>
            <a:endParaRPr lang="uk-UA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8</a:t>
            </a:r>
            <a:r>
              <a:rPr lang="uk-UA" sz="2200" dirty="0">
                <a:solidFill>
                  <a:schemeClr val="tx1"/>
                </a:solidFill>
              </a:rPr>
              <a:t>. Спроби впроваджувати контролінг "знизу </a:t>
            </a:r>
            <a:r>
              <a:rPr lang="uk-UA" sz="2200" dirty="0" smtClean="0">
                <a:solidFill>
                  <a:schemeClr val="tx1"/>
                </a:solidFill>
              </a:rPr>
              <a:t>догори«.</a:t>
            </a:r>
          </a:p>
        </p:txBody>
      </p:sp>
    </p:spTree>
    <p:extLst>
      <p:ext uri="{BB962C8B-B14F-4D97-AF65-F5344CB8AC3E}">
        <p14:creationId xmlns="" xmlns:p14="http://schemas.microsoft.com/office/powerpoint/2010/main" val="8977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32029" r="25517" b="17140"/>
          <a:stretch/>
        </p:blipFill>
        <p:spPr>
          <a:xfrm>
            <a:off x="1449428" y="139338"/>
            <a:ext cx="7755210" cy="6479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45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50" t="35135" r="26052" b="17659"/>
          <a:stretch/>
        </p:blipFill>
        <p:spPr>
          <a:xfrm>
            <a:off x="1067265" y="306153"/>
            <a:ext cx="7983308" cy="6347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75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152" t="17789" r="27266" b="31812"/>
          <a:stretch/>
        </p:blipFill>
        <p:spPr>
          <a:xfrm>
            <a:off x="1908868" y="94351"/>
            <a:ext cx="7113212" cy="6593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25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9988"/>
            <a:ext cx="8596668" cy="282760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1.1. Сутність </a:t>
            </a:r>
            <a:r>
              <a:rPr lang="uk-UA" dirty="0" err="1" smtClean="0">
                <a:solidFill>
                  <a:schemeClr val="tx1"/>
                </a:solidFill>
              </a:rPr>
              <a:t>контролінгу</a:t>
            </a:r>
            <a:r>
              <a:rPr lang="uk-UA" dirty="0" smtClean="0">
                <a:solidFill>
                  <a:schemeClr val="tx1"/>
                </a:solidFill>
              </a:rPr>
              <a:t> та його необхідність у системі ухвалення фінансових рішень. 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785" y="1028476"/>
            <a:ext cx="9424609" cy="45711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	</a:t>
            </a:r>
            <a:r>
              <a:rPr lang="uk-UA" sz="2800" b="1" dirty="0" smtClean="0">
                <a:solidFill>
                  <a:schemeClr val="tx1"/>
                </a:solidFill>
              </a:rPr>
              <a:t>Основними </a:t>
            </a:r>
            <a:r>
              <a:rPr lang="uk-UA" sz="2800" b="1" dirty="0">
                <a:solidFill>
                  <a:schemeClr val="tx1"/>
                </a:solidFill>
              </a:rPr>
              <a:t>причинами розвитку контролінгу в сучасних підприємствах є: </a:t>
            </a:r>
            <a:endParaRPr lang="uk-UA" sz="2800" b="1" dirty="0" smtClean="0">
              <a:solidFill>
                <a:schemeClr val="tx1"/>
              </a:solidFill>
            </a:endParaRPr>
          </a:p>
          <a:p>
            <a:r>
              <a:rPr lang="uk-UA" sz="2600" dirty="0" smtClean="0">
                <a:solidFill>
                  <a:schemeClr val="tx1"/>
                </a:solidFill>
              </a:rPr>
              <a:t>нестабільність </a:t>
            </a:r>
            <a:r>
              <a:rPr lang="uk-UA" sz="2600" dirty="0">
                <a:solidFill>
                  <a:schemeClr val="tx1"/>
                </a:solidFill>
              </a:rPr>
              <a:t>як зовнішніх, так і внутрішніх чинників</a:t>
            </a:r>
            <a:r>
              <a:rPr lang="uk-UA" sz="2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 </a:t>
            </a:r>
            <a:r>
              <a:rPr lang="uk-UA" sz="2600" dirty="0">
                <a:solidFill>
                  <a:schemeClr val="tx1"/>
                </a:solidFill>
              </a:rPr>
              <a:t>необхідність пошуку новіших та вдосконалення вже наявних систем управління, що забезпечують гнучкість та надійність функціонування підприємства; </a:t>
            </a:r>
            <a:endParaRPr lang="uk-UA" sz="2600" dirty="0" smtClean="0">
              <a:solidFill>
                <a:schemeClr val="tx1"/>
              </a:solidFill>
            </a:endParaRPr>
          </a:p>
          <a:p>
            <a:r>
              <a:rPr lang="uk-UA" sz="2600" dirty="0" smtClean="0">
                <a:solidFill>
                  <a:schemeClr val="tx1"/>
                </a:solidFill>
              </a:rPr>
              <a:t>істотні </a:t>
            </a:r>
            <a:r>
              <a:rPr lang="uk-UA" sz="2600" dirty="0">
                <a:solidFill>
                  <a:schemeClr val="tx1"/>
                </a:solidFill>
              </a:rPr>
              <a:t>зміни в організації та методології системи інформаційного забезпечення; </a:t>
            </a:r>
            <a:endParaRPr lang="uk-UA" sz="2600" dirty="0" smtClean="0">
              <a:solidFill>
                <a:schemeClr val="tx1"/>
              </a:solidFill>
            </a:endParaRPr>
          </a:p>
          <a:p>
            <a:r>
              <a:rPr lang="uk-UA" sz="2600" dirty="0" smtClean="0">
                <a:solidFill>
                  <a:schemeClr val="tx1"/>
                </a:solidFill>
              </a:rPr>
              <a:t>відсутність </a:t>
            </a:r>
            <a:r>
              <a:rPr lang="uk-UA" sz="2600" dirty="0">
                <a:solidFill>
                  <a:schemeClr val="tx1"/>
                </a:solidFill>
              </a:rPr>
              <a:t>коментарів різних варіантів управлінських </a:t>
            </a:r>
            <a:r>
              <a:rPr lang="uk-UA" sz="2600" dirty="0" smtClean="0">
                <a:solidFill>
                  <a:schemeClr val="tx1"/>
                </a:solidFill>
              </a:rPr>
              <a:t>рішень.</a:t>
            </a:r>
            <a:endParaRPr lang="uk-U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726" t="48252" r="24449" b="30690"/>
          <a:stretch/>
        </p:blipFill>
        <p:spPr>
          <a:xfrm>
            <a:off x="2037807" y="270893"/>
            <a:ext cx="7161630" cy="2367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113" t="27540" r="25081" b="39925"/>
          <a:stretch/>
        </p:blipFill>
        <p:spPr>
          <a:xfrm>
            <a:off x="2117619" y="2550257"/>
            <a:ext cx="6956711" cy="3652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7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579" t="32027" r="24887" b="19127"/>
          <a:stretch/>
        </p:blipFill>
        <p:spPr>
          <a:xfrm>
            <a:off x="1647357" y="593829"/>
            <a:ext cx="7548894" cy="583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0" y="156754"/>
            <a:ext cx="286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Закінчення таблиці 1.1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234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9483" y="534572"/>
            <a:ext cx="8173329" cy="55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16" t="24779" r="25323" b="30345"/>
          <a:stretch/>
        </p:blipFill>
        <p:spPr>
          <a:xfrm>
            <a:off x="1100239" y="338112"/>
            <a:ext cx="8226642" cy="5991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6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17" t="41607" r="25372" b="14380"/>
          <a:stretch/>
        </p:blipFill>
        <p:spPr>
          <a:xfrm>
            <a:off x="1126364" y="865721"/>
            <a:ext cx="7982802" cy="570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3418" y="287383"/>
            <a:ext cx="299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Продовження таблиці 1.3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220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214</Words>
  <Application>Microsoft Office PowerPoint</Application>
  <PresentationFormat>Произвольный</PresentationFormat>
  <Paragraphs>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Грань</vt:lpstr>
      <vt:lpstr>Тема 1 Фінансовий контролінг як інструмент управління підприємством</vt:lpstr>
      <vt:lpstr>Слайд 2</vt:lpstr>
      <vt:lpstr>1.1. Сутність контролінгу та його необхідність у системі ухвалення фінансових рішень.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1.3. Оперативний та стратегічний контролінг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Фінансовий контролінг як інструмент управління підприємством</dc:title>
  <dc:creator>Прохорчук Наталія Олегівна</dc:creator>
  <cp:lastModifiedBy>User</cp:lastModifiedBy>
  <cp:revision>18</cp:revision>
  <dcterms:created xsi:type="dcterms:W3CDTF">2022-09-01T06:49:43Z</dcterms:created>
  <dcterms:modified xsi:type="dcterms:W3CDTF">2023-09-12T20:58:17Z</dcterms:modified>
</cp:coreProperties>
</file>