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49"/>
  </p:notesMasterIdLst>
  <p:sldIdLst>
    <p:sldId id="256" r:id="rId4"/>
    <p:sldId id="264" r:id="rId5"/>
    <p:sldId id="263" r:id="rId6"/>
    <p:sldId id="268" r:id="rId7"/>
    <p:sldId id="294" r:id="rId8"/>
    <p:sldId id="367" r:id="rId9"/>
    <p:sldId id="295" r:id="rId10"/>
    <p:sldId id="316" r:id="rId11"/>
    <p:sldId id="317" r:id="rId12"/>
    <p:sldId id="297" r:id="rId13"/>
    <p:sldId id="298" r:id="rId14"/>
    <p:sldId id="299" r:id="rId15"/>
    <p:sldId id="300" r:id="rId16"/>
    <p:sldId id="368" r:id="rId17"/>
    <p:sldId id="296" r:id="rId18"/>
    <p:sldId id="306" r:id="rId19"/>
    <p:sldId id="303" r:id="rId20"/>
    <p:sldId id="304" r:id="rId21"/>
    <p:sldId id="305" r:id="rId22"/>
    <p:sldId id="308" r:id="rId23"/>
    <p:sldId id="315" r:id="rId24"/>
    <p:sldId id="309" r:id="rId25"/>
    <p:sldId id="310" r:id="rId26"/>
    <p:sldId id="314" r:id="rId27"/>
    <p:sldId id="365" r:id="rId28"/>
    <p:sldId id="321" r:id="rId29"/>
    <p:sldId id="322" r:id="rId30"/>
    <p:sldId id="323" r:id="rId31"/>
    <p:sldId id="324" r:id="rId32"/>
    <p:sldId id="325" r:id="rId33"/>
    <p:sldId id="326" r:id="rId34"/>
    <p:sldId id="366" r:id="rId35"/>
    <p:sldId id="327" r:id="rId36"/>
    <p:sldId id="329" r:id="rId37"/>
    <p:sldId id="330" r:id="rId38"/>
    <p:sldId id="331" r:id="rId39"/>
    <p:sldId id="332" r:id="rId40"/>
    <p:sldId id="333" r:id="rId41"/>
    <p:sldId id="334" r:id="rId42"/>
    <p:sldId id="335" r:id="rId43"/>
    <p:sldId id="336" r:id="rId44"/>
    <p:sldId id="337" r:id="rId45"/>
    <p:sldId id="338" r:id="rId46"/>
    <p:sldId id="318" r:id="rId47"/>
    <p:sldId id="262" r:id="rId48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9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43" autoAdjust="0"/>
  </p:normalViewPr>
  <p:slideViewPr>
    <p:cSldViewPr>
      <p:cViewPr varScale="1">
        <p:scale>
          <a:sx n="97" d="100"/>
          <a:sy n="97" d="100"/>
        </p:scale>
        <p:origin x="606" y="78"/>
      </p:cViewPr>
      <p:guideLst>
        <p:guide orient="horz" pos="189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2C197-182C-4736-91B3-C62916E7FE89}" type="datetimeFigureOut">
              <a:rPr lang="uk-UA" smtClean="0"/>
              <a:t>23.03.2020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A0C62-CEA3-46C5-B4F7-E10C92A59F2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4288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7349995-F4CB-4441-AC70-E7522AFD04CF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194806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altLang="uk-UA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73B8EC0-CDBD-4184-928B-AEE0A010ABFF}" type="slidenum">
              <a:rPr lang="ru-RU" altLang="uk-UA" smtClean="0"/>
              <a:pPr/>
              <a:t>17</a:t>
            </a:fld>
            <a:endParaRPr lang="ru-RU" altLang="uk-UA" smtClean="0"/>
          </a:p>
        </p:txBody>
      </p:sp>
    </p:spTree>
    <p:extLst>
      <p:ext uri="{BB962C8B-B14F-4D97-AF65-F5344CB8AC3E}">
        <p14:creationId xmlns:p14="http://schemas.microsoft.com/office/powerpoint/2010/main" val="806150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uk-UA" altLang="uk-UA" i="1" smtClean="0"/>
              <a:t>Засоби реалізації</a:t>
            </a:r>
            <a:r>
              <a:rPr lang="uk-UA" altLang="uk-UA" smtClean="0"/>
              <a:t> – це сукупність методів для досягнення бажаного результату. У проекті їх може бути до 7. Кожен з цих методів виступає як спосіб вирішення більш вузьких поточних задач.</a:t>
            </a:r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3F06B8-FB58-42ED-963D-529FCB042C0C}" type="slidenum">
              <a:rPr lang="ru-RU" altLang="uk-UA" smtClean="0"/>
              <a:pPr/>
              <a:t>18</a:t>
            </a:fld>
            <a:endParaRPr lang="ru-RU" altLang="uk-UA" smtClean="0"/>
          </a:p>
        </p:txBody>
      </p:sp>
    </p:spTree>
    <p:extLst>
      <p:ext uri="{BB962C8B-B14F-4D97-AF65-F5344CB8AC3E}">
        <p14:creationId xmlns:p14="http://schemas.microsoft.com/office/powerpoint/2010/main" val="2784038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uk-UA" altLang="uk-UA" smtClean="0"/>
              <a:t>Проект є засобом стратегічного розвитку (див. рис. 1.2). Ціль здійснює опис того, що ми бажаємо досягти. Звідси стратегія – констатація того, яким чином ми збираємося дані цілі досягати. Тому, проекти перетворюють стратегії у дії, а цілі в реальність. Таким чином, кожна робота, яку виконує деякий працівник, прив’язується до досягнення стратегічних цілей організацій.</a:t>
            </a:r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782C92-ADF4-41AE-94D8-66F18BAEA546}" type="slidenum">
              <a:rPr lang="ru-RU" altLang="uk-UA" smtClean="0"/>
              <a:pPr/>
              <a:t>19</a:t>
            </a:fld>
            <a:endParaRPr lang="ru-RU" altLang="uk-UA" smtClean="0"/>
          </a:p>
        </p:txBody>
      </p:sp>
    </p:spTree>
    <p:extLst>
      <p:ext uri="{BB962C8B-B14F-4D97-AF65-F5344CB8AC3E}">
        <p14:creationId xmlns:p14="http://schemas.microsoft.com/office/powerpoint/2010/main" val="3353636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uk-UA" altLang="uk-UA" smtClean="0"/>
              <a:t>Головною задачею проекту є досягнення визначеної бізнес-цілі. При цьому необхідно дотримуватися правила «залізного трикутника» (див. </a:t>
            </a:r>
            <a:br>
              <a:rPr lang="uk-UA" altLang="uk-UA" smtClean="0"/>
            </a:br>
            <a:r>
              <a:rPr lang="uk-UA" altLang="uk-UA" smtClean="0"/>
              <a:t>рис. 1.3). Це означає, що не один із кутів трикутника не може бути змінений  без здійснення впливу на інші. Так, наприклад, для того щоб зменшити час виконання потрібно збільшити вартість або зменшити зміст.</a:t>
            </a:r>
          </a:p>
          <a:p>
            <a:endParaRPr lang="uk-UA" altLang="uk-UA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D13314-FFB2-4018-9A03-2784BD31DDE2}" type="slidenum">
              <a:rPr lang="ru-RU" altLang="uk-UA" smtClean="0"/>
              <a:pPr/>
              <a:t>22</a:t>
            </a:fld>
            <a:endParaRPr lang="ru-RU" altLang="uk-UA" smtClean="0"/>
          </a:p>
        </p:txBody>
      </p:sp>
    </p:spTree>
    <p:extLst>
      <p:ext uri="{BB962C8B-B14F-4D97-AF65-F5344CB8AC3E}">
        <p14:creationId xmlns:p14="http://schemas.microsoft.com/office/powerpoint/2010/main" val="2199952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075806"/>
            <a:ext cx="9144000" cy="1728192"/>
          </a:xfrm>
          <a:prstGeom prst="rect">
            <a:avLst/>
          </a:prstGeom>
          <a:gradFill flip="none" rotWithShape="1">
            <a:gsLst>
              <a:gs pos="20000">
                <a:srgbClr val="FFFFFF">
                  <a:alpha val="90000"/>
                </a:srgbClr>
              </a:gs>
              <a:gs pos="0">
                <a:schemeClr val="bg1">
                  <a:alpha val="0"/>
                </a:schemeClr>
              </a:gs>
              <a:gs pos="80000">
                <a:schemeClr val="bg1">
                  <a:alpha val="9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295076"/>
            <a:ext cx="9144000" cy="6120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+mn-ea"/>
              </a:rPr>
              <a:t>FREE PPT TEMPLATES</a:t>
            </a:r>
            <a:endParaRPr lang="en-US" altLang="ko-KR" b="1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92016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sz="1400" b="1" dirty="0"/>
              <a:t>INSERT THE TITLE OF YOUR PRESENTATION HERE</a:t>
            </a: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731124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H="1">
            <a:off x="4860032" y="1131590"/>
            <a:ext cx="4283968" cy="2880320"/>
          </a:xfrm>
          <a:prstGeom prst="rect">
            <a:avLst/>
          </a:prstGeom>
          <a:solidFill>
            <a:schemeClr val="accent3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332704" y="0"/>
            <a:ext cx="3338624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3215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347614"/>
            <a:ext cx="3049200" cy="20882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47400" y="1347614"/>
            <a:ext cx="3049200" cy="20882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094800" y="1347614"/>
            <a:ext cx="3049200" cy="20882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9185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119664" y="241759"/>
            <a:ext cx="288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Rectangle 8"/>
          <p:cNvSpPr/>
          <p:nvPr userDrawn="1"/>
        </p:nvSpPr>
        <p:spPr>
          <a:xfrm flipH="1">
            <a:off x="164882" y="227329"/>
            <a:ext cx="2880000" cy="4674412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9"/>
          <p:cNvSpPr/>
          <p:nvPr userDrawn="1"/>
        </p:nvSpPr>
        <p:spPr>
          <a:xfrm flipH="1">
            <a:off x="6069538" y="227329"/>
            <a:ext cx="2880000" cy="4674412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119664" y="1815750"/>
            <a:ext cx="288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119664" y="3389741"/>
            <a:ext cx="288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30273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flipH="1"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53539" h="5143500">
                <a:moveTo>
                  <a:pt x="8820472" y="267494"/>
                </a:moveTo>
                <a:lnTo>
                  <a:pt x="8820472" y="4948014"/>
                </a:lnTo>
                <a:lnTo>
                  <a:pt x="5553076" y="4948014"/>
                </a:lnTo>
                <a:lnTo>
                  <a:pt x="5553076" y="267494"/>
                </a:lnTo>
                <a:close/>
                <a:moveTo>
                  <a:pt x="9153539" y="0"/>
                </a:moveTo>
                <a:lnTo>
                  <a:pt x="0" y="0"/>
                </a:lnTo>
                <a:lnTo>
                  <a:pt x="0" y="5143500"/>
                </a:lnTo>
                <a:lnTo>
                  <a:pt x="9153539" y="5143500"/>
                </a:lnTo>
                <a:close/>
              </a:path>
            </a:pathLst>
          </a:cu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60440" y="267494"/>
            <a:ext cx="3294112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308472" y="1851670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742552" y="3435846"/>
            <a:ext cx="307792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960440" y="1851670"/>
            <a:ext cx="172819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5742552" y="1851099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7308472" y="267494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2672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472002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533400"/>
            <a:ext cx="1358900" cy="381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2" y="468082"/>
            <a:ext cx="6589199" cy="9606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6" y="1600200"/>
            <a:ext cx="6591985" cy="28332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0C1E8-9E8C-452C-90D4-C873430B60B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16971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533400"/>
            <a:ext cx="1358900" cy="381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468082"/>
            <a:ext cx="6589200" cy="9606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A6A1C-4CF4-4178-ABDC-8C6CF9281B6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27142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07904" y="2211710"/>
            <a:ext cx="543609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07904" y="2787774"/>
            <a:ext cx="543609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18019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2519772" y="519522"/>
            <a:ext cx="4104456" cy="4104456"/>
          </a:xfrm>
          <a:prstGeom prst="ellipse">
            <a:avLst/>
          </a:prstGeom>
          <a:solidFill>
            <a:schemeClr val="accent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519772" y="2116842"/>
            <a:ext cx="4104456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19624" y="2715766"/>
            <a:ext cx="4104456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2721271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07904" y="2211710"/>
            <a:ext cx="543609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07904" y="2787774"/>
            <a:ext cx="543609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flipH="1">
            <a:off x="0" y="0"/>
            <a:ext cx="3203848" cy="5143500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7240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Rectangle 5"/>
          <p:cNvSpPr/>
          <p:nvPr userDrawn="1"/>
        </p:nvSpPr>
        <p:spPr>
          <a:xfrm flipH="1">
            <a:off x="0" y="3723878"/>
            <a:ext cx="9144000" cy="1419622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888209" y="3040087"/>
            <a:ext cx="1367581" cy="1367581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5537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63352" y="1491630"/>
            <a:ext cx="2546536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297920" y="1491630"/>
            <a:ext cx="2546536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32488" y="1491630"/>
            <a:ext cx="2546536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2687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Rectangle 7"/>
          <p:cNvSpPr/>
          <p:nvPr userDrawn="1"/>
        </p:nvSpPr>
        <p:spPr>
          <a:xfrm flipH="1">
            <a:off x="0" y="2304256"/>
            <a:ext cx="9144000" cy="1419622"/>
          </a:xfrm>
          <a:prstGeom prst="rect">
            <a:avLst/>
          </a:prstGeom>
          <a:solidFill>
            <a:schemeClr val="accent3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880" y="1522821"/>
            <a:ext cx="2808312" cy="340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755527" y="1660969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8441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004047" y="1779661"/>
            <a:ext cx="3200431" cy="2410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6551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8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2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6" r:id="rId11"/>
    <p:sldLayoutId id="2147483675" r:id="rId12"/>
    <p:sldLayoutId id="2147483677" r:id="rId13"/>
    <p:sldLayoutId id="2147483656" r:id="rId14"/>
    <p:sldLayoutId id="2147483679" r:id="rId15"/>
    <p:sldLayoutId id="2147483680" r:id="rId16"/>
    <p:sldLayoutId id="2147483681" r:id="rId1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73" y="3075806"/>
            <a:ext cx="9144000" cy="1440160"/>
          </a:xfrm>
        </p:spPr>
        <p:txBody>
          <a:bodyPr/>
          <a:lstStyle/>
          <a:p>
            <a:pPr>
              <a:defRPr/>
            </a:pPr>
            <a:r>
              <a:rPr lang="uk-UA" altLang="ru-RU" sz="400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Проекти </a:t>
            </a:r>
            <a:r>
              <a:rPr lang="uk-UA" altLang="ru-RU" sz="40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</a:t>
            </a:r>
            <a:r>
              <a:rPr lang="en-US" altLang="ru-RU" sz="40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altLang="ru-RU" sz="40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управління </a:t>
            </a:r>
            <a:r>
              <a:rPr lang="uk-UA" altLang="ru-RU" sz="400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ними</a:t>
            </a:r>
            <a:endParaRPr lang="en-US" altLang="ko-KR" sz="4000" dirty="0"/>
          </a:p>
        </p:txBody>
      </p:sp>
      <p:sp>
        <p:nvSpPr>
          <p:cNvPr id="6" name="TextBox 5">
            <a:hlinkClick r:id="rId2"/>
          </p:cNvPr>
          <p:cNvSpPr txBox="1"/>
          <p:nvPr/>
        </p:nvSpPr>
        <p:spPr>
          <a:xfrm>
            <a:off x="-18256" y="4825165"/>
            <a:ext cx="91805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b="1" dirty="0">
                <a:solidFill>
                  <a:schemeClr val="bg1"/>
                </a:solidFill>
                <a:cs typeface="Arial" pitchFamily="34" charset="0"/>
                <a:hlinkClick r:id="rId2"/>
              </a:rPr>
              <a:t>http://www.free-powerpoint-templates-design.com</a:t>
            </a:r>
            <a:endParaRPr lang="ko-KR" altLang="en-US" sz="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195486"/>
            <a:ext cx="6984776" cy="990110"/>
          </a:xfrm>
          <a:extLst/>
        </p:spPr>
        <p:txBody>
          <a:bodyPr rtlCol="0">
            <a:noAutofit/>
          </a:bodyPr>
          <a:lstStyle/>
          <a:p>
            <a:pPr>
              <a:defRPr/>
            </a:pPr>
            <a:r>
              <a:rPr lang="uk-UA" altLang="ru-RU" sz="2800" b="1" dirty="0">
                <a:solidFill>
                  <a:schemeClr val="accent1"/>
                </a:solidFill>
                <a:ea typeface="+mn-ea"/>
                <a:cs typeface="Arial" pitchFamily="34" charset="0"/>
              </a:rPr>
              <a:t>При реалізації</a:t>
            </a:r>
            <a:r>
              <a:rPr lang="en-US" altLang="ru-RU" sz="2800" b="1" dirty="0">
                <a:solidFill>
                  <a:schemeClr val="accent1"/>
                </a:solidFill>
                <a:ea typeface="+mn-ea"/>
                <a:cs typeface="Arial" pitchFamily="34" charset="0"/>
              </a:rPr>
              <a:t> </a:t>
            </a:r>
            <a:r>
              <a:rPr lang="uk-UA" altLang="ru-RU" sz="2800" b="1" dirty="0">
                <a:solidFill>
                  <a:schemeClr val="accent1"/>
                </a:solidFill>
                <a:ea typeface="+mn-ea"/>
                <a:cs typeface="Arial" pitchFamily="34" charset="0"/>
              </a:rPr>
              <a:t>проектів, слід звернути </a:t>
            </a:r>
            <a:r>
              <a:rPr lang="uk-UA" altLang="ru-RU" sz="2800" b="1" dirty="0">
                <a:solidFill>
                  <a:schemeClr val="accent1"/>
                </a:solidFill>
                <a:ea typeface="+mn-ea"/>
                <a:cs typeface="Arial" pitchFamily="34" charset="0"/>
              </a:rPr>
              <a:t/>
            </a:r>
            <a:br>
              <a:rPr lang="uk-UA" altLang="ru-RU" sz="2800" b="1" dirty="0">
                <a:solidFill>
                  <a:schemeClr val="accent1"/>
                </a:solidFill>
                <a:ea typeface="+mn-ea"/>
                <a:cs typeface="Arial" pitchFamily="34" charset="0"/>
              </a:rPr>
            </a:br>
            <a:r>
              <a:rPr lang="uk-UA" altLang="ru-RU" sz="2800" b="1" dirty="0">
                <a:solidFill>
                  <a:schemeClr val="accent1"/>
                </a:solidFill>
                <a:ea typeface="+mn-ea"/>
                <a:cs typeface="Arial" pitchFamily="34" charset="0"/>
              </a:rPr>
              <a:t>увагу, що: </a:t>
            </a:r>
            <a:endParaRPr lang="ru-RU" altLang="ru-RU" sz="2800" b="1" dirty="0">
              <a:solidFill>
                <a:schemeClr val="accent1"/>
              </a:solidFill>
              <a:ea typeface="+mn-ea"/>
              <a:cs typeface="Arial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438232"/>
            <a:ext cx="7488832" cy="369331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altLang="ru-RU" sz="1800" dirty="0"/>
              <a:t>досить часто у компанії замовника одночасно </a:t>
            </a:r>
            <a:r>
              <a:rPr lang="uk-UA" altLang="ru-RU" sz="1800"/>
              <a:t>виконуються </a:t>
            </a:r>
            <a:endParaRPr lang="uk-UA" altLang="ru-RU" sz="180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uk-UA" altLang="ru-RU" sz="1800" smtClean="0"/>
              <a:t>декілька </a:t>
            </a:r>
            <a:r>
              <a:rPr lang="uk-UA" altLang="ru-RU" sz="1800" dirty="0"/>
              <a:t>проектів; 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1800" dirty="0"/>
              <a:t>пріоритети виконання проектів постійно коригуються; 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1800" dirty="0"/>
              <a:t>у міру реалізації проектів виконується уточнення та коригування вимог і змісту проектів; 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1800" dirty="0"/>
              <a:t>великий вплив людського чинника: терміни та якість </a:t>
            </a:r>
            <a:r>
              <a:rPr lang="uk-UA" altLang="ru-RU" sz="1800" dirty="0" smtClean="0"/>
              <a:t>виконання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uk-UA" altLang="ru-RU" sz="1800" dirty="0" smtClean="0"/>
              <a:t> </a:t>
            </a:r>
            <a:r>
              <a:rPr lang="uk-UA" altLang="ru-RU" sz="1800" dirty="0"/>
              <a:t>проекту в основному залежать від безпосередніх виконавців і комунікації між ними;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1800" dirty="0"/>
              <a:t>кожен виконавець може брати участь в декількох проектах; 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1800" dirty="0"/>
              <a:t>відсутні єдині нормативи та стандарти; 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1800" dirty="0"/>
              <a:t>зберігається підвищений рівень ризику, аж до непередбачуваності результатів; 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1800" dirty="0"/>
              <a:t>відбувається постійне вдосконалення технології виконання робіт.</a:t>
            </a:r>
            <a:endParaRPr lang="ru-RU" altLang="ru-RU" sz="1800" dirty="0"/>
          </a:p>
        </p:txBody>
      </p:sp>
    </p:spTree>
    <p:extLst>
      <p:ext uri="{BB962C8B-B14F-4D97-AF65-F5344CB8AC3E}">
        <p14:creationId xmlns:p14="http://schemas.microsoft.com/office/powerpoint/2010/main" val="4111717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139725"/>
              </p:ext>
            </p:extLst>
          </p:nvPr>
        </p:nvGraphicFramePr>
        <p:xfrm>
          <a:off x="827584" y="915566"/>
          <a:ext cx="7344816" cy="4227934"/>
        </p:xfrm>
        <a:graphic>
          <a:graphicData uri="http://schemas.openxmlformats.org/drawingml/2006/table">
            <a:tbl>
              <a:tblPr/>
              <a:tblGrid>
                <a:gridCol w="3762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2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4352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Організаційні</a:t>
                      </a:r>
                      <a:r>
                        <a:rPr kumimoji="0" lang="uk-UA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7FD5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uk-UA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859" marR="1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7B8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Технологічні</a:t>
                      </a:r>
                    </a:p>
                  </a:txBody>
                  <a:tcPr marL="17859" marR="1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7B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832">
                <a:tc>
                  <a:txBody>
                    <a:bodyPr/>
                    <a:lstStyle>
                      <a:lvl1pPr marL="17463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17463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занадто велика кількість проектів</a:t>
                      </a:r>
                      <a:endParaRPr kumimoji="0" lang="uk-UA" alt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859" marR="1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неперевірена технологія</a:t>
                      </a:r>
                      <a:endParaRPr kumimoji="0" lang="uk-UA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859" marR="1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3729">
                <a:tc>
                  <a:txBody>
                    <a:bodyPr/>
                    <a:lstStyle>
                      <a:lvl1pPr marL="17463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17463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обмежений штат</a:t>
                      </a:r>
                      <a:r>
                        <a:rPr kumimoji="0" lang="en-US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kumimoji="0" lang="uk-UA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персоналу</a:t>
                      </a:r>
                      <a:endParaRPr kumimoji="0" lang="uk-UA" alt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859" marR="1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недооцінка технологічної складності</a:t>
                      </a:r>
                      <a:endParaRPr kumimoji="0" lang="uk-UA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859" marR="1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788">
                <a:tc>
                  <a:txBody>
                    <a:bodyPr/>
                    <a:lstStyle>
                      <a:lvl1pPr marL="17463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17463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переоцінка складності</a:t>
                      </a:r>
                      <a:endParaRPr kumimoji="0" lang="uk-UA" alt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859" marR="1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uk-UA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складність інтеграції з існуючими системами</a:t>
                      </a:r>
                    </a:p>
                  </a:txBody>
                  <a:tcPr marL="17859" marR="1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883">
                <a:tc rowSpan="2">
                  <a:txBody>
                    <a:bodyPr/>
                    <a:lstStyle>
                      <a:lvl1pPr marL="20638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20638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недостатня увага та участь керівництва у такого роду проектах</a:t>
                      </a:r>
                      <a:endParaRPr kumimoji="0" lang="uk-UA" alt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859" marR="1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Бізнес пріоритети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859" marR="1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7B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1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нерозуміння потреб замовника або «звернення його не за адресою»;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859" marR="1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1593">
                <a:tc>
                  <a:txBody>
                    <a:bodyPr/>
                    <a:lstStyle>
                      <a:lvl1pPr marL="11113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11113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конфлікти між підрозділами щодо визначення пріоритетів</a:t>
                      </a:r>
                      <a:endParaRPr kumimoji="0" lang="uk-UA" alt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859" marR="1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0583">
                <a:tc>
                  <a:txBody>
                    <a:bodyPr/>
                    <a:lstStyle>
                      <a:lvl1pPr marL="381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3810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брак часу на стратегічне планування</a:t>
                      </a:r>
                      <a:endParaRPr kumimoji="0" lang="uk-UA" alt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859" marR="1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неможливість визначення ефективності вкладень.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859" marR="1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7491">
                <a:tc rowSpan="2">
                  <a:txBody>
                    <a:bodyPr/>
                    <a:lstStyle>
                      <a:lvl1pPr marL="444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4445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вузькопрофільність  кваліфікованих спеціалістів</a:t>
                      </a:r>
                      <a:endParaRPr kumimoji="0" lang="uk-UA" alt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859" marR="1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5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859" marR="1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8623" y="195486"/>
            <a:ext cx="5618094" cy="486054"/>
          </a:xfrm>
          <a:extLst/>
        </p:spPr>
        <p:txBody>
          <a:bodyPr rtlCol="0">
            <a:noAutofit/>
          </a:bodyPr>
          <a:lstStyle/>
          <a:p>
            <a:pPr>
              <a:defRPr/>
            </a:pPr>
            <a:r>
              <a:rPr lang="uk-UA" altLang="ru-RU" sz="2800" b="1" dirty="0">
                <a:solidFill>
                  <a:schemeClr val="accent1"/>
                </a:solidFill>
                <a:ea typeface="+mn-ea"/>
                <a:cs typeface="Arial" pitchFamily="34" charset="0"/>
              </a:rPr>
              <a:t>Причини невдач в проектах</a:t>
            </a:r>
            <a:endParaRPr lang="ru-RU" altLang="ru-RU" sz="2800" b="1" dirty="0">
              <a:solidFill>
                <a:schemeClr val="accent1"/>
              </a:solidFill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993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411510"/>
            <a:ext cx="6589199" cy="960668"/>
          </a:xfrm>
          <a:extLst/>
        </p:spPr>
        <p:txBody>
          <a:bodyPr rtlCol="0">
            <a:normAutofit/>
          </a:bodyPr>
          <a:lstStyle/>
          <a:p>
            <a:pPr>
              <a:defRPr/>
            </a:pPr>
            <a:r>
              <a:rPr lang="uk-UA" altLang="ru-RU" sz="3200" b="1" dirty="0">
                <a:solidFill>
                  <a:schemeClr val="accent1"/>
                </a:solidFill>
                <a:ea typeface="+mn-ea"/>
                <a:cs typeface="Arial" pitchFamily="34" charset="0"/>
              </a:rPr>
              <a:t>Управління проектами</a:t>
            </a:r>
            <a:r>
              <a:rPr lang="ru-RU" altLang="ru-RU" sz="3200" b="1" dirty="0">
                <a:solidFill>
                  <a:schemeClr val="accent1"/>
                </a:solidFill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563638"/>
            <a:ext cx="6832327" cy="2925366"/>
          </a:xfrm>
        </p:spPr>
        <p:txBody>
          <a:bodyPr rtlCol="0">
            <a:normAutofit/>
          </a:bodyPr>
          <a:lstStyle/>
          <a:p>
            <a:pPr algn="just">
              <a:buNone/>
              <a:defRPr/>
            </a:pPr>
            <a:r>
              <a:rPr lang="uk-UA" altLang="ru-RU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uk-UA" altLang="ru-RU" sz="2000" b="1" i="1" u="sng" dirty="0">
                <a:ln/>
                <a:solidFill>
                  <a:schemeClr val="accent3"/>
                </a:solidFill>
              </a:rPr>
              <a:t>Управління</a:t>
            </a:r>
            <a:r>
              <a:rPr lang="uk-UA" altLang="ru-RU" sz="2000" b="1" dirty="0">
                <a:ln/>
                <a:solidFill>
                  <a:schemeClr val="accent3"/>
                </a:solidFill>
              </a:rPr>
              <a:t> </a:t>
            </a:r>
            <a:r>
              <a:rPr lang="uk-UA" altLang="ru-RU" sz="2000" b="1" i="1" u="sng" dirty="0">
                <a:ln/>
                <a:solidFill>
                  <a:schemeClr val="accent3"/>
                </a:solidFill>
              </a:rPr>
              <a:t>проектом</a:t>
            </a:r>
            <a:r>
              <a:rPr lang="uk-UA" altLang="ru-RU" sz="2000" b="1" dirty="0">
                <a:ln/>
                <a:solidFill>
                  <a:schemeClr val="accent3"/>
                </a:solidFill>
              </a:rPr>
              <a:t> </a:t>
            </a:r>
            <a:r>
              <a:rPr lang="uk-UA" altLang="ru-RU" sz="2000" dirty="0"/>
              <a:t>являє собою методологію організації, планування, керівництва, координації людських і матеріальних ресурсів протягом життєвого циклу проекту, спрямовану на ефективне досягнення його цілей шляхом застосування системи сучасних методів, техніки і технологій управління для досягнення визначених у проекті результатів за складом і обсягом робіт, вартості, часу та якості.</a:t>
            </a:r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414030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15616" y="1419622"/>
            <a:ext cx="6912768" cy="172819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uk-UA" sz="2000" dirty="0"/>
              <a:t>Відповідно до німецького промислового стандарту DIN 69901, </a:t>
            </a:r>
            <a:r>
              <a:rPr lang="uk-UA" sz="2000" b="1" i="1" u="sng" dirty="0">
                <a:solidFill>
                  <a:schemeClr val="accent2">
                    <a:lumMod val="50000"/>
                  </a:schemeClr>
                </a:solidFill>
              </a:rPr>
              <a:t>управління проектами</a:t>
            </a:r>
            <a:r>
              <a:rPr lang="uk-UA" sz="2000" b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2000" dirty="0"/>
              <a:t>– це єдність управлінських завдань, </a:t>
            </a:r>
            <a:r>
              <a:rPr lang="uk-UA" sz="2000" dirty="0" smtClean="0"/>
              <a:t>організації</a:t>
            </a:r>
            <a:r>
              <a:rPr lang="uk-UA" sz="2000" dirty="0"/>
              <a:t>, техніки і засобів для реалізації проекту.</a:t>
            </a:r>
          </a:p>
        </p:txBody>
      </p:sp>
      <p:pic>
        <p:nvPicPr>
          <p:cNvPr id="31747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859782"/>
            <a:ext cx="1821656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883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0"/>
            <a:ext cx="7011937" cy="5143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703" y="3867894"/>
            <a:ext cx="22883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NewRomanPS-BoldMT"/>
              </a:rPr>
              <a:t>Рис</a:t>
            </a:r>
            <a:r>
              <a:rPr lang="ru-RU" sz="1600" b="1" dirty="0" smtClean="0">
                <a:latin typeface="TimesNewRomanPS-BoldMT"/>
              </a:rPr>
              <a:t>. </a:t>
            </a:r>
            <a:r>
              <a:rPr lang="ru-RU" sz="1600" b="1" dirty="0" err="1">
                <a:latin typeface="TimesNewRomanPS-BoldMT"/>
              </a:rPr>
              <a:t>Схематичне</a:t>
            </a:r>
            <a:r>
              <a:rPr lang="ru-RU" sz="1600" b="1" dirty="0">
                <a:latin typeface="TimesNewRomanPS-BoldMT"/>
              </a:rPr>
              <a:t> </a:t>
            </a:r>
            <a:endParaRPr lang="ru-RU" sz="1600" b="1" dirty="0" smtClean="0">
              <a:latin typeface="TimesNewRomanPS-BoldMT"/>
            </a:endParaRPr>
          </a:p>
          <a:p>
            <a:r>
              <a:rPr lang="ru-RU" sz="1600" b="1" dirty="0" err="1" smtClean="0">
                <a:latin typeface="TimesNewRomanPS-BoldMT"/>
              </a:rPr>
              <a:t>зображення</a:t>
            </a:r>
            <a:r>
              <a:rPr lang="ru-RU" sz="1600" b="1" dirty="0" smtClean="0">
                <a:latin typeface="TimesNewRomanPS-BoldMT"/>
              </a:rPr>
              <a:t> </a:t>
            </a:r>
          </a:p>
          <a:p>
            <a:r>
              <a:rPr lang="ru-RU" sz="1600" b="1" dirty="0" err="1" smtClean="0">
                <a:latin typeface="TimesNewRomanPS-BoldMT"/>
              </a:rPr>
              <a:t>сутності</a:t>
            </a:r>
            <a:r>
              <a:rPr lang="ru-RU" sz="1600" b="1" dirty="0" smtClean="0">
                <a:latin typeface="TimesNewRomanPS-BoldMT"/>
              </a:rPr>
              <a:t> </a:t>
            </a:r>
            <a:r>
              <a:rPr lang="ru-RU" sz="1600" b="1" dirty="0" err="1">
                <a:latin typeface="TimesNewRomanPS-BoldMT"/>
              </a:rPr>
              <a:t>управління</a:t>
            </a:r>
            <a:r>
              <a:rPr lang="ru-RU" sz="1600" b="1" dirty="0">
                <a:latin typeface="TimesNewRomanPS-BoldMT"/>
              </a:rPr>
              <a:t> проектами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386429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3"/>
          <p:cNvGrpSpPr>
            <a:grpSpLocks/>
          </p:cNvGrpSpPr>
          <p:nvPr/>
        </p:nvGrpSpPr>
        <p:grpSpPr bwMode="auto">
          <a:xfrm>
            <a:off x="251520" y="16810"/>
            <a:ext cx="8747125" cy="4953433"/>
            <a:chOff x="190819" y="250803"/>
            <a:chExt cx="8746404" cy="5678527"/>
          </a:xfrm>
        </p:grpSpPr>
        <p:sp>
          <p:nvSpPr>
            <p:cNvPr id="6" name="Шестиугольник 5"/>
            <p:cNvSpPr/>
            <p:nvPr/>
          </p:nvSpPr>
          <p:spPr>
            <a:xfrm>
              <a:off x="221787" y="250803"/>
              <a:ext cx="8715436" cy="785818"/>
            </a:xfrm>
            <a:prstGeom prst="hexagon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altLang="ru-RU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Arial" pitchFamily="34" charset="0"/>
                </a:rPr>
                <a:t>Підсистеми управління проектом включають: </a:t>
              </a:r>
              <a:endPara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905135" y="1236647"/>
              <a:ext cx="7843191" cy="571504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uk-UA" altLang="ru-RU" sz="2000" b="1" dirty="0">
                  <a:solidFill>
                    <a:schemeClr val="tx1"/>
                  </a:solidFill>
                  <a:cs typeface="Arial" pitchFamily="34" charset="0"/>
                </a:rPr>
                <a:t>Управління змістом і обсягами робіт</a:t>
              </a:r>
              <a:endParaRPr lang="uk-UA" sz="2000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905135" y="1949440"/>
              <a:ext cx="7843191" cy="571504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uk-UA" altLang="ru-RU" sz="2000" b="1" dirty="0">
                  <a:solidFill>
                    <a:schemeClr val="tx1"/>
                  </a:solidFill>
                  <a:cs typeface="Arial" pitchFamily="34" charset="0"/>
                </a:rPr>
                <a:t>Управління часом, тривалістю, якістю, вартістю</a:t>
              </a:r>
              <a:endParaRPr lang="uk-UA" sz="2000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894024" y="2670170"/>
              <a:ext cx="7854303" cy="642942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uk-UA" altLang="ru-RU" sz="2000" b="1" dirty="0">
                  <a:solidFill>
                    <a:schemeClr val="tx1"/>
                  </a:solidFill>
                  <a:cs typeface="Arial" pitchFamily="34" charset="0"/>
                </a:rPr>
                <a:t>Управління </a:t>
              </a:r>
              <a:r>
                <a:rPr lang="uk-UA" altLang="ru-RU" sz="2000" b="1" dirty="0" err="1">
                  <a:solidFill>
                    <a:schemeClr val="tx1"/>
                  </a:solidFill>
                  <a:cs typeface="Arial" pitchFamily="34" charset="0"/>
                </a:rPr>
                <a:t>закупівлями</a:t>
              </a:r>
              <a:r>
                <a:rPr lang="uk-UA" altLang="ru-RU" sz="2000" b="1" dirty="0">
                  <a:solidFill>
                    <a:schemeClr val="tx1"/>
                  </a:solidFill>
                  <a:cs typeface="Arial" pitchFamily="34" charset="0"/>
                </a:rPr>
                <a:t> і поставками</a:t>
              </a:r>
              <a:endParaRPr lang="uk-UA" sz="2000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917834" y="3498851"/>
              <a:ext cx="7830493" cy="642942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80000"/>
                </a:lnSpc>
                <a:defRPr/>
              </a:pPr>
              <a:r>
                <a:rPr lang="uk-UA" altLang="ru-RU" sz="2000" b="1" dirty="0">
                  <a:solidFill>
                    <a:schemeClr val="tx1"/>
                  </a:solidFill>
                  <a:cs typeface="Arial" pitchFamily="34" charset="0"/>
                </a:rPr>
                <a:t>Управління розподілом ресурсів, людськими ресурсами</a:t>
              </a:r>
              <a:endParaRPr lang="uk-UA" sz="2000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928946" y="4289431"/>
              <a:ext cx="7819380" cy="661992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80000"/>
                </a:lnSpc>
                <a:defRPr/>
              </a:pPr>
              <a:r>
                <a:rPr lang="uk-UA" altLang="ru-RU" sz="2000" b="1" dirty="0">
                  <a:solidFill>
                    <a:schemeClr val="tx1"/>
                  </a:solidFill>
                  <a:cs typeface="Arial" pitchFamily="34" charset="0"/>
                </a:rPr>
                <a:t>Управління щодо пошуку запасами ресурсів</a:t>
              </a:r>
              <a:endParaRPr lang="uk-UA" sz="2000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916247" y="5146687"/>
              <a:ext cx="7819380" cy="78264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80000"/>
                </a:lnSpc>
                <a:defRPr/>
              </a:pPr>
              <a:r>
                <a:rPr lang="uk-UA" altLang="ru-RU" sz="2000" b="1" dirty="0">
                  <a:solidFill>
                    <a:schemeClr val="tx1"/>
                  </a:solidFill>
                  <a:cs typeface="Arial" pitchFamily="34" charset="0"/>
                </a:rPr>
                <a:t>Інтеграційне управління, управління інформацією та комунікаціями</a:t>
              </a:r>
              <a:endParaRPr lang="uk-UA" sz="2000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cxnSp>
          <p:nvCxnSpPr>
            <p:cNvPr id="13" name="Прямая соединительная линия 12"/>
            <p:cNvCxnSpPr>
              <a:stCxn id="6" idx="2"/>
            </p:cNvCxnSpPr>
            <p:nvPr/>
          </p:nvCxnSpPr>
          <p:spPr>
            <a:xfrm>
              <a:off x="222566" y="644506"/>
              <a:ext cx="6349" cy="489429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>
              <a:endCxn id="7" idx="1"/>
            </p:cNvCxnSpPr>
            <p:nvPr/>
          </p:nvCxnSpPr>
          <p:spPr>
            <a:xfrm>
              <a:off x="190819" y="1522399"/>
              <a:ext cx="714316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>
              <a:off x="201931" y="2265354"/>
              <a:ext cx="714316" cy="1588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>
              <a:off x="222566" y="3008309"/>
              <a:ext cx="714316" cy="1588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>
              <a:off x="222566" y="3824290"/>
              <a:ext cx="714316" cy="1588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>
              <a:off x="201931" y="4621221"/>
              <a:ext cx="714316" cy="1588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>
              <a:off x="228916" y="5538802"/>
              <a:ext cx="715904" cy="1588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5056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81631"/>
            <a:ext cx="9144000" cy="731419"/>
          </a:xfrm>
        </p:spPr>
        <p:txBody>
          <a:bodyPr/>
          <a:lstStyle/>
          <a:p>
            <a:r>
              <a:rPr lang="uk-UA" altLang="uk-UA" sz="2400" b="1" dirty="0">
                <a:solidFill>
                  <a:schemeClr val="accent2">
                    <a:lumMod val="50000"/>
                  </a:schemeClr>
                </a:solidFill>
              </a:rPr>
              <a:t>Концепція управління проектами може </a:t>
            </a:r>
            <a:r>
              <a:rPr lang="uk-UA" altLang="uk-UA" sz="2400" b="1" dirty="0" smtClean="0">
                <a:solidFill>
                  <a:schemeClr val="accent2">
                    <a:lumMod val="50000"/>
                  </a:schemeClr>
                </a:solidFill>
              </a:rPr>
              <a:t>розглядатися</a:t>
            </a:r>
          </a:p>
          <a:p>
            <a:r>
              <a:rPr lang="uk-UA" altLang="uk-UA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altLang="uk-UA" sz="2400" b="1" dirty="0">
                <a:solidFill>
                  <a:schemeClr val="accent2">
                    <a:lumMod val="50000"/>
                  </a:schemeClr>
                </a:solidFill>
              </a:rPr>
              <a:t>в різних підходах</a:t>
            </a:r>
            <a:endParaRPr lang="ko-KR" alt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548488" y="987574"/>
            <a:ext cx="2376264" cy="3528392"/>
          </a:xfrm>
          <a:prstGeom prst="frame">
            <a:avLst>
              <a:gd name="adj1" fmla="val 141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3383868" y="987574"/>
            <a:ext cx="2376264" cy="3528392"/>
          </a:xfrm>
          <a:prstGeom prst="frame">
            <a:avLst>
              <a:gd name="adj1" fmla="val 141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Frame 16"/>
          <p:cNvSpPr/>
          <p:nvPr/>
        </p:nvSpPr>
        <p:spPr>
          <a:xfrm>
            <a:off x="6219248" y="987574"/>
            <a:ext cx="2376264" cy="3528392"/>
          </a:xfrm>
          <a:prstGeom prst="frame">
            <a:avLst>
              <a:gd name="adj1" fmla="val 141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3568" y="3794634"/>
            <a:ext cx="2106104" cy="648072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Rectangle 18"/>
          <p:cNvSpPr/>
          <p:nvPr/>
        </p:nvSpPr>
        <p:spPr>
          <a:xfrm>
            <a:off x="3518948" y="3774581"/>
            <a:ext cx="2106104" cy="648072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Rectangle 19"/>
          <p:cNvSpPr/>
          <p:nvPr/>
        </p:nvSpPr>
        <p:spPr>
          <a:xfrm>
            <a:off x="6354328" y="3760843"/>
            <a:ext cx="2106104" cy="648072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1" name="Group 20"/>
          <p:cNvGrpSpPr/>
          <p:nvPr/>
        </p:nvGrpSpPr>
        <p:grpSpPr>
          <a:xfrm>
            <a:off x="805639" y="3856459"/>
            <a:ext cx="1872209" cy="511791"/>
            <a:chOff x="3779911" y="3327771"/>
            <a:chExt cx="1584178" cy="511791"/>
          </a:xfrm>
          <a:noFill/>
        </p:grpSpPr>
        <p:sp>
          <p:nvSpPr>
            <p:cNvPr id="22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  <a:grp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uk-UA" sz="1400" b="1" i="1" u="sng" dirty="0">
                  <a:solidFill>
                    <a:schemeClr val="bg1"/>
                  </a:solidFill>
                </a:rPr>
                <a:t>Функціональний</a:t>
              </a:r>
              <a:endPara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 Placeholder 18"/>
            <p:cNvSpPr txBox="1">
              <a:spLocks/>
            </p:cNvSpPr>
            <p:nvPr/>
          </p:nvSpPr>
          <p:spPr>
            <a:xfrm>
              <a:off x="3779912" y="3589982"/>
              <a:ext cx="1584177" cy="249580"/>
            </a:xfrm>
            <a:prstGeom prst="rect">
              <a:avLst/>
            </a:prstGeom>
            <a:grp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635895" y="3842721"/>
            <a:ext cx="1872209" cy="511791"/>
            <a:chOff x="3779911" y="3327771"/>
            <a:chExt cx="1584178" cy="511791"/>
          </a:xfrm>
          <a:noFill/>
        </p:grpSpPr>
        <p:sp>
          <p:nvSpPr>
            <p:cNvPr id="26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  <a:grp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uk-UA" sz="1400" b="1" i="1" u="sng" dirty="0">
                  <a:solidFill>
                    <a:schemeClr val="bg1"/>
                  </a:solidFill>
                </a:rPr>
                <a:t>Динамічний</a:t>
              </a:r>
              <a:endPara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 Placeholder 18"/>
            <p:cNvSpPr txBox="1">
              <a:spLocks/>
            </p:cNvSpPr>
            <p:nvPr/>
          </p:nvSpPr>
          <p:spPr>
            <a:xfrm>
              <a:off x="3779912" y="3589982"/>
              <a:ext cx="1584177" cy="249580"/>
            </a:xfrm>
            <a:prstGeom prst="rect">
              <a:avLst/>
            </a:prstGeom>
            <a:grp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Text Placeholder 17"/>
          <p:cNvSpPr txBox="1">
            <a:spLocks/>
          </p:cNvSpPr>
          <p:nvPr/>
        </p:nvSpPr>
        <p:spPr>
          <a:xfrm>
            <a:off x="6466151" y="3828983"/>
            <a:ext cx="1872208" cy="246087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1400" b="1" i="1" u="sng" dirty="0">
                <a:solidFill>
                  <a:schemeClr val="bg1"/>
                </a:solidFill>
              </a:rPr>
              <a:t>Предметний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6912" y="1719797"/>
            <a:ext cx="23762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</a:rPr>
              <a:t>Найбільш </a:t>
            </a:r>
            <a:r>
              <a:rPr lang="uk-UA" sz="1600" dirty="0" err="1" smtClean="0">
                <a:solidFill>
                  <a:schemeClr val="accent2">
                    <a:lumMod val="50000"/>
                  </a:schemeClr>
                </a:solidFill>
              </a:rPr>
              <a:t>універсаль</a:t>
            </a: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</a:rPr>
              <a:t>- ний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</a:rPr>
              <a:t>підхід, який </a:t>
            </a:r>
          </a:p>
          <a:p>
            <a:pPr algn="just"/>
            <a:r>
              <a:rPr lang="uk-UA" sz="1600" dirty="0">
                <a:solidFill>
                  <a:schemeClr val="accent2">
                    <a:lumMod val="50000"/>
                  </a:schemeClr>
                </a:solidFill>
              </a:rPr>
              <a:t>розглядає основні </a:t>
            </a:r>
            <a:endParaRPr lang="uk-UA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</a:rPr>
              <a:t>функції </a:t>
            </a:r>
          </a:p>
          <a:p>
            <a:pPr algn="just"/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</a:rPr>
              <a:t>планування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</a:rPr>
              <a:t>, контроль, аналіз та прийняття </a:t>
            </a:r>
            <a:endParaRPr lang="uk-UA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</a:rPr>
              <a:t>рішень</a:t>
            </a:r>
            <a:endParaRPr lang="uk-UA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83868" y="1020102"/>
            <a:ext cx="23762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</a:rPr>
              <a:t>За допомогою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</a:rPr>
              <a:t>даного підходу можна </a:t>
            </a: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</a:rPr>
              <a:t>визначити конкретний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</a:rPr>
              <a:t>зміст функцій на кожному етапі виконання проекту. Цей метод дозволяє розгляд в часі всіх процесів, які пов’язані з основною діяльністю щодо виконання проекту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39333" y="1275606"/>
            <a:ext cx="23561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Підхід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визначає різні об’єкти проекту в</a:t>
            </a:r>
          </a:p>
          <a:p>
            <a:pPr algn="just">
              <a:defRPr/>
            </a:pPr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 організації, на які буде направлене управління</a:t>
            </a:r>
          </a:p>
        </p:txBody>
      </p:sp>
    </p:spTree>
    <p:extLst>
      <p:ext uri="{BB962C8B-B14F-4D97-AF65-F5344CB8AC3E}">
        <p14:creationId xmlns:p14="http://schemas.microsoft.com/office/powerpoint/2010/main" val="1229980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1763688" y="467916"/>
            <a:ext cx="5780112" cy="960834"/>
          </a:xfrm>
        </p:spPr>
        <p:txBody>
          <a:bodyPr/>
          <a:lstStyle/>
          <a:p>
            <a:r>
              <a:rPr lang="uk-UA" altLang="uk-UA" sz="3200" b="1" dirty="0">
                <a:solidFill>
                  <a:schemeClr val="accent1"/>
                </a:solidFill>
                <a:ea typeface="+mn-ea"/>
                <a:cs typeface="Arial" pitchFamily="34" charset="0"/>
              </a:rPr>
              <a:t>Основні елементи проекту</a:t>
            </a:r>
          </a:p>
        </p:txBody>
      </p:sp>
      <p:pic>
        <p:nvPicPr>
          <p:cNvPr id="36867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27734"/>
            <a:ext cx="6821091" cy="1588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927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621630" y="1210160"/>
            <a:ext cx="6268641" cy="124420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uk-UA" altLang="ru-RU" sz="2100" b="1" i="1" u="sng" dirty="0">
                <a:ln/>
                <a:solidFill>
                  <a:schemeClr val="accent3"/>
                </a:solidFill>
              </a:rPr>
              <a:t>Задачі</a:t>
            </a:r>
            <a:r>
              <a:rPr lang="uk-UA" alt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це конкретні дії, які призводять до досягнення мети. По суті, задача визначає «як» буде виконуватися проект.</a:t>
            </a:r>
            <a:endParaRPr lang="uk-UA" altLang="ru-RU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21630" y="3006869"/>
            <a:ext cx="6268641" cy="129659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uk-UA" altLang="ru-RU" sz="2100" b="1" i="1" u="sng" dirty="0">
                <a:ln/>
                <a:solidFill>
                  <a:schemeClr val="accent3"/>
                </a:solidFill>
              </a:rPr>
              <a:t>Засоби реалізації </a:t>
            </a:r>
            <a:r>
              <a:rPr lang="uk-UA" alt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це сукупність методів для досягнення бажаного результату. </a:t>
            </a:r>
            <a:endParaRPr lang="ru-RU" alt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1" y="249492"/>
            <a:ext cx="4941899" cy="960668"/>
          </a:xfrm>
          <a:extLst/>
        </p:spPr>
        <p:txBody>
          <a:bodyPr rtlCol="0">
            <a:normAutofit/>
          </a:bodyPr>
          <a:lstStyle/>
          <a:p>
            <a:pPr>
              <a:defRPr/>
            </a:pPr>
            <a:r>
              <a:rPr lang="uk-UA" altLang="ru-RU" sz="3200" b="1" dirty="0">
                <a:solidFill>
                  <a:schemeClr val="accent1"/>
                </a:solidFill>
                <a:ea typeface="+mn-ea"/>
                <a:cs typeface="Arial" pitchFamily="34" charset="0"/>
              </a:rPr>
              <a:t>Елементи проекту</a:t>
            </a:r>
            <a:r>
              <a:rPr lang="ru-RU" altLang="ru-RU" sz="3200" b="1" dirty="0">
                <a:solidFill>
                  <a:schemeClr val="accent1"/>
                </a:solidFill>
                <a:ea typeface="+mn-ea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9661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8740" y="106101"/>
            <a:ext cx="8064896" cy="960668"/>
          </a:xfrm>
          <a:extLst/>
        </p:spPr>
        <p:txBody>
          <a:bodyPr rtlCol="0">
            <a:noAutofit/>
          </a:bodyPr>
          <a:lstStyle/>
          <a:p>
            <a:pPr>
              <a:defRPr/>
            </a:pPr>
            <a:r>
              <a:rPr lang="uk-UA" altLang="ru-RU" sz="3200" b="1" dirty="0">
                <a:solidFill>
                  <a:schemeClr val="accent1"/>
                </a:solidFill>
                <a:ea typeface="+mn-ea"/>
                <a:cs typeface="Arial" pitchFamily="34" charset="0"/>
              </a:rPr>
              <a:t>Проект як засіб стратегічного розвитку</a:t>
            </a:r>
            <a:r>
              <a:rPr lang="ru-RU" altLang="ru-RU" sz="3200" b="1" dirty="0">
                <a:solidFill>
                  <a:schemeClr val="accent1"/>
                </a:solidFill>
                <a:ea typeface="+mn-ea"/>
                <a:cs typeface="Arial" pitchFamily="34" charset="0"/>
              </a:rPr>
              <a:t> </a:t>
            </a:r>
          </a:p>
        </p:txBody>
      </p:sp>
      <p:grpSp>
        <p:nvGrpSpPr>
          <p:cNvPr id="40963" name="Group 4"/>
          <p:cNvGrpSpPr>
            <a:grpSpLocks noChangeAspect="1"/>
          </p:cNvGrpSpPr>
          <p:nvPr/>
        </p:nvGrpSpPr>
        <p:grpSpPr bwMode="auto">
          <a:xfrm>
            <a:off x="3563888" y="1066769"/>
            <a:ext cx="1633538" cy="3726656"/>
            <a:chOff x="4221" y="2682"/>
            <a:chExt cx="2523" cy="5760"/>
          </a:xfrm>
        </p:grpSpPr>
        <p:sp>
          <p:nvSpPr>
            <p:cNvPr id="40964" name="AutoShape 5"/>
            <p:cNvSpPr>
              <a:spLocks noChangeAspect="1" noChangeArrowheads="1"/>
            </p:cNvSpPr>
            <p:nvPr/>
          </p:nvSpPr>
          <p:spPr bwMode="auto">
            <a:xfrm>
              <a:off x="4221" y="2682"/>
              <a:ext cx="2523" cy="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35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40965" name="Group 6"/>
            <p:cNvGrpSpPr>
              <a:grpSpLocks/>
            </p:cNvGrpSpPr>
            <p:nvPr/>
          </p:nvGrpSpPr>
          <p:grpSpPr bwMode="auto">
            <a:xfrm>
              <a:off x="4221" y="2682"/>
              <a:ext cx="2523" cy="5760"/>
              <a:chOff x="4221" y="2682"/>
              <a:chExt cx="2523" cy="5760"/>
            </a:xfrm>
          </p:grpSpPr>
          <p:sp>
            <p:nvSpPr>
              <p:cNvPr id="40966" name="AutoShape 7"/>
              <p:cNvSpPr>
                <a:spLocks noChangeArrowheads="1"/>
              </p:cNvSpPr>
              <p:nvPr/>
            </p:nvSpPr>
            <p:spPr bwMode="auto">
              <a:xfrm>
                <a:off x="4221" y="2682"/>
                <a:ext cx="2521" cy="54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6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4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uk-UA" altLang="ru-RU" sz="15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Ціль</a:t>
                </a:r>
                <a:endParaRPr lang="uk-UA" altLang="ru-RU" sz="1500" b="1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0967" name="AutoShape 8"/>
              <p:cNvSpPr>
                <a:spLocks noChangeArrowheads="1"/>
              </p:cNvSpPr>
              <p:nvPr/>
            </p:nvSpPr>
            <p:spPr bwMode="auto">
              <a:xfrm>
                <a:off x="4221" y="3762"/>
                <a:ext cx="2523" cy="54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6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4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uk-UA" altLang="ru-RU" sz="1500" b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Стратегія</a:t>
                </a:r>
                <a:endParaRPr lang="uk-UA" altLang="ru-RU" sz="1500" b="1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0968" name="AutoShape 9"/>
              <p:cNvSpPr>
                <a:spLocks noChangeArrowheads="1"/>
              </p:cNvSpPr>
              <p:nvPr/>
            </p:nvSpPr>
            <p:spPr bwMode="auto">
              <a:xfrm>
                <a:off x="4221" y="4797"/>
                <a:ext cx="2523" cy="54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6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4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uk-UA" altLang="ru-RU" sz="1500" b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Портфель</a:t>
                </a:r>
                <a:endParaRPr lang="uk-UA" altLang="ru-RU" sz="1500" b="1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0969" name="AutoShape 10"/>
              <p:cNvSpPr>
                <a:spLocks noChangeArrowheads="1"/>
              </p:cNvSpPr>
              <p:nvPr/>
            </p:nvSpPr>
            <p:spPr bwMode="auto">
              <a:xfrm>
                <a:off x="4221" y="5817"/>
                <a:ext cx="2523" cy="54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6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4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uk-UA" altLang="ru-RU" sz="1500" b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Програма</a:t>
                </a:r>
                <a:endParaRPr lang="uk-UA" altLang="ru-RU" sz="1500" b="1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0970" name="AutoShape 11"/>
              <p:cNvSpPr>
                <a:spLocks noChangeArrowheads="1"/>
              </p:cNvSpPr>
              <p:nvPr/>
            </p:nvSpPr>
            <p:spPr bwMode="auto">
              <a:xfrm>
                <a:off x="4221" y="6822"/>
                <a:ext cx="2523" cy="54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6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4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uk-UA" altLang="ru-RU" sz="1500" b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Проект</a:t>
                </a:r>
                <a:endParaRPr lang="uk-UA" altLang="ru-RU" sz="1500" b="1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0971" name="AutoShape 12"/>
              <p:cNvSpPr>
                <a:spLocks noChangeArrowheads="1"/>
              </p:cNvSpPr>
              <p:nvPr/>
            </p:nvSpPr>
            <p:spPr bwMode="auto">
              <a:xfrm>
                <a:off x="5301" y="3297"/>
                <a:ext cx="360" cy="360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6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4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135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0972" name="AutoShape 13"/>
              <p:cNvSpPr>
                <a:spLocks noChangeArrowheads="1"/>
              </p:cNvSpPr>
              <p:nvPr/>
            </p:nvSpPr>
            <p:spPr bwMode="auto">
              <a:xfrm>
                <a:off x="5302" y="4377"/>
                <a:ext cx="360" cy="360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6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4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135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0973" name="AutoShape 14"/>
              <p:cNvSpPr>
                <a:spLocks noChangeArrowheads="1"/>
              </p:cNvSpPr>
              <p:nvPr/>
            </p:nvSpPr>
            <p:spPr bwMode="auto">
              <a:xfrm>
                <a:off x="5301" y="5382"/>
                <a:ext cx="360" cy="360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6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4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135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0974" name="AutoShape 15"/>
              <p:cNvSpPr>
                <a:spLocks noChangeArrowheads="1"/>
              </p:cNvSpPr>
              <p:nvPr/>
            </p:nvSpPr>
            <p:spPr bwMode="auto">
              <a:xfrm>
                <a:off x="5301" y="6402"/>
                <a:ext cx="360" cy="360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6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4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135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0975" name="AutoShape 16"/>
              <p:cNvSpPr>
                <a:spLocks noChangeArrowheads="1"/>
              </p:cNvSpPr>
              <p:nvPr/>
            </p:nvSpPr>
            <p:spPr bwMode="auto">
              <a:xfrm>
                <a:off x="5301" y="7440"/>
                <a:ext cx="360" cy="360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6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4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135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0976" name="Rectangle 17"/>
              <p:cNvSpPr>
                <a:spLocks noChangeArrowheads="1"/>
              </p:cNvSpPr>
              <p:nvPr/>
            </p:nvSpPr>
            <p:spPr bwMode="auto">
              <a:xfrm>
                <a:off x="4221" y="7902"/>
                <a:ext cx="2520" cy="540"/>
              </a:xfrm>
              <a:prstGeom prst="rect">
                <a:avLst/>
              </a:prstGeom>
              <a:solidFill>
                <a:srgbClr val="FFFFFF"/>
              </a:solidFill>
              <a:ln w="38100" cmpd="dbl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6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4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uk-UA" altLang="ru-RU" sz="1500" b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Робота</a:t>
                </a:r>
                <a:endParaRPr lang="uk-UA" altLang="ru-RU" sz="1500" b="1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5644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0" y="1844103"/>
            <a:ext cx="2952328" cy="115212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3600" dirty="0" smtClean="0">
                <a:solidFill>
                  <a:schemeClr val="bg1"/>
                </a:solidFill>
                <a:cs typeface="Arial" pitchFamily="34" charset="0"/>
              </a:rPr>
              <a:t>План лекції</a:t>
            </a:r>
            <a:endParaRPr lang="en-US" sz="3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837974" y="225619"/>
            <a:ext cx="720080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alpha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ko-KR" sz="2000" dirty="0" smtClean="0">
                <a:solidFill>
                  <a:schemeClr val="accent2">
                    <a:lumMod val="50000"/>
                  </a:schemeClr>
                </a:solidFill>
              </a:rPr>
              <a:t>1</a:t>
            </a:r>
            <a:endParaRPr lang="ko-KR" alt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34602" y="1685893"/>
            <a:ext cx="720080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alpha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ko-KR" sz="2000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endParaRPr lang="ko-KR" alt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834602" y="3286225"/>
            <a:ext cx="720080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alpha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ko-KR" sz="2000" dirty="0" smtClean="0">
                <a:solidFill>
                  <a:schemeClr val="accent2">
                    <a:lumMod val="50000"/>
                  </a:schemeClr>
                </a:solidFill>
              </a:rPr>
              <a:t>3</a:t>
            </a:r>
            <a:endParaRPr lang="ko-KR" alt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07904" y="225619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ru-RU" sz="2000" b="1" dirty="0">
                <a:solidFill>
                  <a:schemeClr val="accent2">
                    <a:lumMod val="50000"/>
                  </a:schemeClr>
                </a:solidFill>
              </a:rPr>
              <a:t>П</a:t>
            </a:r>
            <a:r>
              <a:rPr lang="uk-UA" alt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оняття проекту, особливості та властивості проектів</a:t>
            </a:r>
            <a:r>
              <a:rPr lang="en-US" alt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alt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 організації</a:t>
            </a:r>
            <a:endParaRPr lang="ko-KR" altLang="en-US" sz="2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58570" y="1799519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Класифікація </a:t>
            </a:r>
            <a:r>
              <a:rPr lang="uk-UA" altLang="ru-RU" sz="2000" b="1" dirty="0">
                <a:solidFill>
                  <a:schemeClr val="accent2">
                    <a:lumMod val="50000"/>
                  </a:schemeClr>
                </a:solidFill>
              </a:rPr>
              <a:t>проектів</a:t>
            </a:r>
            <a:endParaRPr lang="ko-KR" altLang="en-US" sz="2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22709" y="3286225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ko-KR" sz="20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Внутрішнє та зовнішнє середовище проектів</a:t>
            </a:r>
            <a:endParaRPr lang="ko-KR" altLang="en-US" sz="2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277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625204" y="1539478"/>
            <a:ext cx="6268640" cy="124301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Wingdings 3" charset="2"/>
              <a:buChar char=""/>
              <a:defRPr/>
            </a:pPr>
            <a:r>
              <a:rPr lang="uk-UA" altLang="ru-RU" b="1" i="1" u="sng" dirty="0">
                <a:ln/>
                <a:solidFill>
                  <a:schemeClr val="accent3"/>
                </a:solidFill>
              </a:rPr>
              <a:t>Програма</a:t>
            </a:r>
            <a:r>
              <a:rPr lang="uk-UA" altLang="ru-RU" sz="2400" b="1" i="1" u="sng" dirty="0">
                <a:ln/>
                <a:solidFill>
                  <a:schemeClr val="accent3"/>
                </a:solidFill>
              </a:rPr>
              <a:t> </a:t>
            </a:r>
            <a:r>
              <a:rPr lang="uk-UA" altLang="ru-RU" sz="1500" dirty="0">
                <a:solidFill>
                  <a:schemeClr val="tx1"/>
                </a:solidFill>
              </a:rPr>
              <a:t>– ряд зв’язаних один з одним проектів, управління якими координується для досягнення переваг і рівня управління, недоступних при управлінні ними окремо.</a:t>
            </a:r>
            <a:endParaRPr lang="ru-RU" altLang="ru-RU" sz="15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25204" y="3112294"/>
            <a:ext cx="6268640" cy="140374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Wingdings 3" charset="2"/>
              <a:buChar char=""/>
              <a:defRPr/>
            </a:pPr>
            <a:r>
              <a:rPr lang="uk-UA" altLang="ru-RU" b="1" i="1" u="sng" dirty="0">
                <a:ln/>
                <a:solidFill>
                  <a:schemeClr val="accent3"/>
                </a:solidFill>
              </a:rPr>
              <a:t>Портфель</a:t>
            </a:r>
            <a:r>
              <a:rPr lang="uk-UA" altLang="ru-RU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uk-UA" altLang="ru-RU" sz="1500" dirty="0">
                <a:solidFill>
                  <a:schemeClr val="tx1"/>
                </a:solidFill>
              </a:rPr>
              <a:t>– це набір проектів або програм та інших робіт, що об’єднані разом із ціллю ефективного управління даними роботами для досягнення стратегічних цілей.</a:t>
            </a:r>
            <a:endParaRPr lang="ru-RU" altLang="ru-RU" sz="1500" dirty="0">
              <a:solidFill>
                <a:schemeClr val="tx1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763688" y="233405"/>
            <a:ext cx="6220147" cy="960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altLang="ru-RU" sz="3200" b="1" dirty="0">
                <a:solidFill>
                  <a:schemeClr val="accent1"/>
                </a:solidFill>
                <a:ea typeface="+mn-ea"/>
                <a:cs typeface="Arial" pitchFamily="34" charset="0"/>
              </a:rPr>
              <a:t>Проект як засіб стратегічного розвитку</a:t>
            </a:r>
            <a:endParaRPr lang="ru-RU" altLang="ru-RU" sz="3200" b="1" dirty="0">
              <a:solidFill>
                <a:schemeClr val="accent1"/>
              </a:solidFill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713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Группа 1"/>
          <p:cNvGrpSpPr>
            <a:grpSpLocks/>
          </p:cNvGrpSpPr>
          <p:nvPr/>
        </p:nvGrpSpPr>
        <p:grpSpPr bwMode="auto">
          <a:xfrm>
            <a:off x="827584" y="1563638"/>
            <a:ext cx="7254900" cy="2484835"/>
            <a:chOff x="539750" y="1844675"/>
            <a:chExt cx="8424863" cy="3313113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692275" y="1844675"/>
              <a:ext cx="6264275" cy="57626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 altLang="ru-RU" b="1" dirty="0">
                <a:solidFill>
                  <a:schemeClr val="tx1"/>
                </a:solidFill>
                <a:cs typeface="Arial" pitchFamily="34" charset="0"/>
              </a:endParaRPr>
            </a:p>
            <a:p>
              <a:pPr algn="ctr">
                <a:defRPr/>
              </a:pPr>
              <a:r>
                <a:rPr lang="uk-UA" altLang="ru-RU" b="1" dirty="0">
                  <a:solidFill>
                    <a:schemeClr val="bg1"/>
                  </a:solidFill>
                  <a:cs typeface="Arial" pitchFamily="34" charset="0"/>
                </a:rPr>
                <a:t>Проект має обмеження </a:t>
              </a:r>
              <a:r>
                <a:rPr lang="uk-UA" altLang="ru-RU" b="1" i="1" dirty="0">
                  <a:ln/>
                  <a:solidFill>
                    <a:schemeClr val="bg1"/>
                  </a:solidFill>
                </a:rPr>
                <a:t>трьох</a:t>
              </a:r>
              <a:r>
                <a:rPr lang="uk-UA" altLang="ru-RU" b="1" dirty="0">
                  <a:solidFill>
                    <a:schemeClr val="bg1"/>
                  </a:solidFill>
                  <a:cs typeface="Arial" pitchFamily="34" charset="0"/>
                </a:rPr>
                <a:t> видів:</a:t>
              </a:r>
            </a:p>
            <a:p>
              <a:pPr algn="ctr">
                <a:defRPr/>
              </a:pPr>
              <a:endParaRPr lang="ru-RU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5" name="Овал 4"/>
            <p:cNvSpPr/>
            <p:nvPr/>
          </p:nvSpPr>
          <p:spPr>
            <a:xfrm>
              <a:off x="539750" y="2997200"/>
              <a:ext cx="2519363" cy="1079500"/>
            </a:xfrm>
            <a:prstGeom prst="ellipse">
              <a:avLst/>
            </a:prstGeom>
            <a:solidFill>
              <a:srgbClr val="0099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altLang="ru-RU" b="1" dirty="0">
                  <a:cs typeface="Arial" pitchFamily="34" charset="0"/>
                </a:rPr>
                <a:t>по бюджету</a:t>
              </a:r>
              <a:endParaRPr lang="ru-RU" b="1" dirty="0">
                <a:cs typeface="Arial" pitchFamily="34" charset="0"/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>
              <a:off x="5435600" y="2997200"/>
              <a:ext cx="3529013" cy="1449388"/>
            </a:xfrm>
            <a:prstGeom prst="ellipse">
              <a:avLst/>
            </a:prstGeom>
            <a:solidFill>
              <a:srgbClr val="0099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273844" lvl="1" indent="-136922" algn="ctr" defTabSz="136922">
                <a:tabLst>
                  <a:tab pos="136922" algn="l"/>
                </a:tabLst>
                <a:defRPr/>
              </a:pPr>
              <a:r>
                <a:rPr lang="uk-UA" altLang="ru-RU" b="1" dirty="0">
                  <a:solidFill>
                    <a:srgbClr val="FFFFFF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За</a:t>
              </a:r>
            </a:p>
            <a:p>
              <a:pPr lvl="1" algn="ctr">
                <a:defRPr/>
              </a:pPr>
              <a:r>
                <a:rPr lang="uk-UA" altLang="ru-RU" b="1" dirty="0">
                  <a:solidFill>
                    <a:srgbClr val="FFFFFF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ресурсами</a:t>
              </a:r>
            </a:p>
            <a:p>
              <a:pPr lvl="1" algn="ctr">
                <a:defRPr/>
              </a:pPr>
              <a:endParaRPr lang="uk-UA" altLang="ru-RU" b="1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>
              <a:off x="3419475" y="4076700"/>
              <a:ext cx="2520950" cy="1081088"/>
            </a:xfrm>
            <a:prstGeom prst="ellipse">
              <a:avLst/>
            </a:prstGeom>
            <a:solidFill>
              <a:srgbClr val="0099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altLang="ru-RU" b="1" dirty="0">
                  <a:cs typeface="Arial" pitchFamily="34" charset="0"/>
                </a:rPr>
                <a:t>за часом</a:t>
              </a:r>
              <a:endParaRPr lang="ru-RU" b="1" dirty="0">
                <a:cs typeface="Arial" pitchFamily="34" charset="0"/>
              </a:endParaRP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 flipH="1">
              <a:off x="2051050" y="2420938"/>
              <a:ext cx="649288" cy="57626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>
              <a:endCxn id="6" idx="0"/>
            </p:cNvCxnSpPr>
            <p:nvPr/>
          </p:nvCxnSpPr>
          <p:spPr>
            <a:xfrm>
              <a:off x="7092950" y="2420938"/>
              <a:ext cx="107950" cy="57626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>
              <a:stCxn id="4" idx="2"/>
              <a:endCxn id="7" idx="0"/>
            </p:cNvCxnSpPr>
            <p:nvPr/>
          </p:nvCxnSpPr>
          <p:spPr>
            <a:xfrm flipH="1">
              <a:off x="4679950" y="2420938"/>
              <a:ext cx="144463" cy="165576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206741"/>
            <a:ext cx="6216293" cy="960668"/>
          </a:xfrm>
          <a:extLst/>
        </p:spPr>
        <p:txBody>
          <a:bodyPr rtlCol="0">
            <a:noAutofit/>
          </a:bodyPr>
          <a:lstStyle/>
          <a:p>
            <a:pPr>
              <a:defRPr/>
            </a:pPr>
            <a:r>
              <a:rPr lang="uk-UA" altLang="ru-RU" sz="3200" b="1" dirty="0">
                <a:solidFill>
                  <a:schemeClr val="accent1"/>
                </a:solidFill>
                <a:ea typeface="+mn-ea"/>
                <a:cs typeface="Arial" pitchFamily="34" charset="0"/>
              </a:rPr>
              <a:t>Основні властивості проекту</a:t>
            </a:r>
            <a:endParaRPr lang="ru-RU" altLang="ru-RU" sz="3200" b="1" dirty="0">
              <a:solidFill>
                <a:schemeClr val="accent1"/>
              </a:solidFill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2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352973"/>
            <a:ext cx="7200800" cy="634601"/>
          </a:xfrm>
          <a:extLst/>
        </p:spPr>
        <p:txBody>
          <a:bodyPr rtlCol="0">
            <a:noAutofit/>
          </a:bodyPr>
          <a:lstStyle/>
          <a:p>
            <a:pPr>
              <a:defRPr/>
            </a:pPr>
            <a:r>
              <a:rPr lang="uk-UA" altLang="ru-RU" sz="3200" b="1" dirty="0">
                <a:solidFill>
                  <a:schemeClr val="accent1"/>
                </a:solidFill>
                <a:ea typeface="+mn-ea"/>
                <a:cs typeface="Arial" pitchFamily="34" charset="0"/>
              </a:rPr>
              <a:t>Правило «залізного трикутника»</a:t>
            </a:r>
            <a:endParaRPr lang="ru-RU" altLang="ru-RU" sz="3200" b="1" dirty="0">
              <a:solidFill>
                <a:schemeClr val="accent1"/>
              </a:solidFill>
              <a:ea typeface="+mn-ea"/>
              <a:cs typeface="Arial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59011" y="1335654"/>
            <a:ext cx="4522676" cy="3398044"/>
          </a:xfrm>
        </p:spPr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uk-UA" altLang="ru-RU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uk-UA" altLang="ru-RU" sz="2400" b="1" dirty="0">
                <a:ln/>
                <a:solidFill>
                  <a:schemeClr val="accent3"/>
                </a:solidFill>
              </a:rPr>
              <a:t>Не один із кутів трикутника не може бути змінений  без здійснення впливу на інші. </a:t>
            </a:r>
            <a:endParaRPr lang="uk-UA" altLang="ru-RU" sz="2800" b="1" dirty="0">
              <a:ln/>
              <a:solidFill>
                <a:schemeClr val="accent3"/>
              </a:solidFill>
            </a:endParaRPr>
          </a:p>
          <a:p>
            <a:pPr>
              <a:buNone/>
              <a:defRPr/>
            </a:pPr>
            <a:r>
              <a:rPr lang="uk-UA" altLang="ru-RU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uk-UA" altLang="ru-RU" sz="1800" dirty="0"/>
              <a:t>Так, наприклад, для того щоб зменшити час виконання потрібно збільшити вартість або зменшити зміст.</a:t>
            </a:r>
            <a:endParaRPr lang="ru-RU" altLang="ru-RU" sz="1800" dirty="0"/>
          </a:p>
        </p:txBody>
      </p:sp>
      <p:grpSp>
        <p:nvGrpSpPr>
          <p:cNvPr id="44036" name="Group 4"/>
          <p:cNvGrpSpPr>
            <a:grpSpLocks/>
          </p:cNvGrpSpPr>
          <p:nvPr/>
        </p:nvGrpSpPr>
        <p:grpSpPr bwMode="auto">
          <a:xfrm>
            <a:off x="5724128" y="1491630"/>
            <a:ext cx="2733576" cy="2808312"/>
            <a:chOff x="4106" y="3264"/>
            <a:chExt cx="3532" cy="3510"/>
          </a:xfrm>
        </p:grpSpPr>
        <p:sp>
          <p:nvSpPr>
            <p:cNvPr id="44037" name="Text Box 5"/>
            <p:cNvSpPr txBox="1">
              <a:spLocks noChangeArrowheads="1"/>
            </p:cNvSpPr>
            <p:nvPr/>
          </p:nvSpPr>
          <p:spPr bwMode="auto">
            <a:xfrm>
              <a:off x="5465" y="3264"/>
              <a:ext cx="805" cy="41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uk-UA" altLang="ru-RU" sz="1200">
                  <a:solidFill>
                    <a:schemeClr val="tx1"/>
                  </a:solidFill>
                  <a:latin typeface="Times New Roman" panose="02020603050405020304" pitchFamily="18" charset="0"/>
                </a:rPr>
                <a:t>Зміст</a:t>
              </a:r>
              <a:endParaRPr lang="uk-UA" altLang="ru-RU" sz="12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038" name="Text Box 6"/>
            <p:cNvSpPr txBox="1">
              <a:spLocks noChangeArrowheads="1"/>
            </p:cNvSpPr>
            <p:nvPr/>
          </p:nvSpPr>
          <p:spPr bwMode="auto">
            <a:xfrm>
              <a:off x="6959" y="6369"/>
              <a:ext cx="679" cy="4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uk-UA" altLang="ru-RU" sz="1200">
                  <a:solidFill>
                    <a:schemeClr val="tx1"/>
                  </a:solidFill>
                  <a:latin typeface="Times New Roman" panose="02020603050405020304" pitchFamily="18" charset="0"/>
                </a:rPr>
                <a:t>Час</a:t>
              </a:r>
              <a:endParaRPr lang="uk-UA" altLang="ru-RU" sz="12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039" name="Text Box 7"/>
            <p:cNvSpPr txBox="1">
              <a:spLocks noChangeArrowheads="1"/>
            </p:cNvSpPr>
            <p:nvPr/>
          </p:nvSpPr>
          <p:spPr bwMode="auto">
            <a:xfrm>
              <a:off x="4106" y="6369"/>
              <a:ext cx="1087" cy="4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uk-UA" altLang="ru-RU" sz="1125">
                  <a:solidFill>
                    <a:schemeClr val="tx1"/>
                  </a:solidFill>
                  <a:latin typeface="Times New Roman" panose="02020603050405020304" pitchFamily="18" charset="0"/>
                </a:rPr>
                <a:t>Вартість</a:t>
              </a:r>
              <a:endParaRPr lang="uk-UA" altLang="ru-RU" sz="1125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040" name="AutoShape 8"/>
            <p:cNvSpPr>
              <a:spLocks noChangeArrowheads="1"/>
            </p:cNvSpPr>
            <p:nvPr/>
          </p:nvSpPr>
          <p:spPr bwMode="auto">
            <a:xfrm>
              <a:off x="4379" y="3669"/>
              <a:ext cx="2852" cy="27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35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8212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Группа 34"/>
          <p:cNvGrpSpPr>
            <a:grpSpLocks/>
          </p:cNvGrpSpPr>
          <p:nvPr/>
        </p:nvGrpSpPr>
        <p:grpSpPr bwMode="auto">
          <a:xfrm>
            <a:off x="1619672" y="411510"/>
            <a:ext cx="6922145" cy="4392488"/>
            <a:chOff x="332791" y="677458"/>
            <a:chExt cx="8653261" cy="5001646"/>
          </a:xfrm>
        </p:grpSpPr>
        <p:grpSp>
          <p:nvGrpSpPr>
            <p:cNvPr id="47107" name="Группа 30"/>
            <p:cNvGrpSpPr>
              <a:grpSpLocks/>
            </p:cNvGrpSpPr>
            <p:nvPr/>
          </p:nvGrpSpPr>
          <p:grpSpPr bwMode="auto">
            <a:xfrm>
              <a:off x="332791" y="677458"/>
              <a:ext cx="8653261" cy="5001646"/>
              <a:chOff x="285720" y="605450"/>
              <a:chExt cx="8653261" cy="5001646"/>
            </a:xfrm>
          </p:grpSpPr>
          <p:sp>
            <p:nvSpPr>
              <p:cNvPr id="28" name="Прямоугольник 27"/>
              <p:cNvSpPr/>
              <p:nvPr/>
            </p:nvSpPr>
            <p:spPr>
              <a:xfrm>
                <a:off x="785771" y="2101647"/>
                <a:ext cx="8143685" cy="43083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uk-UA" altLang="ru-RU" sz="1500" b="1" i="1" dirty="0">
                    <a:latin typeface="Century Gothic" panose="020B0502020202020204" pitchFamily="34" charset="0"/>
                    <a:cs typeface="Times New Roman" panose="02020603050405020304" pitchFamily="18" charset="0"/>
                  </a:rPr>
                  <a:t>2. Види забезпечення проектів</a:t>
                </a:r>
              </a:p>
            </p:txBody>
          </p:sp>
          <p:grpSp>
            <p:nvGrpSpPr>
              <p:cNvPr id="47111" name="Группа 29"/>
              <p:cNvGrpSpPr>
                <a:grpSpLocks/>
              </p:cNvGrpSpPr>
              <p:nvPr/>
            </p:nvGrpSpPr>
            <p:grpSpPr bwMode="auto">
              <a:xfrm>
                <a:off x="285720" y="605450"/>
                <a:ext cx="8653261" cy="5001646"/>
                <a:chOff x="285720" y="605450"/>
                <a:chExt cx="8653261" cy="5001646"/>
              </a:xfrm>
            </p:grpSpPr>
            <p:grpSp>
              <p:nvGrpSpPr>
                <p:cNvPr id="47112" name="Группа 14"/>
                <p:cNvGrpSpPr>
                  <a:grpSpLocks/>
                </p:cNvGrpSpPr>
                <p:nvPr/>
              </p:nvGrpSpPr>
              <p:grpSpPr bwMode="auto">
                <a:xfrm>
                  <a:off x="285720" y="605450"/>
                  <a:ext cx="8653261" cy="5001646"/>
                  <a:chOff x="285720" y="625448"/>
                  <a:chExt cx="8653261" cy="5001646"/>
                </a:xfrm>
              </p:grpSpPr>
              <p:cxnSp>
                <p:nvCxnSpPr>
                  <p:cNvPr id="16" name="Прямая соединительная линия 15"/>
                  <p:cNvCxnSpPr/>
                  <p:nvPr/>
                </p:nvCxnSpPr>
                <p:spPr>
                  <a:xfrm>
                    <a:off x="285720" y="927989"/>
                    <a:ext cx="0" cy="4468271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7115" name="Группа 16"/>
                  <p:cNvGrpSpPr>
                    <a:grpSpLocks/>
                  </p:cNvGrpSpPr>
                  <p:nvPr/>
                </p:nvGrpSpPr>
                <p:grpSpPr bwMode="auto">
                  <a:xfrm>
                    <a:off x="285720" y="625448"/>
                    <a:ext cx="8653261" cy="5001646"/>
                    <a:chOff x="285720" y="625448"/>
                    <a:chExt cx="8653261" cy="5001646"/>
                  </a:xfrm>
                </p:grpSpPr>
                <p:sp>
                  <p:nvSpPr>
                    <p:cNvPr id="18" name="Rectangle 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5296" y="2814167"/>
                      <a:ext cx="8143685" cy="430835"/>
                    </a:xfrm>
                    <a:prstGeom prst="rect">
                      <a:avLst/>
                    </a:prstGeom>
                    <a:solidFill>
                      <a:schemeClr val="accent5">
                        <a:lumMod val="60000"/>
                        <a:lumOff val="40000"/>
                      </a:scheme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anchor="ctr"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defRPr/>
                      </a:pPr>
                      <a:r>
                        <a:rPr lang="uk-UA" altLang="ru-RU" sz="1500" b="1" i="1" dirty="0"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 3. Область допустимих рішень проекту</a:t>
                      </a:r>
                    </a:p>
                  </p:txBody>
                </p:sp>
                <p:sp>
                  <p:nvSpPr>
                    <p:cNvPr id="19" name="Rectangle 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00130" y="625448"/>
                      <a:ext cx="6572098" cy="492383"/>
                    </a:xfrm>
                    <a:prstGeom prst="rect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anchor="ctr">
                      <a:spAutoFit/>
                    </a:bodyPr>
                    <a:lstStyle/>
                    <a:p>
                      <a:pPr algn="ctr" eaLnBrk="1" hangingPunct="1">
                        <a:defRPr/>
                      </a:pPr>
                      <a:r>
                        <a:rPr lang="uk-UA" altLang="ru-RU" b="1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Додаткові елементи проектів</a:t>
                      </a:r>
                      <a:r>
                        <a:rPr lang="ru-RU" altLang="ru-RU" b="1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endParaRPr lang="uk-UA" altLang="ru-RU" b="1" dirty="0">
                        <a:solidFill>
                          <a:schemeClr val="bg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0" name="Прямоугольник 19"/>
                    <p:cNvSpPr/>
                    <p:nvPr/>
                  </p:nvSpPr>
                  <p:spPr>
                    <a:xfrm>
                      <a:off x="785771" y="5196259"/>
                      <a:ext cx="8143685" cy="430835"/>
                    </a:xfrm>
                    <a:prstGeom prst="rect">
                      <a:avLst/>
                    </a:prstGeom>
                    <a:solidFill>
                      <a:schemeClr val="accent5">
                        <a:lumMod val="60000"/>
                        <a:lumOff val="40000"/>
                      </a:schemeClr>
                    </a:solidFill>
                    <a:ln>
                      <a:solidFill>
                        <a:srgbClr val="000000"/>
                      </a:solidFill>
                    </a:ln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defRPr/>
                      </a:pPr>
                      <a:r>
                        <a:rPr lang="uk-UA" altLang="ru-RU" sz="1500" b="1" i="1"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6. Документація проекту</a:t>
                      </a:r>
                    </a:p>
                  </p:txBody>
                </p:sp>
                <p:sp>
                  <p:nvSpPr>
                    <p:cNvPr id="21" name="Прямоугольник 20"/>
                    <p:cNvSpPr/>
                    <p:nvPr/>
                  </p:nvSpPr>
                  <p:spPr>
                    <a:xfrm>
                      <a:off x="785771" y="3578793"/>
                      <a:ext cx="8143685" cy="430834"/>
                    </a:xfrm>
                    <a:prstGeom prst="rect">
                      <a:avLst/>
                    </a:prstGeom>
                    <a:solidFill>
                      <a:schemeClr val="accent5">
                        <a:lumMod val="60000"/>
                        <a:lumOff val="40000"/>
                      </a:schemeClr>
                    </a:solidFill>
                    <a:ln>
                      <a:solidFill>
                        <a:srgbClr val="000000"/>
                      </a:solidFill>
                    </a:ln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defRPr/>
                      </a:pPr>
                      <a:r>
                        <a:rPr lang="uk-UA" altLang="ru-RU" sz="1500" b="1" i="1"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4. Оцінка різних альтернатив проекту</a:t>
                      </a:r>
                    </a:p>
                  </p:txBody>
                </p:sp>
                <p:sp>
                  <p:nvSpPr>
                    <p:cNvPr id="22" name="Прямоугольник 21"/>
                    <p:cNvSpPr/>
                    <p:nvPr/>
                  </p:nvSpPr>
                  <p:spPr>
                    <a:xfrm>
                      <a:off x="795296" y="1364498"/>
                      <a:ext cx="8143685" cy="430834"/>
                    </a:xfrm>
                    <a:prstGeom prst="rect">
                      <a:avLst/>
                    </a:prstGeom>
                    <a:solidFill>
                      <a:schemeClr val="accent5">
                        <a:lumMod val="60000"/>
                        <a:lumOff val="40000"/>
                      </a:schemeClr>
                    </a:solidFill>
                    <a:ln>
                      <a:solidFill>
                        <a:srgbClr val="000000"/>
                      </a:solidFill>
                    </a:ln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defRPr/>
                      </a:pPr>
                      <a:r>
                        <a:rPr lang="uk-UA" altLang="ru-RU" sz="1500" b="1" i="1"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1. Початкові умови</a:t>
                      </a:r>
                    </a:p>
                  </p:txBody>
                </p:sp>
                <p:cxnSp>
                  <p:nvCxnSpPr>
                    <p:cNvPr id="23" name="Прямая соединительная линия 22"/>
                    <p:cNvCxnSpPr/>
                    <p:nvPr/>
                  </p:nvCxnSpPr>
                  <p:spPr>
                    <a:xfrm flipV="1">
                      <a:off x="285720" y="927989"/>
                      <a:ext cx="1214410" cy="0"/>
                    </a:xfrm>
                    <a:prstGeom prst="line">
                      <a:avLst/>
                    </a:prstGeom>
                    <a:ln w="222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" name="Прямая со стрелкой 23"/>
                    <p:cNvCxnSpPr/>
                    <p:nvPr/>
                  </p:nvCxnSpPr>
                  <p:spPr>
                    <a:xfrm>
                      <a:off x="285720" y="2318471"/>
                      <a:ext cx="500051" cy="1587"/>
                    </a:xfrm>
                    <a:prstGeom prst="straightConnector1">
                      <a:avLst/>
                    </a:prstGeom>
                    <a:ln w="22225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" name="Прямая со стрелкой 24"/>
                    <p:cNvCxnSpPr/>
                    <p:nvPr/>
                  </p:nvCxnSpPr>
                  <p:spPr>
                    <a:xfrm>
                      <a:off x="295245" y="3058156"/>
                      <a:ext cx="500051" cy="1587"/>
                    </a:xfrm>
                    <a:prstGeom prst="straightConnector1">
                      <a:avLst/>
                    </a:prstGeom>
                    <a:ln w="22225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" name="Прямая со стрелкой 25"/>
                    <p:cNvCxnSpPr/>
                    <p:nvPr/>
                  </p:nvCxnSpPr>
                  <p:spPr>
                    <a:xfrm>
                      <a:off x="285720" y="4597845"/>
                      <a:ext cx="500051" cy="1587"/>
                    </a:xfrm>
                    <a:prstGeom prst="straightConnector1">
                      <a:avLst/>
                    </a:prstGeom>
                    <a:ln w="22225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" name="Прямая со стрелкой 26"/>
                    <p:cNvCxnSpPr/>
                    <p:nvPr/>
                  </p:nvCxnSpPr>
                  <p:spPr>
                    <a:xfrm>
                      <a:off x="295245" y="5405784"/>
                      <a:ext cx="500051" cy="1588"/>
                    </a:xfrm>
                    <a:prstGeom prst="straightConnector1">
                      <a:avLst/>
                    </a:prstGeom>
                    <a:ln w="22225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29" name="Прямоугольник 28"/>
                <p:cNvSpPr/>
                <p:nvPr/>
              </p:nvSpPr>
              <p:spPr>
                <a:xfrm>
                  <a:off x="795296" y="4366734"/>
                  <a:ext cx="8143685" cy="430834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uk-UA" altLang="ru-RU" sz="1500" b="1" i="1">
                      <a:latin typeface="Century Gothic" panose="020B0502020202020204" pitchFamily="34" charset="0"/>
                      <a:cs typeface="Times New Roman" panose="02020603050405020304" pitchFamily="18" charset="0"/>
                    </a:rPr>
                    <a:t>5. Методи та техніка щодо управління проектами</a:t>
                  </a:r>
                </a:p>
              </p:txBody>
            </p:sp>
          </p:grpSp>
        </p:grpSp>
        <p:cxnSp>
          <p:nvCxnSpPr>
            <p:cNvPr id="32" name="Прямая со стрелкой 31"/>
            <p:cNvCxnSpPr/>
            <p:nvPr/>
          </p:nvCxnSpPr>
          <p:spPr>
            <a:xfrm>
              <a:off x="332791" y="1635557"/>
              <a:ext cx="500051" cy="1588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>
            <a:xfrm>
              <a:off x="332791" y="3856201"/>
              <a:ext cx="500051" cy="1587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20247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1782399" y="90869"/>
            <a:ext cx="6207382" cy="960668"/>
          </a:xfrm>
          <a:extLst/>
        </p:spPr>
        <p:txBody>
          <a:bodyPr rtlCol="0">
            <a:noAutofit/>
          </a:bodyPr>
          <a:lstStyle/>
          <a:p>
            <a:pPr>
              <a:defRPr/>
            </a:pPr>
            <a:r>
              <a:rPr lang="uk-UA" altLang="ru-RU" sz="3200" b="1" dirty="0">
                <a:solidFill>
                  <a:schemeClr val="accent1"/>
                </a:solidFill>
                <a:ea typeface="+mn-ea"/>
                <a:cs typeface="Arial" pitchFamily="34" charset="0"/>
              </a:rPr>
              <a:t>Основні властивості проекту</a:t>
            </a:r>
            <a:endParaRPr lang="ru-RU" altLang="ru-RU" sz="3200" b="1" dirty="0">
              <a:solidFill>
                <a:schemeClr val="accent1"/>
              </a:solidFill>
              <a:ea typeface="+mn-ea"/>
              <a:cs typeface="Arial" pitchFamily="34" charset="0"/>
            </a:endParaRPr>
          </a:p>
        </p:txBody>
      </p:sp>
      <p:grpSp>
        <p:nvGrpSpPr>
          <p:cNvPr id="51204" name="Группа 31"/>
          <p:cNvGrpSpPr>
            <a:grpSpLocks/>
          </p:cNvGrpSpPr>
          <p:nvPr/>
        </p:nvGrpSpPr>
        <p:grpSpPr bwMode="auto">
          <a:xfrm>
            <a:off x="251520" y="1051537"/>
            <a:ext cx="8496944" cy="3943325"/>
            <a:chOff x="212822" y="1541136"/>
            <a:chExt cx="8876953" cy="4513365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6268898" y="3087396"/>
              <a:ext cx="2762142" cy="97792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sz="1500" b="1" dirty="0">
                  <a:solidFill>
                    <a:schemeClr val="tx1"/>
                  </a:solidFill>
                  <a:cs typeface="Arial" pitchFamily="34" charset="0"/>
                </a:rPr>
                <a:t>3. </a:t>
              </a:r>
              <a:r>
                <a:rPr lang="uk-UA" altLang="ru-RU" sz="1500" b="1" dirty="0">
                  <a:solidFill>
                    <a:schemeClr val="tx1"/>
                  </a:solidFill>
                  <a:cs typeface="Arial" pitchFamily="34" charset="0"/>
                </a:rPr>
                <a:t>життєздатність проекту</a:t>
              </a:r>
              <a:endParaRPr lang="uk-UA" sz="1500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84257" y="3090571"/>
              <a:ext cx="2643084" cy="10001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sz="1500" b="1" dirty="0">
                  <a:solidFill>
                    <a:schemeClr val="tx1"/>
                  </a:solidFill>
                  <a:cs typeface="Arial" pitchFamily="34" charset="0"/>
                </a:rPr>
                <a:t>7.</a:t>
              </a:r>
              <a:r>
                <a:rPr lang="uk-UA" altLang="ru-RU" sz="1500" b="1" dirty="0">
                  <a:solidFill>
                    <a:schemeClr val="tx1"/>
                  </a:solidFill>
                  <a:cs typeface="Arial" pitchFamily="34" charset="0"/>
                </a:rPr>
                <a:t>конкурентоздатність</a:t>
              </a:r>
              <a:endParaRPr lang="uk-UA" sz="1500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grpSp>
          <p:nvGrpSpPr>
            <p:cNvPr id="51207" name="Группа 30"/>
            <p:cNvGrpSpPr>
              <a:grpSpLocks/>
            </p:cNvGrpSpPr>
            <p:nvPr/>
          </p:nvGrpSpPr>
          <p:grpSpPr bwMode="auto">
            <a:xfrm>
              <a:off x="212822" y="1541136"/>
              <a:ext cx="8876953" cy="4513365"/>
              <a:chOff x="212822" y="1541136"/>
              <a:chExt cx="8876953" cy="4513365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2976552" y="5132143"/>
                <a:ext cx="2968509" cy="92235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uk-UA" sz="1500" b="1" dirty="0">
                    <a:solidFill>
                      <a:schemeClr val="tx1"/>
                    </a:solidFill>
                    <a:cs typeface="Arial" pitchFamily="34" charset="0"/>
                  </a:rPr>
                  <a:t>5. </a:t>
                </a:r>
                <a:r>
                  <a:rPr lang="uk-UA" altLang="ru-RU" sz="1500" b="1" dirty="0">
                    <a:solidFill>
                      <a:schemeClr val="tx1"/>
                    </a:solidFill>
                    <a:cs typeface="Arial" pitchFamily="34" charset="0"/>
                  </a:rPr>
                  <a:t>соціальна та </a:t>
                </a:r>
                <a:r>
                  <a:rPr lang="uk-UA" altLang="ru-RU" sz="1500" b="1" dirty="0" smtClean="0">
                    <a:solidFill>
                      <a:schemeClr val="tx1"/>
                    </a:solidFill>
                    <a:cs typeface="Arial" pitchFamily="34" charset="0"/>
                  </a:rPr>
                  <a:t>суспільна</a:t>
                </a:r>
              </a:p>
              <a:p>
                <a:pPr algn="ctr">
                  <a:defRPr/>
                </a:pPr>
                <a:r>
                  <a:rPr lang="uk-UA" altLang="ru-RU" sz="1500" b="1" dirty="0" smtClean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uk-UA" altLang="ru-RU" sz="1500" b="1" dirty="0">
                    <a:solidFill>
                      <a:schemeClr val="tx1"/>
                    </a:solidFill>
                    <a:cs typeface="Arial" pitchFamily="34" charset="0"/>
                  </a:rPr>
                  <a:t>цінність проекту</a:t>
                </a:r>
                <a:endParaRPr lang="uk-UA" sz="1500" b="1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grpSp>
            <p:nvGrpSpPr>
              <p:cNvPr id="51209" name="Группа 29"/>
              <p:cNvGrpSpPr>
                <a:grpSpLocks/>
              </p:cNvGrpSpPr>
              <p:nvPr/>
            </p:nvGrpSpPr>
            <p:grpSpPr bwMode="auto">
              <a:xfrm>
                <a:off x="212822" y="1541136"/>
                <a:ext cx="8876953" cy="4071277"/>
                <a:chOff x="211048" y="1572437"/>
                <a:chExt cx="8876953" cy="4071277"/>
              </a:xfrm>
            </p:grpSpPr>
            <p:grpSp>
              <p:nvGrpSpPr>
                <p:cNvPr id="51210" name="Группа 3"/>
                <p:cNvGrpSpPr>
                  <a:grpSpLocks/>
                </p:cNvGrpSpPr>
                <p:nvPr/>
              </p:nvGrpSpPr>
              <p:grpSpPr bwMode="auto">
                <a:xfrm>
                  <a:off x="211048" y="1572437"/>
                  <a:ext cx="8876953" cy="4071277"/>
                  <a:chOff x="79699" y="1989804"/>
                  <a:chExt cx="8876953" cy="3852631"/>
                </a:xfrm>
              </p:grpSpPr>
              <p:cxnSp>
                <p:nvCxnSpPr>
                  <p:cNvPr id="5" name="Прямая соединительная линия 4"/>
                  <p:cNvCxnSpPr/>
                  <p:nvPr/>
                </p:nvCxnSpPr>
                <p:spPr>
                  <a:xfrm>
                    <a:off x="2795806" y="3887181"/>
                    <a:ext cx="357173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Прямая соединительная линия 5"/>
                  <p:cNvCxnSpPr/>
                  <p:nvPr/>
                </p:nvCxnSpPr>
                <p:spPr>
                  <a:xfrm rot="5400000" flipH="1" flipV="1">
                    <a:off x="4321943" y="3066938"/>
                    <a:ext cx="35754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" name="Прямая соединительная линия 6"/>
                  <p:cNvCxnSpPr/>
                  <p:nvPr/>
                </p:nvCxnSpPr>
                <p:spPr>
                  <a:xfrm>
                    <a:off x="5780189" y="3936757"/>
                    <a:ext cx="357173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" name="Овал 7"/>
                  <p:cNvSpPr/>
                  <p:nvPr/>
                </p:nvSpPr>
                <p:spPr>
                  <a:xfrm>
                    <a:off x="3110119" y="3275754"/>
                    <a:ext cx="2714519" cy="1285950"/>
                  </a:xfrm>
                  <a:prstGeom prst="ellipse">
                    <a:avLst/>
                  </a:prstGeom>
                  <a:solidFill>
                    <a:srgbClr val="009999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uk-UA" altLang="ru-RU" b="1" dirty="0">
                        <a:cs typeface="Arial" pitchFamily="34" charset="0"/>
                      </a:rPr>
                      <a:t>техніко-економічні показники:</a:t>
                    </a:r>
                    <a:endParaRPr lang="uk-UA" b="1" dirty="0">
                      <a:cs typeface="Arial" pitchFamily="34" charset="0"/>
                    </a:endParaRPr>
                  </a:p>
                </p:txBody>
              </p:sp>
              <p:sp>
                <p:nvSpPr>
                  <p:cNvPr id="9" name="Прямоугольник 8"/>
                  <p:cNvSpPr/>
                  <p:nvPr/>
                </p:nvSpPr>
                <p:spPr>
                  <a:xfrm>
                    <a:off x="3172028" y="1989804"/>
                    <a:ext cx="2644672" cy="868317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uk-UA" sz="1500" b="1" dirty="0">
                        <a:solidFill>
                          <a:schemeClr val="tx1"/>
                        </a:solidFill>
                        <a:cs typeface="Arial" pitchFamily="34" charset="0"/>
                      </a:rPr>
                      <a:t>1. </a:t>
                    </a:r>
                    <a:r>
                      <a:rPr lang="uk-UA" altLang="ru-RU" sz="1500" b="1" dirty="0">
                        <a:solidFill>
                          <a:schemeClr val="tx1"/>
                        </a:solidFill>
                        <a:cs typeface="Arial" pitchFamily="34" charset="0"/>
                      </a:rPr>
                      <a:t>якість</a:t>
                    </a:r>
                    <a:endParaRPr lang="uk-UA" sz="1500" b="1" dirty="0">
                      <a:solidFill>
                        <a:schemeClr val="tx1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10" name="Прямоугольник 9"/>
                  <p:cNvSpPr/>
                  <p:nvPr/>
                </p:nvSpPr>
                <p:spPr>
                  <a:xfrm>
                    <a:off x="6000843" y="2285752"/>
                    <a:ext cx="2857388" cy="959956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uk-UA" sz="1500" b="1" dirty="0">
                        <a:solidFill>
                          <a:schemeClr val="tx1"/>
                        </a:solidFill>
                        <a:cs typeface="Arial" pitchFamily="34" charset="0"/>
                      </a:rPr>
                      <a:t>2. </a:t>
                    </a:r>
                    <a:r>
                      <a:rPr lang="uk-UA" altLang="ru-RU" sz="1500" b="1" dirty="0">
                        <a:solidFill>
                          <a:schemeClr val="tx1"/>
                        </a:solidFill>
                        <a:cs typeface="Arial" pitchFamily="34" charset="0"/>
                      </a:rPr>
                      <a:t>комерційний ризик та надійність</a:t>
                    </a:r>
                    <a:endParaRPr lang="uk-UA" sz="1500" b="1" dirty="0">
                      <a:solidFill>
                        <a:schemeClr val="tx1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11" name="Прямоугольник 10"/>
                  <p:cNvSpPr/>
                  <p:nvPr/>
                </p:nvSpPr>
                <p:spPr>
                  <a:xfrm>
                    <a:off x="357501" y="2267725"/>
                    <a:ext cx="2643084" cy="947938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uk-UA" sz="1500" b="1" dirty="0">
                        <a:solidFill>
                          <a:schemeClr val="tx1"/>
                        </a:solidFill>
                        <a:cs typeface="Arial" pitchFamily="34" charset="0"/>
                      </a:rPr>
                      <a:t>8. </a:t>
                    </a:r>
                    <a:r>
                      <a:rPr lang="uk-UA" altLang="ru-RU" sz="1500" b="1" dirty="0">
                        <a:solidFill>
                          <a:schemeClr val="tx1"/>
                        </a:solidFill>
                        <a:cs typeface="Arial" pitchFamily="34" charset="0"/>
                      </a:rPr>
                      <a:t>обсяги робіт</a:t>
                    </a:r>
                    <a:endParaRPr lang="uk-UA" sz="1500" b="1" dirty="0">
                      <a:solidFill>
                        <a:schemeClr val="tx1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12" name="Прямоугольник 11"/>
                  <p:cNvSpPr/>
                  <p:nvPr/>
                </p:nvSpPr>
                <p:spPr>
                  <a:xfrm>
                    <a:off x="79699" y="4842630"/>
                    <a:ext cx="2698645" cy="1000517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uk-UA" sz="1500" b="1" dirty="0">
                        <a:solidFill>
                          <a:schemeClr val="tx1"/>
                        </a:solidFill>
                        <a:cs typeface="Arial" pitchFamily="34" charset="0"/>
                      </a:rPr>
                      <a:t>6.</a:t>
                    </a:r>
                    <a:r>
                      <a:rPr lang="uk-UA" altLang="ru-RU" sz="1500" b="1" dirty="0">
                        <a:solidFill>
                          <a:schemeClr val="tx1"/>
                        </a:solidFill>
                        <a:cs typeface="Arial" pitchFamily="34" charset="0"/>
                      </a:rPr>
                      <a:t> терміни виконання робіт</a:t>
                    </a:r>
                    <a:endParaRPr lang="uk-UA" sz="1500" b="1" dirty="0">
                      <a:solidFill>
                        <a:schemeClr val="tx1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13" name="Прямоугольник 12"/>
                  <p:cNvSpPr/>
                  <p:nvPr/>
                </p:nvSpPr>
                <p:spPr>
                  <a:xfrm>
                    <a:off x="5923059" y="4863662"/>
                    <a:ext cx="3033593" cy="872824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uk-UA" sz="1500" b="1" dirty="0">
                        <a:solidFill>
                          <a:schemeClr val="tx1"/>
                        </a:solidFill>
                        <a:cs typeface="Arial" pitchFamily="34" charset="0"/>
                      </a:rPr>
                      <a:t>4. </a:t>
                    </a:r>
                    <a:r>
                      <a:rPr lang="uk-UA" altLang="ru-RU" sz="1500" b="1" dirty="0">
                        <a:solidFill>
                          <a:schemeClr val="tx1"/>
                        </a:solidFill>
                        <a:cs typeface="Arial" pitchFamily="34" charset="0"/>
                      </a:rPr>
                      <a:t>вартість, витрати, </a:t>
                    </a:r>
                    <a:endParaRPr lang="uk-UA" altLang="ru-RU" sz="1500" b="1" dirty="0" smtClean="0">
                      <a:solidFill>
                        <a:schemeClr val="tx1"/>
                      </a:solidFill>
                      <a:cs typeface="Arial" pitchFamily="34" charset="0"/>
                    </a:endParaRPr>
                  </a:p>
                  <a:p>
                    <a:pPr algn="ctr">
                      <a:defRPr/>
                    </a:pPr>
                    <a:r>
                      <a:rPr lang="uk-UA" altLang="ru-RU" sz="1500" b="1" dirty="0" smtClean="0">
                        <a:solidFill>
                          <a:schemeClr val="tx1"/>
                        </a:solidFill>
                        <a:cs typeface="Arial" pitchFamily="34" charset="0"/>
                      </a:rPr>
                      <a:t>собівартість</a:t>
                    </a:r>
                    <a:r>
                      <a:rPr lang="uk-UA" altLang="ru-RU" sz="1500" b="1" dirty="0">
                        <a:solidFill>
                          <a:schemeClr val="tx1"/>
                        </a:solidFill>
                        <a:cs typeface="Arial" pitchFamily="34" charset="0"/>
                      </a:rPr>
                      <a:t>, прибуток</a:t>
                    </a:r>
                    <a:endParaRPr lang="uk-UA" sz="1500" b="1" dirty="0">
                      <a:solidFill>
                        <a:schemeClr val="tx1"/>
                      </a:solidFill>
                      <a:cs typeface="Arial" pitchFamily="34" charset="0"/>
                    </a:endParaRPr>
                  </a:p>
                </p:txBody>
              </p:sp>
              <p:cxnSp>
                <p:nvCxnSpPr>
                  <p:cNvPr id="14" name="Прямая соединительная линия 13"/>
                  <p:cNvCxnSpPr>
                    <a:endCxn id="8" idx="3"/>
                  </p:cNvCxnSpPr>
                  <p:nvPr/>
                </p:nvCxnSpPr>
                <p:spPr>
                  <a:xfrm flipV="1">
                    <a:off x="2795806" y="4373919"/>
                    <a:ext cx="711172" cy="647482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Прямая соединительная линия 14"/>
                  <p:cNvCxnSpPr>
                    <a:stCxn id="8" idx="5"/>
                  </p:cNvCxnSpPr>
                  <p:nvPr/>
                </p:nvCxnSpPr>
                <p:spPr>
                  <a:xfrm>
                    <a:off x="5427778" y="4373919"/>
                    <a:ext cx="495281" cy="69856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3" name="Прямая соединительная линия 22"/>
                <p:cNvCxnSpPr/>
                <p:nvPr/>
              </p:nvCxnSpPr>
              <p:spPr>
                <a:xfrm flipV="1">
                  <a:off x="4533642" y="4344275"/>
                  <a:ext cx="0" cy="789005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Прямая соединительная линия 25"/>
                <p:cNvCxnSpPr>
                  <a:endCxn id="8" idx="1"/>
                </p:cNvCxnSpPr>
                <p:nvPr/>
              </p:nvCxnSpPr>
              <p:spPr>
                <a:xfrm>
                  <a:off x="3131934" y="2710700"/>
                  <a:ext cx="506393" cy="41911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Прямая соединительная линия 27"/>
                <p:cNvCxnSpPr/>
                <p:nvPr/>
              </p:nvCxnSpPr>
              <p:spPr>
                <a:xfrm flipH="1">
                  <a:off x="5463881" y="2610686"/>
                  <a:ext cx="668311" cy="466736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2193145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07904" y="2029594"/>
            <a:ext cx="5436096" cy="23423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3707904" y="2029594"/>
            <a:ext cx="5436096" cy="2270348"/>
          </a:xfrm>
        </p:spPr>
        <p:txBody>
          <a:bodyPr/>
          <a:lstStyle/>
          <a:p>
            <a:r>
              <a:rPr lang="uk-UA" altLang="ru-RU" b="1" i="1" dirty="0" smtClean="0">
                <a:solidFill>
                  <a:schemeClr val="bg1"/>
                </a:solidFill>
              </a:rPr>
              <a:t>Класифікація </a:t>
            </a:r>
          </a:p>
          <a:p>
            <a:r>
              <a:rPr lang="uk-UA" altLang="ru-RU" b="1" i="1" dirty="0" smtClean="0">
                <a:solidFill>
                  <a:schemeClr val="bg1"/>
                </a:solidFill>
              </a:rPr>
              <a:t>проектів</a:t>
            </a:r>
            <a:endParaRPr lang="ko-KR" altLang="en-US" b="1" dirty="0">
              <a:solidFill>
                <a:schemeClr val="bg1"/>
              </a:solidFill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2690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077458" y="164445"/>
            <a:ext cx="5456076" cy="960668"/>
          </a:xfrm>
          <a:extLst/>
        </p:spPr>
        <p:txBody>
          <a:bodyPr rtlCol="0">
            <a:noAutofit/>
          </a:bodyPr>
          <a:lstStyle/>
          <a:p>
            <a:pPr>
              <a:defRPr/>
            </a:pPr>
            <a:r>
              <a:rPr lang="uk-UA" altLang="ru-RU" sz="3200" b="1" dirty="0">
                <a:solidFill>
                  <a:schemeClr val="accent1"/>
                </a:solidFill>
                <a:ea typeface="+mn-ea"/>
                <a:cs typeface="Arial" pitchFamily="34" charset="0"/>
              </a:rPr>
              <a:t>Класифікація проектів</a:t>
            </a:r>
            <a:r>
              <a:rPr lang="ru-RU" altLang="ru-RU" sz="3200" b="1" dirty="0">
                <a:solidFill>
                  <a:schemeClr val="accent1"/>
                </a:solidFill>
                <a:ea typeface="+mn-ea"/>
                <a:cs typeface="Arial" pitchFamily="34" charset="0"/>
              </a:rPr>
              <a:t> </a:t>
            </a:r>
          </a:p>
        </p:txBody>
      </p:sp>
      <p:grpSp>
        <p:nvGrpSpPr>
          <p:cNvPr id="22531" name="Группа 33"/>
          <p:cNvGrpSpPr>
            <a:grpSpLocks/>
          </p:cNvGrpSpPr>
          <p:nvPr/>
        </p:nvGrpSpPr>
        <p:grpSpPr bwMode="auto">
          <a:xfrm>
            <a:off x="1115616" y="915566"/>
            <a:ext cx="8028384" cy="3816423"/>
            <a:chOff x="361010" y="1697034"/>
            <a:chExt cx="8672886" cy="3638374"/>
          </a:xfrm>
        </p:grpSpPr>
        <p:grpSp>
          <p:nvGrpSpPr>
            <p:cNvPr id="22532" name="Группа 37"/>
            <p:cNvGrpSpPr>
              <a:grpSpLocks/>
            </p:cNvGrpSpPr>
            <p:nvPr/>
          </p:nvGrpSpPr>
          <p:grpSpPr bwMode="auto">
            <a:xfrm>
              <a:off x="361010" y="1697034"/>
              <a:ext cx="8672886" cy="3638374"/>
              <a:chOff x="59403" y="1052073"/>
              <a:chExt cx="9323335" cy="3603208"/>
            </a:xfrm>
          </p:grpSpPr>
          <p:sp>
            <p:nvSpPr>
              <p:cNvPr id="8" name="Скругленный прямоугольник 7"/>
              <p:cNvSpPr/>
              <p:nvPr/>
            </p:nvSpPr>
            <p:spPr>
              <a:xfrm>
                <a:off x="426261" y="1929025"/>
                <a:ext cx="8497477" cy="1106506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uk-UA" altLang="ru-RU" b="1" i="1" dirty="0">
                    <a:solidFill>
                      <a:schemeClr val="bg1"/>
                    </a:solidFill>
                    <a:latin typeface="+mj-lt"/>
                    <a:cs typeface="Times New Roman" panose="02020603050405020304" pitchFamily="18" charset="0"/>
                  </a:rPr>
                  <a:t>мегапроект</a:t>
                </a:r>
                <a:r>
                  <a:rPr lang="uk-UA" altLang="ru-RU" sz="1500" dirty="0"/>
                  <a:t> (це цільові програми, які включають в себе велику кількість взаємопов’язаних проектів, що об’єднані єдиною метою, виділеними ресурсами та часом); </a:t>
                </a:r>
                <a:endParaRPr lang="uk-UA" altLang="ru-RU" sz="1500" i="1" dirty="0"/>
              </a:p>
            </p:txBody>
          </p:sp>
          <p:grpSp>
            <p:nvGrpSpPr>
              <p:cNvPr id="22535" name="Группа 39"/>
              <p:cNvGrpSpPr>
                <a:grpSpLocks/>
              </p:cNvGrpSpPr>
              <p:nvPr/>
            </p:nvGrpSpPr>
            <p:grpSpPr bwMode="auto">
              <a:xfrm>
                <a:off x="59403" y="1052073"/>
                <a:ext cx="9323335" cy="3603208"/>
                <a:chOff x="59403" y="1052073"/>
                <a:chExt cx="9323335" cy="3603208"/>
              </a:xfrm>
            </p:grpSpPr>
            <p:sp>
              <p:nvSpPr>
                <p:cNvPr id="10" name="Шестиугольник 9"/>
                <p:cNvSpPr/>
                <p:nvPr/>
              </p:nvSpPr>
              <p:spPr>
                <a:xfrm>
                  <a:off x="221503" y="1052073"/>
                  <a:ext cx="9161235" cy="591659"/>
                </a:xfrm>
                <a:prstGeom prst="hexagon">
                  <a:avLst/>
                </a:prstGeom>
                <a:solidFill>
                  <a:schemeClr val="accent6">
                    <a:lumMod val="75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uk-UA" altLang="ru-RU" b="1" dirty="0">
                      <a:solidFill>
                        <a:schemeClr val="bg1"/>
                      </a:solidFill>
                      <a:latin typeface="+mj-lt"/>
                      <a:cs typeface="Times New Roman" panose="02020603050405020304" pitchFamily="18" charset="0"/>
                    </a:rPr>
                    <a:t>1. За складом та структурою проекту:</a:t>
                  </a:r>
                </a:p>
              </p:txBody>
            </p:sp>
            <p:sp>
              <p:nvSpPr>
                <p:cNvPr id="12" name="Скругленный прямоугольник 11"/>
                <p:cNvSpPr/>
                <p:nvPr/>
              </p:nvSpPr>
              <p:spPr>
                <a:xfrm>
                  <a:off x="474038" y="3325605"/>
                  <a:ext cx="8449699" cy="499278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90000"/>
                    </a:lnSpc>
                    <a:defRPr/>
                  </a:pPr>
                  <a:r>
                    <a:rPr lang="uk-UA" altLang="ru-RU" b="1" i="1" dirty="0" err="1">
                      <a:solidFill>
                        <a:schemeClr val="bg1"/>
                      </a:solidFill>
                      <a:latin typeface="+mj-lt"/>
                      <a:cs typeface="Times New Roman" panose="02020603050405020304" pitchFamily="18" charset="0"/>
                    </a:rPr>
                    <a:t>мультипроект</a:t>
                  </a:r>
                  <a:r>
                    <a:rPr lang="uk-UA" altLang="ru-RU" sz="1500" dirty="0"/>
                    <a:t> (включає в себе </a:t>
                  </a:r>
                  <a:r>
                    <a:rPr lang="uk-UA" altLang="ru-RU" sz="1500" dirty="0" err="1"/>
                    <a:t>монопроекти</a:t>
                  </a:r>
                  <a:r>
                    <a:rPr lang="uk-UA" altLang="ru-RU" sz="1500" dirty="0"/>
                    <a:t>); </a:t>
                  </a:r>
                  <a:endParaRPr lang="uk-UA" altLang="ru-RU" sz="1500" i="1" dirty="0"/>
                </a:p>
              </p:txBody>
            </p:sp>
            <p:sp>
              <p:nvSpPr>
                <p:cNvPr id="13" name="Скругленный прямоугольник 12"/>
                <p:cNvSpPr/>
                <p:nvPr/>
              </p:nvSpPr>
              <p:spPr>
                <a:xfrm>
                  <a:off x="523522" y="4156003"/>
                  <a:ext cx="8449699" cy="499278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90000"/>
                    </a:lnSpc>
                    <a:defRPr/>
                  </a:pPr>
                  <a:r>
                    <a:rPr lang="uk-UA" altLang="ru-RU" b="1" i="1" dirty="0" err="1">
                      <a:solidFill>
                        <a:schemeClr val="bg1"/>
                      </a:solidFill>
                      <a:latin typeface="+mj-lt"/>
                      <a:cs typeface="Times New Roman" panose="02020603050405020304" pitchFamily="18" charset="0"/>
                    </a:rPr>
                    <a:t>монопроект</a:t>
                  </a:r>
                  <a:r>
                    <a:rPr lang="uk-UA" altLang="ru-RU" sz="1500" dirty="0"/>
                    <a:t> (окремий проект).</a:t>
                  </a:r>
                  <a:endParaRPr lang="ru-RU" altLang="ru-RU" sz="1500" dirty="0"/>
                </a:p>
              </p:txBody>
            </p:sp>
            <p:cxnSp>
              <p:nvCxnSpPr>
                <p:cNvPr id="16" name="Прямая соединительная линия 15"/>
                <p:cNvCxnSpPr/>
                <p:nvPr/>
              </p:nvCxnSpPr>
              <p:spPr>
                <a:xfrm>
                  <a:off x="59403" y="1340826"/>
                  <a:ext cx="78491" cy="3047941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Прямая со стрелкой 16"/>
                <p:cNvCxnSpPr/>
                <p:nvPr/>
              </p:nvCxnSpPr>
              <p:spPr>
                <a:xfrm flipV="1">
                  <a:off x="143012" y="2343789"/>
                  <a:ext cx="331026" cy="28743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Прямая со стрелкой 17"/>
                <p:cNvCxnSpPr>
                  <a:endCxn id="12" idx="1"/>
                </p:cNvCxnSpPr>
                <p:nvPr/>
              </p:nvCxnSpPr>
              <p:spPr>
                <a:xfrm flipV="1">
                  <a:off x="119124" y="3558368"/>
                  <a:ext cx="354915" cy="9436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Прямая со стрелкой 19"/>
                <p:cNvCxnSpPr>
                  <a:endCxn id="13" idx="1"/>
                </p:cNvCxnSpPr>
                <p:nvPr/>
              </p:nvCxnSpPr>
              <p:spPr>
                <a:xfrm>
                  <a:off x="137894" y="4388767"/>
                  <a:ext cx="385628" cy="0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3" name="Прямая соединительная линия 32"/>
            <p:cNvCxnSpPr/>
            <p:nvPr/>
          </p:nvCxnSpPr>
          <p:spPr>
            <a:xfrm flipH="1">
              <a:off x="361010" y="1988605"/>
              <a:ext cx="15079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30256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2077458" y="164445"/>
            <a:ext cx="5456076" cy="960668"/>
          </a:xfrm>
          <a:extLst/>
        </p:spPr>
        <p:txBody>
          <a:bodyPr rtlCol="0">
            <a:noAutofit/>
          </a:bodyPr>
          <a:lstStyle/>
          <a:p>
            <a:pPr>
              <a:defRPr/>
            </a:pPr>
            <a:r>
              <a:rPr lang="uk-UA" altLang="ru-RU" sz="3200" b="1" dirty="0">
                <a:solidFill>
                  <a:schemeClr val="accent1"/>
                </a:solidFill>
                <a:ea typeface="+mn-ea"/>
                <a:cs typeface="Arial" pitchFamily="34" charset="0"/>
              </a:rPr>
              <a:t>Класифікація проектів</a:t>
            </a:r>
            <a:r>
              <a:rPr lang="ru-RU" altLang="ru-RU" sz="3200" b="1" dirty="0">
                <a:solidFill>
                  <a:schemeClr val="accent1"/>
                </a:solidFill>
                <a:ea typeface="+mn-ea"/>
                <a:cs typeface="Arial" pitchFamily="34" charset="0"/>
              </a:rPr>
              <a:t> </a:t>
            </a:r>
          </a:p>
        </p:txBody>
      </p:sp>
      <p:grpSp>
        <p:nvGrpSpPr>
          <p:cNvPr id="23555" name="Группа 1"/>
          <p:cNvGrpSpPr>
            <a:grpSpLocks/>
          </p:cNvGrpSpPr>
          <p:nvPr/>
        </p:nvGrpSpPr>
        <p:grpSpPr bwMode="auto">
          <a:xfrm>
            <a:off x="179512" y="1096806"/>
            <a:ext cx="8568952" cy="3779043"/>
            <a:chOff x="360363" y="1462407"/>
            <a:chExt cx="8674100" cy="5038724"/>
          </a:xfrm>
        </p:grpSpPr>
        <p:cxnSp>
          <p:nvCxnSpPr>
            <p:cNvPr id="31" name="Прямая со стрелкой 30"/>
            <p:cNvCxnSpPr/>
            <p:nvPr/>
          </p:nvCxnSpPr>
          <p:spPr bwMode="auto">
            <a:xfrm flipV="1">
              <a:off x="371475" y="3900488"/>
              <a:ext cx="350838" cy="4762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557" name="Группа 34"/>
            <p:cNvGrpSpPr>
              <a:grpSpLocks/>
            </p:cNvGrpSpPr>
            <p:nvPr/>
          </p:nvGrpSpPr>
          <p:grpSpPr bwMode="auto">
            <a:xfrm>
              <a:off x="360363" y="1462407"/>
              <a:ext cx="8674100" cy="5038724"/>
              <a:chOff x="361010" y="1462313"/>
              <a:chExt cx="8672886" cy="5039279"/>
            </a:xfrm>
          </p:grpSpPr>
          <p:grpSp>
            <p:nvGrpSpPr>
              <p:cNvPr id="23558" name="Группа 26"/>
              <p:cNvGrpSpPr>
                <a:grpSpLocks/>
              </p:cNvGrpSpPr>
              <p:nvPr/>
            </p:nvGrpSpPr>
            <p:grpSpPr bwMode="auto">
              <a:xfrm>
                <a:off x="361010" y="1462313"/>
                <a:ext cx="8672886" cy="5039279"/>
                <a:chOff x="361010" y="1318297"/>
                <a:chExt cx="8672886" cy="5039279"/>
              </a:xfrm>
            </p:grpSpPr>
            <p:grpSp>
              <p:nvGrpSpPr>
                <p:cNvPr id="23560" name="Группа 19"/>
                <p:cNvGrpSpPr>
                  <a:grpSpLocks/>
                </p:cNvGrpSpPr>
                <p:nvPr/>
              </p:nvGrpSpPr>
              <p:grpSpPr bwMode="auto">
                <a:xfrm>
                  <a:off x="361010" y="1318297"/>
                  <a:ext cx="8672886" cy="5039279"/>
                  <a:chOff x="471825" y="1318297"/>
                  <a:chExt cx="8672886" cy="5039279"/>
                </a:xfrm>
              </p:grpSpPr>
              <p:grpSp>
                <p:nvGrpSpPr>
                  <p:cNvPr id="23563" name="Группа 37"/>
                  <p:cNvGrpSpPr>
                    <a:grpSpLocks/>
                  </p:cNvGrpSpPr>
                  <p:nvPr/>
                </p:nvGrpSpPr>
                <p:grpSpPr bwMode="auto">
                  <a:xfrm>
                    <a:off x="471825" y="1318297"/>
                    <a:ext cx="8672886" cy="4762706"/>
                    <a:chOff x="98432" y="723610"/>
                    <a:chExt cx="9323335" cy="4159076"/>
                  </a:xfrm>
                </p:grpSpPr>
                <p:sp>
                  <p:nvSpPr>
                    <p:cNvPr id="7" name="Скругленный прямоугольник 6"/>
                    <p:cNvSpPr/>
                    <p:nvPr/>
                  </p:nvSpPr>
                  <p:spPr>
                    <a:xfrm>
                      <a:off x="426046" y="1929545"/>
                      <a:ext cx="8444578" cy="475831"/>
                    </a:xfrm>
                    <a:prstGeom prst="roundRect">
                      <a:avLst/>
                    </a:prstGeom>
                    <a:solidFill>
                      <a:schemeClr val="accent5">
                        <a:lumMod val="60000"/>
                        <a:lumOff val="40000"/>
                      </a:schemeClr>
                    </a:solidFill>
                    <a:ln>
                      <a:solidFill>
                        <a:srgbClr val="000000"/>
                      </a:solidFill>
                    </a:ln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defRPr/>
                      </a:pPr>
                      <a:r>
                        <a:rPr lang="uk-UA" altLang="ru-RU" dirty="0">
                          <a:latin typeface="+mn-lt"/>
                        </a:rPr>
                        <a:t>технічний</a:t>
                      </a:r>
                      <a:endParaRPr lang="en-US" altLang="ru-RU" dirty="0">
                        <a:latin typeface="+mn-lt"/>
                      </a:endParaRPr>
                    </a:p>
                  </p:txBody>
                </p:sp>
                <p:grpSp>
                  <p:nvGrpSpPr>
                    <p:cNvPr id="23567" name="Группа 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8432" y="723610"/>
                      <a:ext cx="9323335" cy="4159076"/>
                      <a:chOff x="98432" y="723610"/>
                      <a:chExt cx="9323335" cy="4159076"/>
                    </a:xfrm>
                  </p:grpSpPr>
                  <p:sp>
                    <p:nvSpPr>
                      <p:cNvPr id="9" name="Шестиугольник 8"/>
                      <p:cNvSpPr/>
                      <p:nvPr/>
                    </p:nvSpPr>
                    <p:spPr>
                      <a:xfrm>
                        <a:off x="260532" y="723610"/>
                        <a:ext cx="9161235" cy="920050"/>
                      </a:xfrm>
                      <a:prstGeom prst="hexagon">
                        <a:avLst/>
                      </a:prstGeom>
                      <a:solidFill>
                        <a:schemeClr val="accent6">
                          <a:lumMod val="75000"/>
                        </a:scheme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anchor="ctr">
                        <a:spAutoFit/>
                      </a:bodyPr>
                      <a:lstStyle/>
                      <a:p>
                        <a:pPr eaLnBrk="1" hangingPunct="1">
                          <a:defRPr/>
                        </a:pPr>
                        <a:r>
                          <a:rPr lang="uk-UA" altLang="ru-RU" b="1" dirty="0">
                            <a:solidFill>
                              <a:schemeClr val="bg1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a:t>2. За сферою діяльності, в якій виконується проект (типи проектів): </a:t>
                        </a:r>
                        <a:endParaRPr lang="en-US" altLang="ru-RU" b="1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0" name="Скругленный прямоугольник 9"/>
                      <p:cNvSpPr/>
                      <p:nvPr/>
                    </p:nvSpPr>
                    <p:spPr>
                      <a:xfrm>
                        <a:off x="426046" y="2614452"/>
                        <a:ext cx="8449699" cy="475831"/>
                      </a:xfrm>
                      <a:prstGeom prst="roundRect">
                        <a:avLst/>
                      </a:prstGeom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defRPr/>
                        </a:pPr>
                        <a:r>
                          <a:rPr lang="uk-UA" altLang="ru-RU" dirty="0">
                            <a:latin typeface="+mn-lt"/>
                          </a:rPr>
                          <a:t>організаційний </a:t>
                        </a:r>
                        <a:endParaRPr lang="en-US" altLang="ru-RU" dirty="0">
                          <a:latin typeface="+mn-lt"/>
                        </a:endParaRPr>
                      </a:p>
                    </p:txBody>
                  </p:sp>
                  <p:sp>
                    <p:nvSpPr>
                      <p:cNvPr id="11" name="Скругленный прямоугольник 10"/>
                      <p:cNvSpPr/>
                      <p:nvPr/>
                    </p:nvSpPr>
                    <p:spPr>
                      <a:xfrm>
                        <a:off x="497711" y="3930193"/>
                        <a:ext cx="8372915" cy="475831"/>
                      </a:xfrm>
                      <a:prstGeom prst="roundRect">
                        <a:avLst/>
                      </a:prstGeom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defRPr/>
                        </a:pPr>
                        <a:r>
                          <a:rPr lang="uk-UA" altLang="ru-RU" dirty="0">
                            <a:latin typeface="+mn-lt"/>
                          </a:rPr>
                          <a:t>соціальний </a:t>
                        </a:r>
                        <a:endParaRPr lang="en-US" altLang="ru-RU" dirty="0">
                          <a:latin typeface="+mn-lt"/>
                        </a:endParaRPr>
                      </a:p>
                    </p:txBody>
                  </p:sp>
                  <p:cxnSp>
                    <p:nvCxnSpPr>
                      <p:cNvPr id="12" name="Прямая соединительная линия 11"/>
                      <p:cNvCxnSpPr/>
                      <p:nvPr/>
                    </p:nvCxnSpPr>
                    <p:spPr>
                      <a:xfrm>
                        <a:off x="98432" y="1183634"/>
                        <a:ext cx="73371" cy="3687960"/>
                      </a:xfrm>
                      <a:prstGeom prst="line">
                        <a:avLst/>
                      </a:prstGeom>
                      <a:ln w="2222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" name="Прямая со стрелкой 12"/>
                      <p:cNvCxnSpPr/>
                      <p:nvPr/>
                    </p:nvCxnSpPr>
                    <p:spPr>
                      <a:xfrm flipV="1">
                        <a:off x="98432" y="2179106"/>
                        <a:ext cx="377096" cy="4159"/>
                      </a:xfrm>
                      <a:prstGeom prst="straightConnector1">
                        <a:avLst/>
                      </a:prstGeom>
                      <a:ln w="22225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" name="Прямая со стрелкой 14"/>
                      <p:cNvCxnSpPr/>
                      <p:nvPr/>
                    </p:nvCxnSpPr>
                    <p:spPr>
                      <a:xfrm flipV="1">
                        <a:off x="171803" y="4872980"/>
                        <a:ext cx="385628" cy="9706"/>
                      </a:xfrm>
                      <a:prstGeom prst="straightConnector1">
                        <a:avLst/>
                      </a:prstGeom>
                      <a:ln w="22225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18" name="Скругленный прямоугольник 17"/>
                  <p:cNvSpPr/>
                  <p:nvPr/>
                </p:nvSpPr>
                <p:spPr bwMode="auto">
                  <a:xfrm>
                    <a:off x="806739" y="4201196"/>
                    <a:ext cx="7825281" cy="544891"/>
                  </a:xfrm>
                  <a:prstGeom prst="round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solidFill>
                      <a:srgbClr val="000000"/>
                    </a:solidFill>
                  </a:ln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r>
                      <a:rPr lang="uk-UA" altLang="ru-RU" dirty="0">
                        <a:latin typeface="+mn-lt"/>
                      </a:rPr>
                      <a:t>економічний </a:t>
                    </a:r>
                    <a:endParaRPr lang="en-US" altLang="ru-RU" dirty="0">
                      <a:latin typeface="+mn-lt"/>
                    </a:endParaRPr>
                  </a:p>
                </p:txBody>
              </p:sp>
              <p:sp>
                <p:nvSpPr>
                  <p:cNvPr id="19" name="Скругленный прямоугольник 18"/>
                  <p:cNvSpPr/>
                  <p:nvPr/>
                </p:nvSpPr>
                <p:spPr bwMode="auto">
                  <a:xfrm>
                    <a:off x="851184" y="5812685"/>
                    <a:ext cx="7780836" cy="544891"/>
                  </a:xfrm>
                  <a:prstGeom prst="round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solidFill>
                      <a:srgbClr val="000000"/>
                    </a:solidFill>
                  </a:ln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r>
                      <a:rPr lang="uk-UA" altLang="ru-RU" dirty="0">
                        <a:latin typeface="+mn-lt"/>
                      </a:rPr>
                      <a:t>змішаний </a:t>
                    </a:r>
                    <a:endParaRPr lang="ru-RU" altLang="ru-RU" dirty="0">
                      <a:latin typeface="+mn-lt"/>
                    </a:endParaRPr>
                  </a:p>
                </p:txBody>
              </p:sp>
            </p:grpSp>
            <p:cxnSp>
              <p:nvCxnSpPr>
                <p:cNvPr id="24" name="Прямая со стрелкой 23"/>
                <p:cNvCxnSpPr/>
                <p:nvPr/>
              </p:nvCxnSpPr>
              <p:spPr bwMode="auto">
                <a:xfrm flipV="1">
                  <a:off x="429262" y="4456811"/>
                  <a:ext cx="350789" cy="6351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Прямая со стрелкой 24"/>
                <p:cNvCxnSpPr/>
                <p:nvPr/>
              </p:nvCxnSpPr>
              <p:spPr bwMode="auto">
                <a:xfrm flipV="1">
                  <a:off x="438786" y="5293516"/>
                  <a:ext cx="350789" cy="6351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Прямая соединительная линия 32"/>
              <p:cNvCxnSpPr>
                <a:stCxn id="9" idx="2"/>
              </p:cNvCxnSpPr>
              <p:nvPr/>
            </p:nvCxnSpPr>
            <p:spPr>
              <a:xfrm flipH="1">
                <a:off x="361010" y="1989102"/>
                <a:ext cx="150791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618808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077458" y="164445"/>
            <a:ext cx="5456076" cy="960668"/>
          </a:xfrm>
          <a:extLst/>
        </p:spPr>
        <p:txBody>
          <a:bodyPr rtlCol="0">
            <a:noAutofit/>
          </a:bodyPr>
          <a:lstStyle/>
          <a:p>
            <a:pPr>
              <a:defRPr/>
            </a:pPr>
            <a:r>
              <a:rPr lang="uk-UA" altLang="ru-RU" sz="3200" b="1" dirty="0">
                <a:solidFill>
                  <a:schemeClr val="accent1"/>
                </a:solidFill>
                <a:ea typeface="+mn-ea"/>
                <a:cs typeface="Arial" pitchFamily="34" charset="0"/>
              </a:rPr>
              <a:t>Класифікація проектів</a:t>
            </a:r>
            <a:r>
              <a:rPr lang="ru-RU" altLang="ru-RU" sz="3200" b="1" dirty="0">
                <a:solidFill>
                  <a:schemeClr val="accent1"/>
                </a:solidFill>
                <a:ea typeface="+mn-ea"/>
                <a:cs typeface="Arial" pitchFamily="34" charset="0"/>
              </a:rPr>
              <a:t> </a:t>
            </a:r>
          </a:p>
        </p:txBody>
      </p:sp>
      <p:grpSp>
        <p:nvGrpSpPr>
          <p:cNvPr id="24579" name="Группа 39"/>
          <p:cNvGrpSpPr>
            <a:grpSpLocks/>
          </p:cNvGrpSpPr>
          <p:nvPr/>
        </p:nvGrpSpPr>
        <p:grpSpPr bwMode="auto">
          <a:xfrm>
            <a:off x="179512" y="1164908"/>
            <a:ext cx="7738145" cy="3828098"/>
            <a:chOff x="531161" y="1552595"/>
            <a:chExt cx="8493374" cy="5105469"/>
          </a:xfrm>
        </p:grpSpPr>
        <p:grpSp>
          <p:nvGrpSpPr>
            <p:cNvPr id="24580" name="Группа 19"/>
            <p:cNvGrpSpPr>
              <a:grpSpLocks/>
            </p:cNvGrpSpPr>
            <p:nvPr/>
          </p:nvGrpSpPr>
          <p:grpSpPr bwMode="auto">
            <a:xfrm>
              <a:off x="531161" y="1552595"/>
              <a:ext cx="8493374" cy="5105469"/>
              <a:chOff x="361010" y="1692698"/>
              <a:chExt cx="8493374" cy="5105469"/>
            </a:xfrm>
          </p:grpSpPr>
          <p:grpSp>
            <p:nvGrpSpPr>
              <p:cNvPr id="24582" name="Группа 20"/>
              <p:cNvGrpSpPr>
                <a:grpSpLocks/>
              </p:cNvGrpSpPr>
              <p:nvPr/>
            </p:nvGrpSpPr>
            <p:grpSpPr bwMode="auto">
              <a:xfrm>
                <a:off x="361010" y="1692698"/>
                <a:ext cx="8493374" cy="5105469"/>
                <a:chOff x="361010" y="1548682"/>
                <a:chExt cx="8493374" cy="5105469"/>
              </a:xfrm>
            </p:grpSpPr>
            <p:grpSp>
              <p:nvGrpSpPr>
                <p:cNvPr id="24584" name="Группа 22"/>
                <p:cNvGrpSpPr>
                  <a:grpSpLocks/>
                </p:cNvGrpSpPr>
                <p:nvPr/>
              </p:nvGrpSpPr>
              <p:grpSpPr bwMode="auto">
                <a:xfrm>
                  <a:off x="361010" y="1548682"/>
                  <a:ext cx="8493374" cy="5105469"/>
                  <a:chOff x="471825" y="1548682"/>
                  <a:chExt cx="8493374" cy="5105469"/>
                </a:xfrm>
              </p:grpSpPr>
              <p:grpSp>
                <p:nvGrpSpPr>
                  <p:cNvPr id="24587" name="Группа 37"/>
                  <p:cNvGrpSpPr>
                    <a:grpSpLocks/>
                  </p:cNvGrpSpPr>
                  <p:nvPr/>
                </p:nvGrpSpPr>
                <p:grpSpPr bwMode="auto">
                  <a:xfrm>
                    <a:off x="471825" y="1548682"/>
                    <a:ext cx="8493374" cy="4575739"/>
                    <a:chOff x="98432" y="924797"/>
                    <a:chExt cx="9130360" cy="3995805"/>
                  </a:xfrm>
                </p:grpSpPr>
                <p:sp>
                  <p:nvSpPr>
                    <p:cNvPr id="29" name="Скругленный прямоугольник 28"/>
                    <p:cNvSpPr/>
                    <p:nvPr/>
                  </p:nvSpPr>
                  <p:spPr>
                    <a:xfrm>
                      <a:off x="426101" y="1929573"/>
                      <a:ext cx="8444303" cy="475903"/>
                    </a:xfrm>
                    <a:prstGeom prst="roundRect">
                      <a:avLst/>
                    </a:prstGeom>
                    <a:solidFill>
                      <a:schemeClr val="accent5">
                        <a:lumMod val="60000"/>
                        <a:lumOff val="40000"/>
                      </a:schemeClr>
                    </a:solidFill>
                    <a:ln>
                      <a:solidFill>
                        <a:srgbClr val="000000"/>
                      </a:solidFill>
                    </a:ln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defRPr/>
                      </a:pPr>
                      <a:r>
                        <a:rPr lang="uk-UA" altLang="ru-RU" dirty="0">
                          <a:latin typeface="+mn-lt"/>
                        </a:rPr>
                        <a:t>інвестиційні</a:t>
                      </a:r>
                      <a:endParaRPr lang="en-US" altLang="ru-RU" dirty="0">
                        <a:latin typeface="+mn-lt"/>
                      </a:endParaRPr>
                    </a:p>
                  </p:txBody>
                </p:sp>
                <p:grpSp>
                  <p:nvGrpSpPr>
                    <p:cNvPr id="24591" name="Группа 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8432" y="924797"/>
                      <a:ext cx="9130360" cy="3995805"/>
                      <a:chOff x="98432" y="924797"/>
                      <a:chExt cx="9130360" cy="3995805"/>
                    </a:xfrm>
                  </p:grpSpPr>
                  <p:sp>
                    <p:nvSpPr>
                      <p:cNvPr id="31" name="Шестиугольник 30"/>
                      <p:cNvSpPr/>
                      <p:nvPr/>
                    </p:nvSpPr>
                    <p:spPr>
                      <a:xfrm>
                        <a:off x="260560" y="924797"/>
                        <a:ext cx="8968232" cy="517502"/>
                      </a:xfrm>
                      <a:prstGeom prst="hexagon">
                        <a:avLst/>
                      </a:prstGeom>
                      <a:solidFill>
                        <a:schemeClr val="accent6">
                          <a:lumMod val="75000"/>
                        </a:scheme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anchor="ctr">
                        <a:spAutoFit/>
                      </a:bodyPr>
                      <a:lstStyle/>
                      <a:p>
                        <a:pPr eaLnBrk="1" hangingPunct="1">
                          <a:defRPr/>
                        </a:pPr>
                        <a:r>
                          <a:rPr lang="uk-UA" altLang="ru-RU" b="1" dirty="0">
                            <a:solidFill>
                              <a:schemeClr val="bg1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a:t>3. За характером предметної області (види проектів</a:t>
                        </a:r>
                        <a:r>
                          <a:rPr lang="uk-UA" altLang="ru-RU" b="1" dirty="0" smtClean="0">
                            <a:solidFill>
                              <a:schemeClr val="bg1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a:t>)</a:t>
                        </a:r>
                        <a:endParaRPr lang="en-US" altLang="ru-RU" b="1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2" name="Скругленный прямоугольник 31"/>
                      <p:cNvSpPr/>
                      <p:nvPr/>
                    </p:nvSpPr>
                    <p:spPr>
                      <a:xfrm>
                        <a:off x="473885" y="2620130"/>
                        <a:ext cx="8377746" cy="475903"/>
                      </a:xfrm>
                      <a:prstGeom prst="roundRect">
                        <a:avLst/>
                      </a:prstGeom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defRPr/>
                        </a:pPr>
                        <a:r>
                          <a:rPr lang="uk-UA" altLang="ru-RU" dirty="0">
                            <a:latin typeface="+mn-lt"/>
                          </a:rPr>
                          <a:t>інноваційні </a:t>
                        </a:r>
                        <a:endParaRPr lang="en-US" altLang="ru-RU" dirty="0">
                          <a:latin typeface="+mn-lt"/>
                        </a:endParaRPr>
                      </a:p>
                    </p:txBody>
                  </p:sp>
                  <p:sp>
                    <p:nvSpPr>
                      <p:cNvPr id="33" name="Скругленный прямоугольник 32"/>
                      <p:cNvSpPr/>
                      <p:nvPr/>
                    </p:nvSpPr>
                    <p:spPr>
                      <a:xfrm>
                        <a:off x="477300" y="3895859"/>
                        <a:ext cx="8374333" cy="475903"/>
                      </a:xfrm>
                      <a:prstGeom prst="roundRect">
                        <a:avLst/>
                      </a:prstGeom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defRPr/>
                        </a:pPr>
                        <a:r>
                          <a:rPr lang="uk-UA" altLang="ru-RU" dirty="0">
                            <a:latin typeface="+mn-lt"/>
                          </a:rPr>
                          <a:t>комбіновані</a:t>
                        </a:r>
                        <a:endParaRPr lang="ru-RU" altLang="ru-RU" dirty="0">
                          <a:latin typeface="+mn-lt"/>
                        </a:endParaRPr>
                      </a:p>
                    </p:txBody>
                  </p:sp>
                  <p:cxnSp>
                    <p:nvCxnSpPr>
                      <p:cNvPr id="34" name="Прямая соединительная линия 33"/>
                      <p:cNvCxnSpPr/>
                      <p:nvPr/>
                    </p:nvCxnSpPr>
                    <p:spPr>
                      <a:xfrm>
                        <a:off x="98432" y="1183549"/>
                        <a:ext cx="81917" cy="3727347"/>
                      </a:xfrm>
                      <a:prstGeom prst="line">
                        <a:avLst/>
                      </a:prstGeom>
                      <a:ln w="2222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" name="Прямая со стрелкой 34"/>
                      <p:cNvCxnSpPr/>
                      <p:nvPr/>
                    </p:nvCxnSpPr>
                    <p:spPr>
                      <a:xfrm flipV="1">
                        <a:off x="98432" y="2179172"/>
                        <a:ext cx="377161" cy="4160"/>
                      </a:xfrm>
                      <a:prstGeom prst="straightConnector1">
                        <a:avLst/>
                      </a:prstGeom>
                      <a:ln w="22225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" name="Прямая со стрелкой 35"/>
                      <p:cNvCxnSpPr/>
                      <p:nvPr/>
                    </p:nvCxnSpPr>
                    <p:spPr>
                      <a:xfrm flipV="1">
                        <a:off x="171817" y="4910896"/>
                        <a:ext cx="385694" cy="9706"/>
                      </a:xfrm>
                      <a:prstGeom prst="straightConnector1">
                        <a:avLst/>
                      </a:prstGeom>
                      <a:ln w="22225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27" name="Скругленный прямоугольник 26"/>
                  <p:cNvSpPr/>
                  <p:nvPr/>
                </p:nvSpPr>
                <p:spPr bwMode="auto">
                  <a:xfrm>
                    <a:off x="821085" y="4204631"/>
                    <a:ext cx="7823429" cy="544973"/>
                  </a:xfrm>
                  <a:prstGeom prst="round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solidFill>
                      <a:srgbClr val="000000"/>
                    </a:solidFill>
                  </a:ln>
                </p:spPr>
                <p:txBody>
                  <a:bodyPr>
                    <a:spAutoFit/>
                  </a:bodyPr>
                  <a:lstStyle/>
                  <a:p>
                    <a:pPr eaLnBrk="1" hangingPunct="1">
                      <a:defRPr/>
                    </a:pPr>
                    <a:r>
                      <a:rPr lang="uk-UA" altLang="ru-RU" dirty="0"/>
                      <a:t>навчально-освітні </a:t>
                    </a:r>
                    <a:endParaRPr lang="en-US" altLang="ru-RU" dirty="0"/>
                  </a:p>
                </p:txBody>
              </p:sp>
              <p:sp>
                <p:nvSpPr>
                  <p:cNvPr id="28" name="Скругленный прямоугольник 27"/>
                  <p:cNvSpPr/>
                  <p:nvPr/>
                </p:nvSpPr>
                <p:spPr bwMode="auto">
                  <a:xfrm>
                    <a:off x="898876" y="5700449"/>
                    <a:ext cx="7704363" cy="953702"/>
                  </a:xfrm>
                  <a:prstGeom prst="round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solidFill>
                      <a:srgbClr val="000000"/>
                    </a:solidFill>
                  </a:ln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r>
                      <a:rPr lang="uk-UA" altLang="ru-RU" dirty="0">
                        <a:latin typeface="+mn-lt"/>
                      </a:rPr>
                      <a:t>науково-дослідні (дослідження і розвиток)</a:t>
                    </a:r>
                    <a:endParaRPr lang="en-US" altLang="ru-RU" dirty="0">
                      <a:latin typeface="+mn-lt"/>
                    </a:endParaRPr>
                  </a:p>
                  <a:p>
                    <a:pPr eaLnBrk="1" hangingPunct="1">
                      <a:defRPr/>
                    </a:pPr>
                    <a:r>
                      <a:rPr lang="uk-UA" altLang="ru-RU" dirty="0">
                        <a:latin typeface="+mn-lt"/>
                      </a:rPr>
                      <a:t> </a:t>
                    </a:r>
                    <a:endParaRPr lang="ru-RU" altLang="ru-RU" dirty="0">
                      <a:latin typeface="+mn-lt"/>
                    </a:endParaRPr>
                  </a:p>
                </p:txBody>
              </p:sp>
            </p:grpSp>
            <p:cxnSp>
              <p:nvCxnSpPr>
                <p:cNvPr id="24" name="Прямая со стрелкой 23"/>
                <p:cNvCxnSpPr/>
                <p:nvPr/>
              </p:nvCxnSpPr>
              <p:spPr bwMode="auto">
                <a:xfrm flipV="1">
                  <a:off x="429275" y="4457109"/>
                  <a:ext cx="350847" cy="4764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Прямая со стрелкой 24"/>
                <p:cNvCxnSpPr/>
                <p:nvPr/>
              </p:nvCxnSpPr>
              <p:spPr bwMode="auto">
                <a:xfrm flipV="1">
                  <a:off x="437212" y="5205018"/>
                  <a:ext cx="350848" cy="4763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2" name="Прямая соединительная линия 21"/>
              <p:cNvCxnSpPr>
                <a:stCxn id="31" idx="2"/>
              </p:cNvCxnSpPr>
              <p:nvPr/>
            </p:nvCxnSpPr>
            <p:spPr>
              <a:xfrm flipH="1" flipV="1">
                <a:off x="361010" y="1989004"/>
                <a:ext cx="272743" cy="29630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Прямая со стрелкой 37"/>
            <p:cNvCxnSpPr/>
            <p:nvPr/>
          </p:nvCxnSpPr>
          <p:spPr bwMode="auto">
            <a:xfrm flipV="1">
              <a:off x="540686" y="3743284"/>
              <a:ext cx="350848" cy="6352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53609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077458" y="164445"/>
            <a:ext cx="5456076" cy="960668"/>
          </a:xfrm>
          <a:extLst/>
        </p:spPr>
        <p:txBody>
          <a:bodyPr rtlCol="0">
            <a:noAutofit/>
          </a:bodyPr>
          <a:lstStyle/>
          <a:p>
            <a:pPr>
              <a:defRPr/>
            </a:pPr>
            <a:r>
              <a:rPr lang="uk-UA" altLang="ru-RU" sz="3200" b="1" dirty="0">
                <a:solidFill>
                  <a:schemeClr val="accent1"/>
                </a:solidFill>
                <a:ea typeface="+mn-ea"/>
                <a:cs typeface="Arial" pitchFamily="34" charset="0"/>
              </a:rPr>
              <a:t>Класифікація проектів</a:t>
            </a:r>
            <a:r>
              <a:rPr lang="ru-RU" altLang="ru-RU" sz="3200" b="1" dirty="0">
                <a:solidFill>
                  <a:schemeClr val="accent1"/>
                </a:solidFill>
                <a:ea typeface="+mn-ea"/>
                <a:cs typeface="Arial" pitchFamily="34" charset="0"/>
              </a:rPr>
              <a:t> </a:t>
            </a:r>
          </a:p>
        </p:txBody>
      </p:sp>
      <p:grpSp>
        <p:nvGrpSpPr>
          <p:cNvPr id="25603" name="Группа 26"/>
          <p:cNvGrpSpPr>
            <a:grpSpLocks/>
          </p:cNvGrpSpPr>
          <p:nvPr/>
        </p:nvGrpSpPr>
        <p:grpSpPr bwMode="auto">
          <a:xfrm>
            <a:off x="251521" y="1423275"/>
            <a:ext cx="7668518" cy="2375059"/>
            <a:chOff x="473817" y="1898423"/>
            <a:chExt cx="8562679" cy="3165988"/>
          </a:xfrm>
        </p:grpSpPr>
        <p:grpSp>
          <p:nvGrpSpPr>
            <p:cNvPr id="25604" name="Группа 37"/>
            <p:cNvGrpSpPr>
              <a:grpSpLocks/>
            </p:cNvGrpSpPr>
            <p:nvPr/>
          </p:nvGrpSpPr>
          <p:grpSpPr bwMode="auto">
            <a:xfrm>
              <a:off x="473817" y="1898423"/>
              <a:ext cx="8562679" cy="3165988"/>
              <a:chOff x="49216" y="1093291"/>
              <a:chExt cx="9204863" cy="3135387"/>
            </a:xfrm>
          </p:grpSpPr>
          <p:sp>
            <p:nvSpPr>
              <p:cNvPr id="8" name="Скругленный прямоугольник 7"/>
              <p:cNvSpPr/>
              <p:nvPr/>
            </p:nvSpPr>
            <p:spPr>
              <a:xfrm>
                <a:off x="426352" y="1911559"/>
                <a:ext cx="8496664" cy="539436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uk-UA" altLang="ru-RU" i="1" dirty="0">
                    <a:latin typeface="+mn-lt"/>
                  </a:rPr>
                  <a:t>короткострокові</a:t>
                </a:r>
                <a:r>
                  <a:rPr lang="uk-UA" altLang="ru-RU" dirty="0">
                    <a:latin typeface="+mn-lt"/>
                  </a:rPr>
                  <a:t> (менше 3 років)</a:t>
                </a:r>
              </a:p>
            </p:txBody>
          </p:sp>
          <p:grpSp>
            <p:nvGrpSpPr>
              <p:cNvPr id="25607" name="Группа 39"/>
              <p:cNvGrpSpPr>
                <a:grpSpLocks/>
              </p:cNvGrpSpPr>
              <p:nvPr/>
            </p:nvGrpSpPr>
            <p:grpSpPr bwMode="auto">
              <a:xfrm>
                <a:off x="49216" y="1093291"/>
                <a:ext cx="9204863" cy="3135387"/>
                <a:chOff x="49216" y="1093291"/>
                <a:chExt cx="9204863" cy="3135387"/>
              </a:xfrm>
            </p:grpSpPr>
            <p:sp>
              <p:nvSpPr>
                <p:cNvPr id="10" name="Шестиугольник 9"/>
                <p:cNvSpPr/>
                <p:nvPr/>
              </p:nvSpPr>
              <p:spPr>
                <a:xfrm>
                  <a:off x="221572" y="1093291"/>
                  <a:ext cx="9032507" cy="591304"/>
                </a:xfrm>
                <a:prstGeom prst="hexagon">
                  <a:avLst/>
                </a:prstGeom>
                <a:solidFill>
                  <a:schemeClr val="accent6">
                    <a:lumMod val="75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uk-UA" altLang="ru-RU" b="1" dirty="0">
                      <a:solidFill>
                        <a:schemeClr val="bg1"/>
                      </a:solidFill>
                      <a:latin typeface="+mj-lt"/>
                      <a:cs typeface="Times New Roman" panose="02020603050405020304" pitchFamily="18" charset="0"/>
                    </a:rPr>
                    <a:t>4. За складом та структурою проекту:</a:t>
                  </a:r>
                </a:p>
              </p:txBody>
            </p:sp>
            <p:sp>
              <p:nvSpPr>
                <p:cNvPr id="11" name="Скругленный прямоугольник 10"/>
                <p:cNvSpPr/>
                <p:nvPr/>
              </p:nvSpPr>
              <p:spPr>
                <a:xfrm>
                  <a:off x="443418" y="2846768"/>
                  <a:ext cx="8450590" cy="539436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uk-UA" altLang="ru-RU" dirty="0">
                      <a:latin typeface="+mn-lt"/>
                    </a:rPr>
                    <a:t>середньострокові (3-5 років)</a:t>
                  </a:r>
                </a:p>
              </p:txBody>
            </p:sp>
            <p:sp>
              <p:nvSpPr>
                <p:cNvPr id="12" name="Скругленный прямоугольник 11"/>
                <p:cNvSpPr/>
                <p:nvPr/>
              </p:nvSpPr>
              <p:spPr>
                <a:xfrm>
                  <a:off x="474135" y="3689242"/>
                  <a:ext cx="8448883" cy="539436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uk-UA" altLang="ru-RU" dirty="0">
                      <a:latin typeface="+mn-lt"/>
                    </a:rPr>
                    <a:t>довгострокові</a:t>
                  </a:r>
                  <a:r>
                    <a:rPr lang="uk-UA" altLang="ru-RU" dirty="0"/>
                    <a:t> </a:t>
                  </a:r>
                  <a:r>
                    <a:rPr lang="uk-UA" altLang="ru-RU" dirty="0">
                      <a:latin typeface="+mn-lt"/>
                    </a:rPr>
                    <a:t>(більше 5 років)</a:t>
                  </a:r>
                  <a:endParaRPr lang="ru-RU" altLang="ru-RU" dirty="0">
                    <a:latin typeface="+mn-lt"/>
                  </a:endParaRPr>
                </a:p>
              </p:txBody>
            </p:sp>
            <p:cxnSp>
              <p:nvCxnSpPr>
                <p:cNvPr id="13" name="Прямая соединительная линия 12"/>
                <p:cNvCxnSpPr/>
                <p:nvPr/>
              </p:nvCxnSpPr>
              <p:spPr>
                <a:xfrm flipH="1">
                  <a:off x="49216" y="1339431"/>
                  <a:ext cx="10239" cy="2596581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Прямая со стрелкой 13"/>
                <p:cNvCxnSpPr>
                  <a:endCxn id="8" idx="1"/>
                </p:cNvCxnSpPr>
                <p:nvPr/>
              </p:nvCxnSpPr>
              <p:spPr>
                <a:xfrm>
                  <a:off x="49216" y="2164616"/>
                  <a:ext cx="377137" cy="0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Прямая со стрелкой 14"/>
                <p:cNvCxnSpPr>
                  <a:endCxn id="11" idx="1"/>
                </p:cNvCxnSpPr>
                <p:nvPr/>
              </p:nvCxnSpPr>
              <p:spPr>
                <a:xfrm>
                  <a:off x="59455" y="3079392"/>
                  <a:ext cx="383963" cy="20433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Прямая со стрелкой 15"/>
                <p:cNvCxnSpPr>
                  <a:endCxn id="12" idx="1"/>
                </p:cNvCxnSpPr>
                <p:nvPr/>
              </p:nvCxnSpPr>
              <p:spPr>
                <a:xfrm>
                  <a:off x="85053" y="3936012"/>
                  <a:ext cx="389082" cy="6287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8" name="Прямая соединительная линия 17"/>
            <p:cNvCxnSpPr/>
            <p:nvPr/>
          </p:nvCxnSpPr>
          <p:spPr>
            <a:xfrm flipH="1">
              <a:off x="483342" y="2161249"/>
              <a:ext cx="150808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7918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07904" y="2029594"/>
            <a:ext cx="5436096" cy="23423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3707904" y="2029594"/>
            <a:ext cx="5436096" cy="2270348"/>
          </a:xfrm>
        </p:spPr>
        <p:txBody>
          <a:bodyPr/>
          <a:lstStyle/>
          <a:p>
            <a:endParaRPr lang="en-US" altLang="ru-RU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uk-UA" altLang="ru-RU" b="1" i="1" dirty="0" smtClean="0">
                <a:solidFill>
                  <a:schemeClr val="bg1"/>
                </a:solidFill>
              </a:rPr>
              <a:t>Поняття </a:t>
            </a:r>
            <a:r>
              <a:rPr lang="uk-UA" altLang="ru-RU" b="1" i="1" dirty="0">
                <a:solidFill>
                  <a:schemeClr val="bg1"/>
                </a:solidFill>
              </a:rPr>
              <a:t>проекту, </a:t>
            </a:r>
            <a:endParaRPr lang="uk-UA" altLang="ru-RU" b="1" i="1" dirty="0" smtClean="0">
              <a:solidFill>
                <a:schemeClr val="bg1"/>
              </a:solidFill>
            </a:endParaRPr>
          </a:p>
          <a:p>
            <a:r>
              <a:rPr lang="uk-UA" altLang="ru-RU" b="1" i="1" dirty="0" smtClean="0">
                <a:solidFill>
                  <a:schemeClr val="bg1"/>
                </a:solidFill>
              </a:rPr>
              <a:t>особливості </a:t>
            </a:r>
            <a:endParaRPr lang="uk-UA" altLang="ru-RU" b="1" i="1" dirty="0">
              <a:solidFill>
                <a:schemeClr val="bg1"/>
              </a:solidFill>
            </a:endParaRPr>
          </a:p>
          <a:p>
            <a:r>
              <a:rPr lang="uk-UA" altLang="ru-RU" b="1" i="1" dirty="0">
                <a:solidFill>
                  <a:schemeClr val="bg1"/>
                </a:solidFill>
              </a:rPr>
              <a:t>проектів</a:t>
            </a:r>
            <a:r>
              <a:rPr lang="en-US" altLang="ru-RU" b="1" i="1" dirty="0">
                <a:solidFill>
                  <a:schemeClr val="bg1"/>
                </a:solidFill>
              </a:rPr>
              <a:t> </a:t>
            </a:r>
            <a:r>
              <a:rPr lang="uk-UA" altLang="ru-RU" b="1" i="1" dirty="0">
                <a:solidFill>
                  <a:schemeClr val="bg1"/>
                </a:solidFill>
              </a:rPr>
              <a:t>в організації</a:t>
            </a:r>
            <a:endParaRPr lang="ko-KR" altLang="en-US" b="1" dirty="0">
              <a:solidFill>
                <a:schemeClr val="bg1"/>
              </a:solidFill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58361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077458" y="164445"/>
            <a:ext cx="5456076" cy="960668"/>
          </a:xfrm>
          <a:extLst/>
        </p:spPr>
        <p:txBody>
          <a:bodyPr rtlCol="0">
            <a:noAutofit/>
          </a:bodyPr>
          <a:lstStyle/>
          <a:p>
            <a:pPr>
              <a:defRPr/>
            </a:pPr>
            <a:r>
              <a:rPr lang="uk-UA" altLang="ru-RU" sz="3200" b="1" dirty="0">
                <a:solidFill>
                  <a:schemeClr val="accent1"/>
                </a:solidFill>
                <a:ea typeface="+mn-ea"/>
                <a:cs typeface="Arial" pitchFamily="34" charset="0"/>
              </a:rPr>
              <a:t>Класифікація проектів</a:t>
            </a:r>
            <a:r>
              <a:rPr lang="ru-RU" altLang="ru-RU" sz="3200" b="1" dirty="0">
                <a:solidFill>
                  <a:schemeClr val="accent1"/>
                </a:solidFill>
                <a:ea typeface="+mn-ea"/>
                <a:cs typeface="Arial" pitchFamily="34" charset="0"/>
              </a:rPr>
              <a:t> </a:t>
            </a:r>
          </a:p>
        </p:txBody>
      </p:sp>
      <p:grpSp>
        <p:nvGrpSpPr>
          <p:cNvPr id="26627" name="Группа 18"/>
          <p:cNvGrpSpPr>
            <a:grpSpLocks/>
          </p:cNvGrpSpPr>
          <p:nvPr/>
        </p:nvGrpSpPr>
        <p:grpSpPr bwMode="auto">
          <a:xfrm>
            <a:off x="107505" y="1486973"/>
            <a:ext cx="7789912" cy="2574489"/>
            <a:chOff x="473762" y="1630954"/>
            <a:chExt cx="8538847" cy="3433472"/>
          </a:xfrm>
        </p:grpSpPr>
        <p:grpSp>
          <p:nvGrpSpPr>
            <p:cNvPr id="26628" name="Группа 37"/>
            <p:cNvGrpSpPr>
              <a:grpSpLocks/>
            </p:cNvGrpSpPr>
            <p:nvPr/>
          </p:nvGrpSpPr>
          <p:grpSpPr bwMode="auto">
            <a:xfrm>
              <a:off x="473762" y="1630954"/>
              <a:ext cx="8538847" cy="3433472"/>
              <a:chOff x="49157" y="828409"/>
              <a:chExt cx="9179243" cy="3400285"/>
            </a:xfrm>
          </p:grpSpPr>
          <p:sp>
            <p:nvSpPr>
              <p:cNvPr id="22" name="Скругленный прямоугольник 21"/>
              <p:cNvSpPr/>
              <p:nvPr/>
            </p:nvSpPr>
            <p:spPr>
              <a:xfrm>
                <a:off x="426363" y="1912040"/>
                <a:ext cx="8496518" cy="53969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uk-UA" altLang="ru-RU" dirty="0">
                    <a:latin typeface="+mn-lt"/>
                  </a:rPr>
                  <a:t>прості</a:t>
                </a:r>
              </a:p>
            </p:txBody>
          </p:sp>
          <p:grpSp>
            <p:nvGrpSpPr>
              <p:cNvPr id="26631" name="Группа 39"/>
              <p:cNvGrpSpPr>
                <a:grpSpLocks/>
              </p:cNvGrpSpPr>
              <p:nvPr/>
            </p:nvGrpSpPr>
            <p:grpSpPr bwMode="auto">
              <a:xfrm>
                <a:off x="49157" y="828409"/>
                <a:ext cx="9179243" cy="3400285"/>
                <a:chOff x="49157" y="828409"/>
                <a:chExt cx="9179243" cy="3400285"/>
              </a:xfrm>
            </p:grpSpPr>
            <p:sp>
              <p:nvSpPr>
                <p:cNvPr id="24" name="Шестиугольник 23"/>
                <p:cNvSpPr/>
                <p:nvPr/>
              </p:nvSpPr>
              <p:spPr>
                <a:xfrm>
                  <a:off x="165220" y="828409"/>
                  <a:ext cx="9063180" cy="591586"/>
                </a:xfrm>
                <a:prstGeom prst="hexagon">
                  <a:avLst/>
                </a:prstGeom>
                <a:solidFill>
                  <a:schemeClr val="accent6">
                    <a:lumMod val="75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uk-UA" altLang="ru-RU" b="1" dirty="0">
                      <a:solidFill>
                        <a:schemeClr val="bg1"/>
                      </a:solidFill>
                      <a:latin typeface="+mj-lt"/>
                      <a:cs typeface="Times New Roman" panose="02020603050405020304" pitchFamily="18" charset="0"/>
                    </a:rPr>
                    <a:t>5. За мірою складності виконання проектів:</a:t>
                  </a:r>
                </a:p>
              </p:txBody>
            </p:sp>
            <p:sp>
              <p:nvSpPr>
                <p:cNvPr id="25" name="Скругленный прямоугольник 24"/>
                <p:cNvSpPr/>
                <p:nvPr/>
              </p:nvSpPr>
              <p:spPr>
                <a:xfrm>
                  <a:off x="443430" y="2846124"/>
                  <a:ext cx="8450433" cy="539693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uk-UA" altLang="ru-RU" dirty="0">
                      <a:latin typeface="+mn-lt"/>
                    </a:rPr>
                    <a:t>складні</a:t>
                  </a:r>
                </a:p>
              </p:txBody>
            </p:sp>
            <p:sp>
              <p:nvSpPr>
                <p:cNvPr id="26" name="Скругленный прямоугольник 25"/>
                <p:cNvSpPr/>
                <p:nvPr/>
              </p:nvSpPr>
              <p:spPr>
                <a:xfrm>
                  <a:off x="474153" y="3689001"/>
                  <a:ext cx="8448728" cy="539693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uk-UA" altLang="ru-RU" dirty="0">
                      <a:latin typeface="+mn-lt"/>
                    </a:rPr>
                    <a:t>дуже</a:t>
                  </a:r>
                  <a:r>
                    <a:rPr lang="uk-UA" altLang="ru-RU" dirty="0"/>
                    <a:t> </a:t>
                  </a:r>
                  <a:r>
                    <a:rPr lang="uk-UA" altLang="ru-RU" dirty="0">
                      <a:latin typeface="+mn-lt"/>
                    </a:rPr>
                    <a:t>складні</a:t>
                  </a:r>
                  <a:endParaRPr lang="ru-RU" altLang="ru-RU" dirty="0">
                    <a:latin typeface="+mn-lt"/>
                  </a:endParaRPr>
                </a:p>
              </p:txBody>
            </p:sp>
            <p:cxnSp>
              <p:nvCxnSpPr>
                <p:cNvPr id="27" name="Прямая соединительная линия 26"/>
                <p:cNvCxnSpPr/>
                <p:nvPr/>
              </p:nvCxnSpPr>
              <p:spPr>
                <a:xfrm>
                  <a:off x="49157" y="1124202"/>
                  <a:ext cx="0" cy="2811687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Прямая со стрелкой 27"/>
                <p:cNvCxnSpPr>
                  <a:endCxn id="22" idx="1"/>
                </p:cNvCxnSpPr>
                <p:nvPr/>
              </p:nvCxnSpPr>
              <p:spPr>
                <a:xfrm>
                  <a:off x="49157" y="2163645"/>
                  <a:ext cx="377205" cy="1573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Прямая со стрелкой 28"/>
                <p:cNvCxnSpPr>
                  <a:endCxn id="25" idx="1"/>
                </p:cNvCxnSpPr>
                <p:nvPr/>
              </p:nvCxnSpPr>
              <p:spPr>
                <a:xfrm>
                  <a:off x="59398" y="3078859"/>
                  <a:ext cx="384032" cy="20443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Прямая со стрелкой 29"/>
                <p:cNvCxnSpPr>
                  <a:endCxn id="26" idx="1"/>
                </p:cNvCxnSpPr>
                <p:nvPr/>
              </p:nvCxnSpPr>
              <p:spPr>
                <a:xfrm>
                  <a:off x="85000" y="3935889"/>
                  <a:ext cx="389153" cy="6290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1" name="Прямая соединительная линия 20"/>
            <p:cNvCxnSpPr/>
            <p:nvPr/>
          </p:nvCxnSpPr>
          <p:spPr>
            <a:xfrm flipH="1">
              <a:off x="473762" y="1929634"/>
              <a:ext cx="15083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00009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077458" y="164445"/>
            <a:ext cx="5456076" cy="960668"/>
          </a:xfrm>
          <a:extLst/>
        </p:spPr>
        <p:txBody>
          <a:bodyPr rtlCol="0">
            <a:noAutofit/>
          </a:bodyPr>
          <a:lstStyle/>
          <a:p>
            <a:pPr>
              <a:defRPr/>
            </a:pPr>
            <a:r>
              <a:rPr lang="uk-UA" altLang="ru-RU" sz="3200" b="1" dirty="0">
                <a:solidFill>
                  <a:schemeClr val="accent1"/>
                </a:solidFill>
                <a:ea typeface="+mn-ea"/>
                <a:cs typeface="Arial" pitchFamily="34" charset="0"/>
              </a:rPr>
              <a:t>Класифікація проектів</a:t>
            </a:r>
            <a:r>
              <a:rPr lang="ru-RU" altLang="ru-RU" sz="3200" b="1" dirty="0">
                <a:solidFill>
                  <a:schemeClr val="accent1"/>
                </a:solidFill>
                <a:ea typeface="+mn-ea"/>
                <a:cs typeface="Arial" pitchFamily="34" charset="0"/>
              </a:rPr>
              <a:t> </a:t>
            </a:r>
          </a:p>
        </p:txBody>
      </p:sp>
      <p:grpSp>
        <p:nvGrpSpPr>
          <p:cNvPr id="27651" name="Группа 16"/>
          <p:cNvGrpSpPr>
            <a:grpSpLocks/>
          </p:cNvGrpSpPr>
          <p:nvPr/>
        </p:nvGrpSpPr>
        <p:grpSpPr bwMode="auto">
          <a:xfrm>
            <a:off x="179512" y="1267300"/>
            <a:ext cx="7739335" cy="2991803"/>
            <a:chOff x="361010" y="1690433"/>
            <a:chExt cx="8672886" cy="3988377"/>
          </a:xfrm>
        </p:grpSpPr>
        <p:grpSp>
          <p:nvGrpSpPr>
            <p:cNvPr id="27653" name="Группа 17"/>
            <p:cNvGrpSpPr>
              <a:grpSpLocks/>
            </p:cNvGrpSpPr>
            <p:nvPr/>
          </p:nvGrpSpPr>
          <p:grpSpPr bwMode="auto">
            <a:xfrm>
              <a:off x="361010" y="1690433"/>
              <a:ext cx="8672886" cy="3988377"/>
              <a:chOff x="361010" y="1546417"/>
              <a:chExt cx="8672886" cy="3988377"/>
            </a:xfrm>
          </p:grpSpPr>
          <p:grpSp>
            <p:nvGrpSpPr>
              <p:cNvPr id="27655" name="Группа 19"/>
              <p:cNvGrpSpPr>
                <a:grpSpLocks/>
              </p:cNvGrpSpPr>
              <p:nvPr/>
            </p:nvGrpSpPr>
            <p:grpSpPr bwMode="auto">
              <a:xfrm>
                <a:off x="361010" y="1546417"/>
                <a:ext cx="8672886" cy="3988377"/>
                <a:chOff x="471825" y="1546417"/>
                <a:chExt cx="8672886" cy="3988377"/>
              </a:xfrm>
            </p:grpSpPr>
            <p:grpSp>
              <p:nvGrpSpPr>
                <p:cNvPr id="27658" name="Группа 37"/>
                <p:cNvGrpSpPr>
                  <a:grpSpLocks/>
                </p:cNvGrpSpPr>
                <p:nvPr/>
              </p:nvGrpSpPr>
              <p:grpSpPr bwMode="auto">
                <a:xfrm>
                  <a:off x="471825" y="1546417"/>
                  <a:ext cx="8672886" cy="3988377"/>
                  <a:chOff x="98432" y="922819"/>
                  <a:chExt cx="9323335" cy="3482886"/>
                </a:xfrm>
              </p:grpSpPr>
              <p:sp>
                <p:nvSpPr>
                  <p:cNvPr id="26" name="Скругленный прямоугольник 25"/>
                  <p:cNvSpPr/>
                  <p:nvPr/>
                </p:nvSpPr>
                <p:spPr>
                  <a:xfrm>
                    <a:off x="426046" y="1928543"/>
                    <a:ext cx="8444578" cy="475696"/>
                  </a:xfrm>
                  <a:prstGeom prst="round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solidFill>
                      <a:srgbClr val="000000"/>
                    </a:solidFill>
                  </a:ln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r>
                      <a:rPr lang="uk-UA" altLang="ru-RU" dirty="0">
                        <a:latin typeface="+mn-lt"/>
                      </a:rPr>
                      <a:t>малі</a:t>
                    </a:r>
                    <a:endParaRPr lang="en-US" altLang="ru-RU" dirty="0">
                      <a:latin typeface="+mn-lt"/>
                    </a:endParaRPr>
                  </a:p>
                </p:txBody>
              </p:sp>
              <p:grpSp>
                <p:nvGrpSpPr>
                  <p:cNvPr id="27661" name="Группа 39"/>
                  <p:cNvGrpSpPr>
                    <a:grpSpLocks/>
                  </p:cNvGrpSpPr>
                  <p:nvPr/>
                </p:nvGrpSpPr>
                <p:grpSpPr bwMode="auto">
                  <a:xfrm>
                    <a:off x="98432" y="922819"/>
                    <a:ext cx="9323335" cy="3482886"/>
                    <a:chOff x="98432" y="922819"/>
                    <a:chExt cx="9323335" cy="3482886"/>
                  </a:xfrm>
                </p:grpSpPr>
                <p:sp>
                  <p:nvSpPr>
                    <p:cNvPr id="28" name="Шестиугольник 27"/>
                    <p:cNvSpPr/>
                    <p:nvPr/>
                  </p:nvSpPr>
                  <p:spPr>
                    <a:xfrm>
                      <a:off x="260532" y="922819"/>
                      <a:ext cx="9161235" cy="521435"/>
                    </a:xfrm>
                    <a:prstGeom prst="hexagon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anchor="ctr">
                      <a:spAutoFit/>
                    </a:bodyPr>
                    <a:lstStyle/>
                    <a:p>
                      <a:pPr eaLnBrk="1" hangingPunct="1">
                        <a:defRPr/>
                      </a:pPr>
                      <a:r>
                        <a:rPr lang="uk-UA" altLang="ru-RU" b="1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6. За масштабами проекту:</a:t>
                      </a:r>
                      <a:endParaRPr lang="en-US" altLang="ru-RU" b="1" dirty="0">
                        <a:solidFill>
                          <a:schemeClr val="bg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9" name="Скругленный прямоугольник 28"/>
                    <p:cNvSpPr/>
                    <p:nvPr/>
                  </p:nvSpPr>
                  <p:spPr>
                    <a:xfrm>
                      <a:off x="426046" y="2614642"/>
                      <a:ext cx="8449699" cy="475696"/>
                    </a:xfrm>
                    <a:prstGeom prst="roundRect">
                      <a:avLst/>
                    </a:prstGeom>
                    <a:solidFill>
                      <a:schemeClr val="accent5">
                        <a:lumMod val="60000"/>
                        <a:lumOff val="40000"/>
                      </a:schemeClr>
                    </a:solidFill>
                    <a:ln>
                      <a:solidFill>
                        <a:srgbClr val="000000"/>
                      </a:solidFill>
                    </a:ln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defRPr/>
                      </a:pPr>
                      <a:r>
                        <a:rPr lang="uk-UA" altLang="ru-RU" dirty="0">
                          <a:latin typeface="+mn-lt"/>
                        </a:rPr>
                        <a:t>середні </a:t>
                      </a:r>
                      <a:endParaRPr lang="en-US" altLang="ru-RU" dirty="0">
                        <a:latin typeface="+mn-lt"/>
                      </a:endParaRPr>
                    </a:p>
                  </p:txBody>
                </p:sp>
                <p:sp>
                  <p:nvSpPr>
                    <p:cNvPr id="30" name="Скругленный прямоугольник 29"/>
                    <p:cNvSpPr/>
                    <p:nvPr/>
                  </p:nvSpPr>
                  <p:spPr>
                    <a:xfrm>
                      <a:off x="497711" y="3930009"/>
                      <a:ext cx="8372915" cy="475696"/>
                    </a:xfrm>
                    <a:prstGeom prst="roundRect">
                      <a:avLst/>
                    </a:prstGeom>
                    <a:solidFill>
                      <a:schemeClr val="accent5">
                        <a:lumMod val="60000"/>
                        <a:lumOff val="40000"/>
                      </a:schemeClr>
                    </a:solidFill>
                    <a:ln>
                      <a:solidFill>
                        <a:srgbClr val="000000"/>
                      </a:solidFill>
                    </a:ln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defRPr/>
                      </a:pPr>
                      <a:r>
                        <a:rPr lang="uk-UA" altLang="ru-RU" dirty="0">
                          <a:latin typeface="+mn-lt"/>
                        </a:rPr>
                        <a:t>дуже великі </a:t>
                      </a:r>
                      <a:endParaRPr lang="en-US" altLang="ru-RU" dirty="0">
                        <a:latin typeface="+mn-lt"/>
                      </a:endParaRPr>
                    </a:p>
                  </p:txBody>
                </p:sp>
                <p:cxnSp>
                  <p:nvCxnSpPr>
                    <p:cNvPr id="31" name="Прямая соединительная линия 30"/>
                    <p:cNvCxnSpPr/>
                    <p:nvPr/>
                  </p:nvCxnSpPr>
                  <p:spPr>
                    <a:xfrm>
                      <a:off x="98432" y="1182844"/>
                      <a:ext cx="73371" cy="3011904"/>
                    </a:xfrm>
                    <a:prstGeom prst="line">
                      <a:avLst/>
                    </a:prstGeom>
                    <a:ln w="222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Прямая со стрелкой 31"/>
                    <p:cNvCxnSpPr/>
                    <p:nvPr/>
                  </p:nvCxnSpPr>
                  <p:spPr>
                    <a:xfrm flipV="1">
                      <a:off x="98432" y="2179420"/>
                      <a:ext cx="377096" cy="4158"/>
                    </a:xfrm>
                    <a:prstGeom prst="straightConnector1">
                      <a:avLst/>
                    </a:prstGeom>
                    <a:ln w="22225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24" name="Скругленный прямоугольник 23"/>
                <p:cNvSpPr/>
                <p:nvPr/>
              </p:nvSpPr>
              <p:spPr bwMode="auto">
                <a:xfrm>
                  <a:off x="806739" y="4201210"/>
                  <a:ext cx="7825281" cy="544736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uk-UA" altLang="ru-RU" dirty="0">
                      <a:latin typeface="+mn-lt"/>
                    </a:rPr>
                    <a:t>великі</a:t>
                  </a:r>
                  <a:r>
                    <a:rPr lang="uk-UA" altLang="ru-RU" dirty="0"/>
                    <a:t> </a:t>
                  </a:r>
                </a:p>
              </p:txBody>
            </p:sp>
          </p:grpSp>
          <p:cxnSp>
            <p:nvCxnSpPr>
              <p:cNvPr id="21" name="Прямая со стрелкой 20"/>
              <p:cNvCxnSpPr/>
              <p:nvPr/>
            </p:nvCxnSpPr>
            <p:spPr bwMode="auto">
              <a:xfrm flipV="1">
                <a:off x="429262" y="4456752"/>
                <a:ext cx="350789" cy="6349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 стрелкой 21"/>
              <p:cNvCxnSpPr/>
              <p:nvPr/>
            </p:nvCxnSpPr>
            <p:spPr bwMode="auto">
              <a:xfrm flipV="1">
                <a:off x="438786" y="5293220"/>
                <a:ext cx="350789" cy="6349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Прямая соединительная линия 18"/>
            <p:cNvCxnSpPr>
              <a:stCxn id="28" idx="2"/>
            </p:cNvCxnSpPr>
            <p:nvPr/>
          </p:nvCxnSpPr>
          <p:spPr>
            <a:xfrm flipH="1">
              <a:off x="361010" y="1988197"/>
              <a:ext cx="15079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0980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07904" y="2029594"/>
            <a:ext cx="5436096" cy="23423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3707904" y="2029594"/>
            <a:ext cx="5436096" cy="2270348"/>
          </a:xfrm>
        </p:spPr>
        <p:txBody>
          <a:bodyPr/>
          <a:lstStyle/>
          <a:p>
            <a:r>
              <a:rPr lang="uk-UA" altLang="ru-RU" b="1" i="1" dirty="0" smtClean="0">
                <a:solidFill>
                  <a:schemeClr val="bg1"/>
                </a:solidFill>
              </a:rPr>
              <a:t>Внутрішнє і зовнішнє середовище проектів</a:t>
            </a:r>
            <a:endParaRPr lang="ko-KR" altLang="en-US" b="1" dirty="0">
              <a:solidFill>
                <a:schemeClr val="bg1"/>
              </a:solidFill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64752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185738"/>
            <a:ext cx="4942284" cy="960834"/>
          </a:xfrm>
          <a:extLst/>
        </p:spPr>
        <p:txBody>
          <a:bodyPr/>
          <a:lstStyle/>
          <a:p>
            <a:pPr>
              <a:defRPr/>
            </a:pPr>
            <a:r>
              <a:rPr lang="uk-UA" altLang="ru-RU" sz="3200" b="1" dirty="0">
                <a:solidFill>
                  <a:schemeClr val="accent1"/>
                </a:solidFill>
                <a:ea typeface="+mn-ea"/>
                <a:cs typeface="Arial" pitchFamily="34" charset="0"/>
              </a:rPr>
              <a:t>Оточення проектів</a:t>
            </a:r>
            <a:r>
              <a:rPr lang="ru-RU" altLang="ru-RU" sz="3200" b="1" dirty="0">
                <a:solidFill>
                  <a:schemeClr val="accent1"/>
                </a:solidFill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331640" y="978366"/>
            <a:ext cx="5654279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uk-UA" altLang="ru-RU" sz="2000" b="1" dirty="0"/>
              <a:t>Всі впливи на проект можна розділити на декілька категорій:</a:t>
            </a:r>
          </a:p>
        </p:txBody>
      </p:sp>
      <p:grpSp>
        <p:nvGrpSpPr>
          <p:cNvPr id="33796" name="Группа 22"/>
          <p:cNvGrpSpPr>
            <a:grpSpLocks/>
          </p:cNvGrpSpPr>
          <p:nvPr/>
        </p:nvGrpSpPr>
        <p:grpSpPr bwMode="auto">
          <a:xfrm>
            <a:off x="755576" y="1995686"/>
            <a:ext cx="7277522" cy="2857500"/>
            <a:chOff x="401539" y="2276872"/>
            <a:chExt cx="8593930" cy="3809461"/>
          </a:xfrm>
        </p:grpSpPr>
        <p:grpSp>
          <p:nvGrpSpPr>
            <p:cNvPr id="33797" name="Группа 3"/>
            <p:cNvGrpSpPr>
              <a:grpSpLocks/>
            </p:cNvGrpSpPr>
            <p:nvPr/>
          </p:nvGrpSpPr>
          <p:grpSpPr bwMode="auto">
            <a:xfrm>
              <a:off x="401539" y="2276872"/>
              <a:ext cx="8593930" cy="3809461"/>
              <a:chOff x="179205" y="3500955"/>
              <a:chExt cx="8594293" cy="2673866"/>
            </a:xfrm>
          </p:grpSpPr>
          <p:sp>
            <p:nvSpPr>
              <p:cNvPr id="8" name="Овал 7"/>
              <p:cNvSpPr/>
              <p:nvPr/>
            </p:nvSpPr>
            <p:spPr>
              <a:xfrm>
                <a:off x="2694143" y="3500955"/>
                <a:ext cx="3672381" cy="1284570"/>
              </a:xfrm>
              <a:prstGeom prst="ellipse">
                <a:avLst/>
              </a:prstGeom>
              <a:solidFill>
                <a:srgbClr val="0099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uk-UA" sz="3000" b="1" dirty="0">
                    <a:latin typeface="+mj-lt"/>
                    <a:cs typeface="Arial" pitchFamily="34" charset="0"/>
                  </a:rPr>
                  <a:t>Проект</a:t>
                </a:r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2465513" y="5589913"/>
                <a:ext cx="4177274" cy="58490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uk-UA" altLang="ru-RU" b="1" dirty="0">
                    <a:solidFill>
                      <a:schemeClr val="tx1"/>
                    </a:solidFill>
                    <a:cs typeface="Arial" pitchFamily="34" charset="0"/>
                  </a:rPr>
                  <a:t>міжнародно-політичне </a:t>
                </a:r>
                <a:endParaRPr lang="uk-UA" altLang="ru-RU" b="1" dirty="0" smtClean="0">
                  <a:solidFill>
                    <a:schemeClr val="tx1"/>
                  </a:solidFill>
                  <a:cs typeface="Arial" pitchFamily="34" charset="0"/>
                </a:endParaRPr>
              </a:p>
              <a:p>
                <a:pPr algn="ctr">
                  <a:defRPr/>
                </a:pPr>
                <a:r>
                  <a:rPr lang="uk-UA" altLang="ru-RU" b="1" dirty="0" smtClean="0">
                    <a:solidFill>
                      <a:schemeClr val="tx1"/>
                    </a:solidFill>
                    <a:cs typeface="Arial" pitchFamily="34" charset="0"/>
                  </a:rPr>
                  <a:t>оточення</a:t>
                </a:r>
                <a:endParaRPr lang="uk-UA" b="1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179205" y="4844573"/>
                <a:ext cx="3715250" cy="571539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uk-UA" altLang="ru-RU" b="1" dirty="0" smtClean="0">
                    <a:solidFill>
                      <a:schemeClr val="tx1"/>
                    </a:solidFill>
                    <a:cs typeface="Arial" pitchFamily="34" charset="0"/>
                  </a:rPr>
                  <a:t>соціально-культурне</a:t>
                </a:r>
              </a:p>
              <a:p>
                <a:pPr algn="ctr">
                  <a:defRPr/>
                </a:pPr>
                <a:r>
                  <a:rPr lang="uk-UA" altLang="ru-RU" b="1" dirty="0" smtClean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uk-UA" altLang="ru-RU" b="1" dirty="0">
                    <a:solidFill>
                      <a:schemeClr val="tx1"/>
                    </a:solidFill>
                    <a:cs typeface="Arial" pitchFamily="34" charset="0"/>
                  </a:rPr>
                  <a:t>оточення</a:t>
                </a:r>
                <a:endParaRPr lang="uk-UA" b="1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4853434" y="4844573"/>
                <a:ext cx="3920064" cy="571539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uk-UA" altLang="ru-RU" b="1" dirty="0">
                    <a:solidFill>
                      <a:schemeClr val="tx1"/>
                    </a:solidFill>
                    <a:cs typeface="Arial" pitchFamily="34" charset="0"/>
                  </a:rPr>
                  <a:t>навколишнє середовище</a:t>
                </a:r>
                <a:endParaRPr lang="uk-UA" b="1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cxnSp>
            <p:nvCxnSpPr>
              <p:cNvPr id="14" name="Прямая соединительная линия 13"/>
              <p:cNvCxnSpPr>
                <a:stCxn id="12" idx="0"/>
                <a:endCxn id="8" idx="3"/>
              </p:cNvCxnSpPr>
              <p:nvPr/>
            </p:nvCxnSpPr>
            <p:spPr>
              <a:xfrm flipV="1">
                <a:off x="2036830" y="4597240"/>
                <a:ext cx="1193961" cy="247333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>
                <a:stCxn id="8" idx="5"/>
                <a:endCxn id="13" idx="0"/>
              </p:cNvCxnSpPr>
              <p:nvPr/>
            </p:nvCxnSpPr>
            <p:spPr>
              <a:xfrm>
                <a:off x="5828290" y="4597240"/>
                <a:ext cx="985970" cy="247333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Прямая соединительная линия 20"/>
            <p:cNvCxnSpPr>
              <a:stCxn id="8" idx="4"/>
              <a:endCxn id="10" idx="0"/>
            </p:cNvCxnSpPr>
            <p:nvPr/>
          </p:nvCxnSpPr>
          <p:spPr>
            <a:xfrm>
              <a:off x="4751690" y="4107001"/>
              <a:ext cx="25402" cy="114601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442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24136" y="150910"/>
            <a:ext cx="7812360" cy="960668"/>
          </a:xfrm>
          <a:extLst/>
        </p:spPr>
        <p:txBody>
          <a:bodyPr rtlCol="0">
            <a:noAutofit/>
          </a:bodyPr>
          <a:lstStyle/>
          <a:p>
            <a:pPr>
              <a:defRPr/>
            </a:pPr>
            <a:r>
              <a:rPr lang="uk-UA" altLang="ru-RU" sz="3200" b="1" dirty="0">
                <a:solidFill>
                  <a:schemeClr val="accent1"/>
                </a:solidFill>
                <a:ea typeface="+mn-ea"/>
                <a:cs typeface="Arial" pitchFamily="34" charset="0"/>
              </a:rPr>
              <a:t>Проект та його зовнішнє середовище</a:t>
            </a:r>
            <a:r>
              <a:rPr lang="ru-RU" altLang="ru-RU" sz="3200" b="1" dirty="0">
                <a:solidFill>
                  <a:schemeClr val="accent1"/>
                </a:solidFill>
                <a:ea typeface="+mn-ea"/>
                <a:cs typeface="Arial" pitchFamily="34" charset="0"/>
              </a:rPr>
              <a:t> </a:t>
            </a:r>
          </a:p>
        </p:txBody>
      </p:sp>
      <p:grpSp>
        <p:nvGrpSpPr>
          <p:cNvPr id="35843" name="Group 4"/>
          <p:cNvGrpSpPr>
            <a:grpSpLocks/>
          </p:cNvGrpSpPr>
          <p:nvPr/>
        </p:nvGrpSpPr>
        <p:grpSpPr bwMode="auto">
          <a:xfrm>
            <a:off x="755576" y="1128829"/>
            <a:ext cx="8280920" cy="3712254"/>
            <a:chOff x="1881" y="2697"/>
            <a:chExt cx="9000" cy="4860"/>
          </a:xfrm>
        </p:grpSpPr>
        <p:sp>
          <p:nvSpPr>
            <p:cNvPr id="16389" name="Rectangle 5"/>
            <p:cNvSpPr>
              <a:spLocks noChangeArrowheads="1"/>
            </p:cNvSpPr>
            <p:nvPr/>
          </p:nvSpPr>
          <p:spPr bwMode="auto">
            <a:xfrm>
              <a:off x="1881" y="2697"/>
              <a:ext cx="9000" cy="486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 hangingPunct="1">
                <a:defRPr/>
              </a:pPr>
              <a:endParaRPr lang="ru-RU" sz="1350"/>
            </a:p>
          </p:txBody>
        </p:sp>
        <p:sp>
          <p:nvSpPr>
            <p:cNvPr id="16390" name="Text Box 6"/>
            <p:cNvSpPr txBox="1">
              <a:spLocks noChangeArrowheads="1"/>
            </p:cNvSpPr>
            <p:nvPr/>
          </p:nvSpPr>
          <p:spPr bwMode="auto">
            <a:xfrm>
              <a:off x="3862" y="2877"/>
              <a:ext cx="4680" cy="54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 hangingPunct="1">
                <a:defRPr/>
              </a:pPr>
              <a:r>
                <a:rPr lang="uk-UA" altLang="ru-RU" sz="1500">
                  <a:latin typeface="Times New Roman" panose="02020603050405020304" pitchFamily="18" charset="0"/>
                </a:rPr>
                <a:t>Зовнішнє середовище</a:t>
              </a:r>
            </a:p>
            <a:p>
              <a:pPr algn="ctr" eaLnBrk="1" hangingPunct="1">
                <a:defRPr/>
              </a:pPr>
              <a:endParaRPr lang="uk-UA" altLang="ru-RU" sz="1350"/>
            </a:p>
          </p:txBody>
        </p:sp>
        <p:sp>
          <p:nvSpPr>
            <p:cNvPr id="16391" name="Rectangle 7"/>
            <p:cNvSpPr>
              <a:spLocks noChangeArrowheads="1"/>
            </p:cNvSpPr>
            <p:nvPr/>
          </p:nvSpPr>
          <p:spPr bwMode="auto">
            <a:xfrm>
              <a:off x="3141" y="3417"/>
              <a:ext cx="5940" cy="324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 hangingPunct="1">
                <a:defRPr/>
              </a:pPr>
              <a:endParaRPr lang="ru-RU" sz="1350"/>
            </a:p>
          </p:txBody>
        </p:sp>
        <p:sp>
          <p:nvSpPr>
            <p:cNvPr id="16392" name="Text Box 8"/>
            <p:cNvSpPr txBox="1">
              <a:spLocks noChangeArrowheads="1"/>
            </p:cNvSpPr>
            <p:nvPr/>
          </p:nvSpPr>
          <p:spPr bwMode="auto">
            <a:xfrm>
              <a:off x="4941" y="3597"/>
              <a:ext cx="2699" cy="541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 hangingPunct="1">
                <a:defRPr/>
              </a:pPr>
              <a:r>
                <a:rPr lang="uk-UA" altLang="ru-RU" sz="1500">
                  <a:latin typeface="Times New Roman" panose="02020603050405020304" pitchFamily="18" charset="0"/>
                </a:rPr>
                <a:t>Перехідна зона</a:t>
              </a:r>
              <a:endParaRPr lang="uk-UA" altLang="ru-RU" sz="1500"/>
            </a:p>
          </p:txBody>
        </p:sp>
        <p:sp>
          <p:nvSpPr>
            <p:cNvPr id="16393" name="Rectangle 9"/>
            <p:cNvSpPr>
              <a:spLocks noChangeArrowheads="1"/>
            </p:cNvSpPr>
            <p:nvPr/>
          </p:nvSpPr>
          <p:spPr bwMode="auto">
            <a:xfrm>
              <a:off x="4040" y="4317"/>
              <a:ext cx="4320" cy="197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 hangingPunct="1">
                <a:defRPr/>
              </a:pPr>
              <a:endParaRPr lang="ru-RU" sz="1350"/>
            </a:p>
          </p:txBody>
        </p:sp>
        <p:sp>
          <p:nvSpPr>
            <p:cNvPr id="16394" name="Text Box 10"/>
            <p:cNvSpPr txBox="1">
              <a:spLocks noChangeArrowheads="1"/>
            </p:cNvSpPr>
            <p:nvPr/>
          </p:nvSpPr>
          <p:spPr bwMode="auto">
            <a:xfrm>
              <a:off x="5122" y="5037"/>
              <a:ext cx="2159" cy="541"/>
            </a:xfrm>
            <a:prstGeom prst="rect">
              <a:avLst/>
            </a:prstGeom>
            <a:solidFill>
              <a:srgbClr val="EF9511"/>
            </a:solidFill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 hangingPunct="1">
                <a:defRPr/>
              </a:pPr>
              <a:r>
                <a:rPr lang="uk-UA" altLang="ru-RU" sz="1500" b="1">
                  <a:latin typeface="Times New Roman" panose="02020603050405020304" pitchFamily="18" charset="0"/>
                </a:rPr>
                <a:t>Проект</a:t>
              </a:r>
              <a:endParaRPr lang="uk-UA" altLang="ru-RU" sz="1500"/>
            </a:p>
          </p:txBody>
        </p:sp>
        <p:sp>
          <p:nvSpPr>
            <p:cNvPr id="16395" name="Text Box 11"/>
            <p:cNvSpPr txBox="1">
              <a:spLocks noChangeArrowheads="1"/>
            </p:cNvSpPr>
            <p:nvPr/>
          </p:nvSpPr>
          <p:spPr bwMode="auto">
            <a:xfrm>
              <a:off x="1920" y="5017"/>
              <a:ext cx="1221" cy="74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 hangingPunct="1">
                <a:defRPr/>
              </a:pPr>
              <a:r>
                <a:rPr lang="uk-UA" altLang="ru-RU" sz="1200" b="1" dirty="0">
                  <a:latin typeface="Times New Roman" panose="02020603050405020304" pitchFamily="18" charset="0"/>
                </a:rPr>
                <a:t>Границя проекту</a:t>
              </a:r>
              <a:endParaRPr lang="uk-UA" altLang="ru-RU" sz="1200" b="1" dirty="0"/>
            </a:p>
          </p:txBody>
        </p:sp>
        <p:sp>
          <p:nvSpPr>
            <p:cNvPr id="16396" name="Line 12"/>
            <p:cNvSpPr>
              <a:spLocks noChangeShapeType="1"/>
            </p:cNvSpPr>
            <p:nvPr/>
          </p:nvSpPr>
          <p:spPr bwMode="auto">
            <a:xfrm>
              <a:off x="2782" y="5396"/>
              <a:ext cx="1258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 hangingPunct="1">
                <a:defRPr/>
              </a:pPr>
              <a:endParaRPr lang="ru-RU" sz="1350"/>
            </a:p>
          </p:txBody>
        </p:sp>
        <p:sp>
          <p:nvSpPr>
            <p:cNvPr id="16397" name="Text Box 13"/>
            <p:cNvSpPr txBox="1">
              <a:spLocks noChangeArrowheads="1"/>
            </p:cNvSpPr>
            <p:nvPr/>
          </p:nvSpPr>
          <p:spPr bwMode="auto">
            <a:xfrm>
              <a:off x="9440" y="4497"/>
              <a:ext cx="1441" cy="1081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 hangingPunct="1">
                <a:defRPr/>
              </a:pPr>
              <a:r>
                <a:rPr lang="uk-UA" altLang="ru-RU" sz="1200" b="1" dirty="0">
                  <a:latin typeface="Times New Roman" panose="02020603050405020304" pitchFamily="18" charset="0"/>
                </a:rPr>
                <a:t>Границя перехідної зони</a:t>
              </a:r>
              <a:endParaRPr lang="uk-UA" altLang="ru-RU" sz="1200" b="1" dirty="0"/>
            </a:p>
          </p:txBody>
        </p:sp>
        <p:sp>
          <p:nvSpPr>
            <p:cNvPr id="16398" name="Line 14"/>
            <p:cNvSpPr>
              <a:spLocks noChangeShapeType="1"/>
            </p:cNvSpPr>
            <p:nvPr/>
          </p:nvSpPr>
          <p:spPr bwMode="auto">
            <a:xfrm flipH="1">
              <a:off x="9081" y="5396"/>
              <a:ext cx="720" cy="72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 hangingPunct="1">
                <a:defRPr/>
              </a:pPr>
              <a:endParaRPr lang="ru-RU" sz="1350"/>
            </a:p>
          </p:txBody>
        </p:sp>
        <p:sp>
          <p:nvSpPr>
            <p:cNvPr id="16399" name="Text Box 15"/>
            <p:cNvSpPr txBox="1">
              <a:spLocks noChangeArrowheads="1"/>
            </p:cNvSpPr>
            <p:nvPr/>
          </p:nvSpPr>
          <p:spPr bwMode="auto">
            <a:xfrm>
              <a:off x="3862" y="6837"/>
              <a:ext cx="4680" cy="54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 hangingPunct="1">
                <a:defRPr/>
              </a:pPr>
              <a:r>
                <a:rPr lang="uk-UA" altLang="ru-RU" sz="1500" dirty="0">
                  <a:latin typeface="Times New Roman" panose="02020603050405020304" pitchFamily="18" charset="0"/>
                </a:rPr>
                <a:t>Зовнішнє середовище</a:t>
              </a:r>
            </a:p>
            <a:p>
              <a:pPr algn="ctr" eaLnBrk="1" hangingPunct="1">
                <a:defRPr/>
              </a:pPr>
              <a:endParaRPr lang="uk-UA" altLang="ru-RU" sz="15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46113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267494"/>
            <a:ext cx="5132040" cy="960834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uk-UA" altLang="ru-RU" sz="3200" b="1" dirty="0">
                <a:solidFill>
                  <a:schemeClr val="accent1"/>
                </a:solidFill>
                <a:ea typeface="+mn-ea"/>
                <a:cs typeface="Arial" pitchFamily="34" charset="0"/>
              </a:rPr>
              <a:t>Зовнішнє середовище</a:t>
            </a:r>
            <a:endParaRPr lang="ru-RU" altLang="ru-RU" sz="3200" b="1" dirty="0">
              <a:solidFill>
                <a:schemeClr val="accent1"/>
              </a:solidFill>
              <a:ea typeface="+mn-ea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1635646"/>
            <a:ext cx="7920880" cy="248483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uk-UA" altLang="ru-RU" sz="2100" i="1" dirty="0" smtClean="0">
                <a:solidFill>
                  <a:srgbClr val="FF9900"/>
                </a:solidFill>
              </a:rPr>
              <a:t>Зовнішнє </a:t>
            </a:r>
            <a:r>
              <a:rPr lang="uk-UA" altLang="ru-RU" sz="2100" i="1" dirty="0">
                <a:solidFill>
                  <a:srgbClr val="FF9900"/>
                </a:solidFill>
              </a:rPr>
              <a:t>середовище</a:t>
            </a:r>
            <a:r>
              <a:rPr lang="uk-UA" altLang="ru-RU" sz="2100" dirty="0">
                <a:solidFill>
                  <a:srgbClr val="FF9900"/>
                </a:solidFill>
              </a:rPr>
              <a:t> </a:t>
            </a:r>
            <a:r>
              <a:rPr lang="uk-UA" altLang="ru-RU" sz="2100" dirty="0"/>
              <a:t>– це </a:t>
            </a:r>
            <a:r>
              <a:rPr lang="uk-UA" altLang="ru-RU" sz="2100" i="1" dirty="0"/>
              <a:t>найближче оточення</a:t>
            </a:r>
            <a:r>
              <a:rPr lang="uk-UA" altLang="ru-RU" sz="2100" dirty="0"/>
              <a:t>, тобто середовище підприємства, в рамках якого здійснюється проект, і </a:t>
            </a:r>
            <a:r>
              <a:rPr lang="uk-UA" altLang="ru-RU" sz="2100" i="1" dirty="0">
                <a:solidFill>
                  <a:srgbClr val="FF9900"/>
                </a:solidFill>
              </a:rPr>
              <a:t>далеке оточення </a:t>
            </a:r>
            <a:r>
              <a:rPr lang="uk-UA" altLang="ru-RU" sz="2100" dirty="0"/>
              <a:t>(оточення самого підприємства в межах якого виконується проект).</a:t>
            </a:r>
            <a:endParaRPr lang="ru-RU" altLang="ru-RU" sz="2100" dirty="0"/>
          </a:p>
          <a:p>
            <a:pPr>
              <a:defRPr/>
            </a:pPr>
            <a:endParaRPr lang="uk-UA" altLang="ru-RU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948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9772" y="465516"/>
            <a:ext cx="4942284" cy="960834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uk-UA" altLang="ru-RU" sz="3200" b="1" dirty="0">
                <a:solidFill>
                  <a:schemeClr val="accent1"/>
                </a:solidFill>
                <a:ea typeface="+mn-ea"/>
                <a:cs typeface="Arial" pitchFamily="34" charset="0"/>
              </a:rPr>
              <a:t>Внутрішнє оточення</a:t>
            </a:r>
            <a:endParaRPr lang="ru-RU" altLang="ru-RU" sz="3200" b="1" dirty="0">
              <a:solidFill>
                <a:schemeClr val="accent1"/>
              </a:solidFill>
              <a:ea typeface="+mn-ea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48490" y="1284400"/>
            <a:ext cx="7888006" cy="198001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uk-UA" altLang="ru-RU" sz="2100" i="1" dirty="0">
                <a:solidFill>
                  <a:srgbClr val="FF6600"/>
                </a:solidFill>
              </a:rPr>
              <a:t>Внутрішнє оточення</a:t>
            </a:r>
            <a:r>
              <a:rPr lang="uk-UA" altLang="ru-RU" sz="2100" dirty="0">
                <a:solidFill>
                  <a:srgbClr val="FF6600"/>
                </a:solidFill>
              </a:rPr>
              <a:t> </a:t>
            </a:r>
            <a:r>
              <a:rPr lang="uk-UA" altLang="ru-RU" sz="2100" dirty="0"/>
              <a:t>– це та частина оточуючого середовища, яка використовується тільки під час здійснення проекту.</a:t>
            </a:r>
            <a:endParaRPr lang="ru-RU" altLang="ru-RU" sz="2100" dirty="0"/>
          </a:p>
          <a:p>
            <a:pPr>
              <a:defRPr/>
            </a:pPr>
            <a:endParaRPr lang="uk-UA" altLang="ru-RU" sz="1500" dirty="0">
              <a:solidFill>
                <a:schemeClr val="tx1"/>
              </a:solidFill>
            </a:endParaRPr>
          </a:p>
        </p:txBody>
      </p:sp>
      <p:pic>
        <p:nvPicPr>
          <p:cNvPr id="3789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579862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8056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4"/>
          <p:cNvGrpSpPr>
            <a:grpSpLocks/>
          </p:cNvGrpSpPr>
          <p:nvPr/>
        </p:nvGrpSpPr>
        <p:grpSpPr bwMode="auto">
          <a:xfrm>
            <a:off x="1980010" y="250031"/>
            <a:ext cx="5562600" cy="4806554"/>
            <a:chOff x="1221" y="2842"/>
            <a:chExt cx="10100" cy="9035"/>
          </a:xfrm>
        </p:grpSpPr>
        <p:sp>
          <p:nvSpPr>
            <p:cNvPr id="19461" name="AutoShape 5"/>
            <p:cNvSpPr>
              <a:spLocks noChangeArrowheads="1"/>
            </p:cNvSpPr>
            <p:nvPr/>
          </p:nvSpPr>
          <p:spPr bwMode="auto">
            <a:xfrm>
              <a:off x="8080" y="5038"/>
              <a:ext cx="3241" cy="6839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eaLnBrk="1" hangingPunct="1">
                <a:defRPr/>
              </a:pPr>
              <a:endParaRPr lang="ru-RU" sz="1350"/>
            </a:p>
          </p:txBody>
        </p:sp>
        <p:sp>
          <p:nvSpPr>
            <p:cNvPr id="19462" name="AutoShape 6"/>
            <p:cNvSpPr>
              <a:spLocks noChangeArrowheads="1"/>
            </p:cNvSpPr>
            <p:nvPr/>
          </p:nvSpPr>
          <p:spPr bwMode="auto">
            <a:xfrm>
              <a:off x="4420" y="5038"/>
              <a:ext cx="3500" cy="6839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eaLnBrk="1" hangingPunct="1">
                <a:defRPr/>
              </a:pPr>
              <a:endParaRPr lang="ru-RU" sz="1350"/>
            </a:p>
          </p:txBody>
        </p:sp>
        <p:sp>
          <p:nvSpPr>
            <p:cNvPr id="19463" name="AutoShape 7"/>
            <p:cNvSpPr>
              <a:spLocks noChangeArrowheads="1"/>
            </p:cNvSpPr>
            <p:nvPr/>
          </p:nvSpPr>
          <p:spPr bwMode="auto">
            <a:xfrm>
              <a:off x="1221" y="5156"/>
              <a:ext cx="3059" cy="6669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eaLnBrk="1" hangingPunct="1">
                <a:defRPr/>
              </a:pPr>
              <a:endParaRPr lang="ru-RU" sz="1350"/>
            </a:p>
          </p:txBody>
        </p:sp>
        <p:sp>
          <p:nvSpPr>
            <p:cNvPr id="19464" name="Text Box 8"/>
            <p:cNvSpPr txBox="1">
              <a:spLocks noChangeArrowheads="1"/>
            </p:cNvSpPr>
            <p:nvPr/>
          </p:nvSpPr>
          <p:spPr bwMode="auto">
            <a:xfrm>
              <a:off x="3861" y="2842"/>
              <a:ext cx="3061" cy="72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 hangingPunct="1">
                <a:defRPr/>
              </a:pPr>
              <a:r>
                <a:rPr lang="uk-UA" altLang="ru-RU" sz="1200" b="1">
                  <a:latin typeface="Times New Roman" panose="02020603050405020304" pitchFamily="18" charset="0"/>
                </a:rPr>
                <a:t>Оточення проекту</a:t>
              </a:r>
              <a:endParaRPr lang="uk-UA" altLang="ru-RU" sz="1200" b="1"/>
            </a:p>
          </p:txBody>
        </p:sp>
        <p:sp>
          <p:nvSpPr>
            <p:cNvPr id="19465" name="Text Box 9"/>
            <p:cNvSpPr txBox="1">
              <a:spLocks noChangeArrowheads="1"/>
            </p:cNvSpPr>
            <p:nvPr/>
          </p:nvSpPr>
          <p:spPr bwMode="auto">
            <a:xfrm>
              <a:off x="1342" y="4102"/>
              <a:ext cx="2339" cy="721"/>
            </a:xfrm>
            <a:prstGeom prst="rect">
              <a:avLst/>
            </a:prstGeom>
            <a:solidFill>
              <a:srgbClr val="EF9511"/>
            </a:solidFill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 hangingPunct="1">
                <a:defRPr/>
              </a:pPr>
              <a:r>
                <a:rPr lang="uk-UA" altLang="ru-RU" sz="1200" b="1">
                  <a:latin typeface="Times New Roman" panose="02020603050405020304" pitchFamily="18" charset="0"/>
                </a:rPr>
                <a:t>Зовнішнє</a:t>
              </a:r>
              <a:endParaRPr lang="uk-UA" altLang="ru-RU" sz="1200" b="1"/>
            </a:p>
          </p:txBody>
        </p:sp>
        <p:sp>
          <p:nvSpPr>
            <p:cNvPr id="19466" name="Text Box 10"/>
            <p:cNvSpPr txBox="1">
              <a:spLocks noChangeArrowheads="1"/>
            </p:cNvSpPr>
            <p:nvPr/>
          </p:nvSpPr>
          <p:spPr bwMode="auto">
            <a:xfrm>
              <a:off x="7101" y="4102"/>
              <a:ext cx="2339" cy="721"/>
            </a:xfrm>
            <a:prstGeom prst="rect">
              <a:avLst/>
            </a:prstGeom>
            <a:solidFill>
              <a:srgbClr val="EF9511"/>
            </a:solidFill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 hangingPunct="1">
                <a:defRPr/>
              </a:pPr>
              <a:r>
                <a:rPr lang="uk-UA" altLang="ru-RU" sz="1200" b="1">
                  <a:latin typeface="Times New Roman" panose="02020603050405020304" pitchFamily="18" charset="0"/>
                </a:rPr>
                <a:t>Внутрішнє</a:t>
              </a:r>
              <a:endParaRPr lang="uk-UA" altLang="ru-RU" sz="1200" b="1"/>
            </a:p>
          </p:txBody>
        </p:sp>
        <p:sp>
          <p:nvSpPr>
            <p:cNvPr id="19467" name="Text Box 11"/>
            <p:cNvSpPr txBox="1">
              <a:spLocks noChangeArrowheads="1"/>
            </p:cNvSpPr>
            <p:nvPr/>
          </p:nvSpPr>
          <p:spPr bwMode="auto">
            <a:xfrm>
              <a:off x="1342" y="5362"/>
              <a:ext cx="2880" cy="111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 hangingPunct="1">
                <a:defRPr/>
              </a:pPr>
              <a:r>
                <a:rPr lang="uk-UA" altLang="ru-RU" sz="1200">
                  <a:latin typeface="Times New Roman" panose="02020603050405020304" pitchFamily="18" charset="0"/>
                </a:rPr>
                <a:t>Оточення підприємства</a:t>
              </a:r>
              <a:endParaRPr lang="uk-UA" altLang="ru-RU" sz="1200"/>
            </a:p>
          </p:txBody>
        </p:sp>
        <p:sp>
          <p:nvSpPr>
            <p:cNvPr id="19468" name="Text Box 12"/>
            <p:cNvSpPr txBox="1">
              <a:spLocks noChangeArrowheads="1"/>
            </p:cNvSpPr>
            <p:nvPr/>
          </p:nvSpPr>
          <p:spPr bwMode="auto">
            <a:xfrm>
              <a:off x="4580" y="5398"/>
              <a:ext cx="3241" cy="111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 hangingPunct="1">
                <a:defRPr/>
              </a:pPr>
              <a:endParaRPr lang="uk-UA" altLang="ru-RU" sz="1200">
                <a:latin typeface="Times New Roman" panose="02020603050405020304" pitchFamily="18" charset="0"/>
              </a:endParaRPr>
            </a:p>
            <a:p>
              <a:pPr algn="ctr" eaLnBrk="1" hangingPunct="1">
                <a:defRPr/>
              </a:pPr>
              <a:r>
                <a:rPr lang="uk-UA" altLang="ru-RU" sz="1200">
                  <a:latin typeface="Times New Roman" panose="02020603050405020304" pitchFamily="18" charset="0"/>
                </a:rPr>
                <a:t>Підприємство</a:t>
              </a:r>
              <a:endParaRPr lang="uk-UA" altLang="ru-RU" sz="1200"/>
            </a:p>
          </p:txBody>
        </p:sp>
        <p:sp>
          <p:nvSpPr>
            <p:cNvPr id="19469" name="Text Box 13"/>
            <p:cNvSpPr txBox="1">
              <a:spLocks noChangeArrowheads="1"/>
            </p:cNvSpPr>
            <p:nvPr/>
          </p:nvSpPr>
          <p:spPr bwMode="auto">
            <a:xfrm>
              <a:off x="8361" y="5398"/>
              <a:ext cx="2700" cy="111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 hangingPunct="1">
                <a:defRPr/>
              </a:pPr>
              <a:endParaRPr lang="uk-UA" altLang="ru-RU" sz="1200">
                <a:latin typeface="Times New Roman" panose="02020603050405020304" pitchFamily="18" charset="0"/>
              </a:endParaRPr>
            </a:p>
            <a:p>
              <a:pPr algn="ctr" eaLnBrk="1" hangingPunct="1">
                <a:defRPr/>
              </a:pPr>
              <a:r>
                <a:rPr lang="uk-UA" altLang="ru-RU" sz="1200">
                  <a:latin typeface="Times New Roman" panose="02020603050405020304" pitchFamily="18" charset="0"/>
                </a:rPr>
                <a:t>Проект</a:t>
              </a:r>
              <a:endParaRPr lang="uk-UA" altLang="ru-RU" sz="1200"/>
            </a:p>
          </p:txBody>
        </p:sp>
        <p:sp>
          <p:nvSpPr>
            <p:cNvPr id="19470" name="Line 14"/>
            <p:cNvSpPr>
              <a:spLocks noChangeShapeType="1"/>
            </p:cNvSpPr>
            <p:nvPr/>
          </p:nvSpPr>
          <p:spPr bwMode="auto">
            <a:xfrm>
              <a:off x="2600" y="3742"/>
              <a:ext cx="576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eaLnBrk="1" hangingPunct="1">
                <a:defRPr/>
              </a:pPr>
              <a:endParaRPr lang="ru-RU" sz="1350"/>
            </a:p>
          </p:txBody>
        </p:sp>
        <p:sp>
          <p:nvSpPr>
            <p:cNvPr id="19471" name="Line 15"/>
            <p:cNvSpPr>
              <a:spLocks noChangeShapeType="1"/>
            </p:cNvSpPr>
            <p:nvPr/>
          </p:nvSpPr>
          <p:spPr bwMode="auto">
            <a:xfrm>
              <a:off x="2241" y="5002"/>
              <a:ext cx="342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eaLnBrk="1" hangingPunct="1">
                <a:defRPr/>
              </a:pPr>
              <a:endParaRPr lang="ru-RU" sz="1350"/>
            </a:p>
          </p:txBody>
        </p:sp>
        <p:sp>
          <p:nvSpPr>
            <p:cNvPr id="19472" name="Line 16"/>
            <p:cNvSpPr>
              <a:spLocks noChangeShapeType="1"/>
            </p:cNvSpPr>
            <p:nvPr/>
          </p:nvSpPr>
          <p:spPr bwMode="auto">
            <a:xfrm>
              <a:off x="5661" y="5002"/>
              <a:ext cx="0" cy="396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eaLnBrk="1" hangingPunct="1">
                <a:defRPr/>
              </a:pPr>
              <a:endParaRPr lang="ru-RU" sz="1350"/>
            </a:p>
          </p:txBody>
        </p:sp>
        <p:sp>
          <p:nvSpPr>
            <p:cNvPr id="19473" name="Line 17"/>
            <p:cNvSpPr>
              <a:spLocks noChangeShapeType="1"/>
            </p:cNvSpPr>
            <p:nvPr/>
          </p:nvSpPr>
          <p:spPr bwMode="auto">
            <a:xfrm>
              <a:off x="2241" y="5002"/>
              <a:ext cx="0" cy="36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eaLnBrk="1" hangingPunct="1">
                <a:defRPr/>
              </a:pPr>
              <a:endParaRPr lang="ru-RU" sz="1350"/>
            </a:p>
          </p:txBody>
        </p:sp>
        <p:sp>
          <p:nvSpPr>
            <p:cNvPr id="19474" name="Line 18"/>
            <p:cNvSpPr>
              <a:spLocks noChangeShapeType="1"/>
            </p:cNvSpPr>
            <p:nvPr/>
          </p:nvSpPr>
          <p:spPr bwMode="auto">
            <a:xfrm>
              <a:off x="2600" y="3742"/>
              <a:ext cx="0" cy="36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eaLnBrk="1" hangingPunct="1">
                <a:defRPr/>
              </a:pPr>
              <a:endParaRPr lang="ru-RU" sz="1350"/>
            </a:p>
          </p:txBody>
        </p:sp>
        <p:sp>
          <p:nvSpPr>
            <p:cNvPr id="19475" name="Line 19"/>
            <p:cNvSpPr>
              <a:spLocks noChangeShapeType="1"/>
            </p:cNvSpPr>
            <p:nvPr/>
          </p:nvSpPr>
          <p:spPr bwMode="auto">
            <a:xfrm>
              <a:off x="8361" y="3742"/>
              <a:ext cx="0" cy="36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eaLnBrk="1" hangingPunct="1">
                <a:defRPr/>
              </a:pPr>
              <a:endParaRPr lang="ru-RU" sz="1350"/>
            </a:p>
          </p:txBody>
        </p:sp>
        <p:sp>
          <p:nvSpPr>
            <p:cNvPr id="19476" name="Line 20"/>
            <p:cNvSpPr>
              <a:spLocks noChangeShapeType="1"/>
            </p:cNvSpPr>
            <p:nvPr/>
          </p:nvSpPr>
          <p:spPr bwMode="auto">
            <a:xfrm>
              <a:off x="8720" y="4823"/>
              <a:ext cx="0" cy="575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eaLnBrk="1" hangingPunct="1">
                <a:defRPr/>
              </a:pPr>
              <a:endParaRPr lang="ru-RU" sz="1350"/>
            </a:p>
          </p:txBody>
        </p:sp>
        <p:sp>
          <p:nvSpPr>
            <p:cNvPr id="19477" name="Line 21"/>
            <p:cNvSpPr>
              <a:spLocks noChangeShapeType="1"/>
            </p:cNvSpPr>
            <p:nvPr/>
          </p:nvSpPr>
          <p:spPr bwMode="auto">
            <a:xfrm>
              <a:off x="5482" y="3563"/>
              <a:ext cx="0" cy="179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eaLnBrk="1" hangingPunct="1">
                <a:defRPr/>
              </a:pPr>
              <a:endParaRPr lang="ru-RU" sz="1350"/>
            </a:p>
          </p:txBody>
        </p:sp>
        <p:sp>
          <p:nvSpPr>
            <p:cNvPr id="19478" name="Line 22"/>
            <p:cNvSpPr>
              <a:spLocks noChangeShapeType="1"/>
            </p:cNvSpPr>
            <p:nvPr/>
          </p:nvSpPr>
          <p:spPr bwMode="auto">
            <a:xfrm>
              <a:off x="2961" y="4823"/>
              <a:ext cx="0" cy="179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eaLnBrk="1" hangingPunct="1">
                <a:defRPr/>
              </a:pPr>
              <a:endParaRPr lang="ru-RU" sz="1350"/>
            </a:p>
          </p:txBody>
        </p:sp>
        <p:grpSp>
          <p:nvGrpSpPr>
            <p:cNvPr id="38933" name="Group 23"/>
            <p:cNvGrpSpPr>
              <a:grpSpLocks/>
            </p:cNvGrpSpPr>
            <p:nvPr/>
          </p:nvGrpSpPr>
          <p:grpSpPr bwMode="auto">
            <a:xfrm>
              <a:off x="1521" y="6837"/>
              <a:ext cx="2520" cy="4880"/>
              <a:chOff x="1701" y="10597"/>
              <a:chExt cx="2520" cy="4880"/>
            </a:xfrm>
          </p:grpSpPr>
          <p:sp>
            <p:nvSpPr>
              <p:cNvPr id="19480" name="AutoShape 24"/>
              <p:cNvSpPr>
                <a:spLocks noChangeArrowheads="1"/>
              </p:cNvSpPr>
              <p:nvPr/>
            </p:nvSpPr>
            <p:spPr bwMode="auto">
              <a:xfrm>
                <a:off x="1701" y="10597"/>
                <a:ext cx="2519" cy="539"/>
              </a:xfrm>
              <a:prstGeom prst="flowChartAlternateProcess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1" hangingPunct="1">
                  <a:defRPr/>
                </a:pPr>
                <a:r>
                  <a:rPr lang="uk-UA" altLang="ru-RU" sz="1200">
                    <a:latin typeface="Times New Roman" panose="02020603050405020304" pitchFamily="18" charset="0"/>
                  </a:rPr>
                  <a:t>Політика</a:t>
                </a:r>
                <a:endParaRPr lang="uk-UA" altLang="ru-RU" sz="1200"/>
              </a:p>
            </p:txBody>
          </p:sp>
          <p:sp>
            <p:nvSpPr>
              <p:cNvPr id="19481" name="AutoShape 25"/>
              <p:cNvSpPr>
                <a:spLocks noChangeArrowheads="1"/>
              </p:cNvSpPr>
              <p:nvPr/>
            </p:nvSpPr>
            <p:spPr bwMode="auto">
              <a:xfrm>
                <a:off x="1701" y="11156"/>
                <a:ext cx="2519" cy="542"/>
              </a:xfrm>
              <a:prstGeom prst="flowChartAlternateProcess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1" hangingPunct="1">
                  <a:defRPr/>
                </a:pPr>
                <a:r>
                  <a:rPr lang="uk-UA" altLang="ru-RU" sz="1200">
                    <a:latin typeface="Times New Roman" panose="02020603050405020304" pitchFamily="18" charset="0"/>
                  </a:rPr>
                  <a:t>Економіка</a:t>
                </a:r>
                <a:endParaRPr lang="uk-UA" altLang="ru-RU" sz="1200"/>
              </a:p>
            </p:txBody>
          </p:sp>
          <p:sp>
            <p:nvSpPr>
              <p:cNvPr id="19482" name="AutoShape 26"/>
              <p:cNvSpPr>
                <a:spLocks noChangeArrowheads="1"/>
              </p:cNvSpPr>
              <p:nvPr/>
            </p:nvSpPr>
            <p:spPr bwMode="auto">
              <a:xfrm>
                <a:off x="1701" y="11698"/>
                <a:ext cx="2519" cy="539"/>
              </a:xfrm>
              <a:prstGeom prst="flowChartAlternateProcess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1" hangingPunct="1">
                  <a:defRPr/>
                </a:pPr>
                <a:r>
                  <a:rPr lang="uk-UA" altLang="ru-RU" sz="1200">
                    <a:latin typeface="Times New Roman" panose="02020603050405020304" pitchFamily="18" charset="0"/>
                  </a:rPr>
                  <a:t>Суспільство</a:t>
                </a:r>
                <a:endParaRPr lang="uk-UA" altLang="ru-RU" sz="1200"/>
              </a:p>
            </p:txBody>
          </p:sp>
          <p:sp>
            <p:nvSpPr>
              <p:cNvPr id="19483" name="AutoShape 27"/>
              <p:cNvSpPr>
                <a:spLocks noChangeArrowheads="1"/>
              </p:cNvSpPr>
              <p:nvPr/>
            </p:nvSpPr>
            <p:spPr bwMode="auto">
              <a:xfrm>
                <a:off x="1701" y="12237"/>
                <a:ext cx="2519" cy="539"/>
              </a:xfrm>
              <a:prstGeom prst="flowChartAlternateProcess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1" hangingPunct="1">
                  <a:defRPr/>
                </a:pPr>
                <a:r>
                  <a:rPr lang="uk-UA" altLang="ru-RU" sz="1200">
                    <a:latin typeface="Times New Roman" panose="02020603050405020304" pitchFamily="18" charset="0"/>
                  </a:rPr>
                  <a:t>Закони і право</a:t>
                </a:r>
                <a:endParaRPr lang="uk-UA" altLang="ru-RU" sz="1200"/>
              </a:p>
            </p:txBody>
          </p:sp>
          <p:sp>
            <p:nvSpPr>
              <p:cNvPr id="19484" name="AutoShape 28"/>
              <p:cNvSpPr>
                <a:spLocks noChangeArrowheads="1"/>
              </p:cNvSpPr>
              <p:nvPr/>
            </p:nvSpPr>
            <p:spPr bwMode="auto">
              <a:xfrm>
                <a:off x="1701" y="12777"/>
                <a:ext cx="2519" cy="544"/>
              </a:xfrm>
              <a:prstGeom prst="flowChartAlternateProcess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1" hangingPunct="1">
                  <a:defRPr/>
                </a:pPr>
                <a:r>
                  <a:rPr lang="uk-UA" altLang="ru-RU" sz="1200">
                    <a:latin typeface="Times New Roman" panose="02020603050405020304" pitchFamily="18" charset="0"/>
                  </a:rPr>
                  <a:t>Наука і техніка</a:t>
                </a:r>
                <a:endParaRPr lang="uk-UA" altLang="ru-RU" sz="1200"/>
              </a:p>
            </p:txBody>
          </p:sp>
          <p:sp>
            <p:nvSpPr>
              <p:cNvPr id="19485" name="AutoShape 29"/>
              <p:cNvSpPr>
                <a:spLocks noChangeArrowheads="1"/>
              </p:cNvSpPr>
              <p:nvPr/>
            </p:nvSpPr>
            <p:spPr bwMode="auto">
              <a:xfrm>
                <a:off x="1701" y="13318"/>
                <a:ext cx="2519" cy="539"/>
              </a:xfrm>
              <a:prstGeom prst="flowChartAlternateProcess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1" hangingPunct="1">
                  <a:defRPr/>
                </a:pPr>
                <a:r>
                  <a:rPr lang="uk-UA" altLang="ru-RU" sz="1200">
                    <a:latin typeface="Times New Roman" panose="02020603050405020304" pitchFamily="18" charset="0"/>
                  </a:rPr>
                  <a:t>Культура</a:t>
                </a:r>
                <a:endParaRPr lang="uk-UA" altLang="ru-RU" sz="1200"/>
              </a:p>
            </p:txBody>
          </p:sp>
          <p:sp>
            <p:nvSpPr>
              <p:cNvPr id="19486" name="AutoShape 30"/>
              <p:cNvSpPr>
                <a:spLocks noChangeArrowheads="1"/>
              </p:cNvSpPr>
              <p:nvPr/>
            </p:nvSpPr>
            <p:spPr bwMode="auto">
              <a:xfrm>
                <a:off x="1701" y="13858"/>
                <a:ext cx="2519" cy="539"/>
              </a:xfrm>
              <a:prstGeom prst="flowChartAlternateProcess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1" hangingPunct="1">
                  <a:defRPr/>
                </a:pPr>
                <a:r>
                  <a:rPr lang="uk-UA" altLang="ru-RU" sz="1200">
                    <a:latin typeface="Times New Roman" panose="02020603050405020304" pitchFamily="18" charset="0"/>
                  </a:rPr>
                  <a:t>Природа</a:t>
                </a:r>
                <a:endParaRPr lang="uk-UA" altLang="ru-RU" sz="1200"/>
              </a:p>
            </p:txBody>
          </p:sp>
          <p:sp>
            <p:nvSpPr>
              <p:cNvPr id="19487" name="AutoShape 31"/>
              <p:cNvSpPr>
                <a:spLocks noChangeArrowheads="1"/>
              </p:cNvSpPr>
              <p:nvPr/>
            </p:nvSpPr>
            <p:spPr bwMode="auto">
              <a:xfrm>
                <a:off x="1701" y="14397"/>
                <a:ext cx="2519" cy="544"/>
              </a:xfrm>
              <a:prstGeom prst="flowChartAlternateProcess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1" hangingPunct="1">
                  <a:defRPr/>
                </a:pPr>
                <a:r>
                  <a:rPr lang="uk-UA" altLang="ru-RU" sz="1200">
                    <a:latin typeface="Times New Roman" panose="02020603050405020304" pitchFamily="18" charset="0"/>
                  </a:rPr>
                  <a:t>Інфраструктура</a:t>
                </a:r>
                <a:endParaRPr lang="uk-UA" altLang="ru-RU" sz="1200"/>
              </a:p>
            </p:txBody>
          </p:sp>
          <p:sp>
            <p:nvSpPr>
              <p:cNvPr id="19488" name="AutoShape 32"/>
              <p:cNvSpPr>
                <a:spLocks noChangeArrowheads="1"/>
              </p:cNvSpPr>
              <p:nvPr/>
            </p:nvSpPr>
            <p:spPr bwMode="auto">
              <a:xfrm>
                <a:off x="1701" y="14941"/>
                <a:ext cx="2519" cy="537"/>
              </a:xfrm>
              <a:prstGeom prst="flowChartAlternateProcess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1" hangingPunct="1">
                  <a:defRPr/>
                </a:pPr>
                <a:r>
                  <a:rPr lang="uk-UA" altLang="ru-RU" sz="1200">
                    <a:latin typeface="Times New Roman" panose="02020603050405020304" pitchFamily="18" charset="0"/>
                  </a:rPr>
                  <a:t>Екологія</a:t>
                </a:r>
                <a:endParaRPr lang="uk-UA" altLang="ru-RU" sz="1200"/>
              </a:p>
            </p:txBody>
          </p:sp>
        </p:grpSp>
        <p:grpSp>
          <p:nvGrpSpPr>
            <p:cNvPr id="38934" name="Group 33"/>
            <p:cNvGrpSpPr>
              <a:grpSpLocks/>
            </p:cNvGrpSpPr>
            <p:nvPr/>
          </p:nvGrpSpPr>
          <p:grpSpPr bwMode="auto">
            <a:xfrm>
              <a:off x="4581" y="6837"/>
              <a:ext cx="3240" cy="4358"/>
              <a:chOff x="4761" y="9537"/>
              <a:chExt cx="3420" cy="4358"/>
            </a:xfrm>
          </p:grpSpPr>
          <p:sp>
            <p:nvSpPr>
              <p:cNvPr id="19490" name="AutoShape 34"/>
              <p:cNvSpPr>
                <a:spLocks noChangeArrowheads="1"/>
              </p:cNvSpPr>
              <p:nvPr/>
            </p:nvSpPr>
            <p:spPr bwMode="auto">
              <a:xfrm>
                <a:off x="4760" y="9537"/>
                <a:ext cx="3421" cy="577"/>
              </a:xfrm>
              <a:prstGeom prst="flowChartAlternateProcess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1" hangingPunct="1">
                  <a:defRPr/>
                </a:pPr>
                <a:r>
                  <a:rPr lang="uk-UA" altLang="ru-RU" sz="1200">
                    <a:latin typeface="Times New Roman" panose="02020603050405020304" pitchFamily="18" charset="0"/>
                  </a:rPr>
                  <a:t>Керівництво</a:t>
                </a:r>
                <a:endParaRPr lang="uk-UA" altLang="ru-RU" sz="1200"/>
              </a:p>
            </p:txBody>
          </p:sp>
          <p:sp>
            <p:nvSpPr>
              <p:cNvPr id="19491" name="AutoShape 35"/>
              <p:cNvSpPr>
                <a:spLocks noChangeArrowheads="1"/>
              </p:cNvSpPr>
              <p:nvPr/>
            </p:nvSpPr>
            <p:spPr bwMode="auto">
              <a:xfrm>
                <a:off x="4760" y="10137"/>
                <a:ext cx="3421" cy="577"/>
              </a:xfrm>
              <a:prstGeom prst="flowChartAlternateProcess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1" hangingPunct="1">
                  <a:defRPr/>
                </a:pPr>
                <a:r>
                  <a:rPr lang="uk-UA" altLang="ru-RU" sz="1200">
                    <a:latin typeface="Times New Roman" panose="02020603050405020304" pitchFamily="18" charset="0"/>
                  </a:rPr>
                  <a:t>Сфера фінансів</a:t>
                </a:r>
                <a:endParaRPr lang="uk-UA" altLang="ru-RU" sz="1200"/>
              </a:p>
            </p:txBody>
          </p:sp>
          <p:sp>
            <p:nvSpPr>
              <p:cNvPr id="19492" name="AutoShape 36"/>
              <p:cNvSpPr>
                <a:spLocks noChangeArrowheads="1"/>
              </p:cNvSpPr>
              <p:nvPr/>
            </p:nvSpPr>
            <p:spPr bwMode="auto">
              <a:xfrm>
                <a:off x="4760" y="10714"/>
                <a:ext cx="3421" cy="577"/>
              </a:xfrm>
              <a:prstGeom prst="flowChartAlternateProcess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1" hangingPunct="1">
                  <a:defRPr/>
                </a:pPr>
                <a:r>
                  <a:rPr lang="uk-UA" altLang="ru-RU" sz="1200">
                    <a:latin typeface="Times New Roman" panose="02020603050405020304" pitchFamily="18" charset="0"/>
                  </a:rPr>
                  <a:t>Сфера збуту</a:t>
                </a:r>
                <a:endParaRPr lang="uk-UA" altLang="ru-RU" sz="1200"/>
              </a:p>
            </p:txBody>
          </p:sp>
          <p:sp>
            <p:nvSpPr>
              <p:cNvPr id="19493" name="AutoShape 37"/>
              <p:cNvSpPr>
                <a:spLocks noChangeArrowheads="1"/>
              </p:cNvSpPr>
              <p:nvPr/>
            </p:nvSpPr>
            <p:spPr bwMode="auto">
              <a:xfrm>
                <a:off x="4760" y="11292"/>
                <a:ext cx="3421" cy="577"/>
              </a:xfrm>
              <a:prstGeom prst="flowChartAlternateProcess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1" hangingPunct="1">
                  <a:defRPr/>
                </a:pPr>
                <a:r>
                  <a:rPr lang="uk-UA" altLang="ru-RU" sz="1200">
                    <a:latin typeface="Times New Roman" panose="02020603050405020304" pitchFamily="18" charset="0"/>
                  </a:rPr>
                  <a:t>Сфера виготовлення</a:t>
                </a:r>
                <a:endParaRPr lang="uk-UA" altLang="ru-RU" sz="1200"/>
              </a:p>
            </p:txBody>
          </p:sp>
          <p:sp>
            <p:nvSpPr>
              <p:cNvPr id="19494" name="AutoShape 38"/>
              <p:cNvSpPr>
                <a:spLocks noChangeArrowheads="1"/>
              </p:cNvSpPr>
              <p:nvPr/>
            </p:nvSpPr>
            <p:spPr bwMode="auto">
              <a:xfrm>
                <a:off x="4760" y="11869"/>
                <a:ext cx="3421" cy="577"/>
              </a:xfrm>
              <a:prstGeom prst="flowChartAlternateProcess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1" hangingPunct="1">
                  <a:defRPr/>
                </a:pPr>
                <a:r>
                  <a:rPr lang="uk-UA" altLang="ru-RU" sz="1200">
                    <a:latin typeface="Times New Roman" panose="02020603050405020304" pitchFamily="18" charset="0"/>
                  </a:rPr>
                  <a:t>Сфера забезпечення</a:t>
                </a:r>
                <a:endParaRPr lang="uk-UA" altLang="ru-RU" sz="1200"/>
              </a:p>
            </p:txBody>
          </p:sp>
          <p:sp>
            <p:nvSpPr>
              <p:cNvPr id="19495" name="AutoShape 39"/>
              <p:cNvSpPr>
                <a:spLocks noChangeArrowheads="1"/>
              </p:cNvSpPr>
              <p:nvPr/>
            </p:nvSpPr>
            <p:spPr bwMode="auto">
              <a:xfrm>
                <a:off x="4760" y="12417"/>
                <a:ext cx="3421" cy="900"/>
              </a:xfrm>
              <a:prstGeom prst="flowChartAlternateProcess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1" hangingPunct="1">
                  <a:defRPr/>
                </a:pPr>
                <a:r>
                  <a:rPr lang="uk-UA" altLang="ru-RU" sz="1200">
                    <a:latin typeface="Times New Roman" panose="02020603050405020304" pitchFamily="18" charset="0"/>
                  </a:rPr>
                  <a:t>Сфера інфраструктури</a:t>
                </a:r>
                <a:endParaRPr lang="uk-UA" altLang="ru-RU" sz="1200"/>
              </a:p>
            </p:txBody>
          </p:sp>
          <p:sp>
            <p:nvSpPr>
              <p:cNvPr id="19496" name="AutoShape 40"/>
              <p:cNvSpPr>
                <a:spLocks noChangeArrowheads="1"/>
              </p:cNvSpPr>
              <p:nvPr/>
            </p:nvSpPr>
            <p:spPr bwMode="auto">
              <a:xfrm>
                <a:off x="4760" y="13317"/>
                <a:ext cx="3421" cy="577"/>
              </a:xfrm>
              <a:prstGeom prst="flowChartAlternateProcess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1" hangingPunct="1">
                  <a:defRPr/>
                </a:pPr>
                <a:r>
                  <a:rPr lang="uk-UA" altLang="ru-RU" sz="1200">
                    <a:latin typeface="Times New Roman" panose="02020603050405020304" pitchFamily="18" charset="0"/>
                  </a:rPr>
                  <a:t>Інші сфери</a:t>
                </a:r>
                <a:endParaRPr lang="uk-UA" altLang="ru-RU" sz="1200"/>
              </a:p>
            </p:txBody>
          </p:sp>
        </p:grpSp>
        <p:grpSp>
          <p:nvGrpSpPr>
            <p:cNvPr id="38935" name="Group 41"/>
            <p:cNvGrpSpPr>
              <a:grpSpLocks/>
            </p:cNvGrpSpPr>
            <p:nvPr/>
          </p:nvGrpSpPr>
          <p:grpSpPr bwMode="auto">
            <a:xfrm>
              <a:off x="8181" y="6657"/>
              <a:ext cx="3060" cy="4880"/>
              <a:chOff x="1701" y="10597"/>
              <a:chExt cx="2520" cy="4880"/>
            </a:xfrm>
          </p:grpSpPr>
          <p:sp>
            <p:nvSpPr>
              <p:cNvPr id="19498" name="AutoShape 42"/>
              <p:cNvSpPr>
                <a:spLocks noChangeArrowheads="1"/>
              </p:cNvSpPr>
              <p:nvPr/>
            </p:nvSpPr>
            <p:spPr bwMode="auto">
              <a:xfrm>
                <a:off x="1705" y="10598"/>
                <a:ext cx="2516" cy="539"/>
              </a:xfrm>
              <a:prstGeom prst="flowChartAlternateProcess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1" hangingPunct="1">
                  <a:defRPr/>
                </a:pPr>
                <a:r>
                  <a:rPr lang="uk-UA" altLang="ru-RU" sz="1200">
                    <a:latin typeface="Times New Roman" panose="02020603050405020304" pitchFamily="18" charset="0"/>
                  </a:rPr>
                  <a:t>Стиль керівництва Політика</a:t>
                </a:r>
                <a:endParaRPr lang="uk-UA" altLang="ru-RU" sz="1200"/>
              </a:p>
            </p:txBody>
          </p:sp>
          <p:sp>
            <p:nvSpPr>
              <p:cNvPr id="19499" name="AutoShape 43"/>
              <p:cNvSpPr>
                <a:spLocks noChangeArrowheads="1"/>
              </p:cNvSpPr>
              <p:nvPr/>
            </p:nvSpPr>
            <p:spPr bwMode="auto">
              <a:xfrm>
                <a:off x="1705" y="11157"/>
                <a:ext cx="2516" cy="539"/>
              </a:xfrm>
              <a:prstGeom prst="flowChartAlternateProcess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1" hangingPunct="1">
                  <a:defRPr/>
                </a:pPr>
                <a:r>
                  <a:rPr lang="uk-UA" altLang="ru-RU" sz="1200">
                    <a:latin typeface="Times New Roman" panose="02020603050405020304" pitchFamily="18" charset="0"/>
                  </a:rPr>
                  <a:t>Організація</a:t>
                </a:r>
                <a:endParaRPr lang="uk-UA" altLang="ru-RU" sz="1200"/>
              </a:p>
            </p:txBody>
          </p:sp>
          <p:sp>
            <p:nvSpPr>
              <p:cNvPr id="19500" name="AutoShape 44"/>
              <p:cNvSpPr>
                <a:spLocks noChangeArrowheads="1"/>
              </p:cNvSpPr>
              <p:nvPr/>
            </p:nvSpPr>
            <p:spPr bwMode="auto">
              <a:xfrm>
                <a:off x="1705" y="11697"/>
                <a:ext cx="2516" cy="544"/>
              </a:xfrm>
              <a:prstGeom prst="flowChartAlternateProcess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1" hangingPunct="1">
                  <a:defRPr/>
                </a:pPr>
                <a:r>
                  <a:rPr lang="uk-UA" altLang="ru-RU" sz="1200">
                    <a:latin typeface="Times New Roman" panose="02020603050405020304" pitchFamily="18" charset="0"/>
                  </a:rPr>
                  <a:t>Учасники</a:t>
                </a:r>
                <a:endParaRPr lang="uk-UA" altLang="ru-RU" sz="1200"/>
              </a:p>
            </p:txBody>
          </p:sp>
          <p:sp>
            <p:nvSpPr>
              <p:cNvPr id="19501" name="AutoShape 45"/>
              <p:cNvSpPr>
                <a:spLocks noChangeArrowheads="1"/>
              </p:cNvSpPr>
              <p:nvPr/>
            </p:nvSpPr>
            <p:spPr bwMode="auto">
              <a:xfrm>
                <a:off x="1705" y="12238"/>
                <a:ext cx="2516" cy="539"/>
              </a:xfrm>
              <a:prstGeom prst="flowChartAlternateProcess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1" hangingPunct="1">
                  <a:defRPr/>
                </a:pPr>
                <a:r>
                  <a:rPr lang="uk-UA" altLang="ru-RU" sz="1200">
                    <a:latin typeface="Times New Roman" panose="02020603050405020304" pitchFamily="18" charset="0"/>
                  </a:rPr>
                  <a:t>Команда</a:t>
                </a:r>
                <a:endParaRPr lang="uk-UA" altLang="ru-RU" sz="1200"/>
              </a:p>
            </p:txBody>
          </p:sp>
          <p:sp>
            <p:nvSpPr>
              <p:cNvPr id="19502" name="AutoShape 46"/>
              <p:cNvSpPr>
                <a:spLocks noChangeArrowheads="1"/>
              </p:cNvSpPr>
              <p:nvPr/>
            </p:nvSpPr>
            <p:spPr bwMode="auto">
              <a:xfrm>
                <a:off x="1705" y="12778"/>
                <a:ext cx="2516" cy="539"/>
              </a:xfrm>
              <a:prstGeom prst="flowChartAlternateProcess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1" hangingPunct="1">
                  <a:defRPr/>
                </a:pPr>
                <a:r>
                  <a:rPr lang="uk-UA" altLang="ru-RU" sz="1200">
                    <a:latin typeface="Times New Roman" panose="02020603050405020304" pitchFamily="18" charset="0"/>
                  </a:rPr>
                  <a:t>Комунікації</a:t>
                </a:r>
                <a:endParaRPr lang="uk-UA" altLang="ru-RU" sz="1200"/>
              </a:p>
            </p:txBody>
          </p:sp>
          <p:sp>
            <p:nvSpPr>
              <p:cNvPr id="19503" name="AutoShape 47"/>
              <p:cNvSpPr>
                <a:spLocks noChangeArrowheads="1"/>
              </p:cNvSpPr>
              <p:nvPr/>
            </p:nvSpPr>
            <p:spPr bwMode="auto">
              <a:xfrm>
                <a:off x="1705" y="13317"/>
                <a:ext cx="2516" cy="539"/>
              </a:xfrm>
              <a:prstGeom prst="flowChartAlternateProcess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1" hangingPunct="1">
                  <a:defRPr/>
                </a:pPr>
                <a:r>
                  <a:rPr lang="uk-UA" altLang="ru-RU" sz="1200">
                    <a:latin typeface="Times New Roman" panose="02020603050405020304" pitchFamily="18" charset="0"/>
                  </a:rPr>
                  <a:t>Інформаційне забезп.</a:t>
                </a:r>
                <a:endParaRPr lang="uk-UA" altLang="ru-RU" sz="1200"/>
              </a:p>
            </p:txBody>
          </p:sp>
          <p:sp>
            <p:nvSpPr>
              <p:cNvPr id="19504" name="AutoShape 48"/>
              <p:cNvSpPr>
                <a:spLocks noChangeArrowheads="1"/>
              </p:cNvSpPr>
              <p:nvPr/>
            </p:nvSpPr>
            <p:spPr bwMode="auto">
              <a:xfrm>
                <a:off x="1705" y="13856"/>
                <a:ext cx="2516" cy="542"/>
              </a:xfrm>
              <a:prstGeom prst="flowChartAlternateProcess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1" hangingPunct="1">
                  <a:defRPr/>
                </a:pPr>
                <a:r>
                  <a:rPr lang="uk-UA" altLang="ru-RU" sz="1200">
                    <a:latin typeface="Times New Roman" panose="02020603050405020304" pitchFamily="18" charset="0"/>
                  </a:rPr>
                  <a:t>Економічні умови</a:t>
                </a:r>
                <a:endParaRPr lang="uk-UA" altLang="ru-RU" sz="1200"/>
              </a:p>
            </p:txBody>
          </p:sp>
          <p:sp>
            <p:nvSpPr>
              <p:cNvPr id="19505" name="AutoShape 49"/>
              <p:cNvSpPr>
                <a:spLocks noChangeArrowheads="1"/>
              </p:cNvSpPr>
              <p:nvPr/>
            </p:nvSpPr>
            <p:spPr bwMode="auto">
              <a:xfrm>
                <a:off x="1705" y="14398"/>
                <a:ext cx="2516" cy="539"/>
              </a:xfrm>
              <a:prstGeom prst="flowChartAlternateProcess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1" hangingPunct="1">
                  <a:defRPr/>
                </a:pPr>
                <a:r>
                  <a:rPr lang="uk-UA" altLang="ru-RU" sz="1200">
                    <a:latin typeface="Times New Roman" panose="02020603050405020304" pitchFamily="18" charset="0"/>
                  </a:rPr>
                  <a:t>Соціальні умови</a:t>
                </a:r>
                <a:endParaRPr lang="uk-UA" altLang="ru-RU" sz="1200"/>
              </a:p>
            </p:txBody>
          </p:sp>
          <p:sp>
            <p:nvSpPr>
              <p:cNvPr id="19506" name="AutoShape 50"/>
              <p:cNvSpPr>
                <a:spLocks noChangeArrowheads="1"/>
              </p:cNvSpPr>
              <p:nvPr/>
            </p:nvSpPr>
            <p:spPr bwMode="auto">
              <a:xfrm>
                <a:off x="1705" y="14937"/>
                <a:ext cx="2516" cy="539"/>
              </a:xfrm>
              <a:prstGeom prst="flowChartAlternateProcess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1" hangingPunct="1">
                  <a:defRPr/>
                </a:pPr>
                <a:r>
                  <a:rPr lang="uk-UA" altLang="ru-RU" sz="1200">
                    <a:latin typeface="Times New Roman" panose="02020603050405020304" pitchFamily="18" charset="0"/>
                  </a:rPr>
                  <a:t>Інші фактори</a:t>
                </a:r>
                <a:endParaRPr lang="uk-UA" altLang="ru-RU" sz="12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3094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Группа 20"/>
          <p:cNvGrpSpPr>
            <a:grpSpLocks/>
          </p:cNvGrpSpPr>
          <p:nvPr/>
        </p:nvGrpSpPr>
        <p:grpSpPr bwMode="auto">
          <a:xfrm>
            <a:off x="1409700" y="444848"/>
            <a:ext cx="6518073" cy="4359148"/>
            <a:chOff x="323528" y="1623565"/>
            <a:chExt cx="8690896" cy="4206476"/>
          </a:xfrm>
        </p:grpSpPr>
        <p:grpSp>
          <p:nvGrpSpPr>
            <p:cNvPr id="39940" name="Группа 3"/>
            <p:cNvGrpSpPr>
              <a:grpSpLocks/>
            </p:cNvGrpSpPr>
            <p:nvPr/>
          </p:nvGrpSpPr>
          <p:grpSpPr bwMode="auto">
            <a:xfrm>
              <a:off x="323528" y="1715994"/>
              <a:ext cx="8677406" cy="4114047"/>
              <a:chOff x="271395" y="773516"/>
              <a:chExt cx="8677406" cy="4114047"/>
            </a:xfrm>
          </p:grpSpPr>
          <p:cxnSp>
            <p:nvCxnSpPr>
              <p:cNvPr id="5" name="Прямая соединительная линия 4"/>
              <p:cNvCxnSpPr/>
              <p:nvPr/>
            </p:nvCxnSpPr>
            <p:spPr>
              <a:xfrm flipH="1">
                <a:off x="271395" y="927578"/>
                <a:ext cx="14288" cy="3634851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943" name="Группа 5"/>
              <p:cNvGrpSpPr>
                <a:grpSpLocks/>
              </p:cNvGrpSpPr>
              <p:nvPr/>
            </p:nvGrpSpPr>
            <p:grpSpPr bwMode="auto">
              <a:xfrm>
                <a:off x="271395" y="773516"/>
                <a:ext cx="8677406" cy="4114047"/>
                <a:chOff x="271395" y="773516"/>
                <a:chExt cx="8677406" cy="4114047"/>
              </a:xfrm>
            </p:grpSpPr>
            <p:sp>
              <p:nvSpPr>
                <p:cNvPr id="7" name="Rectangle 1"/>
                <p:cNvSpPr>
                  <a:spLocks noChangeArrowheads="1"/>
                </p:cNvSpPr>
                <p:nvPr/>
              </p:nvSpPr>
              <p:spPr bwMode="auto">
                <a:xfrm>
                  <a:off x="804803" y="2621936"/>
                  <a:ext cx="8143998" cy="615733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uk-UA" altLang="ru-RU" sz="1500" dirty="0"/>
                    <a:t>Фінанси визначають бюджетні межі проекту, способи та джерела фінансування</a:t>
                  </a:r>
                </a:p>
              </p:txBody>
            </p:sp>
            <p:sp>
              <p:nvSpPr>
                <p:cNvPr id="8" name="Rectangle 3"/>
                <p:cNvSpPr>
                  <a:spLocks noChangeArrowheads="1"/>
                </p:cNvSpPr>
                <p:nvPr/>
              </p:nvSpPr>
              <p:spPr bwMode="auto">
                <a:xfrm>
                  <a:off x="1500139" y="773516"/>
                  <a:ext cx="7415326" cy="400226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indent="338138" algn="ctr">
                    <a:defRPr/>
                  </a:pPr>
                  <a:endParaRPr lang="uk-UA" sz="135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" name="Прямоугольник 8"/>
                <p:cNvSpPr/>
                <p:nvPr/>
              </p:nvSpPr>
              <p:spPr>
                <a:xfrm>
                  <a:off x="785753" y="4271830"/>
                  <a:ext cx="8143998" cy="615733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uk-UA" altLang="ru-RU" sz="1500" dirty="0"/>
                    <a:t>Виготовлення пов’язане із ринками засобів виробництва та висуває специфічні вимоги</a:t>
                  </a:r>
                </a:p>
              </p:txBody>
            </p:sp>
            <p:sp>
              <p:nvSpPr>
                <p:cNvPr id="10" name="Прямоугольник 9"/>
                <p:cNvSpPr/>
                <p:nvPr/>
              </p:nvSpPr>
              <p:spPr>
                <a:xfrm>
                  <a:off x="785753" y="3506432"/>
                  <a:ext cx="8143998" cy="36944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uk-UA" altLang="ru-RU" sz="1500" dirty="0"/>
                    <a:t>Збут формує вимоги ринку</a:t>
                  </a:r>
                </a:p>
              </p:txBody>
            </p:sp>
            <p:sp>
              <p:nvSpPr>
                <p:cNvPr id="11" name="Прямоугольник 10"/>
                <p:cNvSpPr/>
                <p:nvPr/>
              </p:nvSpPr>
              <p:spPr>
                <a:xfrm>
                  <a:off x="771467" y="1694565"/>
                  <a:ext cx="8143998" cy="615733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  <a:defRPr/>
                  </a:pPr>
                  <a:r>
                    <a:rPr lang="uk-UA" altLang="ru-RU" sz="1500" b="1" dirty="0">
                      <a:solidFill>
                        <a:schemeClr val="bg1"/>
                      </a:solidFill>
                      <a:latin typeface="Century Gothic" panose="020B0502020202020204" pitchFamily="34" charset="0"/>
                      <a:cs typeface="Times New Roman" panose="02020603050405020304" pitchFamily="18" charset="0"/>
                    </a:rPr>
                    <a:t>Керівництво підприємства </a:t>
                  </a:r>
                  <a:r>
                    <a:rPr lang="uk-UA" altLang="ru-RU" sz="1500" dirty="0">
                      <a:latin typeface="Century Gothic" panose="020B0502020202020204" pitchFamily="34" charset="0"/>
                    </a:rPr>
                    <a:t>– це головне джерело визначення цілей та основних вимог щодо проекту</a:t>
                  </a:r>
                </a:p>
              </p:txBody>
            </p:sp>
            <p:cxnSp>
              <p:nvCxnSpPr>
                <p:cNvPr id="12" name="Прямая соединительная линия 11"/>
                <p:cNvCxnSpPr/>
                <p:nvPr/>
              </p:nvCxnSpPr>
              <p:spPr>
                <a:xfrm flipV="1">
                  <a:off x="285683" y="927578"/>
                  <a:ext cx="1214455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Прямая со стрелкой 12"/>
                <p:cNvCxnSpPr/>
                <p:nvPr/>
              </p:nvCxnSpPr>
              <p:spPr>
                <a:xfrm>
                  <a:off x="285683" y="1999454"/>
                  <a:ext cx="500070" cy="1587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Прямая со стрелкой 13"/>
                <p:cNvCxnSpPr/>
                <p:nvPr/>
              </p:nvCxnSpPr>
              <p:spPr>
                <a:xfrm>
                  <a:off x="304734" y="2979227"/>
                  <a:ext cx="500070" cy="1588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Прямая со стрелкой 14"/>
                <p:cNvCxnSpPr/>
                <p:nvPr/>
              </p:nvCxnSpPr>
              <p:spPr>
                <a:xfrm>
                  <a:off x="271395" y="3792265"/>
                  <a:ext cx="500071" cy="1588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Прямая со стрелкой 15"/>
                <p:cNvCxnSpPr/>
                <p:nvPr/>
              </p:nvCxnSpPr>
              <p:spPr>
                <a:xfrm>
                  <a:off x="271395" y="4562428"/>
                  <a:ext cx="500071" cy="1587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9941" name="Прямоугольник 17"/>
            <p:cNvSpPr>
              <a:spLocks noChangeArrowheads="1"/>
            </p:cNvSpPr>
            <p:nvPr/>
          </p:nvSpPr>
          <p:spPr bwMode="auto">
            <a:xfrm>
              <a:off x="1605451" y="1623565"/>
              <a:ext cx="7408973" cy="564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uk-UA" altLang="ru-RU" sz="16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Оточення проекту, що використовується у межах підприємства</a:t>
              </a:r>
              <a:r>
                <a:rPr lang="ru-RU" altLang="ru-RU" sz="16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 </a:t>
              </a:r>
              <a:endParaRPr lang="ru-RU" altLang="ru-RU"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7747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Группа 2"/>
          <p:cNvGrpSpPr>
            <a:grpSpLocks/>
          </p:cNvGrpSpPr>
          <p:nvPr/>
        </p:nvGrpSpPr>
        <p:grpSpPr bwMode="auto">
          <a:xfrm>
            <a:off x="1331119" y="294891"/>
            <a:ext cx="7705378" cy="4152726"/>
            <a:chOff x="265845" y="738291"/>
            <a:chExt cx="8663083" cy="4912961"/>
          </a:xfrm>
        </p:grpSpPr>
        <p:grpSp>
          <p:nvGrpSpPr>
            <p:cNvPr id="40963" name="Группа 1"/>
            <p:cNvGrpSpPr>
              <a:grpSpLocks/>
            </p:cNvGrpSpPr>
            <p:nvPr/>
          </p:nvGrpSpPr>
          <p:grpSpPr bwMode="auto">
            <a:xfrm>
              <a:off x="265845" y="738291"/>
              <a:ext cx="8663083" cy="4912961"/>
              <a:chOff x="365524" y="1458371"/>
              <a:chExt cx="8663083" cy="4912961"/>
            </a:xfrm>
          </p:grpSpPr>
          <p:grpSp>
            <p:nvGrpSpPr>
              <p:cNvPr id="40965" name="Группа 20"/>
              <p:cNvGrpSpPr>
                <a:grpSpLocks/>
              </p:cNvGrpSpPr>
              <p:nvPr/>
            </p:nvGrpSpPr>
            <p:grpSpPr bwMode="auto">
              <a:xfrm>
                <a:off x="365524" y="1458371"/>
                <a:ext cx="8663083" cy="4685845"/>
                <a:chOff x="337853" y="1570025"/>
                <a:chExt cx="8663083" cy="4685845"/>
              </a:xfrm>
            </p:grpSpPr>
            <p:grpSp>
              <p:nvGrpSpPr>
                <p:cNvPr id="40967" name="Группа 3"/>
                <p:cNvGrpSpPr>
                  <a:grpSpLocks/>
                </p:cNvGrpSpPr>
                <p:nvPr/>
              </p:nvGrpSpPr>
              <p:grpSpPr bwMode="auto">
                <a:xfrm>
                  <a:off x="337853" y="1715900"/>
                  <a:ext cx="8663082" cy="4539970"/>
                  <a:chOff x="285720" y="773422"/>
                  <a:chExt cx="8663082" cy="4539970"/>
                </a:xfrm>
              </p:grpSpPr>
              <p:cxnSp>
                <p:nvCxnSpPr>
                  <p:cNvPr id="5" name="Прямая соединительная линия 4"/>
                  <p:cNvCxnSpPr/>
                  <p:nvPr/>
                </p:nvCxnSpPr>
                <p:spPr>
                  <a:xfrm>
                    <a:off x="285720" y="927429"/>
                    <a:ext cx="19050" cy="4385963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0970" name="Группа 5"/>
                  <p:cNvGrpSpPr>
                    <a:grpSpLocks/>
                  </p:cNvGrpSpPr>
                  <p:nvPr/>
                </p:nvGrpSpPr>
                <p:grpSpPr bwMode="auto">
                  <a:xfrm>
                    <a:off x="285720" y="773422"/>
                    <a:ext cx="8663082" cy="3950579"/>
                    <a:chOff x="285720" y="773422"/>
                    <a:chExt cx="8663082" cy="3950579"/>
                  </a:xfrm>
                </p:grpSpPr>
                <p:sp>
                  <p:nvSpPr>
                    <p:cNvPr id="7" name="Rectangle 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5788" y="2441800"/>
                      <a:ext cx="8143963" cy="615512"/>
                    </a:xfrm>
                    <a:prstGeom prst="rect">
                      <a:avLst/>
                    </a:prstGeom>
                    <a:solidFill>
                      <a:schemeClr val="accent5">
                        <a:lumMod val="60000"/>
                        <a:lumOff val="40000"/>
                      </a:schemeClr>
                    </a:solidFill>
                    <a:ln>
                      <a:solidFill>
                        <a:srgbClr val="000000"/>
                      </a:solidFill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lnSpc>
                          <a:spcPct val="80000"/>
                        </a:lnSpc>
                        <a:defRPr/>
                      </a:pPr>
                      <a:r>
                        <a:rPr lang="uk-UA" altLang="ru-RU" sz="1500" dirty="0"/>
                        <a:t>Вимоги щодо завантаження дільниць виробництва, які простоюють</a:t>
                      </a:r>
                    </a:p>
                  </p:txBody>
                </p:sp>
                <p:sp>
                  <p:nvSpPr>
                    <p:cNvPr id="8" name="Rectangle 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00171" y="773422"/>
                      <a:ext cx="7415292" cy="400082"/>
                    </a:xfrm>
                    <a:prstGeom prst="rect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anchor="ctr">
                      <a:spAutoFit/>
                    </a:bodyPr>
                    <a:lstStyle/>
                    <a:p>
                      <a:pPr indent="338138" algn="ctr">
                        <a:defRPr/>
                      </a:pPr>
                      <a:endParaRPr lang="uk-UA" sz="1350" b="1"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9" name="Прямоугольник 8"/>
                    <p:cNvSpPr/>
                    <p:nvPr/>
                  </p:nvSpPr>
                  <p:spPr>
                    <a:xfrm>
                      <a:off x="790549" y="3959347"/>
                      <a:ext cx="8143963" cy="764654"/>
                    </a:xfrm>
                    <a:prstGeom prst="rect">
                      <a:avLst/>
                    </a:prstGeom>
                    <a:solidFill>
                      <a:schemeClr val="accent5">
                        <a:lumMod val="60000"/>
                        <a:lumOff val="40000"/>
                      </a:schemeClr>
                    </a:solidFill>
                    <a:ln>
                      <a:solidFill>
                        <a:srgbClr val="000000"/>
                      </a:solidFill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lnSpc>
                          <a:spcPct val="80000"/>
                        </a:lnSpc>
                        <a:defRPr/>
                      </a:pPr>
                      <a:r>
                        <a:rPr lang="uk-UA" altLang="ru-RU" sz="1500" dirty="0"/>
                        <a:t>Забезпечення пов’язане із ринком сировини. Формує вимоги до проекту, що </a:t>
                      </a:r>
                      <a:endParaRPr lang="uk-UA" altLang="ru-RU" sz="1500" dirty="0" smtClean="0"/>
                    </a:p>
                    <a:p>
                      <a:pPr>
                        <a:lnSpc>
                          <a:spcPct val="80000"/>
                        </a:lnSpc>
                        <a:defRPr/>
                      </a:pPr>
                      <a:r>
                        <a:rPr lang="uk-UA" altLang="ru-RU" sz="1500" dirty="0" smtClean="0"/>
                        <a:t>виходять </a:t>
                      </a:r>
                      <a:r>
                        <a:rPr lang="uk-UA" altLang="ru-RU" sz="1500" dirty="0"/>
                        <a:t>із можливостей забезпечення сировиною, обладнанням по прийнятних цінах</a:t>
                      </a:r>
                    </a:p>
                  </p:txBody>
                </p:sp>
                <p:sp>
                  <p:nvSpPr>
                    <p:cNvPr id="10" name="Прямоугольник 9"/>
                    <p:cNvSpPr/>
                    <p:nvPr/>
                  </p:nvSpPr>
                  <p:spPr>
                    <a:xfrm>
                      <a:off x="804839" y="3194224"/>
                      <a:ext cx="8143963" cy="546181"/>
                    </a:xfrm>
                    <a:prstGeom prst="rect">
                      <a:avLst/>
                    </a:prstGeom>
                    <a:solidFill>
                      <a:schemeClr val="accent5">
                        <a:lumMod val="60000"/>
                        <a:lumOff val="40000"/>
                      </a:schemeClr>
                    </a:solidFill>
                    <a:ln>
                      <a:solidFill>
                        <a:srgbClr val="000000"/>
                      </a:solidFill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lnSpc>
                          <a:spcPct val="80000"/>
                        </a:lnSpc>
                        <a:defRPr/>
                      </a:pPr>
                      <a:r>
                        <a:rPr lang="uk-UA" altLang="ru-RU" sz="1500" dirty="0"/>
                        <a:t>Узгодження вимог, що висуваються до проекту, із можливостями ринку </a:t>
                      </a:r>
                      <a:endParaRPr lang="uk-UA" altLang="ru-RU" sz="1500" dirty="0" smtClean="0"/>
                    </a:p>
                    <a:p>
                      <a:pPr>
                        <a:lnSpc>
                          <a:spcPct val="80000"/>
                        </a:lnSpc>
                        <a:defRPr/>
                      </a:pPr>
                      <a:r>
                        <a:rPr lang="uk-UA" altLang="ru-RU" sz="1500" dirty="0" smtClean="0"/>
                        <a:t>виробництва</a:t>
                      </a:r>
                      <a:endParaRPr lang="uk-UA" altLang="ru-RU" sz="1500" dirty="0"/>
                    </a:p>
                  </p:txBody>
                </p:sp>
                <p:sp>
                  <p:nvSpPr>
                    <p:cNvPr id="11" name="Прямоугольник 10"/>
                    <p:cNvSpPr/>
                    <p:nvPr/>
                  </p:nvSpPr>
                  <p:spPr>
                    <a:xfrm>
                      <a:off x="771500" y="1721126"/>
                      <a:ext cx="8143963" cy="369307"/>
                    </a:xfrm>
                    <a:prstGeom prst="rect">
                      <a:avLst/>
                    </a:prstGeom>
                    <a:solidFill>
                      <a:schemeClr val="accent5">
                        <a:lumMod val="60000"/>
                        <a:lumOff val="40000"/>
                      </a:schemeClr>
                    </a:solidFill>
                    <a:ln>
                      <a:solidFill>
                        <a:srgbClr val="000000"/>
                      </a:solidFill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lnSpc>
                          <a:spcPct val="80000"/>
                        </a:lnSpc>
                        <a:defRPr/>
                      </a:pPr>
                      <a:r>
                        <a:rPr lang="uk-UA" altLang="ru-RU" sz="1500" dirty="0"/>
                        <a:t>Рекомендації щодо використання обладнання</a:t>
                      </a:r>
                    </a:p>
                  </p:txBody>
                </p:sp>
                <p:cxnSp>
                  <p:nvCxnSpPr>
                    <p:cNvPr id="12" name="Прямая соединительная линия 11"/>
                    <p:cNvCxnSpPr/>
                    <p:nvPr/>
                  </p:nvCxnSpPr>
                  <p:spPr>
                    <a:xfrm flipV="1">
                      <a:off x="285720" y="927429"/>
                      <a:ext cx="1214451" cy="0"/>
                    </a:xfrm>
                    <a:prstGeom prst="line">
                      <a:avLst/>
                    </a:prstGeom>
                    <a:ln w="222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" name="Прямая со стрелкой 12"/>
                    <p:cNvCxnSpPr/>
                    <p:nvPr/>
                  </p:nvCxnSpPr>
                  <p:spPr>
                    <a:xfrm>
                      <a:off x="285720" y="2000506"/>
                      <a:ext cx="500068" cy="1587"/>
                    </a:xfrm>
                    <a:prstGeom prst="straightConnector1">
                      <a:avLst/>
                    </a:prstGeom>
                    <a:ln w="22225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" name="Прямая со стрелкой 13"/>
                    <p:cNvCxnSpPr/>
                    <p:nvPr/>
                  </p:nvCxnSpPr>
                  <p:spPr>
                    <a:xfrm>
                      <a:off x="295245" y="2711657"/>
                      <a:ext cx="500068" cy="1587"/>
                    </a:xfrm>
                    <a:prstGeom prst="straightConnector1">
                      <a:avLst/>
                    </a:prstGeom>
                    <a:ln w="22225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" name="Прямая со стрелкой 14"/>
                    <p:cNvCxnSpPr/>
                    <p:nvPr/>
                  </p:nvCxnSpPr>
                  <p:spPr>
                    <a:xfrm>
                      <a:off x="312708" y="3497415"/>
                      <a:ext cx="500067" cy="1588"/>
                    </a:xfrm>
                    <a:prstGeom prst="straightConnector1">
                      <a:avLst/>
                    </a:prstGeom>
                    <a:ln w="22225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" name="Прямая со стрелкой 15"/>
                    <p:cNvCxnSpPr>
                      <a:endCxn id="9" idx="1"/>
                    </p:cNvCxnSpPr>
                    <p:nvPr/>
                  </p:nvCxnSpPr>
                  <p:spPr>
                    <a:xfrm>
                      <a:off x="285720" y="4391117"/>
                      <a:ext cx="504830" cy="0"/>
                    </a:xfrm>
                    <a:prstGeom prst="straightConnector1">
                      <a:avLst/>
                    </a:prstGeom>
                    <a:ln w="22225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40968" name="Прямоугольник 17"/>
                <p:cNvSpPr>
                  <a:spLocks noChangeArrowheads="1"/>
                </p:cNvSpPr>
                <p:nvPr/>
              </p:nvSpPr>
              <p:spPr bwMode="auto">
                <a:xfrm>
                  <a:off x="1067061" y="1570025"/>
                  <a:ext cx="7933875" cy="4005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ts val="1000"/>
                    </a:spcBef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1pPr>
                  <a:lvl2pPr marL="742950" indent="-285750">
                    <a:spcBef>
                      <a:spcPts val="1000"/>
                    </a:spcBef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 sz="1600"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2pPr>
                  <a:lvl3pPr marL="1143000" indent="-228600">
                    <a:spcBef>
                      <a:spcPts val="1000"/>
                    </a:spcBef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 sz="1400"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3pPr>
                  <a:lvl4pPr marL="1600200" indent="-228600">
                    <a:spcBef>
                      <a:spcPts val="1000"/>
                    </a:spcBef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 sz="1200"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4pPr>
                  <a:lvl5pPr marL="2057400" indent="-228600">
                    <a:spcBef>
                      <a:spcPts val="1000"/>
                    </a:spcBef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 sz="1200"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 sz="1200"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 sz="1200"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 sz="1200"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 3" panose="05040102010807070707" pitchFamily="18" charset="2"/>
                    <a:buChar char=""/>
                    <a:defRPr sz="1200">
                      <a:solidFill>
                        <a:srgbClr val="404040"/>
                      </a:solidFill>
                      <a:latin typeface="Century Gothic" panose="020B0502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uk-UA" altLang="ru-RU" sz="1600" b="1" dirty="0">
                      <a:solidFill>
                        <a:schemeClr val="bg1"/>
                      </a:solidFill>
                      <a:cs typeface="Times New Roman" panose="02020603050405020304" pitchFamily="18" charset="0"/>
                    </a:rPr>
                    <a:t>Оточення проекту, що використовується у межах підприємства</a:t>
                  </a:r>
                  <a:r>
                    <a:rPr lang="ru-RU" altLang="ru-RU" sz="1600" b="1" dirty="0">
                      <a:solidFill>
                        <a:schemeClr val="bg1"/>
                      </a:solidFill>
                      <a:cs typeface="Times New Roman" panose="02020603050405020304" pitchFamily="18" charset="0"/>
                    </a:rPr>
                    <a:t> </a:t>
                  </a:r>
                  <a:endParaRPr lang="ru-RU" altLang="ru-RU" sz="16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7" name="Прямоугольник 16"/>
              <p:cNvSpPr/>
              <p:nvPr/>
            </p:nvSpPr>
            <p:spPr>
              <a:xfrm>
                <a:off x="884643" y="5825151"/>
                <a:ext cx="8124913" cy="54618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uk-UA" altLang="ru-RU" sz="1500" dirty="0"/>
                  <a:t>Інфраструктура пов’язана із ринком послуг та висуває свої вимоги щодо </a:t>
                </a:r>
                <a:endParaRPr lang="uk-UA" altLang="ru-RU" sz="1500" dirty="0" smtClean="0"/>
              </a:p>
              <a:p>
                <a:pPr>
                  <a:lnSpc>
                    <a:spcPct val="80000"/>
                  </a:lnSpc>
                  <a:defRPr/>
                </a:pPr>
                <a:r>
                  <a:rPr lang="uk-UA" altLang="ru-RU" sz="1500" dirty="0" smtClean="0"/>
                  <a:t>реклами</a:t>
                </a:r>
                <a:r>
                  <a:rPr lang="uk-UA" altLang="ru-RU" sz="1500" dirty="0"/>
                  <a:t>, транспорту та зв’язку</a:t>
                </a:r>
              </a:p>
            </p:txBody>
          </p:sp>
        </p:grpSp>
        <p:cxnSp>
          <p:nvCxnSpPr>
            <p:cNvPr id="19" name="Прямая со стрелкой 18"/>
            <p:cNvCxnSpPr/>
            <p:nvPr/>
          </p:nvCxnSpPr>
          <p:spPr>
            <a:xfrm>
              <a:off x="284895" y="5424136"/>
              <a:ext cx="500068" cy="1588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19997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uk-UA" altLang="ko-KR" b="1" dirty="0" smtClean="0">
                <a:solidFill>
                  <a:schemeClr val="accent1"/>
                </a:solidFill>
              </a:rPr>
              <a:t>Проект - це</a:t>
            </a:r>
            <a:endParaRPr lang="ko-KR" altLang="en-US" b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27633" y="1105138"/>
            <a:ext cx="5888733" cy="1326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uk-UA" altLang="ru-RU" sz="2000" dirty="0"/>
              <a:t>В «Кодексі знань щодо управління проектами» </a:t>
            </a:r>
            <a:r>
              <a:rPr lang="uk-UA" altLang="ru-RU" sz="2000" b="1" i="1" u="sng" dirty="0">
                <a:ln/>
                <a:solidFill>
                  <a:schemeClr val="accent3"/>
                </a:solidFill>
              </a:rPr>
              <a:t>проект</a:t>
            </a:r>
            <a:r>
              <a:rPr lang="uk-UA" altLang="ru-RU" sz="2000" dirty="0"/>
              <a:t> – це деяка задача з визначеними вхідними даними та необхідними результатами, що </a:t>
            </a:r>
            <a:endParaRPr lang="en-US" altLang="ru-RU" sz="2000" dirty="0" smtClean="0"/>
          </a:p>
          <a:p>
            <a:pPr>
              <a:defRPr/>
            </a:pPr>
            <a:r>
              <a:rPr lang="uk-UA" altLang="ru-RU" sz="2000" dirty="0" smtClean="0"/>
              <a:t>обумовлюють </a:t>
            </a:r>
            <a:r>
              <a:rPr lang="uk-UA" altLang="ru-RU" sz="2000" dirty="0"/>
              <a:t>засіб її вирішення.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2192" y="575234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“</a:t>
            </a:r>
            <a:endParaRPr lang="ko-KR" altLang="en-US" sz="6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7812360" y="1491630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“</a:t>
            </a:r>
            <a:endParaRPr lang="ko-KR" altLang="en-US" sz="6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590" y="2381815"/>
            <a:ext cx="2946673" cy="294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193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195486"/>
            <a:ext cx="7578134" cy="1289447"/>
          </a:xfrm>
          <a:extLst/>
        </p:spPr>
        <p:txBody>
          <a:bodyPr rtlCol="0">
            <a:noAutofit/>
          </a:bodyPr>
          <a:lstStyle/>
          <a:p>
            <a:pPr>
              <a:defRPr/>
            </a:pPr>
            <a:r>
              <a:rPr lang="uk-UA" altLang="ru-RU" sz="3000" b="1" dirty="0">
                <a:solidFill>
                  <a:schemeClr val="accent1"/>
                </a:solidFill>
                <a:ea typeface="+mn-ea"/>
                <a:cs typeface="Arial" pitchFamily="34" charset="0"/>
              </a:rPr>
              <a:t>Основні чинники впливу зовнішнього </a:t>
            </a:r>
            <a:r>
              <a:rPr lang="uk-UA" altLang="ru-RU" sz="3000" b="1" dirty="0">
                <a:solidFill>
                  <a:schemeClr val="accent1"/>
                </a:solidFill>
                <a:ea typeface="+mn-ea"/>
                <a:cs typeface="Arial" pitchFamily="34" charset="0"/>
              </a:rPr>
              <a:t>(</a:t>
            </a:r>
            <a:r>
              <a:rPr lang="uk-UA" altLang="ru-RU" sz="3000" b="1" dirty="0" err="1">
                <a:solidFill>
                  <a:schemeClr val="accent1"/>
                </a:solidFill>
                <a:ea typeface="+mn-ea"/>
                <a:cs typeface="Arial" pitchFamily="34" charset="0"/>
              </a:rPr>
              <a:t>макро</a:t>
            </a:r>
            <a:r>
              <a:rPr lang="uk-UA" altLang="ru-RU" sz="3000" b="1" dirty="0">
                <a:solidFill>
                  <a:schemeClr val="accent1"/>
                </a:solidFill>
                <a:ea typeface="+mn-ea"/>
                <a:cs typeface="Arial" pitchFamily="34" charset="0"/>
              </a:rPr>
              <a:t>) </a:t>
            </a:r>
            <a:r>
              <a:rPr lang="uk-UA" altLang="ru-RU" sz="3000" b="1" dirty="0">
                <a:solidFill>
                  <a:schemeClr val="accent1"/>
                </a:solidFill>
                <a:ea typeface="+mn-ea"/>
                <a:cs typeface="Arial" pitchFamily="34" charset="0"/>
              </a:rPr>
              <a:t>оточення на проект</a:t>
            </a:r>
            <a:endParaRPr lang="ru-RU" altLang="ru-RU" sz="3000" b="1" dirty="0">
              <a:solidFill>
                <a:schemeClr val="accent1"/>
              </a:solidFill>
              <a:ea typeface="+mn-ea"/>
              <a:cs typeface="Arial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203598"/>
            <a:ext cx="8784976" cy="3672408"/>
          </a:xfrm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buClr>
                <a:srgbClr val="FF6600"/>
              </a:buClr>
              <a:buFont typeface="Wingdings" panose="05000000000000000000" pitchFamily="2" charset="2"/>
              <a:buChar char="ü"/>
            </a:pPr>
            <a:endParaRPr lang="uk-UA" altLang="ru-RU" sz="1800" b="1" i="1" dirty="0">
              <a:solidFill>
                <a:srgbClr val="FF6600"/>
              </a:solidFill>
            </a:endParaRPr>
          </a:p>
          <a:p>
            <a:pPr>
              <a:lnSpc>
                <a:spcPct val="80000"/>
              </a:lnSpc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uk-UA" altLang="ru-RU" sz="1800" b="1" i="1" dirty="0">
                <a:solidFill>
                  <a:schemeClr val="accent3">
                    <a:lumMod val="50000"/>
                  </a:schemeClr>
                </a:solidFill>
              </a:rPr>
              <a:t>політичні характеристики та чинники</a:t>
            </a:r>
            <a:r>
              <a:rPr lang="uk-UA" altLang="ru-RU" sz="1800" b="1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uk-UA" altLang="ru-RU" sz="1800" dirty="0"/>
              <a:t>політична стабільність, </a:t>
            </a:r>
            <a:endParaRPr lang="uk-UA" altLang="ru-RU" sz="1800" dirty="0" smtClean="0"/>
          </a:p>
          <a:p>
            <a:pPr marL="0" indent="0">
              <a:lnSpc>
                <a:spcPct val="80000"/>
              </a:lnSpc>
              <a:buClr>
                <a:srgbClr val="FF6600"/>
              </a:buClr>
              <a:buNone/>
            </a:pPr>
            <a:r>
              <a:rPr lang="uk-UA" altLang="ru-RU" sz="1800" dirty="0" smtClean="0"/>
              <a:t>підтримка </a:t>
            </a:r>
            <a:r>
              <a:rPr lang="uk-UA" altLang="ru-RU" sz="1800" dirty="0"/>
              <a:t>президента, інформація уряду, участь в різних військових союзах</a:t>
            </a:r>
            <a:r>
              <a:rPr lang="uk-UA" altLang="ru-RU" sz="1800" dirty="0" smtClean="0"/>
              <a:t>;</a:t>
            </a:r>
          </a:p>
          <a:p>
            <a:pPr marL="0" indent="0">
              <a:lnSpc>
                <a:spcPct val="80000"/>
              </a:lnSpc>
              <a:buClr>
                <a:srgbClr val="FF6600"/>
              </a:buClr>
              <a:buNone/>
            </a:pPr>
            <a:endParaRPr lang="uk-UA" altLang="ru-RU" sz="1800" i="1" dirty="0"/>
          </a:p>
          <a:p>
            <a:pPr>
              <a:lnSpc>
                <a:spcPct val="80000"/>
              </a:lnSpc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uk-UA" altLang="ru-RU" sz="1800" b="1" i="1" dirty="0">
                <a:solidFill>
                  <a:schemeClr val="accent3">
                    <a:lumMod val="50000"/>
                  </a:schemeClr>
                </a:solidFill>
              </a:rPr>
              <a:t>економічні чинники:</a:t>
            </a:r>
            <a:r>
              <a:rPr lang="uk-UA" altLang="ru-RU" sz="1800" b="1" i="1" dirty="0">
                <a:solidFill>
                  <a:srgbClr val="FF6600"/>
                </a:solidFill>
              </a:rPr>
              <a:t> </a:t>
            </a:r>
            <a:r>
              <a:rPr lang="uk-UA" altLang="ru-RU" sz="1800" dirty="0"/>
              <a:t>структура національного господарства, рівень </a:t>
            </a:r>
            <a:endParaRPr lang="uk-UA" altLang="ru-RU" sz="1800" dirty="0" smtClean="0"/>
          </a:p>
          <a:p>
            <a:pPr marL="0" indent="0">
              <a:lnSpc>
                <a:spcPct val="80000"/>
              </a:lnSpc>
              <a:buClr>
                <a:srgbClr val="FF6600"/>
              </a:buClr>
              <a:buNone/>
            </a:pPr>
            <a:r>
              <a:rPr lang="uk-UA" altLang="ru-RU" sz="1800" dirty="0" smtClean="0"/>
              <a:t>інфляції</a:t>
            </a:r>
            <a:r>
              <a:rPr lang="uk-UA" altLang="ru-RU" sz="1800" dirty="0"/>
              <a:t>, податки, рівень цін</a:t>
            </a:r>
            <a:r>
              <a:rPr lang="uk-UA" altLang="ru-RU" sz="1800" dirty="0" smtClean="0"/>
              <a:t>;</a:t>
            </a:r>
          </a:p>
          <a:p>
            <a:pPr marL="0" indent="0">
              <a:lnSpc>
                <a:spcPct val="80000"/>
              </a:lnSpc>
              <a:buClr>
                <a:srgbClr val="FF6600"/>
              </a:buClr>
              <a:buNone/>
            </a:pPr>
            <a:endParaRPr lang="uk-UA" altLang="ru-RU" sz="1800" i="1" dirty="0"/>
          </a:p>
          <a:p>
            <a:pPr>
              <a:lnSpc>
                <a:spcPct val="80000"/>
              </a:lnSpc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uk-UA" altLang="ru-RU" sz="1800" b="1" i="1" dirty="0">
                <a:solidFill>
                  <a:schemeClr val="accent3">
                    <a:lumMod val="50000"/>
                  </a:schemeClr>
                </a:solidFill>
              </a:rPr>
              <a:t>суспільство:</a:t>
            </a:r>
            <a:r>
              <a:rPr lang="uk-UA" altLang="ru-RU" sz="1800" b="1" i="1" dirty="0">
                <a:solidFill>
                  <a:srgbClr val="FF6600"/>
                </a:solidFill>
              </a:rPr>
              <a:t> </a:t>
            </a:r>
            <a:r>
              <a:rPr lang="uk-UA" altLang="ru-RU" sz="1800" dirty="0"/>
              <a:t>умови і рівень життя, освіта, трудове законодавство, </a:t>
            </a:r>
            <a:endParaRPr lang="uk-UA" altLang="ru-RU" sz="1800" dirty="0" smtClean="0"/>
          </a:p>
          <a:p>
            <a:pPr marL="0" indent="0">
              <a:lnSpc>
                <a:spcPct val="80000"/>
              </a:lnSpc>
              <a:buClr>
                <a:srgbClr val="FF6600"/>
              </a:buClr>
              <a:buNone/>
            </a:pPr>
            <a:r>
              <a:rPr lang="uk-UA" altLang="ru-RU" sz="1800" dirty="0" smtClean="0"/>
              <a:t>медицина</a:t>
            </a:r>
            <a:r>
              <a:rPr lang="uk-UA" altLang="ru-RU" sz="1800" dirty="0"/>
              <a:t>, громадська думка щодо проекту</a:t>
            </a:r>
            <a:r>
              <a:rPr lang="uk-UA" altLang="ru-RU" sz="1800" dirty="0" smtClean="0"/>
              <a:t>;</a:t>
            </a:r>
          </a:p>
          <a:p>
            <a:pPr marL="0" indent="0">
              <a:lnSpc>
                <a:spcPct val="80000"/>
              </a:lnSpc>
              <a:buClr>
                <a:srgbClr val="FF6600"/>
              </a:buClr>
              <a:buNone/>
            </a:pPr>
            <a:endParaRPr lang="uk-UA" altLang="ru-RU" sz="1800" i="1" dirty="0"/>
          </a:p>
          <a:p>
            <a:pPr>
              <a:lnSpc>
                <a:spcPct val="80000"/>
              </a:lnSpc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uk-UA" altLang="ru-RU" sz="1800" b="1" i="1" dirty="0">
                <a:solidFill>
                  <a:schemeClr val="accent3">
                    <a:lumMod val="50000"/>
                  </a:schemeClr>
                </a:solidFill>
              </a:rPr>
              <a:t>закони та право:</a:t>
            </a:r>
            <a:r>
              <a:rPr lang="uk-UA" altLang="ru-RU" sz="1800" b="1" i="1" dirty="0">
                <a:solidFill>
                  <a:srgbClr val="FF6600"/>
                </a:solidFill>
              </a:rPr>
              <a:t> </a:t>
            </a:r>
            <a:r>
              <a:rPr lang="uk-UA" altLang="ru-RU" sz="1800" dirty="0"/>
              <a:t>права людини, підприємництво, право власності, </a:t>
            </a:r>
            <a:endParaRPr lang="uk-UA" altLang="ru-RU" sz="1800" dirty="0" smtClean="0"/>
          </a:p>
          <a:p>
            <a:pPr marL="0" indent="0">
              <a:lnSpc>
                <a:spcPct val="80000"/>
              </a:lnSpc>
              <a:buClr>
                <a:srgbClr val="FF6600"/>
              </a:buClr>
              <a:buNone/>
            </a:pPr>
            <a:r>
              <a:rPr lang="uk-UA" altLang="ru-RU" sz="1800" dirty="0" smtClean="0"/>
              <a:t>гарантії</a:t>
            </a:r>
            <a:r>
              <a:rPr lang="uk-UA" altLang="ru-RU" sz="1800" dirty="0"/>
              <a:t>, пільги;</a:t>
            </a:r>
            <a:endParaRPr lang="uk-UA" altLang="ru-RU" sz="1800" i="1" dirty="0"/>
          </a:p>
        </p:txBody>
      </p:sp>
    </p:spTree>
    <p:extLst>
      <p:ext uri="{BB962C8B-B14F-4D97-AF65-F5344CB8AC3E}">
        <p14:creationId xmlns:p14="http://schemas.microsoft.com/office/powerpoint/2010/main" val="3633974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23478"/>
            <a:ext cx="7416824" cy="1289447"/>
          </a:xfrm>
          <a:extLst/>
        </p:spPr>
        <p:txBody>
          <a:bodyPr rtlCol="0">
            <a:noAutofit/>
          </a:bodyPr>
          <a:lstStyle/>
          <a:p>
            <a:pPr>
              <a:defRPr/>
            </a:pPr>
            <a:r>
              <a:rPr lang="uk-UA" altLang="ru-RU" sz="3000" b="1" dirty="0">
                <a:solidFill>
                  <a:schemeClr val="accent1"/>
                </a:solidFill>
                <a:ea typeface="+mn-ea"/>
                <a:cs typeface="Arial" pitchFamily="34" charset="0"/>
              </a:rPr>
              <a:t>Основні чинники впливу зовнішнього </a:t>
            </a:r>
            <a:r>
              <a:rPr lang="uk-UA" altLang="ru-RU" sz="3000" b="1" dirty="0">
                <a:solidFill>
                  <a:schemeClr val="accent1"/>
                </a:solidFill>
                <a:ea typeface="+mn-ea"/>
                <a:cs typeface="Arial" pitchFamily="34" charset="0"/>
              </a:rPr>
              <a:t>(</a:t>
            </a:r>
            <a:r>
              <a:rPr lang="uk-UA" altLang="ru-RU" sz="3000" b="1" dirty="0" err="1">
                <a:solidFill>
                  <a:schemeClr val="accent1"/>
                </a:solidFill>
                <a:ea typeface="+mn-ea"/>
                <a:cs typeface="Arial" pitchFamily="34" charset="0"/>
              </a:rPr>
              <a:t>макро</a:t>
            </a:r>
            <a:r>
              <a:rPr lang="uk-UA" altLang="ru-RU" sz="3000" b="1" dirty="0">
                <a:solidFill>
                  <a:schemeClr val="accent1"/>
                </a:solidFill>
                <a:ea typeface="+mn-ea"/>
                <a:cs typeface="Arial" pitchFamily="34" charset="0"/>
              </a:rPr>
              <a:t>) </a:t>
            </a:r>
            <a:r>
              <a:rPr lang="uk-UA" altLang="ru-RU" sz="3000" b="1" dirty="0">
                <a:solidFill>
                  <a:schemeClr val="accent1"/>
                </a:solidFill>
                <a:ea typeface="+mn-ea"/>
                <a:cs typeface="Arial" pitchFamily="34" charset="0"/>
              </a:rPr>
              <a:t>оточення на проект</a:t>
            </a:r>
            <a:endParaRPr lang="ru-RU" altLang="ru-RU" sz="3000" b="1" dirty="0">
              <a:solidFill>
                <a:schemeClr val="accent1"/>
              </a:solidFill>
              <a:ea typeface="+mn-ea"/>
              <a:cs typeface="Arial" pitchFamily="34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203598"/>
            <a:ext cx="8208912" cy="3582715"/>
          </a:xfrm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pPr marL="428625" indent="-428625">
              <a:lnSpc>
                <a:spcPct val="80000"/>
              </a:lnSpc>
              <a:buClr>
                <a:srgbClr val="FF6600"/>
              </a:buClr>
            </a:pPr>
            <a:endParaRPr lang="uk-UA" altLang="ru-RU" sz="1800" b="1" i="1" dirty="0"/>
          </a:p>
          <a:p>
            <a:pPr marL="285750" lvl="1">
              <a:lnSpc>
                <a:spcPct val="80000"/>
              </a:lnSpc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uk-UA" altLang="ru-RU" sz="2000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altLang="ru-RU" sz="2000" b="1" i="1" dirty="0">
                <a:solidFill>
                  <a:schemeClr val="accent3">
                    <a:lumMod val="50000"/>
                  </a:schemeClr>
                </a:solidFill>
              </a:rPr>
              <a:t>наука і техніка: </a:t>
            </a:r>
            <a:r>
              <a:rPr lang="uk-UA" altLang="ru-RU" sz="2000" dirty="0"/>
              <a:t>рівень розвитку    інформаційної техніки і комп’ютеризації, зв’язок, комунікації</a:t>
            </a:r>
            <a:r>
              <a:rPr lang="uk-UA" altLang="ru-RU" sz="2000" dirty="0" smtClean="0"/>
              <a:t>;</a:t>
            </a:r>
          </a:p>
          <a:p>
            <a:pPr marL="0" lvl="1" indent="0">
              <a:lnSpc>
                <a:spcPct val="80000"/>
              </a:lnSpc>
              <a:buClr>
                <a:srgbClr val="FF6600"/>
              </a:buClr>
              <a:buNone/>
            </a:pPr>
            <a:endParaRPr lang="uk-UA" altLang="ru-RU" sz="2000" i="1" dirty="0"/>
          </a:p>
          <a:p>
            <a:pPr>
              <a:lnSpc>
                <a:spcPct val="80000"/>
              </a:lnSpc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uk-UA" altLang="ru-RU" sz="2000" b="1" i="1" dirty="0">
                <a:solidFill>
                  <a:schemeClr val="accent3">
                    <a:lumMod val="50000"/>
                  </a:schemeClr>
                </a:solidFill>
              </a:rPr>
              <a:t>культура:</a:t>
            </a:r>
            <a:r>
              <a:rPr lang="uk-UA" alt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altLang="ru-RU" sz="2000" dirty="0"/>
              <a:t>рівень письменності, культурні традиції, релігія</a:t>
            </a:r>
            <a:r>
              <a:rPr lang="uk-UA" altLang="ru-RU" sz="2000" dirty="0" smtClean="0"/>
              <a:t>;</a:t>
            </a:r>
          </a:p>
          <a:p>
            <a:pPr marL="0" indent="0">
              <a:lnSpc>
                <a:spcPct val="80000"/>
              </a:lnSpc>
              <a:buClr>
                <a:srgbClr val="FF6600"/>
              </a:buClr>
              <a:buNone/>
            </a:pPr>
            <a:endParaRPr lang="uk-UA" altLang="ru-RU" sz="2000" i="1" dirty="0"/>
          </a:p>
          <a:p>
            <a:pPr>
              <a:lnSpc>
                <a:spcPct val="80000"/>
              </a:lnSpc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uk-UA" altLang="ru-RU" sz="2000" b="1" i="1" dirty="0">
                <a:solidFill>
                  <a:schemeClr val="accent3">
                    <a:lumMod val="50000"/>
                  </a:schemeClr>
                </a:solidFill>
              </a:rPr>
              <a:t>природні і екологічні чинники:</a:t>
            </a:r>
            <a:r>
              <a:rPr lang="uk-UA" altLang="ru-RU" sz="2000" b="1" i="1" dirty="0">
                <a:solidFill>
                  <a:srgbClr val="FF6600"/>
                </a:solidFill>
              </a:rPr>
              <a:t> </a:t>
            </a:r>
            <a:r>
              <a:rPr lang="uk-UA" altLang="ru-RU" sz="2000" dirty="0"/>
              <a:t>кліматичні умови, природні ресурси, стандарти, що стосуються повітря, води, ґрунту, стану екологічної системи</a:t>
            </a:r>
            <a:r>
              <a:rPr lang="uk-UA" altLang="ru-RU" sz="2000" dirty="0" smtClean="0"/>
              <a:t>;</a:t>
            </a:r>
          </a:p>
          <a:p>
            <a:pPr marL="0" indent="0">
              <a:lnSpc>
                <a:spcPct val="80000"/>
              </a:lnSpc>
              <a:buClr>
                <a:srgbClr val="FF6600"/>
              </a:buClr>
              <a:buNone/>
            </a:pPr>
            <a:endParaRPr lang="uk-UA" altLang="ru-RU" sz="2000" i="1" dirty="0"/>
          </a:p>
          <a:p>
            <a:pPr>
              <a:lnSpc>
                <a:spcPct val="80000"/>
              </a:lnSpc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uk-UA" altLang="ru-RU" sz="2000" b="1" i="1" dirty="0">
                <a:solidFill>
                  <a:schemeClr val="accent3">
                    <a:lumMod val="50000"/>
                  </a:schemeClr>
                </a:solidFill>
              </a:rPr>
              <a:t>інфраструктура:</a:t>
            </a:r>
            <a:r>
              <a:rPr lang="uk-UA" alt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altLang="ru-RU" sz="2000" dirty="0"/>
              <a:t>транспорт, зв’язок, комунікації, мережі, </a:t>
            </a:r>
            <a:r>
              <a:rPr lang="ru-RU" altLang="ru-RU" sz="2000" dirty="0"/>
              <a:t>ПК</a:t>
            </a:r>
            <a:r>
              <a:rPr lang="uk-UA" altLang="ru-RU" sz="2000" dirty="0"/>
              <a:t>, енергопостачання, сировина, послуги, збутова мережа.</a:t>
            </a:r>
            <a:endParaRPr lang="uk-UA" alt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3591051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152400"/>
            <a:ext cx="7704856" cy="960835"/>
          </a:xfrm>
          <a:extLst/>
        </p:spPr>
        <p:txBody>
          <a:bodyPr rtlCol="0">
            <a:noAutofit/>
          </a:bodyPr>
          <a:lstStyle/>
          <a:p>
            <a:pPr>
              <a:defRPr/>
            </a:pPr>
            <a:r>
              <a:rPr lang="uk-UA" altLang="ru-RU" sz="3000" b="1" dirty="0">
                <a:solidFill>
                  <a:schemeClr val="accent1"/>
                </a:solidFill>
                <a:ea typeface="+mn-ea"/>
                <a:cs typeface="Arial" pitchFamily="34" charset="0"/>
              </a:rPr>
              <a:t>Основні чинники впливу внутрішнього оточення на проект</a:t>
            </a:r>
            <a:r>
              <a:rPr lang="ru-RU" altLang="ru-RU" sz="3000" b="1" dirty="0">
                <a:solidFill>
                  <a:schemeClr val="accent1"/>
                </a:solidFill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13235"/>
            <a:ext cx="7282284" cy="2610643"/>
          </a:xfrm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428625" indent="-428625">
              <a:lnSpc>
                <a:spcPct val="80000"/>
              </a:lnSpc>
              <a:buClr>
                <a:schemeClr val="tx1"/>
              </a:buClr>
            </a:pPr>
            <a:endParaRPr lang="uk-UA" altLang="ru-RU" sz="1800" b="1" i="1" dirty="0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uk-UA" altLang="ru-RU" sz="1800" b="1" i="1" dirty="0">
                <a:solidFill>
                  <a:schemeClr val="accent3">
                    <a:lumMod val="50000"/>
                  </a:schemeClr>
                </a:solidFill>
              </a:rPr>
              <a:t>специфічна організація проекту </a:t>
            </a:r>
            <a:r>
              <a:rPr lang="uk-UA" altLang="ru-RU" sz="1800" dirty="0"/>
              <a:t>визначає взаємовідносини між учасниками, розподіл прав, обов’язків та відповідальності</a:t>
            </a:r>
            <a:endParaRPr lang="uk-UA" altLang="ru-RU" sz="1800" i="1" dirty="0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uk-UA" altLang="ru-RU" sz="1800" b="1" i="1" dirty="0">
                <a:solidFill>
                  <a:schemeClr val="accent3">
                    <a:lumMod val="50000"/>
                  </a:schemeClr>
                </a:solidFill>
              </a:rPr>
              <a:t>учасники проекту </a:t>
            </a:r>
            <a:r>
              <a:rPr lang="uk-UA" altLang="ru-RU" sz="1800" dirty="0"/>
              <a:t>реалізовують різні інтереси в процесі здійснення проекту, формують свої вимоги до цілей і мотивації</a:t>
            </a:r>
            <a:endParaRPr lang="uk-UA" altLang="ru-RU" sz="1800" i="1" dirty="0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uk-UA" altLang="ru-RU" sz="1800" b="1" i="1" dirty="0">
                <a:solidFill>
                  <a:schemeClr val="accent3">
                    <a:lumMod val="50000"/>
                  </a:schemeClr>
                </a:solidFill>
              </a:rPr>
              <a:t>команда проекту </a:t>
            </a:r>
            <a:r>
              <a:rPr lang="uk-UA" altLang="ru-RU" sz="1800" dirty="0">
                <a:solidFill>
                  <a:schemeClr val="accent3">
                    <a:lumMod val="50000"/>
                  </a:schemeClr>
                </a:solidFill>
              </a:rPr>
              <a:t>– </a:t>
            </a:r>
            <a:r>
              <a:rPr lang="uk-UA" altLang="ru-RU" sz="1800" dirty="0"/>
              <a:t>це мозковий центр, двигун, виконавчий орган, від якого залежить успіх та прогрес проекту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uk-UA" altLang="ru-RU" sz="1800" b="1" i="1" dirty="0">
                <a:solidFill>
                  <a:schemeClr val="accent3">
                    <a:lumMod val="50000"/>
                  </a:schemeClr>
                </a:solidFill>
              </a:rPr>
              <a:t>методи та засоби комунікації </a:t>
            </a:r>
            <a:r>
              <a:rPr lang="uk-UA" altLang="ru-RU" sz="1800" dirty="0"/>
              <a:t>визначають повноту, достовірність і оперативність обміну інформацією між зацікавленими учасниками проекту</a:t>
            </a:r>
            <a:endParaRPr lang="uk-UA" altLang="ru-RU" sz="1800" i="1" dirty="0"/>
          </a:p>
          <a:p>
            <a:pPr marL="428625" indent="-428625">
              <a:lnSpc>
                <a:spcPct val="80000"/>
              </a:lnSpc>
              <a:buClr>
                <a:schemeClr val="tx1"/>
              </a:buClr>
            </a:pPr>
            <a:endParaRPr lang="uk-UA" altLang="ru-RU" sz="1800" i="1" dirty="0"/>
          </a:p>
        </p:txBody>
      </p:sp>
      <p:pic>
        <p:nvPicPr>
          <p:cNvPr id="4" name="Picture 4" descr="Картинки по запросу management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3579862"/>
            <a:ext cx="2310440" cy="158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621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4582" y="0"/>
            <a:ext cx="7747898" cy="960835"/>
          </a:xfrm>
          <a:extLst/>
        </p:spPr>
        <p:txBody>
          <a:bodyPr rtlCol="0">
            <a:noAutofit/>
          </a:bodyPr>
          <a:lstStyle/>
          <a:p>
            <a:pPr>
              <a:defRPr/>
            </a:pPr>
            <a:r>
              <a:rPr lang="uk-UA" altLang="ru-RU" sz="3000" b="1" dirty="0">
                <a:solidFill>
                  <a:schemeClr val="accent1"/>
                </a:solidFill>
                <a:ea typeface="+mn-ea"/>
                <a:cs typeface="Arial" pitchFamily="34" charset="0"/>
              </a:rPr>
              <a:t>Основні чинники впливу внутрішнього оточення на проект</a:t>
            </a:r>
            <a:r>
              <a:rPr lang="ru-RU" altLang="ru-RU" sz="3000" b="1" dirty="0">
                <a:solidFill>
                  <a:schemeClr val="accent1"/>
                </a:solidFill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475656" y="1059582"/>
            <a:ext cx="6430565" cy="398740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None/>
              <a:defRPr/>
            </a:pPr>
            <a:endParaRPr lang="uk-UA" altLang="ru-RU" b="1" i="1" dirty="0">
              <a:solidFill>
                <a:schemeClr val="tx1"/>
              </a:solidFill>
            </a:endParaRPr>
          </a:p>
          <a:p>
            <a:pPr marL="428625" indent="-428625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 3" charset="2"/>
              <a:buChar char=""/>
              <a:defRPr/>
            </a:pPr>
            <a:r>
              <a:rPr lang="uk-UA" altLang="ru-RU" b="1" i="1" dirty="0">
                <a:solidFill>
                  <a:srgbClr val="FF6600"/>
                </a:solidFill>
              </a:rPr>
              <a:t>економічні умови проекту </a:t>
            </a:r>
            <a:r>
              <a:rPr lang="uk-UA" altLang="ru-RU" dirty="0">
                <a:solidFill>
                  <a:schemeClr val="tx1"/>
                </a:solidFill>
              </a:rPr>
              <a:t>пов’язані з кошторисом і бюджетом проекту, цінами, податками, тарифами, ризиком, страхуванням тощо </a:t>
            </a:r>
            <a:r>
              <a:rPr lang="ru-RU" altLang="ru-RU" dirty="0">
                <a:solidFill>
                  <a:schemeClr val="tx1"/>
                </a:solidFill>
              </a:rPr>
              <a:t>та</a:t>
            </a:r>
            <a:r>
              <a:rPr lang="uk-UA" altLang="ru-RU" dirty="0">
                <a:solidFill>
                  <a:schemeClr val="tx1"/>
                </a:solidFill>
              </a:rPr>
              <a:t> визначають вартісні характеристики проекту</a:t>
            </a:r>
            <a:endParaRPr lang="uk-UA" altLang="ru-RU" i="1" dirty="0">
              <a:solidFill>
                <a:schemeClr val="tx1"/>
              </a:solidFill>
            </a:endParaRPr>
          </a:p>
          <a:p>
            <a:pPr marL="428625" indent="-428625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 3" charset="2"/>
              <a:buChar char=""/>
              <a:defRPr/>
            </a:pPr>
            <a:r>
              <a:rPr lang="uk-UA" altLang="ru-RU" b="1" i="1" dirty="0">
                <a:solidFill>
                  <a:srgbClr val="FF6600"/>
                </a:solidFill>
              </a:rPr>
              <a:t>соціальні умови проекту </a:t>
            </a:r>
            <a:r>
              <a:rPr lang="uk-UA" altLang="ru-RU" dirty="0">
                <a:solidFill>
                  <a:schemeClr val="tx1"/>
                </a:solidFill>
              </a:rPr>
              <a:t>характеризуються забезпеченням стандартних умов життя для учасників проекту, рівнем зарплати, умовами праці, техніки безпеки, соціальним забезпеченням</a:t>
            </a:r>
            <a:endParaRPr lang="uk-UA" altLang="ru-RU" i="1" dirty="0">
              <a:solidFill>
                <a:schemeClr val="tx1"/>
              </a:solidFill>
            </a:endParaRPr>
          </a:p>
          <a:p>
            <a:pPr marL="428625" indent="-428625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 3" charset="2"/>
              <a:buChar char=""/>
              <a:defRPr/>
            </a:pPr>
            <a:r>
              <a:rPr lang="uk-UA" altLang="ru-RU" b="1" i="1" dirty="0">
                <a:solidFill>
                  <a:srgbClr val="FF6600"/>
                </a:solidFill>
              </a:rPr>
              <a:t>інші чинники </a:t>
            </a:r>
            <a:r>
              <a:rPr lang="uk-UA" altLang="ru-RU" dirty="0">
                <a:solidFill>
                  <a:schemeClr val="tx1"/>
                </a:solidFill>
              </a:rPr>
              <a:t>– рівень комп’ютеризації та інформатизації проекту, організація проекту, система документації, технічні умови </a:t>
            </a:r>
          </a:p>
          <a:p>
            <a:pPr marL="428625" indent="-428625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 3" charset="2"/>
              <a:buChar char=""/>
              <a:defRPr/>
            </a:pPr>
            <a:r>
              <a:rPr lang="uk-UA" altLang="ru-RU" b="1" i="1" dirty="0">
                <a:solidFill>
                  <a:srgbClr val="FF6600"/>
                </a:solidFill>
              </a:rPr>
              <a:t>стиль керівництва </a:t>
            </a:r>
            <a:r>
              <a:rPr lang="uk-UA" altLang="ru-RU" dirty="0">
                <a:solidFill>
                  <a:schemeClr val="tx1"/>
                </a:solidFill>
              </a:rPr>
              <a:t>визначає психологічний клімат та атмосферу в команді</a:t>
            </a:r>
            <a:endParaRPr lang="uk-UA" altLang="ru-RU" i="1" dirty="0">
              <a:solidFill>
                <a:schemeClr val="tx1"/>
              </a:solidFill>
            </a:endParaRPr>
          </a:p>
          <a:p>
            <a:pPr marL="428625" indent="-428625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 3" charset="2"/>
              <a:buChar char=""/>
              <a:defRPr/>
            </a:pPr>
            <a:endParaRPr lang="ru-RU" alt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787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23923"/>
            <a:ext cx="7202761" cy="960668"/>
          </a:xfrm>
          <a:extLst/>
        </p:spPr>
        <p:txBody>
          <a:bodyPr rtlCol="0">
            <a:normAutofit/>
          </a:bodyPr>
          <a:lstStyle/>
          <a:p>
            <a:pPr>
              <a:defRPr/>
            </a:pPr>
            <a:r>
              <a:rPr lang="uk-UA" altLang="ru-RU" sz="3000" b="1" dirty="0">
                <a:solidFill>
                  <a:schemeClr val="accent1"/>
                </a:solidFill>
                <a:ea typeface="+mn-ea"/>
                <a:cs typeface="Arial" pitchFamily="34" charset="0"/>
              </a:rPr>
              <a:t>КОНТРОЛЬНІ ЗАПИТАННЯ</a:t>
            </a:r>
            <a:endParaRPr lang="ru-RU" altLang="ru-RU" sz="3000" b="1" dirty="0">
              <a:solidFill>
                <a:schemeClr val="accent1"/>
              </a:solidFill>
              <a:ea typeface="+mn-ea"/>
              <a:cs typeface="Arial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259632" y="1066092"/>
            <a:ext cx="7190556" cy="3726656"/>
          </a:xfrm>
        </p:spPr>
        <p:txBody>
          <a:bodyPr rtlCol="0">
            <a:normAutofit/>
          </a:bodyPr>
          <a:lstStyle/>
          <a:p>
            <a:pPr marL="300038" indent="-300038">
              <a:lnSpc>
                <a:spcPct val="90000"/>
              </a:lnSpc>
              <a:buFont typeface="Wingdings 3" charset="2"/>
              <a:buChar char=""/>
              <a:defRPr/>
            </a:pPr>
            <a:endParaRPr lang="uk-UA" alt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00038" indent="-300038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uk-UA" altLang="ru-RU" sz="2000" dirty="0" smtClean="0"/>
              <a:t>Дайте </a:t>
            </a:r>
            <a:r>
              <a:rPr lang="uk-UA" altLang="ru-RU" sz="2000" dirty="0"/>
              <a:t>визначення поняття «проект».</a:t>
            </a:r>
          </a:p>
          <a:p>
            <a:pPr marL="300038" indent="-300038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uk-UA" altLang="ru-RU" sz="2000" dirty="0" smtClean="0"/>
              <a:t>Назвіть </a:t>
            </a:r>
            <a:r>
              <a:rPr lang="uk-UA" altLang="ru-RU" sz="2000" dirty="0"/>
              <a:t>основні особливості </a:t>
            </a:r>
            <a:r>
              <a:rPr lang="uk-UA" altLang="ru-RU" sz="2000" dirty="0" smtClean="0"/>
              <a:t>проектів.</a:t>
            </a:r>
            <a:endParaRPr lang="uk-UA" altLang="ru-RU" sz="2000" dirty="0"/>
          </a:p>
          <a:p>
            <a:pPr marL="300038" indent="-300038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uk-UA" altLang="ru-RU" sz="2000" dirty="0" smtClean="0"/>
              <a:t>У </a:t>
            </a:r>
            <a:r>
              <a:rPr lang="uk-UA" altLang="ru-RU" sz="2000" dirty="0"/>
              <a:t>чому полягають причини невдач </a:t>
            </a:r>
            <a:r>
              <a:rPr lang="uk-UA" altLang="ru-RU" sz="2000" dirty="0" smtClean="0"/>
              <a:t>проектів?</a:t>
            </a:r>
            <a:endParaRPr lang="uk-UA" altLang="ru-RU" sz="2000" dirty="0"/>
          </a:p>
          <a:p>
            <a:pPr marL="300038" indent="-300038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uk-UA" altLang="ru-RU" sz="2000" dirty="0"/>
              <a:t>Дайте визначення поняття «управління проектами». </a:t>
            </a:r>
          </a:p>
          <a:p>
            <a:pPr marL="300038" indent="-300038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uk-UA" altLang="ru-RU" sz="2000" dirty="0"/>
              <a:t>В яких аспектах розглядається управління проектами?</a:t>
            </a:r>
          </a:p>
          <a:p>
            <a:pPr marL="300038" indent="-300038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uk-UA" altLang="ru-RU" sz="2000" dirty="0"/>
              <a:t>Назвіть функції щодо управління проектом</a:t>
            </a:r>
            <a:r>
              <a:rPr lang="uk-UA" altLang="ru-RU" sz="2000" dirty="0" smtClean="0"/>
              <a:t>.</a:t>
            </a:r>
          </a:p>
          <a:p>
            <a:pPr marL="300038" indent="-300038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uk-UA" altLang="ru-RU" sz="2000" dirty="0"/>
              <a:t>За якими ознаками здійснюється класифікація проектів?</a:t>
            </a:r>
          </a:p>
          <a:p>
            <a:pPr marL="0" indent="0">
              <a:lnSpc>
                <a:spcPct val="90000"/>
              </a:lnSpc>
              <a:buClr>
                <a:schemeClr val="tx1"/>
              </a:buClr>
              <a:buNone/>
            </a:pPr>
            <a:endParaRPr lang="uk-UA" altLang="ru-RU" sz="2000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uk-UA" alt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00038" indent="-300038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endParaRPr lang="uk-UA" altLang="ru-RU" sz="2000" dirty="0"/>
          </a:p>
        </p:txBody>
      </p:sp>
    </p:spTree>
    <p:extLst>
      <p:ext uri="{BB962C8B-B14F-4D97-AF65-F5344CB8AC3E}">
        <p14:creationId xmlns:p14="http://schemas.microsoft.com/office/powerpoint/2010/main" val="2635357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uk-UA" altLang="ko-KR" dirty="0" smtClean="0"/>
              <a:t>Дякую за увагу!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0995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uk-UA" b="1" dirty="0">
                <a:solidFill>
                  <a:schemeClr val="accent1"/>
                </a:solidFill>
              </a:rPr>
              <a:t>Проект - це</a:t>
            </a:r>
            <a:endParaRPr lang="uk-UA" b="1" dirty="0">
              <a:solidFill>
                <a:schemeClr val="accent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491630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altLang="ru-RU" sz="2400" b="1" u="sng" dirty="0">
                <a:ln/>
                <a:solidFill>
                  <a:schemeClr val="accent2">
                    <a:lumMod val="50000"/>
                  </a:schemeClr>
                </a:solidFill>
              </a:rPr>
              <a:t>Проектом</a:t>
            </a:r>
            <a:r>
              <a:rPr lang="uk-UA" alt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altLang="ru-RU" sz="2400" dirty="0"/>
              <a:t>називається сукупність розподілених в часі заходів або робіт, що спрямовані на </a:t>
            </a:r>
            <a:endParaRPr lang="uk-UA" altLang="ru-RU" sz="2400" dirty="0" smtClean="0"/>
          </a:p>
          <a:p>
            <a:pPr algn="just">
              <a:defRPr/>
            </a:pPr>
            <a:r>
              <a:rPr lang="uk-UA" altLang="ru-RU" sz="2400" dirty="0" smtClean="0"/>
              <a:t>досягнення </a:t>
            </a:r>
            <a:r>
              <a:rPr lang="uk-UA" altLang="ru-RU" sz="2400" dirty="0"/>
              <a:t>поставленої мети</a:t>
            </a:r>
            <a:r>
              <a:rPr lang="ru-RU" altLang="ru-R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7210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uk-UA" b="1" dirty="0">
                <a:solidFill>
                  <a:schemeClr val="accent1"/>
                </a:solidFill>
              </a:rPr>
              <a:t>Приклади проекту</a:t>
            </a:r>
            <a:endParaRPr lang="uk-UA" b="1" dirty="0">
              <a:solidFill>
                <a:schemeClr val="accent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987574"/>
            <a:ext cx="61926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NewRomanPSMT"/>
              </a:rPr>
              <a:t>спорудження </a:t>
            </a:r>
            <a:r>
              <a:rPr lang="uk-UA" sz="2000" dirty="0">
                <a:latin typeface="TimesNewRomanPSMT"/>
              </a:rPr>
              <a:t>атомної електростанції;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NewRomanPSMT"/>
              </a:rPr>
              <a:t>освоєння </a:t>
            </a:r>
            <a:r>
              <a:rPr lang="uk-UA" sz="2000" dirty="0">
                <a:latin typeface="TimesNewRomanPSMT"/>
              </a:rPr>
              <a:t>родовища;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err="1" smtClean="0">
                <a:latin typeface="TimesNewRomanPSMT"/>
              </a:rPr>
              <a:t>будівництво</a:t>
            </a:r>
            <a:r>
              <a:rPr lang="ru-RU" sz="2000" dirty="0" smtClean="0">
                <a:latin typeface="TimesNewRomanPSMT"/>
              </a:rPr>
              <a:t> </a:t>
            </a:r>
            <a:r>
              <a:rPr lang="ru-RU" sz="2000" dirty="0">
                <a:latin typeface="TimesNewRomanPSMT"/>
              </a:rPr>
              <a:t>заводу </a:t>
            </a:r>
            <a:r>
              <a:rPr lang="ru-RU" sz="2000" dirty="0" err="1">
                <a:latin typeface="TimesNewRomanPSMT"/>
              </a:rPr>
              <a:t>або</a:t>
            </a:r>
            <a:r>
              <a:rPr lang="ru-RU" sz="2000" dirty="0">
                <a:latin typeface="TimesNewRomanPSMT"/>
              </a:rPr>
              <a:t> </a:t>
            </a:r>
            <a:r>
              <a:rPr lang="ru-RU" sz="2000" dirty="0" err="1">
                <a:latin typeface="TimesNewRomanPSMT"/>
              </a:rPr>
              <a:t>житлового</a:t>
            </a:r>
            <a:r>
              <a:rPr lang="ru-RU" sz="2000" dirty="0">
                <a:latin typeface="TimesNewRomanPSMT"/>
              </a:rPr>
              <a:t> </a:t>
            </a:r>
            <a:r>
              <a:rPr lang="ru-RU" sz="2000" dirty="0" err="1">
                <a:latin typeface="TimesNewRomanPSMT"/>
              </a:rPr>
              <a:t>будинку</a:t>
            </a:r>
            <a:r>
              <a:rPr lang="ru-RU" sz="2000" dirty="0">
                <a:latin typeface="TimesNewRomanPSMT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NewRomanPSMT"/>
              </a:rPr>
              <a:t>будівництво </a:t>
            </a:r>
            <a:r>
              <a:rPr lang="uk-UA" sz="2000" dirty="0">
                <a:latin typeface="TimesNewRomanPSMT"/>
              </a:rPr>
              <a:t>свиноферми або птахофабрики;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err="1" smtClean="0">
                <a:latin typeface="TimesNewRomanPSMT"/>
              </a:rPr>
              <a:t>розробка</a:t>
            </a:r>
            <a:r>
              <a:rPr lang="ru-RU" sz="2000" dirty="0" smtClean="0">
                <a:latin typeface="TimesNewRomanPSMT"/>
              </a:rPr>
              <a:t> </a:t>
            </a:r>
            <a:r>
              <a:rPr lang="ru-RU" sz="2000" dirty="0">
                <a:latin typeface="TimesNewRomanPSMT"/>
              </a:rPr>
              <a:t>й </a:t>
            </a:r>
            <a:r>
              <a:rPr lang="ru-RU" sz="2000" dirty="0" err="1">
                <a:latin typeface="TimesNewRomanPSMT"/>
              </a:rPr>
              <a:t>виведення</a:t>
            </a:r>
            <a:r>
              <a:rPr lang="ru-RU" sz="2000" dirty="0">
                <a:latin typeface="TimesNewRomanPSMT"/>
              </a:rPr>
              <a:t> на </a:t>
            </a:r>
            <a:r>
              <a:rPr lang="ru-RU" sz="2000" dirty="0" err="1">
                <a:latin typeface="TimesNewRomanPSMT"/>
              </a:rPr>
              <a:t>ринок</a:t>
            </a:r>
            <a:r>
              <a:rPr lang="ru-RU" sz="2000" dirty="0">
                <a:latin typeface="TimesNewRomanPSMT"/>
              </a:rPr>
              <a:t> </a:t>
            </a:r>
            <a:r>
              <a:rPr lang="ru-RU" sz="2000" dirty="0" err="1">
                <a:latin typeface="TimesNewRomanPSMT"/>
              </a:rPr>
              <a:t>нової</a:t>
            </a:r>
            <a:r>
              <a:rPr lang="ru-RU" sz="2000" dirty="0">
                <a:latin typeface="TimesNewRomanPSMT"/>
              </a:rPr>
              <a:t> </a:t>
            </a:r>
            <a:r>
              <a:rPr lang="ru-RU" sz="2000" dirty="0" err="1">
                <a:latin typeface="TimesNewRomanPSMT"/>
              </a:rPr>
              <a:t>продукції</a:t>
            </a:r>
            <a:r>
              <a:rPr lang="ru-RU" sz="2000" dirty="0">
                <a:latin typeface="TimesNewRomanPSMT"/>
              </a:rPr>
              <a:t> </a:t>
            </a:r>
            <a:r>
              <a:rPr lang="ru-RU" sz="2000" dirty="0" err="1">
                <a:latin typeface="TimesNewRomanPSMT"/>
              </a:rPr>
              <a:t>або</a:t>
            </a:r>
            <a:r>
              <a:rPr lang="ru-RU" sz="2000" dirty="0">
                <a:latin typeface="TimesNewRomanPSMT"/>
              </a:rPr>
              <a:t> </a:t>
            </a:r>
            <a:r>
              <a:rPr lang="ru-RU" sz="2000" dirty="0" err="1">
                <a:latin typeface="TimesNewRomanPSMT"/>
              </a:rPr>
              <a:t>послуг</a:t>
            </a:r>
            <a:r>
              <a:rPr lang="ru-RU" sz="2000" dirty="0">
                <a:latin typeface="TimesNewRomanPSMT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err="1" smtClean="0">
                <a:latin typeface="TimesNewRomanPSMT"/>
              </a:rPr>
              <a:t>проведення</a:t>
            </a:r>
            <a:r>
              <a:rPr lang="ru-RU" sz="2000" dirty="0" smtClean="0">
                <a:latin typeface="TimesNewRomanPSMT"/>
              </a:rPr>
              <a:t> </a:t>
            </a:r>
            <a:r>
              <a:rPr lang="ru-RU" sz="2000" dirty="0" err="1">
                <a:latin typeface="TimesNewRomanPSMT"/>
              </a:rPr>
              <a:t>досліджень</a:t>
            </a:r>
            <a:r>
              <a:rPr lang="ru-RU" sz="2000" dirty="0">
                <a:latin typeface="TimesNewRomanPSMT"/>
              </a:rPr>
              <a:t> і </a:t>
            </a:r>
            <a:r>
              <a:rPr lang="ru-RU" sz="2000" dirty="0" err="1">
                <a:latin typeface="TimesNewRomanPSMT"/>
              </a:rPr>
              <a:t>дослідно-конструкторських</a:t>
            </a:r>
            <a:r>
              <a:rPr lang="ru-RU" sz="2000" dirty="0">
                <a:latin typeface="TimesNewRomanPSMT"/>
              </a:rPr>
              <a:t> </a:t>
            </a:r>
            <a:r>
              <a:rPr lang="ru-RU" sz="2000" dirty="0" err="1">
                <a:latin typeface="TimesNewRomanPSMT"/>
              </a:rPr>
              <a:t>робіт</a:t>
            </a:r>
            <a:r>
              <a:rPr lang="ru-RU" sz="2000" dirty="0" smtClean="0">
                <a:latin typeface="TimesNewRomanPSMT"/>
              </a:rPr>
              <a:t>;</a:t>
            </a:r>
            <a:endParaRPr lang="ru-RU" sz="2000" dirty="0">
              <a:latin typeface="TimesNewRomanPSM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1635646"/>
            <a:ext cx="1763117" cy="122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832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61"/>
          <p:cNvGrpSpPr>
            <a:grpSpLocks/>
          </p:cNvGrpSpPr>
          <p:nvPr/>
        </p:nvGrpSpPr>
        <p:grpSpPr bwMode="auto">
          <a:xfrm>
            <a:off x="131889" y="-12750"/>
            <a:ext cx="8986838" cy="5212704"/>
            <a:chOff x="175107" y="490717"/>
            <a:chExt cx="8986743" cy="6195224"/>
          </a:xfrm>
        </p:grpSpPr>
        <p:grpSp>
          <p:nvGrpSpPr>
            <p:cNvPr id="6" name="Группа 37"/>
            <p:cNvGrpSpPr>
              <a:grpSpLocks/>
            </p:cNvGrpSpPr>
            <p:nvPr/>
          </p:nvGrpSpPr>
          <p:grpSpPr bwMode="auto">
            <a:xfrm>
              <a:off x="175107" y="490717"/>
              <a:ext cx="8986743" cy="6195224"/>
              <a:chOff x="71863" y="1413659"/>
              <a:chExt cx="8986743" cy="5007747"/>
            </a:xfrm>
          </p:grpSpPr>
          <p:sp>
            <p:nvSpPr>
              <p:cNvPr id="8" name="Скругленный прямоугольник 7"/>
              <p:cNvSpPr/>
              <p:nvPr/>
            </p:nvSpPr>
            <p:spPr>
              <a:xfrm>
                <a:off x="357610" y="2138220"/>
                <a:ext cx="8497798" cy="392556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uk-UA" altLang="ru-RU" i="1" dirty="0" smtClean="0">
                    <a:latin typeface="Century Gothic" panose="020B0502020202020204" pitchFamily="34" charset="0"/>
                    <a:cs typeface="Times New Roman" panose="02020603050405020304" pitchFamily="18" charset="0"/>
                  </a:rPr>
                  <a:t>1.Зазвичай в проект залучено багато підрозділів організації</a:t>
                </a:r>
              </a:p>
            </p:txBody>
          </p:sp>
          <p:grpSp>
            <p:nvGrpSpPr>
              <p:cNvPr id="9" name="Группа 39"/>
              <p:cNvGrpSpPr>
                <a:grpSpLocks/>
              </p:cNvGrpSpPr>
              <p:nvPr/>
            </p:nvGrpSpPr>
            <p:grpSpPr bwMode="auto">
              <a:xfrm>
                <a:off x="71863" y="1413659"/>
                <a:ext cx="8986743" cy="5007747"/>
                <a:chOff x="71863" y="1413659"/>
                <a:chExt cx="8986743" cy="5007747"/>
              </a:xfrm>
            </p:grpSpPr>
            <p:sp>
              <p:nvSpPr>
                <p:cNvPr id="10" name="Шестиугольник 9"/>
                <p:cNvSpPr/>
                <p:nvPr/>
              </p:nvSpPr>
              <p:spPr>
                <a:xfrm>
                  <a:off x="200450" y="1413659"/>
                  <a:ext cx="8858156" cy="537877"/>
                </a:xfrm>
                <a:prstGeom prst="hexagon">
                  <a:avLst/>
                </a:prstGeom>
                <a:solidFill>
                  <a:schemeClr val="accent6">
                    <a:lumMod val="75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uk-UA" sz="2400" b="1" dirty="0">
                      <a:solidFill>
                        <a:schemeClr val="bg1"/>
                      </a:solidFill>
                      <a:latin typeface="+mj-lt"/>
                      <a:cs typeface="Times New Roman" panose="02020603050405020304" pitchFamily="18" charset="0"/>
                    </a:rPr>
                    <a:t>Особливості проектів: </a:t>
                  </a:r>
                </a:p>
              </p:txBody>
            </p:sp>
            <p:sp>
              <p:nvSpPr>
                <p:cNvPr id="11" name="Скругленный прямоугольник 10"/>
                <p:cNvSpPr/>
                <p:nvPr/>
              </p:nvSpPr>
              <p:spPr>
                <a:xfrm>
                  <a:off x="373485" y="2649031"/>
                  <a:ext cx="8466049" cy="686973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uk-UA" altLang="ru-RU" i="1" smtClean="0">
                      <a:latin typeface="Century Gothic" panose="020B0502020202020204" pitchFamily="34" charset="0"/>
                      <a:cs typeface="Times New Roman" panose="02020603050405020304" pitchFamily="18" charset="0"/>
                    </a:rPr>
                    <a:t>2. Існує висока ймовірність конфліктів між керівником проекту, вищим керівництвом, керівниками підрозділів та персоналом організації</a:t>
                  </a:r>
                  <a:r>
                    <a:rPr lang="ru-RU" altLang="ru-RU" i="1" smtClean="0">
                      <a:latin typeface="Century Gothic" panose="020B0502020202020204" pitchFamily="34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  <p:sp>
              <p:nvSpPr>
                <p:cNvPr id="12" name="Скругленный прямоугольник 11"/>
                <p:cNvSpPr/>
                <p:nvPr/>
              </p:nvSpPr>
              <p:spPr>
                <a:xfrm>
                  <a:off x="389360" y="3706590"/>
                  <a:ext cx="8450174" cy="392556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uk-UA" altLang="ru-RU" i="1" dirty="0" smtClean="0">
                      <a:latin typeface="Century Gothic" panose="020B0502020202020204" pitchFamily="34" charset="0"/>
                      <a:cs typeface="Times New Roman" panose="02020603050405020304" pitchFamily="18" charset="0"/>
                    </a:rPr>
                    <a:t>3. Багато проектів мають колосальні бюджети</a:t>
                  </a:r>
                  <a:r>
                    <a:rPr lang="ru-RU" altLang="ru-RU" i="1" dirty="0" smtClean="0">
                      <a:latin typeface="Century Gothic" panose="020B0502020202020204" pitchFamily="34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  <p:sp>
              <p:nvSpPr>
                <p:cNvPr id="13" name="Скругленный прямоугольник 12"/>
                <p:cNvSpPr/>
                <p:nvPr/>
              </p:nvSpPr>
              <p:spPr>
                <a:xfrm>
                  <a:off x="389360" y="4357297"/>
                  <a:ext cx="8450174" cy="392556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uk-UA" altLang="ru-RU" i="1" smtClean="0">
                      <a:latin typeface="Century Gothic" panose="020B0502020202020204" pitchFamily="34" charset="0"/>
                      <a:cs typeface="Times New Roman" panose="02020603050405020304" pitchFamily="18" charset="0"/>
                    </a:rPr>
                    <a:t>4. Розподіл на рівні ідеології замовника та виконавця</a:t>
                  </a:r>
                  <a:endParaRPr lang="ru-RU" altLang="ru-RU" i="1" smtClean="0">
                    <a:latin typeface="Century Gothic" panose="020B0502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Скругленный прямоугольник 13"/>
                <p:cNvSpPr/>
                <p:nvPr/>
              </p:nvSpPr>
              <p:spPr>
                <a:xfrm>
                  <a:off x="375073" y="4970784"/>
                  <a:ext cx="8451761" cy="392556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uk-UA" altLang="ru-RU" i="1" smtClean="0">
                      <a:latin typeface="Century Gothic" panose="020B0502020202020204" pitchFamily="34" charset="0"/>
                      <a:cs typeface="Times New Roman" panose="02020603050405020304" pitchFamily="18" charset="0"/>
                    </a:rPr>
                    <a:t>5. Відповідальність за результат проекту має «солідарний» характер</a:t>
                  </a:r>
                  <a:endParaRPr lang="ru-RU" altLang="ru-RU" i="1" smtClean="0">
                    <a:latin typeface="Century Gothic" panose="020B0502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Скругленный прямоугольник 14"/>
                <p:cNvSpPr/>
                <p:nvPr/>
              </p:nvSpPr>
              <p:spPr>
                <a:xfrm>
                  <a:off x="357610" y="5734433"/>
                  <a:ext cx="8469223" cy="686973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uk-UA" altLang="ru-RU" i="1" dirty="0" smtClean="0">
                      <a:latin typeface="Century Gothic" panose="020B0502020202020204" pitchFamily="34" charset="0"/>
                      <a:cs typeface="Times New Roman" panose="02020603050405020304" pitchFamily="18" charset="0"/>
                    </a:rPr>
                    <a:t>6. Досить часто реалізація проекту передбачає зміну існуючих організаційних структур на підприємстві</a:t>
                  </a:r>
                  <a:endParaRPr lang="ru-RU" altLang="ru-RU" i="1" dirty="0" smtClean="0">
                    <a:latin typeface="Century Gothic" panose="020B0502020202020204" pitchFamily="34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6" name="Прямая соединительная линия 15"/>
                <p:cNvCxnSpPr/>
                <p:nvPr/>
              </p:nvCxnSpPr>
              <p:spPr>
                <a:xfrm>
                  <a:off x="71863" y="1682597"/>
                  <a:ext cx="71437" cy="4367564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Прямая со стрелкой 16"/>
                <p:cNvCxnSpPr/>
                <p:nvPr/>
              </p:nvCxnSpPr>
              <p:spPr>
                <a:xfrm>
                  <a:off x="143300" y="2275549"/>
                  <a:ext cx="214310" cy="11551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Прямая со стрелкой 17"/>
                <p:cNvCxnSpPr/>
                <p:nvPr/>
              </p:nvCxnSpPr>
              <p:spPr>
                <a:xfrm>
                  <a:off x="143300" y="3073852"/>
                  <a:ext cx="214310" cy="2567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Прямая со стрелкой 18"/>
                <p:cNvCxnSpPr/>
                <p:nvPr/>
              </p:nvCxnSpPr>
              <p:spPr>
                <a:xfrm>
                  <a:off x="143300" y="3888839"/>
                  <a:ext cx="214310" cy="1284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Прямая со стрелкой 19"/>
                <p:cNvCxnSpPr/>
                <p:nvPr/>
              </p:nvCxnSpPr>
              <p:spPr>
                <a:xfrm>
                  <a:off x="143300" y="4529278"/>
                  <a:ext cx="214310" cy="1283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Прямая со стрелкой 20"/>
                <p:cNvCxnSpPr/>
                <p:nvPr/>
              </p:nvCxnSpPr>
              <p:spPr>
                <a:xfrm>
                  <a:off x="143300" y="5286511"/>
                  <a:ext cx="214310" cy="1283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Прямая со стрелкой 21"/>
                <p:cNvCxnSpPr/>
                <p:nvPr/>
              </p:nvCxnSpPr>
              <p:spPr>
                <a:xfrm>
                  <a:off x="167112" y="6042460"/>
                  <a:ext cx="214311" cy="1284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7" name="Прямая соединительная линия 6"/>
            <p:cNvCxnSpPr>
              <a:endCxn id="10" idx="3"/>
            </p:cNvCxnSpPr>
            <p:nvPr/>
          </p:nvCxnSpPr>
          <p:spPr>
            <a:xfrm>
              <a:off x="175107" y="812312"/>
              <a:ext cx="128587" cy="1111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84072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351599"/>
            <a:ext cx="6912768" cy="960668"/>
          </a:xfrm>
          <a:extLst/>
        </p:spPr>
        <p:txBody>
          <a:bodyPr rtlCol="0">
            <a:noAutofit/>
          </a:bodyPr>
          <a:lstStyle/>
          <a:p>
            <a:pPr>
              <a:defRPr/>
            </a:pPr>
            <a:r>
              <a:rPr lang="uk-UA" altLang="ru-RU" sz="3600" b="1" dirty="0">
                <a:solidFill>
                  <a:schemeClr val="accent1"/>
                </a:solidFill>
                <a:ea typeface="+mn-ea"/>
                <a:cs typeface="Arial" pitchFamily="34" charset="0"/>
              </a:rPr>
              <a:t>Основні властивості проекту</a:t>
            </a:r>
            <a:endParaRPr lang="ru-RU" altLang="ru-RU" sz="3600" b="1" dirty="0">
              <a:solidFill>
                <a:schemeClr val="accent1"/>
              </a:solidFill>
              <a:ea typeface="+mn-ea"/>
              <a:cs typeface="Arial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1312267"/>
            <a:ext cx="6552728" cy="2833688"/>
          </a:xfrm>
        </p:spPr>
        <p:txBody>
          <a:bodyPr rtlCol="0">
            <a:normAutofit/>
          </a:bodyPr>
          <a:lstStyle/>
          <a:p>
            <a:pPr>
              <a:buFont typeface="Wingdings 3" charset="2"/>
              <a:buChar char=""/>
              <a:defRPr/>
            </a:pPr>
            <a:r>
              <a:rPr lang="uk-UA" altLang="ru-RU" sz="2000" dirty="0"/>
              <a:t>Проект</a:t>
            </a:r>
            <a:r>
              <a:rPr lang="uk-UA" alt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uk-UA" altLang="ru-RU" sz="2000" b="1" i="1" dirty="0">
                <a:ln/>
                <a:solidFill>
                  <a:schemeClr val="accent3"/>
                </a:solidFill>
              </a:rPr>
              <a:t>виконується</a:t>
            </a:r>
            <a:r>
              <a:rPr lang="uk-UA" altLang="ru-RU" sz="2000" b="1" dirty="0">
                <a:ln/>
                <a:solidFill>
                  <a:schemeClr val="accent3"/>
                </a:solidFill>
              </a:rPr>
              <a:t> </a:t>
            </a:r>
            <a:r>
              <a:rPr lang="uk-UA" altLang="ru-RU" sz="2000" b="1" i="1" dirty="0">
                <a:ln/>
                <a:solidFill>
                  <a:schemeClr val="accent3"/>
                </a:solidFill>
              </a:rPr>
              <a:t>командою</a:t>
            </a:r>
            <a:r>
              <a:rPr lang="uk-UA" alt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uk-UA" altLang="ru-RU" sz="2000" dirty="0"/>
              <a:t>до складу якої входить керівник проекту, менеджери, </a:t>
            </a:r>
            <a:endParaRPr lang="en-US" altLang="ru-RU" sz="2000" dirty="0" smtClean="0"/>
          </a:p>
          <a:p>
            <a:pPr marL="0" indent="0">
              <a:buNone/>
              <a:defRPr/>
            </a:pPr>
            <a:r>
              <a:rPr lang="uk-UA" altLang="ru-RU" sz="2000" dirty="0" smtClean="0"/>
              <a:t>виконавці</a:t>
            </a:r>
            <a:r>
              <a:rPr lang="uk-UA" altLang="ru-RU" sz="2000" dirty="0"/>
              <a:t>.</a:t>
            </a:r>
            <a:endParaRPr lang="ru-RU" altLang="ru-RU" sz="2000" dirty="0"/>
          </a:p>
          <a:p>
            <a:pPr>
              <a:buFont typeface="Wingdings 3" charset="2"/>
              <a:buChar char=""/>
              <a:defRPr/>
            </a:pPr>
            <a:r>
              <a:rPr lang="uk-UA" altLang="ru-RU" sz="2000" dirty="0"/>
              <a:t>При реалізації проекту </a:t>
            </a:r>
            <a:r>
              <a:rPr lang="uk-UA" altLang="ru-RU" sz="2000" b="1" i="1" dirty="0">
                <a:ln/>
                <a:solidFill>
                  <a:schemeClr val="accent3"/>
                </a:solidFill>
              </a:rPr>
              <a:t>використовуються</a:t>
            </a:r>
            <a:r>
              <a:rPr lang="uk-UA" altLang="ru-RU" sz="2000" b="1" dirty="0">
                <a:ln/>
                <a:solidFill>
                  <a:schemeClr val="accent3"/>
                </a:solidFill>
              </a:rPr>
              <a:t> </a:t>
            </a:r>
            <a:endParaRPr lang="en-US" altLang="ru-RU" sz="2000" b="1" dirty="0" smtClean="0">
              <a:ln/>
              <a:solidFill>
                <a:schemeClr val="accent3"/>
              </a:solidFill>
            </a:endParaRPr>
          </a:p>
          <a:p>
            <a:pPr marL="0" indent="0">
              <a:buNone/>
              <a:defRPr/>
            </a:pPr>
            <a:r>
              <a:rPr lang="uk-UA" altLang="ru-RU" sz="2000" b="1" i="1" dirty="0" smtClean="0">
                <a:ln/>
                <a:solidFill>
                  <a:schemeClr val="accent3"/>
                </a:solidFill>
              </a:rPr>
              <a:t>матеріальні</a:t>
            </a:r>
            <a:r>
              <a:rPr lang="uk-UA" altLang="ru-RU" sz="2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uk-UA" altLang="ru-RU" sz="2000" b="1" i="1" dirty="0">
                <a:ln/>
                <a:solidFill>
                  <a:schemeClr val="accent3"/>
                </a:solidFill>
              </a:rPr>
              <a:t>ресурси</a:t>
            </a:r>
            <a:r>
              <a:rPr lang="uk-UA" alt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alt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"/>
              <a:defRPr/>
            </a:pPr>
            <a:r>
              <a:rPr lang="uk-UA" altLang="ru-RU" sz="2000" dirty="0"/>
              <a:t>Проект має свій </a:t>
            </a:r>
            <a:r>
              <a:rPr lang="uk-UA" altLang="ru-RU" sz="2000" b="1" i="1" dirty="0">
                <a:ln/>
                <a:solidFill>
                  <a:schemeClr val="accent3"/>
                </a:solidFill>
              </a:rPr>
              <a:t>бюджет</a:t>
            </a:r>
            <a:r>
              <a:rPr lang="uk-UA" alt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buFont typeface="Wingdings 3" charset="2"/>
              <a:buChar char=""/>
              <a:defRPr/>
            </a:pPr>
            <a:endParaRPr lang="ru-RU" alt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0180" name="Picture 5" descr="http://www.knuba.edu.ua/ukr/wp-content/uploads/2013/02/%D1%83%D0%BF%D1%80%D0%B0%D0%B2%D0%BB%D0%B5%D0%BD%D0%B8%D0%B5-%D0%BF%D1%80%D0%BE%D0%B5%D0%BA%D1%82%D0%B0%D0%BC%D0%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247" y="2950369"/>
            <a:ext cx="1776413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905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5" y="468082"/>
            <a:ext cx="7056784" cy="807524"/>
          </a:xfrm>
          <a:extLst/>
        </p:spPr>
        <p:txBody>
          <a:bodyPr rtlCol="0">
            <a:noAutofit/>
          </a:bodyPr>
          <a:lstStyle/>
          <a:p>
            <a:pPr>
              <a:defRPr/>
            </a:pPr>
            <a:r>
              <a:rPr lang="uk-UA" altLang="ru-RU" sz="3600" b="1" dirty="0">
                <a:solidFill>
                  <a:schemeClr val="accent1"/>
                </a:solidFill>
                <a:ea typeface="+mn-ea"/>
                <a:cs typeface="Arial" pitchFamily="34" charset="0"/>
              </a:rPr>
              <a:t>Основні властивості проекту</a:t>
            </a:r>
            <a:r>
              <a:rPr lang="ru-RU" altLang="ru-RU" sz="3600" b="1" dirty="0">
                <a:solidFill>
                  <a:schemeClr val="accent1"/>
                </a:solidFill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23529" y="1419622"/>
            <a:ext cx="8486674" cy="2959497"/>
          </a:xfrm>
        </p:spPr>
        <p:txBody>
          <a:bodyPr rtlCol="0">
            <a:normAutofit/>
          </a:bodyPr>
          <a:lstStyle/>
          <a:p>
            <a:pPr>
              <a:buFont typeface="Wingdings 3" charset="2"/>
              <a:buChar char=""/>
              <a:defRPr/>
            </a:pPr>
            <a:r>
              <a:rPr lang="uk-UA" altLang="ru-RU" sz="1950" dirty="0"/>
              <a:t>Проект завжди має </a:t>
            </a:r>
            <a:r>
              <a:rPr lang="uk-UA" altLang="ru-RU" sz="1950" b="1" i="1" dirty="0">
                <a:ln/>
                <a:solidFill>
                  <a:schemeClr val="accent3"/>
                </a:solidFill>
              </a:rPr>
              <a:t>чітко сформульовану мету</a:t>
            </a:r>
            <a:r>
              <a:rPr lang="uk-UA" altLang="ru-RU" sz="1950" dirty="0"/>
              <a:t>,</a:t>
            </a:r>
            <a:r>
              <a:rPr lang="uk-UA" altLang="ru-RU" sz="19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uk-UA" altLang="ru-RU" sz="1950" dirty="0"/>
              <a:t>яка виражається в отриманні певного результату.</a:t>
            </a:r>
            <a:endParaRPr lang="ru-RU" altLang="ru-RU" sz="1950" dirty="0"/>
          </a:p>
          <a:p>
            <a:pPr>
              <a:buFont typeface="Wingdings 3" charset="2"/>
              <a:buChar char=""/>
              <a:defRPr/>
            </a:pPr>
            <a:r>
              <a:rPr lang="uk-UA" altLang="ru-RU" sz="1950" dirty="0"/>
              <a:t>Проект має </a:t>
            </a:r>
            <a:r>
              <a:rPr lang="uk-UA" altLang="ru-RU" sz="1950" b="1" i="1" dirty="0">
                <a:ln/>
                <a:solidFill>
                  <a:schemeClr val="accent3"/>
                </a:solidFill>
              </a:rPr>
              <a:t>чітко визначений початок</a:t>
            </a:r>
            <a:r>
              <a:rPr lang="uk-UA" altLang="ru-RU" sz="19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uk-UA" altLang="ru-RU" sz="1950" dirty="0"/>
              <a:t>який збігається з початком першої роботи, спрямованої на досягнення поставленої мети.</a:t>
            </a:r>
            <a:endParaRPr lang="ru-RU" altLang="ru-RU" sz="1950" dirty="0"/>
          </a:p>
          <a:p>
            <a:pPr>
              <a:buFont typeface="Wingdings 3" charset="2"/>
              <a:buChar char=""/>
              <a:defRPr/>
            </a:pPr>
            <a:r>
              <a:rPr lang="uk-UA" altLang="ru-RU" sz="1950" dirty="0"/>
              <a:t>Проект має </a:t>
            </a:r>
            <a:r>
              <a:rPr lang="uk-UA" altLang="ru-RU" sz="1950" b="1" i="1" dirty="0">
                <a:ln/>
                <a:solidFill>
                  <a:schemeClr val="accent3"/>
                </a:solidFill>
              </a:rPr>
              <a:t>чітко обкреслений кінець</a:t>
            </a:r>
            <a:r>
              <a:rPr lang="uk-UA" altLang="ru-RU" sz="19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uk-UA" altLang="ru-RU" sz="1950" dirty="0"/>
              <a:t>який збігається з кінцем </a:t>
            </a:r>
            <a:endParaRPr lang="uk-UA" altLang="ru-RU" sz="1950" dirty="0" smtClean="0"/>
          </a:p>
          <a:p>
            <a:pPr marL="0" indent="0">
              <a:buNone/>
              <a:defRPr/>
            </a:pPr>
            <a:r>
              <a:rPr lang="uk-UA" altLang="ru-RU" sz="1950" dirty="0" smtClean="0"/>
              <a:t>останньої </a:t>
            </a:r>
            <a:r>
              <a:rPr lang="uk-UA" altLang="ru-RU" sz="1950" dirty="0"/>
              <a:t>роботи, спрямованої на одержання заданого результату. </a:t>
            </a:r>
            <a:endParaRPr lang="ru-RU" altLang="ru-RU" sz="1950" dirty="0"/>
          </a:p>
        </p:txBody>
      </p:sp>
    </p:spTree>
    <p:extLst>
      <p:ext uri="{BB962C8B-B14F-4D97-AF65-F5344CB8AC3E}">
        <p14:creationId xmlns:p14="http://schemas.microsoft.com/office/powerpoint/2010/main" val="238013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2C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LLPPT-COLOR-A1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0070C0"/>
    </a:accent1>
    <a:accent2>
      <a:srgbClr val="0070C0"/>
    </a:accent2>
    <a:accent3>
      <a:srgbClr val="0070C0"/>
    </a:accent3>
    <a:accent4>
      <a:srgbClr val="0070C0"/>
    </a:accent4>
    <a:accent5>
      <a:srgbClr val="0070C0"/>
    </a:accent5>
    <a:accent6>
      <a:srgbClr val="0070C0"/>
    </a:accent6>
    <a:hlink>
      <a:srgbClr val="3F3F3F"/>
    </a:hlink>
    <a:folHlink>
      <a:srgbClr val="3F3F3F"/>
    </a:folHlink>
  </a:clrScheme>
</a:themeOverride>
</file>

<file path=ppt/theme/themeOverride2.xml><?xml version="1.0" encoding="utf-8"?>
<a:themeOverride xmlns:a="http://schemas.openxmlformats.org/drawingml/2006/main">
  <a:clrScheme name="ALLPPT-COLOR-A1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0070C0"/>
    </a:accent1>
    <a:accent2>
      <a:srgbClr val="0070C0"/>
    </a:accent2>
    <a:accent3>
      <a:srgbClr val="0070C0"/>
    </a:accent3>
    <a:accent4>
      <a:srgbClr val="0070C0"/>
    </a:accent4>
    <a:accent5>
      <a:srgbClr val="0070C0"/>
    </a:accent5>
    <a:accent6>
      <a:srgbClr val="0070C0"/>
    </a:accent6>
    <a:hlink>
      <a:srgbClr val="3F3F3F"/>
    </a:hlink>
    <a:folHlink>
      <a:srgbClr val="3F3F3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2361</TotalTime>
  <Words>1629</Words>
  <Application>Microsoft Office PowerPoint</Application>
  <PresentationFormat>Экран (16:9)</PresentationFormat>
  <Paragraphs>303</Paragraphs>
  <Slides>45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45</vt:i4>
      </vt:variant>
    </vt:vector>
  </HeadingPairs>
  <TitlesOfParts>
    <vt:vector size="57" baseType="lpstr">
      <vt:lpstr>Arial</vt:lpstr>
      <vt:lpstr>Arial Unicode MS</vt:lpstr>
      <vt:lpstr>Calibri</vt:lpstr>
      <vt:lpstr>Century Gothic</vt:lpstr>
      <vt:lpstr>Times New Roman</vt:lpstr>
      <vt:lpstr>TimesNewRomanPS-BoldMT</vt:lpstr>
      <vt:lpstr>TimesNewRomanPSMT</vt:lpstr>
      <vt:lpstr>Wingdings</vt:lpstr>
      <vt:lpstr>Wingdings 3</vt:lpstr>
      <vt:lpstr>Cover and End Slide Master</vt:lpstr>
      <vt:lpstr>Contents Slide Master</vt:lpstr>
      <vt:lpstr>Section Break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Основні властивості проекту</vt:lpstr>
      <vt:lpstr>Основні властивості проекту </vt:lpstr>
      <vt:lpstr>При реалізації проектів, слід звернути  увагу, що: </vt:lpstr>
      <vt:lpstr>Причини невдач в проектах</vt:lpstr>
      <vt:lpstr>Управління проектами 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Основні елементи проекту</vt:lpstr>
      <vt:lpstr>Елементи проекту </vt:lpstr>
      <vt:lpstr>Проект як засіб стратегічного розвитку </vt:lpstr>
      <vt:lpstr>Презентация PowerPoint</vt:lpstr>
      <vt:lpstr>Основні властивості проекту</vt:lpstr>
      <vt:lpstr>Правило «залізного трикутника»</vt:lpstr>
      <vt:lpstr>Презентация PowerPoint</vt:lpstr>
      <vt:lpstr>Основні властивості проекту</vt:lpstr>
      <vt:lpstr>Презентация PowerPoint</vt:lpstr>
      <vt:lpstr>Класифікація проектів </vt:lpstr>
      <vt:lpstr>Класифікація проектів </vt:lpstr>
      <vt:lpstr>Класифікація проектів </vt:lpstr>
      <vt:lpstr>Класифікація проектів </vt:lpstr>
      <vt:lpstr>Класифікація проектів </vt:lpstr>
      <vt:lpstr>Класифікація проектів </vt:lpstr>
      <vt:lpstr>Презентация PowerPoint</vt:lpstr>
      <vt:lpstr>Оточення проектів </vt:lpstr>
      <vt:lpstr>Проект та його зовнішнє середовище </vt:lpstr>
      <vt:lpstr>Зовнішнє середовище</vt:lpstr>
      <vt:lpstr>Внутрішнє оточення</vt:lpstr>
      <vt:lpstr>Презентация PowerPoint</vt:lpstr>
      <vt:lpstr>Презентация PowerPoint</vt:lpstr>
      <vt:lpstr>Презентация PowerPoint</vt:lpstr>
      <vt:lpstr>Основні чинники впливу зовнішнього (макро) оточення на проект</vt:lpstr>
      <vt:lpstr>Основні чинники впливу зовнішнього (макро) оточення на проект</vt:lpstr>
      <vt:lpstr>Основні чинники впливу внутрішнього оточення на проект </vt:lpstr>
      <vt:lpstr>Основні чинники впливу внутрішнього оточення на проект </vt:lpstr>
      <vt:lpstr>КОНТРОЛЬНІ ЗАПИТАННЯ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Hanna</cp:lastModifiedBy>
  <cp:revision>123</cp:revision>
  <dcterms:created xsi:type="dcterms:W3CDTF">2016-12-05T23:26:54Z</dcterms:created>
  <dcterms:modified xsi:type="dcterms:W3CDTF">2020-03-23T17:02:06Z</dcterms:modified>
</cp:coreProperties>
</file>