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87" r:id="rId11"/>
    <p:sldId id="288" r:id="rId12"/>
    <p:sldId id="290" r:id="rId13"/>
    <p:sldId id="292" r:id="rId14"/>
    <p:sldId id="293" r:id="rId15"/>
    <p:sldId id="294" r:id="rId16"/>
    <p:sldId id="297" r:id="rId17"/>
    <p:sldId id="298" r:id="rId18"/>
    <p:sldId id="299" r:id="rId1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11.02.2022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5</a:t>
            </a:fld>
            <a:endParaRPr lang="uk-U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Рис. Механізм дії класичного факторингу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857364"/>
            <a:ext cx="5105400" cy="2868168"/>
          </a:xfrm>
        </p:spPr>
        <p:txBody>
          <a:bodyPr/>
          <a:lstStyle/>
          <a:p>
            <a:pPr algn="ctr"/>
            <a:r>
              <a:rPr lang="uk-UA" dirty="0" smtClean="0"/>
              <a:t>Нетрадиційні механізми комерційного кредитування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ЛЕКЦІЯ № 1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785794"/>
            <a:ext cx="721523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Приєднання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успішно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розвивається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ім'я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товар/марка широко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відомі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успіх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супроводить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самого початку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набагато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нижчий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порівнянні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звичайним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індивідуальним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бізнесом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персоналу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контроль над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веденням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боку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Зацікавленість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виявляється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менеджерів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персоналу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початку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   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571481"/>
            <a:ext cx="735811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Поширення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успішного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рамках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франчайзингової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ніколи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залишається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наодинці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проблемами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систематизується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узагальнюється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розробці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вигод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боку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відмічені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вище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вигоди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загальнонаціональних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рекламних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компаній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проектування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будівель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приміщень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197346"/>
            <a:ext cx="700092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Часткове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боку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здійснюватися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прямій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участь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капіталі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непрямому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устаткування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відстроченням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платежу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частинами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високою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купівельною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спроможністю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своєму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розпорядженні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розвинену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франчайзингову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мережу,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оптові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закупівлі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всього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необхідного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добиватися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строгого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знижок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постачальників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Вигоди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ексклюзивними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правами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передбачена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договорі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надавати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франшиз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відповідній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428604"/>
            <a:ext cx="68580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Недоліки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франшизи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Початковий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внесок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роялті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рекламні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іноді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обтяжливими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особливо, коли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йдуть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так добре.</a:t>
            </a: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Суворе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стандартизованих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процедур.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незалежним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розпоряджень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посібника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обов'язкове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строго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стежить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здійснюючи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регулярні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вимагаючи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письмові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звіти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стосуються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закупівель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зобов'язує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купувати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устаткування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себе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бажаних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постачальників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1028343"/>
            <a:ext cx="735811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асортимент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угодою,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продавати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надавати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передбачені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франшизою,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того.</a:t>
            </a: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Невідповідні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обіцяють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інтенсивного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початку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курси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виявитися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такими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ефективними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потрібними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Територію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франшизи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неможливо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нав'язувати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споживачам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Покупець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зобов'язаний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купувати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мешкання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іноді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купівлі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перебувають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сусідніх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територіях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28342"/>
            <a:ext cx="70009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продати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свою франшизу.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яких-небудь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міркувань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вигідно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покупця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франшизи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розподіл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одержаної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звичайно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своєму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розпорядженні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набагато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меншу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важелів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товар/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послуга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вся система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одержить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негативну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репутацію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ринку,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відобразиться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тих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строго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дотримувалися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приписів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посібника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договору.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28342"/>
            <a:ext cx="70009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Українські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франшизи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Наш край: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Франшиза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супермаркетів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мережа активно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розвивалася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географічно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кількістю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відкритих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брендом «Наш Край»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працює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торгових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обслуговують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мільйонів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клієнтів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Зараз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супермаркети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«Наш Край»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представлені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21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регіоні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покривають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150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населених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пунктів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28342"/>
            <a:ext cx="70009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Українські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франшизи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b="1" dirty="0" err="1" smtClean="0"/>
              <a:t>Aroma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Kava</a:t>
            </a:r>
            <a:r>
              <a:rPr lang="ru-RU" sz="2400" dirty="0" smtClean="0"/>
              <a:t>: мережа </a:t>
            </a:r>
            <a:r>
              <a:rPr lang="ru-RU" sz="2400" dirty="0" err="1" smtClean="0"/>
              <a:t>кав'ярень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працює</a:t>
            </a:r>
            <a:r>
              <a:rPr lang="ru-RU" sz="2400" dirty="0" smtClean="0"/>
              <a:t> в </a:t>
            </a:r>
            <a:r>
              <a:rPr lang="ru-RU" sz="2400" dirty="0" err="1" smtClean="0"/>
              <a:t>більш</a:t>
            </a:r>
            <a:r>
              <a:rPr lang="ru-RU" sz="2400" dirty="0" smtClean="0"/>
              <a:t> </a:t>
            </a:r>
            <a:r>
              <a:rPr lang="ru-RU" sz="2400" dirty="0" err="1" smtClean="0"/>
              <a:t>ніж</a:t>
            </a:r>
            <a:r>
              <a:rPr lang="ru-RU" sz="2400" dirty="0" smtClean="0"/>
              <a:t> 45-ти </a:t>
            </a:r>
            <a:r>
              <a:rPr lang="ru-RU" sz="2400" dirty="0" err="1" smtClean="0"/>
              <a:t>містах</a:t>
            </a:r>
            <a:r>
              <a:rPr lang="ru-RU" sz="2400" dirty="0" smtClean="0"/>
              <a:t> </a:t>
            </a:r>
            <a:r>
              <a:rPr lang="ru-RU" sz="2400" dirty="0" err="1" smtClean="0"/>
              <a:t>України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надає</a:t>
            </a:r>
            <a:r>
              <a:rPr lang="ru-RU" sz="2400" dirty="0" smtClean="0"/>
              <a:t> широкий </a:t>
            </a:r>
            <a:r>
              <a:rPr lang="ru-RU" sz="2400" dirty="0" err="1" smtClean="0"/>
              <a:t>вибір</a:t>
            </a:r>
            <a:r>
              <a:rPr lang="ru-RU" sz="2400" dirty="0" smtClean="0"/>
              <a:t> </a:t>
            </a:r>
            <a:r>
              <a:rPr lang="ru-RU" sz="2400" dirty="0" err="1" smtClean="0"/>
              <a:t>кавових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напоїв</a:t>
            </a:r>
            <a:r>
              <a:rPr lang="ru-RU" sz="2400" dirty="0" smtClean="0"/>
              <a:t>, </a:t>
            </a:r>
            <a:r>
              <a:rPr lang="ru-RU" sz="2400" dirty="0" err="1" smtClean="0"/>
              <a:t>десертів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сендвічів</a:t>
            </a:r>
            <a:r>
              <a:rPr lang="ru-RU" sz="2400" dirty="0" smtClean="0"/>
              <a:t> за доступною </a:t>
            </a:r>
            <a:r>
              <a:rPr lang="ru-RU" sz="2400" dirty="0" err="1" smtClean="0"/>
              <a:t>ціною</a:t>
            </a:r>
            <a:r>
              <a:rPr lang="ru-RU" sz="2400" dirty="0" smtClean="0"/>
              <a:t>.</a:t>
            </a:r>
          </a:p>
          <a:p>
            <a:pPr lvl="0" algn="just"/>
            <a:r>
              <a:rPr lang="ru-RU" sz="2400" b="1" dirty="0" err="1" smtClean="0"/>
              <a:t>Львівська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Майстерня</a:t>
            </a:r>
            <a:r>
              <a:rPr lang="ru-RU" sz="2400" b="1" dirty="0" smtClean="0"/>
              <a:t> Шоколаду:</a:t>
            </a:r>
            <a:r>
              <a:rPr lang="ru-RU" sz="2400" dirty="0" smtClean="0"/>
              <a:t> </a:t>
            </a:r>
            <a:r>
              <a:rPr lang="ru-RU" sz="2400" dirty="0" err="1" smtClean="0"/>
              <a:t>створення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шоколадних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виробів</a:t>
            </a:r>
            <a:r>
              <a:rPr lang="ru-RU" sz="2400" dirty="0" smtClean="0"/>
              <a:t> </a:t>
            </a:r>
            <a:r>
              <a:rPr lang="ru-RU" sz="2400" dirty="0" err="1" smtClean="0"/>
              <a:t>ручної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роботи</a:t>
            </a:r>
            <a:r>
              <a:rPr lang="ru-RU" sz="2400" dirty="0" smtClean="0"/>
              <a:t>. На </a:t>
            </a:r>
            <a:r>
              <a:rPr lang="ru-RU" sz="2400" dirty="0" err="1" smtClean="0"/>
              <a:t>сьогодні</a:t>
            </a:r>
            <a:r>
              <a:rPr lang="ru-RU" sz="2400" dirty="0" smtClean="0"/>
              <a:t> </a:t>
            </a:r>
            <a:r>
              <a:rPr lang="ru-RU" sz="2400" dirty="0" err="1" smtClean="0"/>
              <a:t>Львівська</a:t>
            </a:r>
            <a:r>
              <a:rPr lang="ru-RU" sz="2400" dirty="0" smtClean="0"/>
              <a:t> </a:t>
            </a:r>
            <a:r>
              <a:rPr lang="ru-RU" sz="2400" dirty="0" err="1" smtClean="0"/>
              <a:t>Майстерня</a:t>
            </a:r>
            <a:r>
              <a:rPr lang="ru-RU" sz="2400" dirty="0" smtClean="0"/>
              <a:t> Шоколаду представлена 49 закладами в 24 </a:t>
            </a:r>
            <a:r>
              <a:rPr lang="ru-RU" sz="2400" dirty="0" err="1" smtClean="0"/>
              <a:t>містах</a:t>
            </a:r>
            <a:r>
              <a:rPr lang="ru-RU" sz="2400" dirty="0" smtClean="0"/>
              <a:t> </a:t>
            </a:r>
            <a:r>
              <a:rPr lang="ru-RU" sz="2400" dirty="0" err="1" smtClean="0"/>
              <a:t>України</a:t>
            </a:r>
            <a:r>
              <a:rPr lang="ru-RU" sz="2400" dirty="0" smtClean="0"/>
              <a:t>. Мережа так само активно </a:t>
            </a:r>
            <a:r>
              <a:rPr lang="ru-RU" sz="2400" dirty="0" err="1" smtClean="0"/>
              <a:t>розвивається</a:t>
            </a:r>
            <a:r>
              <a:rPr lang="ru-RU" sz="2400" dirty="0" smtClean="0"/>
              <a:t> за кордоном.</a:t>
            </a:r>
          </a:p>
          <a:p>
            <a:pPr lvl="0" algn="just"/>
            <a:endParaRPr lang="ru-RU" sz="2400" dirty="0" smtClean="0"/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571480"/>
            <a:ext cx="7000924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Нова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Пошта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лідер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українського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логістики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поштових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перевезень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відділення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Нової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пошти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зустріти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практично в кожному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населеному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пункті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франчайзингова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мережа представлена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понад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1100 точками.</a:t>
            </a:r>
          </a:p>
          <a:p>
            <a:pPr lvl="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FORNETTI: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мережа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франчайзингу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представлена 550 пекарнями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форматів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через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щомісяця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250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тисяч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кілограмів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листкової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випічки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Франс.уа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Національна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українська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мережа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торгових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точок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булочних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кав'ярень-пекарень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продажу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високоякісної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традиційної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французької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випічки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Понад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 smtClean="0"/>
          </a:p>
          <a:p>
            <a:pPr lvl="0" algn="just"/>
            <a:endParaRPr lang="ru-RU" dirty="0" smtClean="0"/>
          </a:p>
          <a:p>
            <a:pPr algn="just"/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2800" b="1" u="sng" dirty="0" smtClean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360000" algn="just">
              <a:buFont typeface="+mj-lt"/>
              <a:buAutoNum type="arabicPeriod"/>
            </a:pPr>
            <a:r>
              <a:rPr lang="ru-RU" b="1" dirty="0" err="1" smtClean="0"/>
              <a:t>Франчайзинг</a:t>
            </a:r>
            <a:r>
              <a:rPr lang="ru-RU" b="1" dirty="0" smtClean="0"/>
              <a:t>: </a:t>
            </a:r>
            <a:r>
              <a:rPr lang="ru-RU" b="1" dirty="0" err="1" smtClean="0"/>
              <a:t>поняття</a:t>
            </a:r>
            <a:r>
              <a:rPr lang="en-US" b="1" dirty="0" smtClean="0"/>
              <a:t> </a:t>
            </a:r>
            <a:r>
              <a:rPr lang="ru-RU" b="1" dirty="0" smtClean="0"/>
              <a:t>та </a:t>
            </a:r>
            <a:r>
              <a:rPr lang="ru-RU" b="1" dirty="0" err="1" smtClean="0"/>
              <a:t>сутн</a:t>
            </a:r>
            <a:r>
              <a:rPr lang="uk-UA" b="1" dirty="0" smtClean="0"/>
              <a:t>і</a:t>
            </a:r>
            <a:r>
              <a:rPr lang="ru-RU" b="1" dirty="0" err="1" smtClean="0"/>
              <a:t>сть</a:t>
            </a:r>
            <a:endParaRPr lang="ru-RU" b="1" dirty="0" smtClean="0"/>
          </a:p>
          <a:p>
            <a:pPr marL="0" indent="360000" algn="just">
              <a:buFont typeface="+mj-lt"/>
              <a:buAutoNum type="arabicPeriod"/>
            </a:pPr>
            <a:r>
              <a:rPr lang="ru-RU" b="1" dirty="0" err="1" smtClean="0"/>
              <a:t>Види</a:t>
            </a:r>
            <a:r>
              <a:rPr lang="ru-RU" b="1" dirty="0" smtClean="0"/>
              <a:t> </a:t>
            </a:r>
            <a:r>
              <a:rPr lang="ru-RU" b="1" dirty="0" err="1" smtClean="0"/>
              <a:t>франчайзингу</a:t>
            </a:r>
            <a:r>
              <a:rPr lang="ru-RU" b="1" dirty="0" smtClean="0"/>
              <a:t> та </a:t>
            </a:r>
            <a:r>
              <a:rPr lang="ru-RU" b="1" dirty="0" err="1" smtClean="0"/>
              <a:t>механізм</a:t>
            </a:r>
            <a:r>
              <a:rPr lang="ru-RU" b="1" dirty="0" smtClean="0"/>
              <a:t> </a:t>
            </a:r>
            <a:r>
              <a:rPr lang="ru-RU" b="1" dirty="0" err="1" smtClean="0"/>
              <a:t>організації</a:t>
            </a:r>
            <a:endParaRPr lang="ru-RU" dirty="0" smtClean="0"/>
          </a:p>
          <a:p>
            <a:pPr marL="0" lvl="0" indent="360000" algn="just">
              <a:buFont typeface="+mj-lt"/>
              <a:buAutoNum type="arabicPeriod"/>
            </a:pP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Франчайзинг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компанія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франчайзер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передає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певній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людині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 право на продаж продукту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перекладі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англійської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Franchise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привілей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", "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пільга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", "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особливе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право".</a:t>
            </a:r>
          </a:p>
          <a:p>
            <a:pPr marL="0" indent="360000" algn="just">
              <a:buNone/>
            </a:pPr>
            <a:endParaRPr lang="ru-RU" sz="2800" dirty="0" smtClean="0"/>
          </a:p>
          <a:p>
            <a:pPr marL="0" lvl="0" indent="360000" algn="just">
              <a:buNone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1443841"/>
            <a:ext cx="664373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Франчайзер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франшизіар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компанія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ліцензію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передає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право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товарний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знак, ноу-хау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операційні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франшизіат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компанія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купує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створенні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виплачує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сервісну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плату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роялті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товарного знаку, ноу-хау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франчайзера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1285860"/>
            <a:ext cx="764386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Франшиза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система, яку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франчайзер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продає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Іншою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назвою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подібної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служить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франчайзінговий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пакет,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зазвичай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посібники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веденню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важливі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належать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франчайзеру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Класифікація видів франчайзингу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5575" y="785794"/>
            <a:ext cx="7202507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42910" y="5691155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Рис. Механізм дії франчайзингу</a:t>
            </a:r>
            <a:endParaRPr lang="uk-UA" dirty="0"/>
          </a:p>
        </p:txBody>
      </p:sp>
      <p:pic>
        <p:nvPicPr>
          <p:cNvPr id="24578" name="Picture 2" descr="Модель формування та здійснення франчайзингових відносин підприємст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85728"/>
            <a:ext cx="7858180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786" y="571481"/>
            <a:ext cx="792961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франчайзера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мінімальними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інвестиціями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реалізація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франчайзингу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набагато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швидше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підприємницькі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зусилля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Іноді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франчайзинг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таким чином,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єдину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проникнення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зарубіжні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ринки.</a:t>
            </a:r>
          </a:p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здійснювані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франчайзі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первинний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внесок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роялті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рекламна плата)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серйозним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джерелом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франчайзера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1000108"/>
            <a:ext cx="70009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Уникнення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законодавчих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бар'єрів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Антимонопольне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розділенню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територій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компаніями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Система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франчайзингу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обійти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перешкоди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Економія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загальногосподарських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франчайзер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меншої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менеджерів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скорочуються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оплатою за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працю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загальногосподарські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828</TotalTime>
  <Words>840</Words>
  <PresentationFormat>Экран (4:3)</PresentationFormat>
  <Paragraphs>55</Paragraphs>
  <Slides>18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Изящная</vt:lpstr>
      <vt:lpstr>Нетрадиційні механізми комерційного кредитування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User</cp:lastModifiedBy>
  <cp:revision>144</cp:revision>
  <dcterms:created xsi:type="dcterms:W3CDTF">2013-11-10T19:44:41Z</dcterms:created>
  <dcterms:modified xsi:type="dcterms:W3CDTF">2022-02-11T07:24:12Z</dcterms:modified>
</cp:coreProperties>
</file>