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313" r:id="rId4"/>
    <p:sldId id="267" r:id="rId5"/>
    <p:sldId id="317" r:id="rId6"/>
    <p:sldId id="282" r:id="rId7"/>
    <p:sldId id="304" r:id="rId8"/>
    <p:sldId id="283" r:id="rId9"/>
    <p:sldId id="315" r:id="rId10"/>
    <p:sldId id="316" r:id="rId11"/>
    <p:sldId id="284" r:id="rId12"/>
    <p:sldId id="318" r:id="rId13"/>
    <p:sldId id="285" r:id="rId14"/>
    <p:sldId id="286" r:id="rId15"/>
    <p:sldId id="269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287" r:id="rId28"/>
    <p:sldId id="311" r:id="rId29"/>
    <p:sldId id="312" r:id="rId30"/>
    <p:sldId id="289" r:id="rId31"/>
    <p:sldId id="290" r:id="rId32"/>
    <p:sldId id="291" r:id="rId33"/>
    <p:sldId id="292" r:id="rId34"/>
    <p:sldId id="293" r:id="rId35"/>
    <p:sldId id="270" r:id="rId36"/>
    <p:sldId id="295" r:id="rId37"/>
    <p:sldId id="294" r:id="rId38"/>
    <p:sldId id="296" r:id="rId39"/>
    <p:sldId id="301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29.09.2022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27</a:t>
            </a:fld>
            <a:endParaRPr lang="uk-UA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29</a:t>
            </a:fld>
            <a:endParaRPr lang="uk-UA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30</a:t>
            </a:fld>
            <a:endParaRPr lang="uk-UA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31</a:t>
            </a:fld>
            <a:endParaRPr lang="uk-UA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32</a:t>
            </a:fld>
            <a:endParaRPr lang="uk-UA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33</a:t>
            </a:fld>
            <a:endParaRPr lang="uk-UA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34</a:t>
            </a:fld>
            <a:endParaRPr lang="uk-UA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35</a:t>
            </a:fld>
            <a:endParaRPr lang="uk-UA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36</a:t>
            </a:fld>
            <a:endParaRPr lang="uk-UA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37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38</a:t>
            </a:fld>
            <a:endParaRPr lang="uk-UA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39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uk-UA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Методи фінансового</a:t>
            </a:r>
            <a:br>
              <a:rPr lang="uk-UA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КОНТРОЛІНГу</a:t>
            </a:r>
            <a:endParaRPr lang="ru-RU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2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фази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Підготовча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порівняльних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аналогів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оцінні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затрати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браку);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збирають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аналітичної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підприємством-партнером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виявляються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слабкі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об’єктах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ідентифікуються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Критерієм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продуктивності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проводиться робота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акцент тут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робиться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тактики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нейтралізації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виявлених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слабких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21484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4) Портфельний аналіз 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це метод стратегічного контролінгу, що передбачає аналіз портфелю цінних паперів та продукції.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портфельного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оціночні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критерії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теперішня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очікуваних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паперами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проценти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дивіденди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ризиковості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5) Аналіз точки беззбитковості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це метод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що зводиться до визначення мінімального обсягу реалізації продукції (у разі незмінних цін та умовно-постійних витрат), за якого підприємство може забезпечити беззбиткову операційну діяльність у короткостроковому періоді.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64347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endParaRPr lang="uk-UA" sz="2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6) SWOT аналіз -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це аналіз сильних (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Strength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) та слабких (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Weakness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) сторін, а також можливостей розвитку (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Opportunity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) і ризиків (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Threat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S (сильних сторін)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вітчизняних підприємств можна віднести: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Наявність кваліфікованого персоналу;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Низькі витрати на заробітну плату;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Наявність власних виробничих потужностей.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W (слабких сторін)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слід віднести: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Застарілий асортимент продукції;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Висока енергомісткість продукції;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•	Неефективна діяльність служби збуту.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64347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endParaRPr lang="uk-UA" sz="2200" b="1" i="1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 (можливостей розвитку або додаткових шансів)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можна віднести: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Зацікавленість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державою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вітчизняного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товаровиробника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вжиття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протекціоністських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пільги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оподаткуванні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 (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Інфляцію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Криміногенний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контрагентів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податкового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7239000" cy="607223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7) АВС-аналіз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є методом контролінгу, що застосовується з метою селективного відбору найцінніших для підприємства постачальників і клієнтів, найважливіших видів сировини та матеріалів, найбільш вагомих елементів витрат, найрентабельнішої продукції, найефективніших напрямків капіталовкладень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ділиться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три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0"/>
              </a:spcBef>
            </a:pP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— запаси,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найціннішими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використовуватися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незначній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натуральному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виразі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 величиною запаси як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кількісному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грошовому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виразі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— запаси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найбільшою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часткою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натуральному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виразі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незначні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000" b="1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товарно-матеріальними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запасами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приділяється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запасам,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віднесеним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меншою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та С.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З метою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АВС-аналізу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зарубіжній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рекомендується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класифікацію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А-сировина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припадає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50 % затрат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В-сировина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питома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вага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закупок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25 %;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С-сировина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незначні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Зрозуміло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резерви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затрат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А-сировини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підбирається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каталог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детальніша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методом нуль-базис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економічніших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переговори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предмет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закупівельних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постачальників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жорсткий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контроль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оперативного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система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прогнозах.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науково-практичній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виокремлюють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каузальне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екстраполяції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marL="177800" lvl="1" indent="1143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Суб’єктивні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прагматичними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експертними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методами.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математичних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статистичних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зведено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натомість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пріоритет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методиці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евристики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навідних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методологічних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суб’єктивного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належать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0"/>
              </a:spcBef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мозкова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атака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brainstorming);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Дельфі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сценаріїв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36000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Характеристика методів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>
              <a:buNone/>
            </a:pPr>
            <a:endParaRPr lang="en-US" dirty="0" smtClean="0"/>
          </a:p>
          <a:p>
            <a:pPr marL="0" lvl="0" indent="360000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Найпростішим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прийомом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експертного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індивідуальне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повинно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безпосередню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участь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Завчасне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вносяться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анкету для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керівництва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 повинно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спровокувати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конфлікт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погіршити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структурними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підрозділами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5. Участь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керівництва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повинно бути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добровільним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Анонімність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матеріалізовані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функціональної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відображатися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бюджетах та планах.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478634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атака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brainstorming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проблем,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поставленої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Дельфі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зведенні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систематизації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письмового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предмет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14353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характеристик методу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Дельфі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формально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ідентичних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анкет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анонімність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середньостатистичної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серед­ньостатистичну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повторне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32861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Експертні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суб’єктивні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стратегічному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плануванні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ринкового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недоліком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розглянутих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колективна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розмита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dirty="0" smtClean="0"/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Каузальне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Каузальний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причинний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побудований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причинно-наслідкових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Каузальне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формах: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детермінантний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прогноз;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стохастичний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прогноз.</a:t>
            </a:r>
          </a:p>
          <a:p>
            <a:pPr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Перша 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причинно-наслідковий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(у).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47149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ймовірнісний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множина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у,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доцільно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стохастичний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лінійні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нелінійні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регресії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 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= а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прогнозованими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зовнішніми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нелінійна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нелінійні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регресії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степеневу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axb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логарифмічну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= a log(b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гіперболічну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= a + b/x;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параболічну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у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cx2.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5719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3. Система раннього попередження та реагування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Система раннього попередження та реагування (СРПР) </a:t>
            </a:r>
            <a:r>
              <a:rPr lang="ru-RU" sz="2200" smtClean="0"/>
              <a:t>- </a:t>
            </a:r>
            <a:r>
              <a:rPr lang="ru-RU" sz="2200" i="1" smtClean="0"/>
              <a:t>це особлива інформаційна система, яка сигналізує керівництву про потенційні ризики, які можуть насуватися на підприємство як із зовнішнього, так і з внутрішнього середовища.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4714884"/>
            <a:ext cx="7239000" cy="1571636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endParaRPr lang="uk-UA" b="1" smtClean="0"/>
          </a:p>
          <a:p>
            <a:pPr marL="0" lvl="0" indent="360000">
              <a:buNone/>
            </a:pPr>
            <a:endParaRPr lang="uk-U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8072461" cy="36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2"/>
          <p:cNvSpPr txBox="1">
            <a:spLocks/>
          </p:cNvSpPr>
          <p:nvPr/>
        </p:nvSpPr>
        <p:spPr>
          <a:xfrm>
            <a:off x="0" y="4929198"/>
            <a:ext cx="7929586" cy="5715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360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Неправильный</a:t>
            </a:r>
            <a:r>
              <a:rPr kumimoji="0" lang="ru-RU" sz="2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подход в организации контроллинга</a:t>
            </a: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dirty="0" err="1" smtClean="0"/>
              <a:t>Завдання</a:t>
            </a:r>
            <a:r>
              <a:rPr lang="ru-RU" sz="2200" b="1" dirty="0" smtClean="0"/>
              <a:t> СППР: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/>
              <a:t>1) </a:t>
            </a:r>
            <a:r>
              <a:rPr lang="ru-RU" sz="2200" dirty="0" err="1" smtClean="0"/>
              <a:t>своєчасне</a:t>
            </a:r>
            <a:r>
              <a:rPr lang="ru-RU" sz="2200" dirty="0" smtClean="0"/>
              <a:t> </a:t>
            </a:r>
            <a:r>
              <a:rPr lang="ru-RU" sz="2200" dirty="0" err="1" smtClean="0"/>
              <a:t>виявлення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кризи</a:t>
            </a:r>
            <a:r>
              <a:rPr lang="ru-RU" sz="2200" dirty="0" smtClean="0"/>
              <a:t> на </a:t>
            </a:r>
            <a:r>
              <a:rPr lang="ru-RU" sz="2200" dirty="0" err="1" smtClean="0"/>
              <a:t>підприємстві</a:t>
            </a:r>
            <a:r>
              <a:rPr lang="ru-RU" sz="2200" dirty="0" smtClean="0"/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/>
              <a:t>2) </a:t>
            </a:r>
            <a:r>
              <a:rPr lang="ru-RU" sz="2200" dirty="0" err="1" smtClean="0"/>
              <a:t>виявлення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можливостей</a:t>
            </a:r>
            <a:r>
              <a:rPr lang="ru-RU" sz="2200" dirty="0" smtClean="0"/>
              <a:t> </a:t>
            </a:r>
            <a:r>
              <a:rPr lang="ru-RU" sz="2200" dirty="0" err="1" smtClean="0"/>
              <a:t>розвитку</a:t>
            </a:r>
            <a:r>
              <a:rPr lang="ru-RU" sz="2200" dirty="0" smtClean="0"/>
              <a:t>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</a:t>
            </a:r>
            <a:r>
              <a:rPr lang="ru-RU" sz="2200" dirty="0" err="1" smtClean="0"/>
              <a:t>додаткових</a:t>
            </a:r>
            <a:r>
              <a:rPr lang="ru-RU" sz="2200" dirty="0" smtClean="0"/>
              <a:t> </a:t>
            </a:r>
            <a:r>
              <a:rPr lang="ru-RU" sz="2200" dirty="0" err="1" smtClean="0"/>
              <a:t>шансів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підприємства</a:t>
            </a:r>
            <a:r>
              <a:rPr lang="ru-RU" sz="2200" dirty="0" smtClean="0"/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/>
              <a:t>3) </a:t>
            </a:r>
            <a:r>
              <a:rPr lang="ru-RU" sz="2200" dirty="0" err="1" smtClean="0"/>
              <a:t>виявлення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загрози</a:t>
            </a:r>
            <a:r>
              <a:rPr lang="ru-RU" sz="2200" dirty="0" smtClean="0"/>
              <a:t> </a:t>
            </a:r>
            <a:r>
              <a:rPr lang="ru-RU" sz="2200" dirty="0" err="1" smtClean="0"/>
              <a:t>банкрутства</a:t>
            </a:r>
            <a:r>
              <a:rPr lang="ru-RU" sz="22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dirty="0" smtClean="0"/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Поряд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загальнометодолог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загальноекономічними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Загальнометодологічні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вняння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трендовий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синтез,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систематизац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специф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метод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належать: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вартісний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бенчмаркінг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портфельний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SW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ОТ-аналіз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АВС-аналіз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XYZ-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екстраполяції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Етапи створення системи раннього попередження :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І етап - </a:t>
            </a:r>
            <a:r>
              <a:rPr lang="ru-RU" sz="2200" i="1" smtClean="0"/>
              <a:t>визначення сфер спостереження, полягає у визначенні об’єктів діагностики</a:t>
            </a:r>
            <a:r>
              <a:rPr lang="ru-RU" sz="2200" smtClean="0"/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smtClean="0"/>
              <a:t>Розрізняють внутрішню (фінансова, збутова, виробнича, організаційна) та зовнішню (аналіз ситуації на ринку, макроекономічної ситуації в країні тощо) діагностику.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Етапи створення системи раннього попередження :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ІІ етап - </a:t>
            </a:r>
            <a:r>
              <a:rPr lang="ru-RU" sz="2200" i="1" smtClean="0"/>
              <a:t>визначення індикаторів раннього попередження, які можуть вказувати на розвиток того чи іншого негативного процесу</a:t>
            </a:r>
            <a:r>
              <a:rPr lang="ru-RU" sz="2200" smtClean="0"/>
              <a:t> (ними можуть бути показники: обсяг реалізованої продукції, витрати на 1 грн. продукції, обсяг реалізованої продукції в точці беззбитковості, коефіцієнти автономії, заборгованості, ліквідності тощо);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Етапи створення системи раннього попередження :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ІІІ етап - </a:t>
            </a:r>
            <a:r>
              <a:rPr lang="ru-RU" sz="2200" i="1" smtClean="0"/>
              <a:t>визначення цільових показників та інтервалів їх змін в розрізі кожного індикатора </a:t>
            </a:r>
            <a:r>
              <a:rPr lang="ru-RU" sz="2200" smtClean="0"/>
              <a:t>(зона безпеки, рівень фінансових показників ліквідності, автономії в порівнянні з нормативними значеннями, тощо);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Етапи створення системи раннього попередження :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en-US" sz="2200" b="1" smtClean="0"/>
              <a:t>IV </a:t>
            </a:r>
            <a:r>
              <a:rPr lang="ru-RU" sz="2200" b="1" smtClean="0"/>
              <a:t>етап - </a:t>
            </a:r>
            <a:r>
              <a:rPr lang="ru-RU" sz="2200" i="1" smtClean="0"/>
              <a:t>формування завдань для центрів обробки інформації </a:t>
            </a:r>
            <a:r>
              <a:rPr lang="ru-RU" sz="2200" smtClean="0"/>
              <a:t>(прогнозування банкрутства підприємства, </a:t>
            </a:r>
            <a:r>
              <a:rPr lang="en-US" sz="2200" smtClean="0"/>
              <a:t>SWOT-</a:t>
            </a:r>
            <a:r>
              <a:rPr lang="ru-RU" sz="2200" smtClean="0"/>
              <a:t>аналіз, бенчмаркінг тощо).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239000" cy="192882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b="1" smtClean="0"/>
              <a:t>Етапи створення системи раннього попередження :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200" b="1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en-US" sz="2200" b="1" smtClean="0"/>
              <a:t>V </a:t>
            </a:r>
            <a:r>
              <a:rPr lang="uk-UA" sz="2200" b="1" smtClean="0"/>
              <a:t>етап – </a:t>
            </a:r>
            <a:r>
              <a:rPr lang="uk-UA" sz="2200" i="1" smtClean="0"/>
              <a:t>формування інформаційних каналів</a:t>
            </a:r>
            <a:r>
              <a:rPr lang="uk-UA" sz="2200" smtClean="0"/>
              <a:t>: забезпечення прямого та зворотного зв’язку між джерелами інформації та системою раннього реагування, між системою та її користувачами — керівниками всіх рівнів.</a:t>
            </a:r>
            <a:endParaRPr lang="ru-RU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35785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en-US" sz="2200" b="1" dirty="0" smtClean="0"/>
              <a:t>3</a:t>
            </a:r>
            <a:r>
              <a:rPr lang="uk-UA" sz="2200" b="1" dirty="0" smtClean="0"/>
              <a:t>. </a:t>
            </a:r>
            <a:r>
              <a:rPr lang="uk-UA" sz="2200" b="1" dirty="0" smtClean="0"/>
              <a:t>Методи прогнозування банкрутства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Існують такі підходи до прогнозування </a:t>
            </a:r>
            <a:r>
              <a:rPr lang="uk-UA" sz="2200" dirty="0" err="1" smtClean="0"/>
              <a:t>банкрутсва</a:t>
            </a: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1. </a:t>
            </a:r>
            <a:r>
              <a:rPr lang="uk-UA" sz="2200" b="1" dirty="0" smtClean="0"/>
              <a:t>Фундаментальний підхід </a:t>
            </a:r>
            <a:r>
              <a:rPr lang="uk-UA" sz="2200" dirty="0" smtClean="0"/>
              <a:t>- </a:t>
            </a:r>
            <a:r>
              <a:rPr lang="uk-UA" sz="2200" i="1" dirty="0" smtClean="0"/>
              <a:t>заснований на збиранні та аналізі всієї інформації про підприємство із внутрішніх та зовнішніх стосовно нього джерел.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На підставі зовнішньої інформації оцінюється поточна і перспективна ситуація в галузі, до якої належить підприємство, загальний розвиток кон'юнктури тощо.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2. </a:t>
            </a:r>
            <a:r>
              <a:rPr lang="uk-UA" sz="2200" b="1" dirty="0" smtClean="0"/>
              <a:t>Технічний підхід до прогнозування банкрутства</a:t>
            </a:r>
            <a:r>
              <a:rPr lang="uk-UA" sz="2200" dirty="0" smtClean="0"/>
              <a:t> </a:t>
            </a:r>
            <a:r>
              <a:rPr lang="uk-UA" sz="2200" i="1" dirty="0" smtClean="0"/>
              <a:t>ґрунтується на аналізі даних звітності минулих періодів — показників балансу та звіту про прибутки і збитки.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1800" b="1" smtClean="0"/>
              <a:t>Модель Альтмана </a:t>
            </a:r>
            <a:r>
              <a:rPr lang="uk-UA" sz="1800" smtClean="0"/>
              <a:t>(розроблена в 1968 році і відома також під назвою «розрахунок </a:t>
            </a:r>
            <a:r>
              <a:rPr lang="en-US" sz="1800" smtClean="0"/>
              <a:t>Z-</a:t>
            </a:r>
            <a:r>
              <a:rPr lang="uk-UA" sz="1800" smtClean="0"/>
              <a:t>показника» — інтегрального показника рівня загрози банкрутства):</a:t>
            </a:r>
          </a:p>
          <a:p>
            <a:pPr marL="0" indent="360000" algn="ctr">
              <a:spcBef>
                <a:spcPts val="0"/>
              </a:spcBef>
              <a:buNone/>
            </a:pPr>
            <a:r>
              <a:rPr lang="en-US" sz="1800" b="1" smtClean="0"/>
              <a:t>Z = 1,2 </a:t>
            </a:r>
            <a:r>
              <a:rPr lang="uk-UA" sz="1800" b="1" smtClean="0"/>
              <a:t>А + 1,4 В + 3,3 С + 0,6 </a:t>
            </a:r>
            <a:r>
              <a:rPr lang="en-US" sz="1800" b="1" smtClean="0"/>
              <a:t>D + 1,0 E.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Це п’ятифакторна модель, де факторами є окремі показники фінансового стану підприємства: </a:t>
            </a:r>
            <a:r>
              <a:rPr lang="en-US" sz="1800" smtClean="0"/>
              <a:t>A — </a:t>
            </a:r>
            <a:r>
              <a:rPr lang="uk-UA" sz="1800" smtClean="0"/>
              <a:t>робочий капітал / загальна вартість активів; </a:t>
            </a:r>
            <a:r>
              <a:rPr lang="en-US" sz="1800" smtClean="0"/>
              <a:t>B — </a:t>
            </a:r>
            <a:r>
              <a:rPr lang="uk-UA" sz="1800" smtClean="0"/>
              <a:t>чистий прибуток / загальна вартість активів; </a:t>
            </a:r>
            <a:r>
              <a:rPr lang="en-US" sz="1800" smtClean="0"/>
              <a:t>C — </a:t>
            </a:r>
            <a:r>
              <a:rPr lang="uk-UA" sz="1800" smtClean="0"/>
              <a:t>чистий дохід / загальна вартість активів; </a:t>
            </a:r>
            <a:r>
              <a:rPr lang="en-US" sz="1800" smtClean="0"/>
              <a:t>D — </a:t>
            </a:r>
            <a:r>
              <a:rPr lang="uk-UA" sz="1800" smtClean="0"/>
              <a:t>ринкова капіталізація компанії (ринкова вартість акцій) / сума заборгованості; </a:t>
            </a:r>
            <a:r>
              <a:rPr lang="en-US" sz="1800" smtClean="0"/>
              <a:t>E — </a:t>
            </a:r>
            <a:r>
              <a:rPr lang="uk-UA" sz="1800" smtClean="0"/>
              <a:t>обсяг продажу / загальна вартість активів.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Значення показника «</a:t>
            </a:r>
            <a:r>
              <a:rPr lang="en-US" sz="1800" smtClean="0"/>
              <a:t>Z» </a:t>
            </a:r>
            <a:r>
              <a:rPr lang="uk-UA" sz="1800" smtClean="0"/>
              <a:t>так пов’язане з імовірністю банкрутства:</a:t>
            </a:r>
          </a:p>
          <a:p>
            <a:pPr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1,8 — дуже висока;</a:t>
            </a:r>
          </a:p>
          <a:p>
            <a:pPr>
              <a:spcBef>
                <a:spcPts val="0"/>
              </a:spcBef>
              <a:buNone/>
            </a:pPr>
            <a:r>
              <a:rPr lang="uk-UA" sz="1800" smtClean="0"/>
              <a:t>1,81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</a:t>
            </a: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2,70 — висока;</a:t>
            </a:r>
          </a:p>
          <a:p>
            <a:pPr>
              <a:spcBef>
                <a:spcPts val="0"/>
              </a:spcBef>
              <a:buNone/>
            </a:pPr>
            <a:r>
              <a:rPr lang="uk-UA" sz="1800" smtClean="0"/>
              <a:t>2,71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</a:t>
            </a: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2,99 — можлива;</a:t>
            </a:r>
          </a:p>
          <a:p>
            <a:pPr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</a:t>
            </a:r>
            <a:r>
              <a:rPr lang="uk-UA" sz="1800" smtClean="0"/>
              <a:t> 3,00 — дуже низька.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За деякими джерелами, точність прогнозування банкрутства згідно з цією моделлю становить 95%.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uk-UA" sz="1800" b="1" smtClean="0"/>
              <a:t>Модель Спрінгейта:</a:t>
            </a:r>
            <a:endParaRPr lang="uk-UA" sz="1800" smtClean="0"/>
          </a:p>
          <a:p>
            <a:pPr marL="0" indent="360000" algn="ctr">
              <a:buNone/>
            </a:pPr>
            <a:r>
              <a:rPr lang="uk-UA" sz="1800" b="1" i="1" smtClean="0"/>
              <a:t>Z</a:t>
            </a:r>
            <a:r>
              <a:rPr lang="uk-UA" sz="1800" b="1" smtClean="0"/>
              <a:t> = 1,03 </a:t>
            </a:r>
            <a:r>
              <a:rPr lang="uk-UA" sz="1800" b="1" i="1" smtClean="0"/>
              <a:t>A</a:t>
            </a:r>
            <a:r>
              <a:rPr lang="uk-UA" sz="1800" b="1" smtClean="0"/>
              <a:t> + 3,07 </a:t>
            </a:r>
            <a:r>
              <a:rPr lang="uk-UA" sz="1800" b="1" i="1" smtClean="0"/>
              <a:t>B</a:t>
            </a:r>
            <a:r>
              <a:rPr lang="uk-UA" sz="1800" b="1" smtClean="0"/>
              <a:t> + 0,66 </a:t>
            </a:r>
            <a:r>
              <a:rPr lang="uk-UA" sz="1800" b="1" i="1" smtClean="0"/>
              <a:t>C</a:t>
            </a:r>
            <a:r>
              <a:rPr lang="uk-UA" sz="1800" b="1" smtClean="0"/>
              <a:t> + 0,4 </a:t>
            </a:r>
            <a:r>
              <a:rPr lang="uk-UA" sz="1800" b="1" i="1" smtClean="0"/>
              <a:t>D</a:t>
            </a:r>
            <a:r>
              <a:rPr lang="uk-UA" sz="1800" b="1" smtClean="0"/>
              <a:t>.</a:t>
            </a:r>
            <a:endParaRPr lang="uk-UA" sz="1800" smtClean="0"/>
          </a:p>
          <a:p>
            <a:pPr marL="0" indent="360000" algn="just">
              <a:buNone/>
            </a:pPr>
            <a:r>
              <a:rPr lang="uk-UA" sz="1800" smtClean="0"/>
              <a:t> Тут </a:t>
            </a:r>
            <a:r>
              <a:rPr lang="uk-UA" sz="1800" i="1" smtClean="0"/>
              <a:t>A</a:t>
            </a:r>
            <a:r>
              <a:rPr lang="uk-UA" sz="1800" smtClean="0"/>
              <a:t> — робочий капітал / загальна вартість активів; </a:t>
            </a:r>
            <a:r>
              <a:rPr lang="uk-UA" sz="1800" i="1" smtClean="0"/>
              <a:t>B</a:t>
            </a:r>
            <a:r>
              <a:rPr lang="uk-UA" sz="1800" smtClean="0"/>
              <a:t> — при­буток до сплати податків та процентів / загальна вартість активів; </a:t>
            </a:r>
            <a:r>
              <a:rPr lang="uk-UA" sz="1800" i="1" smtClean="0"/>
              <a:t>C</a:t>
            </a:r>
            <a:r>
              <a:rPr lang="uk-UA" sz="1800" smtClean="0"/>
              <a:t> — прибуток до сплати податків / короткострокова заборгованість; </a:t>
            </a:r>
            <a:r>
              <a:rPr lang="uk-UA" sz="1800" i="1" smtClean="0"/>
              <a:t>D</a:t>
            </a:r>
            <a:r>
              <a:rPr lang="uk-UA" sz="1800" smtClean="0"/>
              <a:t> — обсяг продажу / загальна вартість активів.</a:t>
            </a:r>
          </a:p>
          <a:p>
            <a:pPr marL="0" indent="360000" algn="just">
              <a:buNone/>
            </a:pPr>
            <a:r>
              <a:rPr lang="uk-UA" sz="1800" smtClean="0"/>
              <a:t>Вважається, що точність прогнозування банкрутства за цією моделлю становить 92%, проте з часом цей показник зменшується.</a:t>
            </a:r>
          </a:p>
          <a:p>
            <a:pPr marL="0" indent="360000" algn="just">
              <a:buNone/>
            </a:pPr>
            <a:r>
              <a:rPr lang="uk-UA" sz="1800" smtClean="0"/>
              <a:t>Якщо </a:t>
            </a:r>
            <a:r>
              <a:rPr lang="uk-UA" sz="1800" i="1" smtClean="0"/>
              <a:t>Z</a:t>
            </a:r>
            <a:r>
              <a:rPr lang="uk-UA" sz="1800" smtClean="0"/>
              <a:t> &lt; 0, 862, то підприємство є потенційним банкрутом.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uk-UA" sz="1800" b="1" smtClean="0"/>
              <a:t>Універсальна дискримінантна функція:</a:t>
            </a:r>
            <a:endParaRPr lang="uk-UA" sz="1800" smtClean="0"/>
          </a:p>
          <a:p>
            <a:pPr indent="457200">
              <a:spcBef>
                <a:spcPts val="0"/>
              </a:spcBef>
              <a:buNone/>
            </a:pPr>
            <a:r>
              <a:rPr lang="uk-UA" sz="1800" b="1" i="1" smtClean="0"/>
              <a:t>Z</a:t>
            </a:r>
            <a:r>
              <a:rPr lang="uk-UA" sz="1800" b="1" smtClean="0"/>
              <a:t> = 1,5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1</a:t>
            </a:r>
            <a:r>
              <a:rPr lang="uk-UA" sz="1800" b="1" smtClean="0"/>
              <a:t> + 0,08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2</a:t>
            </a:r>
            <a:r>
              <a:rPr lang="uk-UA" sz="1800" b="1" smtClean="0"/>
              <a:t> + 10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3 </a:t>
            </a:r>
            <a:r>
              <a:rPr lang="uk-UA" sz="1800" b="1" smtClean="0"/>
              <a:t>+ 5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4</a:t>
            </a:r>
            <a:r>
              <a:rPr lang="uk-UA" sz="1800" b="1" smtClean="0"/>
              <a:t> + 0,3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5</a:t>
            </a:r>
            <a:r>
              <a:rPr lang="uk-UA" sz="1800" b="1" smtClean="0"/>
              <a:t> + 0,1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6 </a:t>
            </a:r>
            <a:r>
              <a:rPr lang="uk-UA" sz="1800" b="1" smtClean="0"/>
              <a:t>,</a:t>
            </a:r>
            <a:endParaRPr lang="uk-UA" sz="1800" smtClean="0"/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де  </a:t>
            </a:r>
            <a:r>
              <a:rPr lang="uk-UA" sz="1800" i="1" smtClean="0"/>
              <a:t>Х</a:t>
            </a:r>
            <a:r>
              <a:rPr lang="uk-UA" sz="1800" baseline="-25000" smtClean="0"/>
              <a:t>1</a:t>
            </a:r>
            <a:r>
              <a:rPr lang="uk-UA" sz="1800" smtClean="0"/>
              <a:t> — cash-flow / зобов’язання;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2</a:t>
            </a:r>
            <a:r>
              <a:rPr lang="uk-UA" sz="1800" smtClean="0"/>
              <a:t> — валюта балансу / зобов’язання;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3</a:t>
            </a:r>
            <a:r>
              <a:rPr lang="uk-UA" sz="1800" smtClean="0"/>
              <a:t> — прибуток / валюта балансу;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4</a:t>
            </a:r>
            <a:r>
              <a:rPr lang="uk-UA" sz="1800" smtClean="0"/>
              <a:t> — прибуток / виручка від реалізації;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5</a:t>
            </a:r>
            <a:r>
              <a:rPr lang="uk-UA" sz="1800" smtClean="0"/>
              <a:t> — виробничі запаси / виручка від реалізації;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6</a:t>
            </a:r>
            <a:r>
              <a:rPr lang="uk-UA" sz="1800" smtClean="0"/>
              <a:t> — оборотність основного капіталу (виручка від реалізації / валюта балансу).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Здобуті значення </a:t>
            </a:r>
            <a:r>
              <a:rPr lang="uk-UA" sz="1800" i="1" smtClean="0"/>
              <a:t>Z</a:t>
            </a:r>
            <a:r>
              <a:rPr lang="uk-UA" sz="1800" smtClean="0"/>
              <a:t>-показника можна інтерпретувати так: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&gt; 2 — підприємство вважається фінансово стійким, і йому не загрожує банкрутство;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1 &lt; </a:t>
            </a:r>
            <a:r>
              <a:rPr lang="uk-UA" sz="1800" i="1" smtClean="0"/>
              <a:t>Z</a:t>
            </a:r>
            <a:r>
              <a:rPr lang="uk-UA" sz="1800" smtClean="0"/>
              <a:t> &lt; 2 — фінансова рівновага (фінансова стійкість) підприємства порушена, але за умови переходу на антикризове управління банкрутство йому не загрожує;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0 &lt; Z &lt; 1 — підприємству загрожує банкрутство, якщо воно не здійснить санаційних заходів;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&lt; 0 — підприємство є напівбанкрутом.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uk-UA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7239000" cy="2714644"/>
          </a:xfrm>
        </p:spPr>
        <p:txBody>
          <a:bodyPr>
            <a:noAutofit/>
          </a:bodyPr>
          <a:lstStyle/>
          <a:p>
            <a:pPr marL="0" indent="457200" algn="ctr">
              <a:spcBef>
                <a:spcPts val="0"/>
              </a:spcBef>
              <a:buNone/>
            </a:pPr>
            <a:endParaRPr lang="uk-UA" sz="180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smtClean="0"/>
              <a:t>Задача 1.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smtClean="0"/>
              <a:t>Використовуючи універсальну дискримінанту функцію, спрогнозувати банкрутство підприємства «А».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uk-UA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uk-UA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uk-UA" sz="18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2000240"/>
          <a:ext cx="5587705" cy="2011877"/>
        </p:xfrm>
        <a:graphic>
          <a:graphicData uri="http://schemas.openxmlformats.org/drawingml/2006/table">
            <a:tbl>
              <a:tblPr/>
              <a:tblGrid>
                <a:gridCol w="3824059"/>
                <a:gridCol w="1763646"/>
              </a:tblGrid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latin typeface="Times New Roman"/>
                          <a:ea typeface="Times New Roman"/>
                          <a:cs typeface="Times New Roman"/>
                        </a:rPr>
                        <a:t>Показник</a:t>
                      </a: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latin typeface="Times New Roman"/>
                          <a:ea typeface="Times New Roman"/>
                          <a:cs typeface="Times New Roman"/>
                        </a:rPr>
                        <a:t>Сума, тис. грн.</a:t>
                      </a: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Грошовий потік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37 987,00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Прибуток.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4 000,00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Виручка від реалізації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40 100,00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Виробничі запаси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25 030,00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Зобов’язання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38 943,00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Активи (валюта балансу)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100 000,00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5072098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1) Анкетування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опитування працівників усіх структурних підрозділів та керівництва підприємством;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Вартісний аналіз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це дослідження функціональних характеристик продукції, що виробляється, з погляду еквівалентності її вартості та корисності, тобто досліджуються функціональні та вартісні параметри продукції (робіт, послуг).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Виокремлюють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функціональних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мінімальних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затрат.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36433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один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найдієвіших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сировину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резерви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20 %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7239000" cy="421484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3) Бенчмаркінг (від англ.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benchmarking)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це постійний та безперервний процес порівняння товарів (робіт, послуг), виробничих процесів, методів та інших параметрів досліджуваного підприємства (структурного підрозділу) з аналогічними об’єктами інших підприємств чи структурних підрозділів.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мета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ідентифікації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відмінностей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порівнюваним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аналогом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еталоном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відмінностей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21484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785794"/>
            <a:ext cx="700092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бути: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структурних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86676" cy="492922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Види бенчмаркінгу: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Внутрішній бенчмаркінг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зводиться до аналізу та порівняння показників діяльності різних структурних підрозділів одного й того самого підприємства.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Бенчмаркінг, зорієнтований на конкурентів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— сконцентрований на порівняльному аналізі товарів (робіт, послуг), продуктивності виробничих процесів та інших параметрів досліджуваного підприємства з аналогічними характеристиками підприємств-конкурентів. 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Функціональний бенчмаркінг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має на меті проаналізувати окремі процеси, функції, методи й технології в порівнянні з іншими підприємствами, які не є конкурентами досліджуваного</a:t>
            </a:r>
            <a:r>
              <a:rPr lang="uk-UA" sz="2200" dirty="0" smtClean="0"/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Цікаво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!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Як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бенчмаркінг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початку 80-х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американською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Xerox,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яка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опинилась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тиском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японських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проведений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вдалося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розв’язати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прискорити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вдосконалити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763</TotalTime>
  <Words>1200</Words>
  <PresentationFormat>Экран (4:3)</PresentationFormat>
  <Paragraphs>240</Paragraphs>
  <Slides>39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Изящная</vt:lpstr>
      <vt:lpstr>Методи фінансового КОНТРОЛІНГу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212</cp:revision>
  <dcterms:created xsi:type="dcterms:W3CDTF">2013-11-10T19:44:41Z</dcterms:created>
  <dcterms:modified xsi:type="dcterms:W3CDTF">2022-09-29T19:37:27Z</dcterms:modified>
</cp:coreProperties>
</file>