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6" r:id="rId28"/>
    <p:sldId id="289" r:id="rId29"/>
    <p:sldId id="290" r:id="rId30"/>
    <p:sldId id="287" r:id="rId31"/>
    <p:sldId id="288" r:id="rId32"/>
    <p:sldId id="291" r:id="rId33"/>
    <p:sldId id="292" r:id="rId34"/>
    <p:sldId id="29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5"/>
    <p:restoredTop sz="95940"/>
  </p:normalViewPr>
  <p:slideViewPr>
    <p:cSldViewPr snapToGrid="0" snapToObjects="1">
      <p:cViewPr varScale="1">
        <p:scale>
          <a:sx n="113" d="100"/>
          <a:sy n="113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53C65-D4B3-2F40-979B-67701D86D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UA" dirty="0"/>
              <a:t>РиЗик-менеджмент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A71B53-F1C7-5641-9F52-F6AE639C3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UA" dirty="0"/>
              <a:t>Господарські рішення</a:t>
            </a:r>
          </a:p>
        </p:txBody>
      </p:sp>
    </p:spTree>
    <p:extLst>
      <p:ext uri="{BB962C8B-B14F-4D97-AF65-F5344CB8AC3E}">
        <p14:creationId xmlns:p14="http://schemas.microsoft.com/office/powerpoint/2010/main" val="245913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EBDC2E-6AB5-4B41-B68F-AAF72E3B3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966387"/>
            <a:ext cx="10531475" cy="3710789"/>
          </a:xfrm>
        </p:spPr>
      </p:pic>
    </p:spTree>
    <p:extLst>
      <p:ext uri="{BB962C8B-B14F-4D97-AF65-F5344CB8AC3E}">
        <p14:creationId xmlns:p14="http://schemas.microsoft.com/office/powerpoint/2010/main" val="381760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43D291-0AA7-424C-A962-56541D976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916" y="290513"/>
            <a:ext cx="9653831" cy="5175250"/>
          </a:xfrm>
        </p:spPr>
      </p:pic>
    </p:spTree>
    <p:extLst>
      <p:ext uri="{BB962C8B-B14F-4D97-AF65-F5344CB8AC3E}">
        <p14:creationId xmlns:p14="http://schemas.microsoft.com/office/powerpoint/2010/main" val="258052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BD25F8-93BC-2245-AC56-64DCEF55D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536" y="535259"/>
            <a:ext cx="7535870" cy="4930504"/>
          </a:xfrm>
        </p:spPr>
      </p:pic>
    </p:spTree>
    <p:extLst>
      <p:ext uri="{BB962C8B-B14F-4D97-AF65-F5344CB8AC3E}">
        <p14:creationId xmlns:p14="http://schemas.microsoft.com/office/powerpoint/2010/main" val="357539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A36D92-67A6-B842-8948-C31FCEA4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2" y="323386"/>
            <a:ext cx="11140067" cy="5142960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критеріїв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приводить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9869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1B3DE1-E407-11B0-7538-D26B83E2C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70934"/>
            <a:ext cx="10580721" cy="5195412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Визначаючи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управлінських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виходити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з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суб'єктивних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уявлень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приймають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керівників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даноі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̈, а з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принципів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правила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їх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sz="2000" dirty="0">
              <a:effectLst/>
            </a:endParaRPr>
          </a:p>
          <a:p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даний час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пред'являються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управлінських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 </a:t>
            </a:r>
            <a:endParaRPr lang="ru-RU" sz="2000" dirty="0">
              <a:effectLst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своєчасність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Symbol" pitchFamily="2" charset="2"/>
              </a:rPr>
              <a:t>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прийняття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(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вирішенню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виникаючих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проблем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недопущення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їх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загострення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персоналу в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марну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); </a:t>
            </a:r>
            <a:endParaRPr lang="ru-RU" sz="2000" dirty="0">
              <a:effectLst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механізму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мети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підлеглим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порядку</a:t>
            </a:r>
            <a:r>
              <a:rPr lang="ru-RU" sz="2000" dirty="0">
                <a:solidFill>
                  <a:srgbClr val="333333"/>
                </a:solidFill>
                <a:effectLst/>
                <a:latin typeface="Symbol" pitchFamily="2" charset="2"/>
              </a:rPr>
              <a:t>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їх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 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мотиваціі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̈, контролю,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визначати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організаційні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призначеноі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для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цілеи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̆; </a:t>
            </a:r>
            <a:endParaRPr lang="ru-RU" sz="2000" dirty="0">
              <a:effectLst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оптимальність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максимальноі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віддачі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потенційних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можливостеи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̆</a:t>
            </a:r>
            <a:r>
              <a:rPr lang="ru-RU" sz="2000" dirty="0">
                <a:solidFill>
                  <a:srgbClr val="333333"/>
                </a:solidFill>
                <a:effectLst/>
                <a:latin typeface="Symbol" pitchFamily="2" charset="2"/>
              </a:rPr>
              <a:t> 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 </a:t>
            </a:r>
            <a:endParaRPr lang="ru-RU" sz="2000" dirty="0">
              <a:effectLst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реалізованими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забезпеченими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відповідними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ресурсами</a:t>
            </a:r>
            <a:r>
              <a:rPr lang="ru-RU" sz="2000" dirty="0">
                <a:solidFill>
                  <a:srgbClr val="333333"/>
                </a:solidFill>
                <a:effectLst/>
                <a:latin typeface="Symbol" pitchFamily="2" charset="2"/>
              </a:rPr>
              <a:t> 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управлінськими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матеріальними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людськими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правовими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т.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.); </a:t>
            </a:r>
            <a:endParaRPr lang="ru-RU" sz="2000" dirty="0">
              <a:effectLst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недопущення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конфліктів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використовуваноі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в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психологіі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гнучкість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корекціі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умов,</a:t>
            </a:r>
            <a:r>
              <a:rPr lang="ru-RU" sz="2000" dirty="0">
                <a:solidFill>
                  <a:srgbClr val="333333"/>
                </a:solidFill>
                <a:effectLst/>
                <a:latin typeface="Symbol" pitchFamily="2" charset="2"/>
              </a:rPr>
              <a:t>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ситуаціі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̈;</a:t>
            </a:r>
          </a:p>
          <a:p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rgbClr val="333333"/>
                </a:solidFill>
                <a:effectLst/>
                <a:latin typeface="Symbol" pitchFamily="2" charset="2"/>
              </a:rPr>
              <a:t>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верифікаціі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та контролю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оригінальність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несподіваність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конкурента;</a:t>
            </a: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зрозумілість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формою і</a:t>
            </a:r>
            <a:r>
              <a:rPr lang="ru-RU" sz="2000" dirty="0">
                <a:solidFill>
                  <a:srgbClr val="333333"/>
                </a:solidFill>
                <a:effectLst/>
                <a:latin typeface="Symbol" pitchFamily="2" charset="2"/>
              </a:rPr>
              <a:t>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обґрунтованість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sz="2000" dirty="0">
              <a:effectLst/>
            </a:endParaRPr>
          </a:p>
          <a:p>
            <a:pPr algn="just"/>
            <a:endParaRPr lang="ru-RU" sz="2000" dirty="0">
              <a:effectLst/>
            </a:endParaRPr>
          </a:p>
          <a:p>
            <a:endParaRPr lang="ru-RU" sz="2000" dirty="0">
              <a:effectLst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5420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A2F796-D91D-6547-8634-FC294CB7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278780"/>
            <a:ext cx="10564200" cy="518756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[11, с. 33]: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званий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̆); Б – начальники служб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̈); В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головною метою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найважливіші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7074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66E22D-0D57-AB44-AA72-3D5B5D8E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3" y="390294"/>
            <a:ext cx="10396932" cy="50760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місією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стан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результат,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час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план,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модель,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служить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Постановка мети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результат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779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9C09D-2B48-2242-A5FF-ADCC6DCE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9" y="301084"/>
            <a:ext cx="10330025" cy="516526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багатоцільові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“дерева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̆”.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 (“дерево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̆”),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“дерево”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9046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EB35F9-0D03-6F4F-A207-8E0B8772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3" y="167268"/>
            <a:ext cx="10486142" cy="52990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тактичного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/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779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97E23F-5987-4D4D-87FD-9EDF6748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278780"/>
            <a:ext cx="10408083" cy="5187565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3E522-C2AC-EC4A-AF50-B9121219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90" y="1967689"/>
            <a:ext cx="7648643" cy="52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EBD88C-B44E-B24A-950B-853DDAF6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3" y="301084"/>
            <a:ext cx="10983950" cy="51652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момент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100%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ним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постійно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постановку мети;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6316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DAE693-CFA1-5644-8D16-B3507EEF1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8" y="745803"/>
            <a:ext cx="10888662" cy="4253556"/>
          </a:xfrm>
        </p:spPr>
      </p:pic>
    </p:spTree>
    <p:extLst>
      <p:ext uri="{BB962C8B-B14F-4D97-AF65-F5344CB8AC3E}">
        <p14:creationId xmlns:p14="http://schemas.microsoft.com/office/powerpoint/2010/main" val="304822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54D47B-D482-094A-B4CD-C5948D666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19" y="268288"/>
            <a:ext cx="9346336" cy="5197475"/>
          </a:xfrm>
        </p:spPr>
      </p:pic>
    </p:spTree>
    <p:extLst>
      <p:ext uri="{BB962C8B-B14F-4D97-AF65-F5344CB8AC3E}">
        <p14:creationId xmlns:p14="http://schemas.microsoft.com/office/powerpoint/2010/main" val="60545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106531-AD8E-9F4D-B2EF-0D3322A4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38" y="1540492"/>
            <a:ext cx="10564812" cy="2808641"/>
          </a:xfrm>
        </p:spPr>
      </p:pic>
    </p:spTree>
    <p:extLst>
      <p:ext uri="{BB962C8B-B14F-4D97-AF65-F5344CB8AC3E}">
        <p14:creationId xmlns:p14="http://schemas.microsoft.com/office/powerpoint/2010/main" val="223233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78D558-3A4C-BF43-B2D5-E4ECBF928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1" y="234176"/>
            <a:ext cx="10876434" cy="52321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формах наказу, плану, угоди, договору,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наказу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0057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D28614-103D-D148-A540-23F040875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576" y="148081"/>
            <a:ext cx="7555135" cy="5317682"/>
          </a:xfrm>
        </p:spPr>
      </p:pic>
    </p:spTree>
    <p:extLst>
      <p:ext uri="{BB962C8B-B14F-4D97-AF65-F5344CB8AC3E}">
        <p14:creationId xmlns:p14="http://schemas.microsoft.com/office/powerpoint/2010/main" val="3100428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231B15-F1F5-6942-A7C8-F7644F181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84" y="144966"/>
            <a:ext cx="8708313" cy="5320797"/>
          </a:xfrm>
        </p:spPr>
      </p:pic>
    </p:spTree>
    <p:extLst>
      <p:ext uri="{BB962C8B-B14F-4D97-AF65-F5344CB8AC3E}">
        <p14:creationId xmlns:p14="http://schemas.microsoft.com/office/powerpoint/2010/main" val="370070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C0437B-8CF6-DA47-BA9A-37D2E5A9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89210"/>
            <a:ext cx="10564200" cy="53771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часом, ресурсами,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714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EF6C4C-5809-A74A-BBFE-B950F1B1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278780"/>
            <a:ext cx="10497293" cy="5187565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багатоваріантності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79649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710B1D-4940-AC45-8F65-82827A298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795" y="79602"/>
            <a:ext cx="8463775" cy="5756392"/>
          </a:xfrm>
        </p:spPr>
      </p:pic>
    </p:spTree>
    <p:extLst>
      <p:ext uri="{BB962C8B-B14F-4D97-AF65-F5344CB8AC3E}">
        <p14:creationId xmlns:p14="http://schemas.microsoft.com/office/powerpoint/2010/main" val="3631776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928D10-E849-4549-965B-43205BB04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17" y="512956"/>
            <a:ext cx="9913774" cy="4740934"/>
          </a:xfrm>
        </p:spPr>
      </p:pic>
    </p:spTree>
    <p:extLst>
      <p:ext uri="{BB962C8B-B14F-4D97-AF65-F5344CB8AC3E}">
        <p14:creationId xmlns:p14="http://schemas.microsoft.com/office/powerpoint/2010/main" val="82899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7F4B47-5F98-EA41-A072-8800A11E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289932"/>
            <a:ext cx="10823153" cy="517641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результатами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безцільнии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28042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30F8C6-1654-B045-93C4-E71AB0C8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9" y="167268"/>
            <a:ext cx="10619956" cy="5299077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[7, с. 65]: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часу;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 сторону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масштаб часу;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77485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D8DE79-A9F8-A544-9705-0732A423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7" y="323386"/>
            <a:ext cx="10631108" cy="5142960"/>
          </a:xfrm>
        </p:spPr>
        <p:txBody>
          <a:bodyPr/>
          <a:lstStyle/>
          <a:p>
            <a:pPr algn="just"/>
            <a:r>
              <a:rPr lang="ru-RU" dirty="0"/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несуперечність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та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алгоритму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правового,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верифікаціі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39628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5C5A14-3449-8047-876D-08644044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289932"/>
            <a:ext cx="10385781" cy="51764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низки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запасу часу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надійність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01545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9B8EE0-B703-3841-9937-4CC9BEF2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323386"/>
            <a:ext cx="11530637" cy="51429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невиважена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некомпетентність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нерішучість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19189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EF833B-581D-4A4C-BA8C-D1E5C674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457200"/>
            <a:ext cx="10419234" cy="500914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фондовіддача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матеріалоємність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94001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F77F8E-EA53-8D41-8771-16DCF419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211874"/>
            <a:ext cx="11240429" cy="556445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надійність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над структурою). </a:t>
            </a:r>
          </a:p>
          <a:p>
            <a:pPr marL="457200" lvl="1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67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D8AD7-762F-4641-BB89-F8347024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9" y="356840"/>
            <a:ext cx="10430386" cy="51095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(менеджер,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об’єкта-виконавця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мети й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04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29FD42-5CA1-35AB-B535-039465C3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417690"/>
            <a:ext cx="11142132" cy="5048656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333333"/>
                </a:solidFill>
                <a:effectLst/>
                <a:latin typeface="Times New Roman,BoldItalic" pitchFamily="2" charset="0"/>
              </a:rPr>
              <a:t>Економічна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,BoldItalic" pitchFamily="2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,BoldItalic" pitchFamily="2" charset="0"/>
              </a:rPr>
              <a:t>сутність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,BoldItalic" pitchFamily="2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дію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економічних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розроблюваних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прийняття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їх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економічноі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̈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економічну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підготовку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персоналу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організаційних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форм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прийняття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новіи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̆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технічніи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̆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базі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solidFill>
                  <a:srgbClr val="333333"/>
                </a:solidFill>
                <a:effectLst/>
                <a:latin typeface="Times New Roman,BoldItalic" pitchFamily="2" charset="0"/>
              </a:rPr>
              <a:t>Технологічна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,BoldItalic" pitchFamily="2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,BoldItalic" pitchFamily="2" charset="0"/>
              </a:rPr>
              <a:t>сутність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,BoldItalic" pitchFamily="2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використовуваних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розроблюваних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технологіи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̆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прийняття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управлінні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автоматизованих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людино-машинних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їх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прийняття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dirty="0">
              <a:effectLst/>
            </a:endParaRPr>
          </a:p>
          <a:p>
            <a:r>
              <a:rPr lang="ru-RU" sz="2000" dirty="0" err="1">
                <a:solidFill>
                  <a:srgbClr val="333333"/>
                </a:solidFill>
                <a:effectLst/>
                <a:latin typeface="Times New Roman,BoldItalic" pitchFamily="2" charset="0"/>
              </a:rPr>
              <a:t>Соціально-психологічна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,BoldItalic" pitchFamily="2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,BoldItalic" pitchFamily="2" charset="0"/>
              </a:rPr>
              <a:t>сутність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,BoldItalic" pitchFamily="2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ілюструє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сторони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людеи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̆ у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прийняття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До них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внутрішньоколективних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зв'язків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особистості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колективі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взаємовідносин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його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членів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прийняття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ru-RU" dirty="0">
              <a:effectLst/>
            </a:endParaRPr>
          </a:p>
          <a:p>
            <a:pPr algn="just"/>
            <a:endParaRPr lang="ru-RU" dirty="0">
              <a:effectLst/>
            </a:endParaRPr>
          </a:p>
          <a:p>
            <a:pPr algn="just"/>
            <a:endParaRPr lang="ru-RU" dirty="0">
              <a:effectLst/>
            </a:endParaRPr>
          </a:p>
          <a:p>
            <a:pPr algn="just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0591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CE88CA-BD72-8446-8144-027F75C6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23669"/>
            <a:ext cx="11604978" cy="6006197"/>
          </a:xfrm>
        </p:spPr>
        <p:txBody>
          <a:bodyPr/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EA2E0-EC42-3B4A-8929-858049D0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55" y="1219247"/>
            <a:ext cx="7597031" cy="52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4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069BF9-30C8-ED4E-97FF-24A1C2342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253" y="753465"/>
            <a:ext cx="10513494" cy="3088839"/>
          </a:xfrm>
        </p:spPr>
      </p:pic>
    </p:spTree>
    <p:extLst>
      <p:ext uri="{BB962C8B-B14F-4D97-AF65-F5344CB8AC3E}">
        <p14:creationId xmlns:p14="http://schemas.microsoft.com/office/powerpoint/2010/main" val="334548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EE7FD0-9319-8342-833C-96110817E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775" y="200025"/>
            <a:ext cx="9675000" cy="5265738"/>
          </a:xfrm>
        </p:spPr>
      </p:pic>
    </p:spTree>
    <p:extLst>
      <p:ext uri="{BB962C8B-B14F-4D97-AF65-F5344CB8AC3E}">
        <p14:creationId xmlns:p14="http://schemas.microsoft.com/office/powerpoint/2010/main" val="125818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EBCCE3-0FE7-E14D-B515-A9982AC9D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27" y="293512"/>
            <a:ext cx="9826393" cy="4765852"/>
          </a:xfrm>
        </p:spPr>
      </p:pic>
    </p:spTree>
    <p:extLst>
      <p:ext uri="{BB962C8B-B14F-4D97-AF65-F5344CB8AC3E}">
        <p14:creationId xmlns:p14="http://schemas.microsoft.com/office/powerpoint/2010/main" val="359589725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260</TotalTime>
  <Words>2620</Words>
  <Application>Microsoft Macintosh PowerPoint</Application>
  <PresentationFormat>Широкоэкранный</PresentationFormat>
  <Paragraphs>132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Gill Sans MT</vt:lpstr>
      <vt:lpstr>Symbol</vt:lpstr>
      <vt:lpstr>Times New Roman</vt:lpstr>
      <vt:lpstr>Times New Roman,BoldItalic</vt:lpstr>
      <vt:lpstr>Галерея</vt:lpstr>
      <vt:lpstr>РиЗик-менеджмент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РиЗик-менеджмент</dc:title>
  <dc:creator>Александр Ткачук</dc:creator>
  <cp:lastModifiedBy>Александр Ткачук</cp:lastModifiedBy>
  <cp:revision>14</cp:revision>
  <dcterms:created xsi:type="dcterms:W3CDTF">2021-10-27T17:46:19Z</dcterms:created>
  <dcterms:modified xsi:type="dcterms:W3CDTF">2023-01-19T18:43:30Z</dcterms:modified>
</cp:coreProperties>
</file>