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Олександр" initials="О"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96"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08T22:35:37.335" idx="1">
    <p:pos x="10" y="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EDAA076-D691-4C7D-897E-6F499FEA2ECB}"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9E94D-F7B8-4806-AD33-E8C6F7A134B7}" type="slidenum">
              <a:rPr lang="en-US" smtClean="0"/>
              <a:t>‹#›</a:t>
            </a:fld>
            <a:endParaRPr lang="en-US"/>
          </a:p>
        </p:txBody>
      </p:sp>
    </p:spTree>
    <p:extLst>
      <p:ext uri="{BB962C8B-B14F-4D97-AF65-F5344CB8AC3E}">
        <p14:creationId xmlns:p14="http://schemas.microsoft.com/office/powerpoint/2010/main" val="2209358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EDAA076-D691-4C7D-897E-6F499FEA2ECB}"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9E94D-F7B8-4806-AD33-E8C6F7A134B7}" type="slidenum">
              <a:rPr lang="en-US" smtClean="0"/>
              <a:t>‹#›</a:t>
            </a:fld>
            <a:endParaRPr lang="en-US"/>
          </a:p>
        </p:txBody>
      </p:sp>
    </p:spTree>
    <p:extLst>
      <p:ext uri="{BB962C8B-B14F-4D97-AF65-F5344CB8AC3E}">
        <p14:creationId xmlns:p14="http://schemas.microsoft.com/office/powerpoint/2010/main" val="2065796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AEDAA076-D691-4C7D-897E-6F499FEA2ECB}"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9E94D-F7B8-4806-AD33-E8C6F7A134B7}" type="slidenum">
              <a:rPr lang="en-US" smtClean="0"/>
              <a:t>‹#›</a:t>
            </a:fld>
            <a:endParaRPr lang="en-US"/>
          </a:p>
        </p:txBody>
      </p:sp>
    </p:spTree>
    <p:extLst>
      <p:ext uri="{BB962C8B-B14F-4D97-AF65-F5344CB8AC3E}">
        <p14:creationId xmlns:p14="http://schemas.microsoft.com/office/powerpoint/2010/main" val="3401481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AEDAA076-D691-4C7D-897E-6F499FEA2ECB}"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9E94D-F7B8-4806-AD33-E8C6F7A134B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34977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EDAA076-D691-4C7D-897E-6F499FEA2ECB}"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9E94D-F7B8-4806-AD33-E8C6F7A134B7}" type="slidenum">
              <a:rPr lang="en-US" smtClean="0"/>
              <a:t>‹#›</a:t>
            </a:fld>
            <a:endParaRPr lang="en-US"/>
          </a:p>
        </p:txBody>
      </p:sp>
    </p:spTree>
    <p:extLst>
      <p:ext uri="{BB962C8B-B14F-4D97-AF65-F5344CB8AC3E}">
        <p14:creationId xmlns:p14="http://schemas.microsoft.com/office/powerpoint/2010/main" val="3382431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EDAA076-D691-4C7D-897E-6F499FEA2ECB}" type="datetimeFigureOut">
              <a:rPr lang="en-US" smtClean="0"/>
              <a:t>2/21/2024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9E94D-F7B8-4806-AD33-E8C6F7A134B7}" type="slidenum">
              <a:rPr lang="en-US" smtClean="0"/>
              <a:t>‹#›</a:t>
            </a:fld>
            <a:endParaRPr lang="en-US"/>
          </a:p>
        </p:txBody>
      </p:sp>
    </p:spTree>
    <p:extLst>
      <p:ext uri="{BB962C8B-B14F-4D97-AF65-F5344CB8AC3E}">
        <p14:creationId xmlns:p14="http://schemas.microsoft.com/office/powerpoint/2010/main" val="1906559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EDAA076-D691-4C7D-897E-6F499FEA2ECB}" type="datetimeFigureOut">
              <a:rPr lang="en-US" smtClean="0"/>
              <a:t>2/21/2024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9E94D-F7B8-4806-AD33-E8C6F7A134B7}" type="slidenum">
              <a:rPr lang="en-US" smtClean="0"/>
              <a:t>‹#›</a:t>
            </a:fld>
            <a:endParaRPr lang="en-US"/>
          </a:p>
        </p:txBody>
      </p:sp>
    </p:spTree>
    <p:extLst>
      <p:ext uri="{BB962C8B-B14F-4D97-AF65-F5344CB8AC3E}">
        <p14:creationId xmlns:p14="http://schemas.microsoft.com/office/powerpoint/2010/main" val="1334672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EDAA076-D691-4C7D-897E-6F499FEA2ECB}"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9E94D-F7B8-4806-AD33-E8C6F7A134B7}" type="slidenum">
              <a:rPr lang="en-US" smtClean="0"/>
              <a:t>‹#›</a:t>
            </a:fld>
            <a:endParaRPr lang="en-US"/>
          </a:p>
        </p:txBody>
      </p:sp>
    </p:spTree>
    <p:extLst>
      <p:ext uri="{BB962C8B-B14F-4D97-AF65-F5344CB8AC3E}">
        <p14:creationId xmlns:p14="http://schemas.microsoft.com/office/powerpoint/2010/main" val="552550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EDAA076-D691-4C7D-897E-6F499FEA2ECB}"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9E94D-F7B8-4806-AD33-E8C6F7A134B7}" type="slidenum">
              <a:rPr lang="en-US" smtClean="0"/>
              <a:t>‹#›</a:t>
            </a:fld>
            <a:endParaRPr lang="en-US"/>
          </a:p>
        </p:txBody>
      </p:sp>
    </p:spTree>
    <p:extLst>
      <p:ext uri="{BB962C8B-B14F-4D97-AF65-F5344CB8AC3E}">
        <p14:creationId xmlns:p14="http://schemas.microsoft.com/office/powerpoint/2010/main" val="310427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AEDAA076-D691-4C7D-897E-6F499FEA2ECB}"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9E94D-F7B8-4806-AD33-E8C6F7A134B7}" type="slidenum">
              <a:rPr lang="en-US" smtClean="0"/>
              <a:t>‹#›</a:t>
            </a:fld>
            <a:endParaRPr lang="en-US"/>
          </a:p>
        </p:txBody>
      </p:sp>
    </p:spTree>
    <p:extLst>
      <p:ext uri="{BB962C8B-B14F-4D97-AF65-F5344CB8AC3E}">
        <p14:creationId xmlns:p14="http://schemas.microsoft.com/office/powerpoint/2010/main" val="59903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EDAA076-D691-4C7D-897E-6F499FEA2ECB}"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9E94D-F7B8-4806-AD33-E8C6F7A134B7}" type="slidenum">
              <a:rPr lang="en-US" smtClean="0"/>
              <a:t>‹#›</a:t>
            </a:fld>
            <a:endParaRPr lang="en-US"/>
          </a:p>
        </p:txBody>
      </p:sp>
    </p:spTree>
    <p:extLst>
      <p:ext uri="{BB962C8B-B14F-4D97-AF65-F5344CB8AC3E}">
        <p14:creationId xmlns:p14="http://schemas.microsoft.com/office/powerpoint/2010/main" val="131572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EDAA076-D691-4C7D-897E-6F499FEA2ECB}"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9E94D-F7B8-4806-AD33-E8C6F7A134B7}" type="slidenum">
              <a:rPr lang="en-US" smtClean="0"/>
              <a:t>‹#›</a:t>
            </a:fld>
            <a:endParaRPr lang="en-US"/>
          </a:p>
        </p:txBody>
      </p:sp>
    </p:spTree>
    <p:extLst>
      <p:ext uri="{BB962C8B-B14F-4D97-AF65-F5344CB8AC3E}">
        <p14:creationId xmlns:p14="http://schemas.microsoft.com/office/powerpoint/2010/main" val="273793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EDAA076-D691-4C7D-897E-6F499FEA2ECB}" type="datetimeFigureOut">
              <a:rPr lang="en-US" smtClean="0"/>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9E94D-F7B8-4806-AD33-E8C6F7A134B7}" type="slidenum">
              <a:rPr lang="en-US" smtClean="0"/>
              <a:t>‹#›</a:t>
            </a:fld>
            <a:endParaRPr lang="en-US"/>
          </a:p>
        </p:txBody>
      </p:sp>
    </p:spTree>
    <p:extLst>
      <p:ext uri="{BB962C8B-B14F-4D97-AF65-F5344CB8AC3E}">
        <p14:creationId xmlns:p14="http://schemas.microsoft.com/office/powerpoint/2010/main" val="53525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AEDAA076-D691-4C7D-897E-6F499FEA2ECB}" type="datetimeFigureOut">
              <a:rPr lang="en-US" smtClean="0"/>
              <a:t>2/21/2024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A69E94D-F7B8-4806-AD33-E8C6F7A134B7}" type="slidenum">
              <a:rPr lang="en-US" smtClean="0"/>
              <a:t>‹#›</a:t>
            </a:fld>
            <a:endParaRPr lang="en-US"/>
          </a:p>
        </p:txBody>
      </p:sp>
    </p:spTree>
    <p:extLst>
      <p:ext uri="{BB962C8B-B14F-4D97-AF65-F5344CB8AC3E}">
        <p14:creationId xmlns:p14="http://schemas.microsoft.com/office/powerpoint/2010/main" val="2205824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EDAA076-D691-4C7D-897E-6F499FEA2ECB}" type="datetimeFigureOut">
              <a:rPr lang="en-US" smtClean="0"/>
              <a:t>2/21/2024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A69E94D-F7B8-4806-AD33-E8C6F7A134B7}" type="slidenum">
              <a:rPr lang="en-US" smtClean="0"/>
              <a:t>‹#›</a:t>
            </a:fld>
            <a:endParaRPr lang="en-US"/>
          </a:p>
        </p:txBody>
      </p:sp>
    </p:spTree>
    <p:extLst>
      <p:ext uri="{BB962C8B-B14F-4D97-AF65-F5344CB8AC3E}">
        <p14:creationId xmlns:p14="http://schemas.microsoft.com/office/powerpoint/2010/main" val="1402195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AEDAA076-D691-4C7D-897E-6F499FEA2ECB}" type="datetimeFigureOut">
              <a:rPr lang="en-US" smtClean="0"/>
              <a:t>2/21/2024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A69E94D-F7B8-4806-AD33-E8C6F7A134B7}" type="slidenum">
              <a:rPr lang="en-US" smtClean="0"/>
              <a:t>‹#›</a:t>
            </a:fld>
            <a:endParaRPr lang="en-US"/>
          </a:p>
        </p:txBody>
      </p:sp>
    </p:spTree>
    <p:extLst>
      <p:ext uri="{BB962C8B-B14F-4D97-AF65-F5344CB8AC3E}">
        <p14:creationId xmlns:p14="http://schemas.microsoft.com/office/powerpoint/2010/main" val="66515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EDAA076-D691-4C7D-897E-6F499FEA2ECB}"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9E94D-F7B8-4806-AD33-E8C6F7A134B7}" type="slidenum">
              <a:rPr lang="en-US" smtClean="0"/>
              <a:t>‹#›</a:t>
            </a:fld>
            <a:endParaRPr lang="en-US"/>
          </a:p>
        </p:txBody>
      </p:sp>
    </p:spTree>
    <p:extLst>
      <p:ext uri="{BB962C8B-B14F-4D97-AF65-F5344CB8AC3E}">
        <p14:creationId xmlns:p14="http://schemas.microsoft.com/office/powerpoint/2010/main" val="325074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EDAA076-D691-4C7D-897E-6F499FEA2ECB}" type="datetimeFigureOut">
              <a:rPr lang="en-US" smtClean="0"/>
              <a:t>2/21/2024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A69E94D-F7B8-4806-AD33-E8C6F7A134B7}" type="slidenum">
              <a:rPr lang="en-US" smtClean="0"/>
              <a:t>‹#›</a:t>
            </a:fld>
            <a:endParaRPr lang="en-US"/>
          </a:p>
        </p:txBody>
      </p:sp>
    </p:spTree>
    <p:extLst>
      <p:ext uri="{BB962C8B-B14F-4D97-AF65-F5344CB8AC3E}">
        <p14:creationId xmlns:p14="http://schemas.microsoft.com/office/powerpoint/2010/main" val="10035684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uk.wikipedia.org/wiki/%D0%9E%D1%80%D0%B3%D0%B0%D0%BD%D1%96%D0%B7%D0%B0%D1%86%D1%96%D1%8F_%D0%9E%D0%B1'%D1%94%D0%B4%D0%BD%D0%B0%D0%BD%D0%B8%D1%85_%D0%9D%D0%B0%D1%86%D1%96%D0%B9" TargetMode="External"/><Relationship Id="rId2" Type="http://schemas.openxmlformats.org/officeDocument/2006/relationships/hyperlink" Target="https://uk.wikipedia.org/wiki/%D0%A1%D0%BF%D0%B5%D1%86%D1%96%D0%B0%D0%BB%D1%96%D0%B7%D0%BE%D0%B2%D0%B0%D0%BD%D1%96_%D1%83%D1%81%D1%82%D0%B0%D0%BD%D0%BE%D0%B2%D0%B8_%D0%9E%D0%9E%D0%9D" TargetMode="Externa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070294" y="2031258"/>
            <a:ext cx="9190419" cy="2060945"/>
          </a:xfrm>
        </p:spPr>
        <p:txBody>
          <a:bodyPr>
            <a:noAutofit/>
          </a:bodyPr>
          <a:lstStyle/>
          <a:p>
            <a:r>
              <a:rPr lang="uk-UA" sz="3200" dirty="0" smtClean="0"/>
              <a:t>Презентація на тему</a:t>
            </a:r>
            <a:r>
              <a:rPr lang="uk-UA" sz="6000" dirty="0" smtClean="0"/>
              <a:t>: «Туристичне районування світу» </a:t>
            </a:r>
            <a:endParaRPr lang="en-US" sz="6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753" y="1122587"/>
            <a:ext cx="3348161" cy="3483033"/>
          </a:xfrm>
          <a:prstGeom prst="rect">
            <a:avLst/>
          </a:prstGeom>
        </p:spPr>
      </p:pic>
    </p:spTree>
    <p:extLst>
      <p:ext uri="{BB962C8B-B14F-4D97-AF65-F5344CB8AC3E}">
        <p14:creationId xmlns:p14="http://schemas.microsoft.com/office/powerpoint/2010/main" val="159186311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891" y="191193"/>
            <a:ext cx="5685905" cy="3108543"/>
          </a:xfrm>
          <a:prstGeom prst="rect">
            <a:avLst/>
          </a:prstGeom>
          <a:noFill/>
        </p:spPr>
        <p:txBody>
          <a:bodyPr wrap="square" rtlCol="0">
            <a:spAutoFit/>
          </a:bodyPr>
          <a:lstStyle/>
          <a:p>
            <a:r>
              <a:rPr lang="ru-RU" sz="2800" b="1" i="1" dirty="0"/>
              <a:t>Велика </a:t>
            </a:r>
            <a:r>
              <a:rPr lang="ru-RU" sz="2800" b="1" i="1" dirty="0" err="1"/>
              <a:t>Британія</a:t>
            </a:r>
            <a:r>
              <a:rPr lang="ru-RU" sz="2800" b="1" i="1" dirty="0"/>
              <a:t> </a:t>
            </a:r>
            <a:r>
              <a:rPr lang="ru-RU" sz="2400" dirty="0"/>
              <a:t>популярна </a:t>
            </a:r>
            <a:r>
              <a:rPr lang="ru-RU" sz="2400" dirty="0" err="1"/>
              <a:t>незайманою</a:t>
            </a:r>
            <a:r>
              <a:rPr lang="ru-RU" sz="2400" dirty="0"/>
              <a:t> природою, </a:t>
            </a:r>
            <a:r>
              <a:rPr lang="ru-RU" sz="2400" dirty="0" err="1"/>
              <a:t>історичними</a:t>
            </a:r>
            <a:r>
              <a:rPr lang="ru-RU" sz="2400" dirty="0"/>
              <a:t> </a:t>
            </a:r>
            <a:r>
              <a:rPr lang="ru-RU" sz="2400" dirty="0" err="1"/>
              <a:t>містами</a:t>
            </a:r>
            <a:r>
              <a:rPr lang="ru-RU" sz="2400" dirty="0"/>
              <a:t> та музеями, а </a:t>
            </a:r>
            <a:r>
              <a:rPr lang="ru-RU" sz="2400" dirty="0" err="1"/>
              <a:t>південь</a:t>
            </a:r>
            <a:r>
              <a:rPr lang="ru-RU" sz="2400" dirty="0"/>
              <a:t> </a:t>
            </a:r>
            <a:r>
              <a:rPr lang="ru-RU" sz="2400" dirty="0" err="1"/>
              <a:t>її</a:t>
            </a:r>
            <a:r>
              <a:rPr lang="ru-RU" sz="2400" dirty="0"/>
              <a:t> славиться </a:t>
            </a:r>
            <a:r>
              <a:rPr lang="ru-RU" sz="2400" dirty="0" err="1"/>
              <a:t>піщаними</a:t>
            </a:r>
            <a:r>
              <a:rPr lang="ru-RU" sz="2400" dirty="0"/>
              <a:t> пляжами. </a:t>
            </a:r>
            <a:r>
              <a:rPr lang="ru-RU" sz="2400" dirty="0" err="1"/>
              <a:t>Щорічно</a:t>
            </a:r>
            <a:r>
              <a:rPr lang="ru-RU" sz="2400" dirty="0"/>
              <a:t> до </a:t>
            </a:r>
            <a:r>
              <a:rPr lang="ru-RU" sz="2400" dirty="0" err="1"/>
              <a:t>країни</a:t>
            </a:r>
            <a:r>
              <a:rPr lang="ru-RU" sz="2400" dirty="0"/>
              <a:t> </a:t>
            </a:r>
            <a:r>
              <a:rPr lang="ru-RU" sz="2400" dirty="0" err="1"/>
              <a:t>прибувають</a:t>
            </a:r>
            <a:r>
              <a:rPr lang="ru-RU" sz="2400" dirty="0"/>
              <a:t> 30,2 млн. </a:t>
            </a:r>
            <a:r>
              <a:rPr lang="ru-RU" sz="2400" dirty="0" err="1"/>
              <a:t>іноземних</a:t>
            </a:r>
            <a:r>
              <a:rPr lang="ru-RU" sz="2400" dirty="0"/>
              <a:t> </a:t>
            </a:r>
            <a:r>
              <a:rPr lang="ru-RU" sz="2400" dirty="0" err="1"/>
              <a:t>туристів</a:t>
            </a:r>
            <a:r>
              <a:rPr lang="ru-RU" sz="2400" dirty="0"/>
              <a:t>, доходи </a:t>
            </a:r>
            <a:r>
              <a:rPr lang="ru-RU" sz="2400" dirty="0" err="1"/>
              <a:t>складають</a:t>
            </a:r>
            <a:r>
              <a:rPr lang="ru-RU" sz="2400" dirty="0"/>
              <a:t> 36,03 млрд. </a:t>
            </a:r>
            <a:r>
              <a:rPr lang="ru-RU" sz="2400" dirty="0" err="1"/>
              <a:t>доларів</a:t>
            </a:r>
            <a:endParaRPr lang="en-US" sz="2400" dirty="0"/>
          </a:p>
        </p:txBody>
      </p:sp>
      <p:sp>
        <p:nvSpPr>
          <p:cNvPr id="3" name="TextBox 2"/>
          <p:cNvSpPr txBox="1"/>
          <p:nvPr/>
        </p:nvSpPr>
        <p:spPr>
          <a:xfrm>
            <a:off x="5852160" y="3591098"/>
            <a:ext cx="6059977" cy="3046988"/>
          </a:xfrm>
          <a:prstGeom prst="rect">
            <a:avLst/>
          </a:prstGeom>
          <a:noFill/>
        </p:spPr>
        <p:txBody>
          <a:bodyPr wrap="square" rtlCol="0">
            <a:spAutoFit/>
          </a:bodyPr>
          <a:lstStyle/>
          <a:p>
            <a:r>
              <a:rPr lang="ru-RU" sz="2400" dirty="0" err="1"/>
              <a:t>Серед</a:t>
            </a:r>
            <a:r>
              <a:rPr lang="ru-RU" sz="2400" dirty="0"/>
              <a:t> </a:t>
            </a:r>
            <a:r>
              <a:rPr lang="ru-RU" sz="2400" dirty="0" err="1"/>
              <a:t>інших</a:t>
            </a:r>
            <a:r>
              <a:rPr lang="ru-RU" sz="2400" dirty="0"/>
              <a:t> </a:t>
            </a:r>
            <a:r>
              <a:rPr lang="ru-RU" sz="2400" dirty="0" err="1"/>
              <a:t>країн</a:t>
            </a:r>
            <a:r>
              <a:rPr lang="ru-RU" sz="2400" dirty="0"/>
              <a:t>, </a:t>
            </a:r>
            <a:r>
              <a:rPr lang="ru-RU" sz="2400" dirty="0" err="1"/>
              <a:t>які</a:t>
            </a:r>
            <a:r>
              <a:rPr lang="ru-RU" sz="2400" dirty="0"/>
              <a:t> </a:t>
            </a:r>
            <a:r>
              <a:rPr lang="ru-RU" sz="2400" dirty="0" err="1"/>
              <a:t>приваблюють</a:t>
            </a:r>
            <a:r>
              <a:rPr lang="ru-RU" sz="2400" dirty="0"/>
              <a:t> </a:t>
            </a:r>
            <a:r>
              <a:rPr lang="ru-RU" sz="2400" dirty="0" err="1"/>
              <a:t>значну</a:t>
            </a:r>
            <a:r>
              <a:rPr lang="ru-RU" sz="2400" dirty="0"/>
              <a:t> </a:t>
            </a:r>
            <a:r>
              <a:rPr lang="ru-RU" sz="2400" dirty="0" err="1"/>
              <a:t>кількість</a:t>
            </a:r>
            <a:r>
              <a:rPr lang="ru-RU" sz="2400" dirty="0"/>
              <a:t> </a:t>
            </a:r>
            <a:r>
              <a:rPr lang="ru-RU" sz="2400" dirty="0" err="1"/>
              <a:t>туристів</a:t>
            </a:r>
            <a:r>
              <a:rPr lang="ru-RU" sz="2400" dirty="0"/>
              <a:t>, </a:t>
            </a:r>
            <a:r>
              <a:rPr lang="ru-RU" sz="2400" dirty="0" err="1"/>
              <a:t>варто</a:t>
            </a:r>
            <a:r>
              <a:rPr lang="ru-RU" sz="2400" dirty="0"/>
              <a:t> </a:t>
            </a:r>
            <a:r>
              <a:rPr lang="ru-RU" sz="2400" dirty="0" err="1"/>
              <a:t>відзначити</a:t>
            </a:r>
            <a:r>
              <a:rPr lang="ru-RU" sz="2400" dirty="0"/>
              <a:t> </a:t>
            </a:r>
            <a:r>
              <a:rPr lang="ru-RU" sz="2400" b="1" dirty="0" err="1"/>
              <a:t>Німеччину</a:t>
            </a:r>
            <a:r>
              <a:rPr lang="ru-RU" sz="2400" b="1" dirty="0"/>
              <a:t>, </a:t>
            </a:r>
            <a:r>
              <a:rPr lang="ru-RU" sz="2400" b="1" dirty="0" err="1"/>
              <a:t>Угорщину</a:t>
            </a:r>
            <a:r>
              <a:rPr lang="ru-RU" sz="2400" b="1" dirty="0"/>
              <a:t>, </a:t>
            </a:r>
            <a:r>
              <a:rPr lang="ru-RU" sz="2400" b="1" dirty="0" err="1"/>
              <a:t>Грецію</a:t>
            </a:r>
            <a:r>
              <a:rPr lang="ru-RU" sz="2400" b="1" dirty="0"/>
              <a:t>, </a:t>
            </a:r>
            <a:r>
              <a:rPr lang="ru-RU" sz="2400" b="1" dirty="0" err="1"/>
              <a:t>Чехію</a:t>
            </a:r>
            <a:r>
              <a:rPr lang="ru-RU" sz="2400" b="1" dirty="0"/>
              <a:t>, </a:t>
            </a:r>
            <a:r>
              <a:rPr lang="ru-RU" sz="2400" b="1" dirty="0" err="1"/>
              <a:t>Австрію</a:t>
            </a:r>
            <a:r>
              <a:rPr lang="ru-RU" sz="2400" b="1" dirty="0"/>
              <a:t>, </a:t>
            </a:r>
            <a:r>
              <a:rPr lang="ru-RU" sz="2400" b="1" dirty="0" err="1"/>
              <a:t>Швейцарію</a:t>
            </a:r>
            <a:r>
              <a:rPr lang="ru-RU" sz="2400" dirty="0"/>
              <a:t>, </a:t>
            </a:r>
            <a:r>
              <a:rPr lang="ru-RU" sz="2400" dirty="0" err="1"/>
              <a:t>які</a:t>
            </a:r>
            <a:r>
              <a:rPr lang="ru-RU" sz="2400" dirty="0"/>
              <a:t> </a:t>
            </a:r>
            <a:r>
              <a:rPr lang="ru-RU" sz="2400" dirty="0" err="1"/>
              <a:t>мають</a:t>
            </a:r>
            <a:r>
              <a:rPr lang="ru-RU" sz="2400" dirty="0"/>
              <a:t> не </a:t>
            </a:r>
            <a:r>
              <a:rPr lang="ru-RU" sz="2400" dirty="0" err="1"/>
              <a:t>лише</a:t>
            </a:r>
            <a:r>
              <a:rPr lang="ru-RU" sz="2400" dirty="0"/>
              <a:t> </a:t>
            </a:r>
            <a:r>
              <a:rPr lang="ru-RU" sz="2400" dirty="0" err="1"/>
              <a:t>відповідну</a:t>
            </a:r>
            <a:r>
              <a:rPr lang="ru-RU" sz="2400" dirty="0"/>
              <a:t> </a:t>
            </a:r>
            <a:r>
              <a:rPr lang="ru-RU" sz="2400" dirty="0" err="1"/>
              <a:t>інфраструктуру</a:t>
            </a:r>
            <a:r>
              <a:rPr lang="ru-RU" sz="2400" dirty="0"/>
              <a:t>, а й </a:t>
            </a:r>
            <a:r>
              <a:rPr lang="ru-RU" sz="2400" dirty="0" err="1"/>
              <a:t>дуже</a:t>
            </a:r>
            <a:r>
              <a:rPr lang="ru-RU" sz="2400" dirty="0"/>
              <a:t> </a:t>
            </a:r>
            <a:r>
              <a:rPr lang="ru-RU" sz="2400" dirty="0" err="1"/>
              <a:t>давні</a:t>
            </a:r>
            <a:r>
              <a:rPr lang="ru-RU" sz="2400" dirty="0"/>
              <a:t> </a:t>
            </a:r>
            <a:r>
              <a:rPr lang="ru-RU" sz="2400" dirty="0" err="1"/>
              <a:t>традиції</a:t>
            </a:r>
            <a:r>
              <a:rPr lang="ru-RU" sz="2400" dirty="0"/>
              <a:t> </a:t>
            </a:r>
            <a:r>
              <a:rPr lang="ru-RU" sz="2400" dirty="0" err="1"/>
              <a:t>приймання</a:t>
            </a:r>
            <a:r>
              <a:rPr lang="ru-RU" sz="2400" dirty="0"/>
              <a:t> </a:t>
            </a:r>
            <a:r>
              <a:rPr lang="ru-RU" sz="2400" dirty="0" err="1"/>
              <a:t>значних</a:t>
            </a:r>
            <a:r>
              <a:rPr lang="ru-RU" sz="2400" dirty="0"/>
              <a:t> </a:t>
            </a:r>
            <a:r>
              <a:rPr lang="ru-RU" sz="2400" dirty="0" err="1"/>
              <a:t>потоків</a:t>
            </a:r>
            <a:r>
              <a:rPr lang="ru-RU" sz="2400" dirty="0"/>
              <a:t> </a:t>
            </a:r>
            <a:r>
              <a:rPr lang="ru-RU" sz="2400" dirty="0" err="1"/>
              <a:t>відпочивальників</a:t>
            </a:r>
            <a:r>
              <a:rPr lang="ru-RU" sz="2400" dirty="0"/>
              <a:t> і </a:t>
            </a:r>
            <a:r>
              <a:rPr lang="ru-RU" sz="2400" dirty="0" err="1"/>
              <a:t>туристів</a:t>
            </a:r>
            <a:r>
              <a:rPr lang="ru-RU" sz="2400" dirty="0"/>
              <a:t>.</a:t>
            </a:r>
            <a:endParaRPr lang="en-US"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255" y="191193"/>
            <a:ext cx="4547061" cy="302583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 y="3503815"/>
            <a:ext cx="4596938" cy="3134854"/>
          </a:xfrm>
          <a:prstGeom prst="rect">
            <a:avLst/>
          </a:prstGeom>
        </p:spPr>
      </p:pic>
    </p:spTree>
    <p:extLst>
      <p:ext uri="{BB962C8B-B14F-4D97-AF65-F5344CB8AC3E}">
        <p14:creationId xmlns:p14="http://schemas.microsoft.com/office/powerpoint/2010/main" val="93649324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8953" y="473825"/>
            <a:ext cx="6766560" cy="5663089"/>
          </a:xfrm>
          <a:prstGeom prst="rect">
            <a:avLst/>
          </a:prstGeom>
          <a:noFill/>
        </p:spPr>
        <p:txBody>
          <a:bodyPr wrap="square" rtlCol="0">
            <a:spAutoFit/>
          </a:bodyPr>
          <a:lstStyle/>
          <a:p>
            <a:r>
              <a:rPr lang="uk-UA" sz="2000" b="1" i="1" dirty="0" smtClean="0"/>
              <a:t>Америка.</a:t>
            </a:r>
            <a:r>
              <a:rPr lang="uk-UA" b="1" i="1" dirty="0" smtClean="0"/>
              <a:t> </a:t>
            </a:r>
            <a:r>
              <a:rPr lang="uk-UA" dirty="0" smtClean="0"/>
              <a:t>В Америці, як свідчить статистика, щорічно відпочиває близько 147 млн. іноземних туристів. Позитивні зміни спостерігаються там в доходах від туризму - вони досягають 188,4 млрд. доларів на рік. Але якщо в Аргентині, Канаді, Бразилії, Болівії, Перу, Сальвадорі, Панамі та Гондурасі туристів побільшало, то в США та Мексиці - навпаки, хоча прибутки від туризму там зросли.</a:t>
            </a:r>
            <a:r>
              <a:rPr lang="uk-UA" sz="1400" dirty="0" smtClean="0"/>
              <a:t> </a:t>
            </a:r>
            <a:r>
              <a:rPr lang="uk-UA" dirty="0" smtClean="0"/>
              <a:t>В Америці туристів найбільше приваблюють острівні країни Карибського моря, Мексика, деякі райони США та Канади, а саме національні парки та резервації (</a:t>
            </a:r>
            <a:r>
              <a:rPr lang="uk-UA" dirty="0" err="1" smtClean="0"/>
              <a:t>Иєллостонський</a:t>
            </a:r>
            <a:r>
              <a:rPr lang="uk-UA" dirty="0" smtClean="0"/>
              <a:t> національний парк, Гранд Каньйон та ін.). Рекреаційними районами світового значення стали Флорида (</a:t>
            </a:r>
            <a:r>
              <a:rPr lang="uk-UA" dirty="0" err="1" smtClean="0"/>
              <a:t>Майямі</a:t>
            </a:r>
            <a:r>
              <a:rPr lang="uk-UA" dirty="0" smtClean="0"/>
              <a:t>) та Каліфорнія.</a:t>
            </a:r>
          </a:p>
          <a:p>
            <a:r>
              <a:rPr lang="uk-UA" dirty="0" smtClean="0"/>
              <a:t>Потреба туристів в ознайомленні зі своєрідним органічним світом набуває великої популярності переважно у національних парках, а саме у мало освоєних районах, де людина може відчувати себе максимально близькою до природи. Цей вид туризму поширений в екваторіальних районах Латинської Америки. а також у тайгових лісах Канади</a:t>
            </a:r>
            <a:r>
              <a:rPr lang="ru-RU" dirty="0" smtClean="0"/>
              <a:t>.</a:t>
            </a:r>
            <a:endParaRPr lang="en-US" sz="2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65" y="3075709"/>
            <a:ext cx="4231178" cy="342490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65" y="124691"/>
            <a:ext cx="4231178" cy="2726574"/>
          </a:xfrm>
          <a:prstGeom prst="rect">
            <a:avLst/>
          </a:prstGeom>
        </p:spPr>
      </p:pic>
    </p:spTree>
    <p:extLst>
      <p:ext uri="{BB962C8B-B14F-4D97-AF65-F5344CB8AC3E}">
        <p14:creationId xmlns:p14="http://schemas.microsoft.com/office/powerpoint/2010/main" val="13210056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510" y="556953"/>
            <a:ext cx="7173883" cy="6186309"/>
          </a:xfrm>
          <a:prstGeom prst="rect">
            <a:avLst/>
          </a:prstGeom>
          <a:noFill/>
        </p:spPr>
        <p:txBody>
          <a:bodyPr wrap="square" rtlCol="0">
            <a:spAutoFit/>
          </a:bodyPr>
          <a:lstStyle/>
          <a:p>
            <a:r>
              <a:rPr lang="uk-UA" b="1" i="1" dirty="0" smtClean="0"/>
              <a:t>Східна Азія та Тихоокеанський регіон. </a:t>
            </a:r>
            <a:r>
              <a:rPr lang="uk-UA" dirty="0" smtClean="0"/>
              <a:t>Загалом в Азії є значні рекреаційні ресурси. Тут і десятки тисяч кілометрів узбережжя теплих морів, і найвищі у світі гори, і тисячі унікальних історичних та архітектурних об'єктів, і дуже самобутня культура. Втім, потік туристів до країн Азії стримують різні політичні і соціальні фактори. У багатьох з них існують тоталітарні режими, тривають військово-політичні конфлікти. Недостатня кількість об'єктів сервісу та малорозвинена транспортна мережа у країнах Південно-Східної Азії.</a:t>
            </a:r>
          </a:p>
          <a:p>
            <a:r>
              <a:rPr lang="uk-UA" dirty="0" smtClean="0"/>
              <a:t>Цей регіон не відзначається збільшенням показників з приймання туристів, а навпаки, щороку вони знижуються. Найбільших втрат зазнали Гонконг, Сінгапур, Індонезія, Японія, Австралія, Філіппіни, Нова Зеландія.</a:t>
            </a:r>
          </a:p>
          <a:p>
            <a:r>
              <a:rPr lang="uk-UA" dirty="0" smtClean="0"/>
              <a:t>Водночас, Таїланд збільшив прийом туристів, хоча грошові надходження загалом від галузі знизилися. Стабільно розвивається туристична галузь Китаю. А Південна Корея - "торговий рай" збільшила і кількість туристів, і заробітки на них. Загалом цей регіон відвідує в середньому 173,8 млн. туристів, доходи від надання туристичних послуг становлять майже 190,9 млрд. дол. США.</a:t>
            </a:r>
          </a:p>
          <a:p>
            <a:endParaRPr lang="en-US"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714" y="3865419"/>
            <a:ext cx="4139738" cy="2718262"/>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0714" y="448887"/>
            <a:ext cx="4139738" cy="3034146"/>
          </a:xfrm>
          <a:prstGeom prst="rect">
            <a:avLst/>
          </a:prstGeom>
        </p:spPr>
      </p:pic>
    </p:spTree>
    <p:extLst>
      <p:ext uri="{BB962C8B-B14F-4D97-AF65-F5344CB8AC3E}">
        <p14:creationId xmlns:p14="http://schemas.microsoft.com/office/powerpoint/2010/main" val="31698507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2327" y="507076"/>
            <a:ext cx="6882938" cy="6278642"/>
          </a:xfrm>
          <a:prstGeom prst="rect">
            <a:avLst/>
          </a:prstGeom>
          <a:noFill/>
        </p:spPr>
        <p:txBody>
          <a:bodyPr wrap="square" rtlCol="0">
            <a:spAutoFit/>
          </a:bodyPr>
          <a:lstStyle/>
          <a:p>
            <a:r>
              <a:rPr lang="uk-UA" sz="2400" b="1" i="1" dirty="0" smtClean="0"/>
              <a:t>Південна Азія </a:t>
            </a:r>
            <a:r>
              <a:rPr lang="uk-UA" sz="2400" dirty="0" smtClean="0"/>
              <a:t>також досить приваблива мандрівників. Серед країн, які значно поліпшили свої показники, варто відзначити Іран, Шрі-Ланку та Індію.</a:t>
            </a:r>
          </a:p>
          <a:p>
            <a:r>
              <a:rPr lang="uk-UA" sz="2400" dirty="0" smtClean="0"/>
              <a:t>Найпривабливішими місцевостями цього регіону є екзотичні острови Індійського океану, Індія з її культурою, традиціями, архітектурними пам'ятками, екзотикою тамтешніх мешканців тощо. Щороку її відвідує близько 5,4 млн. туристів, а дохід становить майже 11,8 млрд. доларів США.</a:t>
            </a:r>
          </a:p>
          <a:p>
            <a:r>
              <a:rPr lang="uk-UA" sz="2400" dirty="0" smtClean="0"/>
              <a:t>Загалом за рейтингом регіонів світу на 2008 р., Південна Азія посідає останнє місце за прийманням туристів (10,3 млн.) та за надходженнями від іноземного туризму (15,1 млрд. дол. США).</a:t>
            </a:r>
          </a:p>
          <a:p>
            <a:endParaRPr lang="en-US"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012" y="374072"/>
            <a:ext cx="4330930" cy="2784763"/>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12" y="3408218"/>
            <a:ext cx="4330930" cy="3008168"/>
          </a:xfrm>
          <a:prstGeom prst="rect">
            <a:avLst/>
          </a:prstGeom>
        </p:spPr>
      </p:pic>
    </p:spTree>
    <p:extLst>
      <p:ext uri="{BB962C8B-B14F-4D97-AF65-F5344CB8AC3E}">
        <p14:creationId xmlns:p14="http://schemas.microsoft.com/office/powerpoint/2010/main" val="25822204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452" y="182881"/>
            <a:ext cx="6749934" cy="6709529"/>
          </a:xfrm>
          <a:prstGeom prst="rect">
            <a:avLst/>
          </a:prstGeom>
          <a:noFill/>
        </p:spPr>
        <p:txBody>
          <a:bodyPr wrap="square" rtlCol="0">
            <a:spAutoFit/>
          </a:bodyPr>
          <a:lstStyle/>
          <a:p>
            <a:r>
              <a:rPr lang="uk-UA" sz="2800" b="1" i="1" dirty="0" smtClean="0"/>
              <a:t>Африка.</a:t>
            </a:r>
            <a:r>
              <a:rPr lang="uk-UA" sz="2400" b="1" i="1" dirty="0" smtClean="0"/>
              <a:t> </a:t>
            </a:r>
            <a:r>
              <a:rPr lang="uk-UA" sz="2400" dirty="0" smtClean="0"/>
              <a:t>ПАР та країни Північної Африки мають рекреаційні ресурси, схожі з європейським Середземномор'ям. В інших регіонах Африки переважають природні рекреаційні ресурси для спортивного (особливо сафарі) та пізнавального туризму. Але їх використання стримується надзвичайно низьким рівнем розвитку більшості країн та тропічними хворобами. Незважаючи на це, регіон найстрімкіше поліпшує всі показники, особливо ПАР, Замбія, Зімбабве, Марокко, Мадагаскар.</a:t>
            </a:r>
          </a:p>
          <a:p>
            <a:r>
              <a:rPr lang="uk-UA" sz="2400" dirty="0" smtClean="0"/>
              <a:t>За даними 20018 р. до Африки в рік прибуває близько 49,7 </a:t>
            </a:r>
            <a:r>
              <a:rPr lang="uk-UA" sz="2400" dirty="0" err="1" smtClean="0"/>
              <a:t>млн</a:t>
            </a:r>
            <a:r>
              <a:rPr lang="uk-UA" sz="2400" dirty="0" smtClean="0"/>
              <a:t> туристів, що становить 30,6 млрд. дол. США доходу від їхнього перебування.</a:t>
            </a:r>
          </a:p>
          <a:p>
            <a:endParaRPr lang="en-US"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2153" y="382386"/>
            <a:ext cx="3832167" cy="2621366"/>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2153" y="3532909"/>
            <a:ext cx="3832167" cy="2874959"/>
          </a:xfrm>
          <a:prstGeom prst="rect">
            <a:avLst/>
          </a:prstGeom>
        </p:spPr>
      </p:pic>
    </p:spTree>
    <p:extLst>
      <p:ext uri="{BB962C8B-B14F-4D97-AF65-F5344CB8AC3E}">
        <p14:creationId xmlns:p14="http://schemas.microsoft.com/office/powerpoint/2010/main" val="1030608862"/>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8829" y="1047404"/>
            <a:ext cx="6068291" cy="4893647"/>
          </a:xfrm>
          <a:prstGeom prst="rect">
            <a:avLst/>
          </a:prstGeom>
          <a:noFill/>
        </p:spPr>
        <p:txBody>
          <a:bodyPr wrap="square" rtlCol="0">
            <a:spAutoFit/>
          </a:bodyPr>
          <a:lstStyle/>
          <a:p>
            <a:r>
              <a:rPr lang="ru-RU" sz="2400" b="1" i="1" dirty="0" err="1"/>
              <a:t>Близький</a:t>
            </a:r>
            <a:r>
              <a:rPr lang="ru-RU" sz="2400" b="1" i="1" dirty="0"/>
              <a:t> </a:t>
            </a:r>
            <a:r>
              <a:rPr lang="ru-RU" sz="2400" b="1" i="1" dirty="0" err="1"/>
              <a:t>Схід</a:t>
            </a:r>
            <a:r>
              <a:rPr lang="ru-RU" sz="2400" b="1" i="1" dirty="0"/>
              <a:t>. </a:t>
            </a:r>
            <a:r>
              <a:rPr lang="ru-RU" sz="2400" dirty="0"/>
              <a:t>На </a:t>
            </a:r>
            <a:r>
              <a:rPr lang="ru-RU" sz="2400" dirty="0" err="1"/>
              <a:t>Близькому</a:t>
            </a:r>
            <a:r>
              <a:rPr lang="ru-RU" sz="2400" dirty="0"/>
              <a:t> </a:t>
            </a:r>
            <a:r>
              <a:rPr lang="ru-RU" sz="2400" dirty="0" err="1"/>
              <a:t>Сході</a:t>
            </a:r>
            <a:r>
              <a:rPr lang="ru-RU" sz="2400" dirty="0"/>
              <a:t> </a:t>
            </a:r>
            <a:r>
              <a:rPr lang="ru-RU" sz="2400" dirty="0" err="1"/>
              <a:t>найактивніше</a:t>
            </a:r>
            <a:r>
              <a:rPr lang="ru-RU" sz="2400" dirty="0"/>
              <a:t> на </a:t>
            </a:r>
            <a:r>
              <a:rPr lang="ru-RU" sz="2400" dirty="0" err="1"/>
              <a:t>світовому</a:t>
            </a:r>
            <a:r>
              <a:rPr lang="ru-RU" sz="2400" dirty="0"/>
              <a:t> ринку </a:t>
            </a:r>
            <a:r>
              <a:rPr lang="ru-RU" sz="2400" dirty="0" err="1"/>
              <a:t>діяли</a:t>
            </a:r>
            <a:r>
              <a:rPr lang="ru-RU" sz="2400" dirty="0"/>
              <a:t> </a:t>
            </a:r>
            <a:r>
              <a:rPr lang="ru-RU" sz="2400" dirty="0" err="1"/>
              <a:t>Єгипет</a:t>
            </a:r>
            <a:r>
              <a:rPr lang="ru-RU" sz="2400" dirty="0"/>
              <a:t>, </a:t>
            </a:r>
            <a:r>
              <a:rPr lang="ru-RU" sz="2400" dirty="0" err="1"/>
              <a:t>Ліван</a:t>
            </a:r>
            <a:r>
              <a:rPr lang="ru-RU" sz="2400" dirty="0"/>
              <a:t>, Бахрейн, </a:t>
            </a:r>
            <a:r>
              <a:rPr lang="ru-RU" sz="2400" dirty="0" err="1"/>
              <a:t>Йорданія</a:t>
            </a:r>
            <a:r>
              <a:rPr lang="ru-RU" sz="2400" dirty="0"/>
              <a:t>. </a:t>
            </a:r>
            <a:r>
              <a:rPr lang="ru-RU" sz="2400" dirty="0" err="1"/>
              <a:t>Ці</a:t>
            </a:r>
            <a:r>
              <a:rPr lang="ru-RU" sz="2400" dirty="0"/>
              <a:t> </a:t>
            </a:r>
            <a:r>
              <a:rPr lang="ru-RU" sz="2400" dirty="0" err="1"/>
              <a:t>країни</a:t>
            </a:r>
            <a:r>
              <a:rPr lang="ru-RU" sz="2400" dirty="0"/>
              <a:t> </a:t>
            </a:r>
            <a:r>
              <a:rPr lang="ru-RU" sz="2400" dirty="0" err="1"/>
              <a:t>мають</a:t>
            </a:r>
            <a:r>
              <a:rPr lang="ru-RU" sz="2400" dirty="0"/>
              <a:t> </a:t>
            </a:r>
            <a:r>
              <a:rPr lang="ru-RU" sz="2400" dirty="0" err="1"/>
              <a:t>рекреаційні</a:t>
            </a:r>
            <a:r>
              <a:rPr lang="ru-RU" sz="2400" dirty="0"/>
              <a:t> </a:t>
            </a:r>
            <a:r>
              <a:rPr lang="ru-RU" sz="2400" dirty="0" err="1"/>
              <a:t>ресурси</a:t>
            </a:r>
            <a:r>
              <a:rPr lang="ru-RU" sz="2400" dirty="0"/>
              <a:t>, </a:t>
            </a:r>
            <a:r>
              <a:rPr lang="ru-RU" sz="2400" dirty="0" err="1"/>
              <a:t>схожі</a:t>
            </a:r>
            <a:r>
              <a:rPr lang="ru-RU" sz="2400" dirty="0"/>
              <a:t> з </a:t>
            </a:r>
            <a:r>
              <a:rPr lang="ru-RU" sz="2400" dirty="0" err="1"/>
              <a:t>європейським</a:t>
            </a:r>
            <a:r>
              <a:rPr lang="ru-RU" sz="2400" dirty="0"/>
              <a:t> </a:t>
            </a:r>
            <a:r>
              <a:rPr lang="ru-RU" sz="2400" dirty="0" err="1"/>
              <a:t>Середземномор'ям</a:t>
            </a:r>
            <a:r>
              <a:rPr lang="ru-RU" sz="2400" dirty="0"/>
              <a:t>. </a:t>
            </a:r>
            <a:r>
              <a:rPr lang="ru-RU" sz="2400" dirty="0" err="1"/>
              <a:t>Однак</a:t>
            </a:r>
            <a:r>
              <a:rPr lang="ru-RU" sz="2400" dirty="0"/>
              <a:t>, </a:t>
            </a:r>
            <a:r>
              <a:rPr lang="ru-RU" sz="2400" dirty="0" err="1"/>
              <a:t>їм</a:t>
            </a:r>
            <a:r>
              <a:rPr lang="ru-RU" sz="2400" dirty="0"/>
              <a:t> </a:t>
            </a:r>
            <a:r>
              <a:rPr lang="ru-RU" sz="2400" dirty="0" err="1"/>
              <a:t>більше</a:t>
            </a:r>
            <a:r>
              <a:rPr lang="ru-RU" sz="2400" dirty="0"/>
              <a:t> </a:t>
            </a:r>
            <a:r>
              <a:rPr lang="ru-RU" sz="2400" dirty="0" err="1"/>
              <a:t>притаманна</a:t>
            </a:r>
            <a:r>
              <a:rPr lang="ru-RU" sz="2400" dirty="0"/>
              <a:t> </a:t>
            </a:r>
            <a:r>
              <a:rPr lang="ru-RU" sz="2400" dirty="0" err="1"/>
              <a:t>східна</a:t>
            </a:r>
            <a:r>
              <a:rPr lang="ru-RU" sz="2400" dirty="0"/>
              <a:t> культура, яка </a:t>
            </a:r>
            <a:r>
              <a:rPr lang="ru-RU" sz="2400" dirty="0" err="1"/>
              <a:t>відображається</a:t>
            </a:r>
            <a:r>
              <a:rPr lang="ru-RU" sz="2400" dirty="0"/>
              <a:t> в </a:t>
            </a:r>
            <a:r>
              <a:rPr lang="ru-RU" sz="2400" dirty="0" err="1"/>
              <a:t>архітектурі</a:t>
            </a:r>
            <a:r>
              <a:rPr lang="ru-RU" sz="2400" dirty="0"/>
              <a:t>, </a:t>
            </a:r>
            <a:r>
              <a:rPr lang="ru-RU" sz="2400" dirty="0" err="1"/>
              <a:t>традиціях</a:t>
            </a:r>
            <a:r>
              <a:rPr lang="ru-RU" sz="2400" dirty="0"/>
              <a:t>. У </a:t>
            </a:r>
            <a:r>
              <a:rPr lang="ru-RU" sz="2400" dirty="0" err="1"/>
              <a:t>Єгипті</a:t>
            </a:r>
            <a:r>
              <a:rPr lang="ru-RU" sz="2400" dirty="0"/>
              <a:t> </a:t>
            </a:r>
            <a:r>
              <a:rPr lang="ru-RU" sz="2400" dirty="0" err="1"/>
              <a:t>величезні</a:t>
            </a:r>
            <a:r>
              <a:rPr lang="ru-RU" sz="2400" dirty="0"/>
              <a:t> потоки </a:t>
            </a:r>
            <a:r>
              <a:rPr lang="ru-RU" sz="2400" dirty="0" err="1"/>
              <a:t>туристів</a:t>
            </a:r>
            <a:r>
              <a:rPr lang="ru-RU" sz="2400" dirty="0"/>
              <a:t> </a:t>
            </a:r>
            <a:r>
              <a:rPr lang="ru-RU" sz="2400" dirty="0" err="1"/>
              <a:t>курсують</a:t>
            </a:r>
            <a:r>
              <a:rPr lang="ru-RU" sz="2400" dirty="0"/>
              <a:t> до району </a:t>
            </a:r>
            <a:r>
              <a:rPr lang="ru-RU" sz="2400" dirty="0" err="1"/>
              <a:t>пірамід</a:t>
            </a:r>
            <a:r>
              <a:rPr lang="ru-RU" sz="2400" dirty="0"/>
              <a:t> </a:t>
            </a:r>
            <a:r>
              <a:rPr lang="ru-RU" sz="2400" dirty="0" err="1"/>
              <a:t>або</a:t>
            </a:r>
            <a:r>
              <a:rPr lang="ru-RU" sz="2400" dirty="0"/>
              <a:t> </a:t>
            </a:r>
            <a:r>
              <a:rPr lang="ru-RU" sz="2400" dirty="0" err="1"/>
              <a:t>круїзами</a:t>
            </a:r>
            <a:r>
              <a:rPr lang="ru-RU" sz="2400" dirty="0"/>
              <a:t> по </a:t>
            </a:r>
            <a:r>
              <a:rPr lang="ru-RU" sz="2400" dirty="0" err="1"/>
              <a:t>Нілу</a:t>
            </a:r>
            <a:r>
              <a:rPr lang="ru-RU" sz="2400" dirty="0"/>
              <a:t>. </a:t>
            </a:r>
            <a:r>
              <a:rPr lang="ru-RU" sz="2400" dirty="0" err="1"/>
              <a:t>Загалом</a:t>
            </a:r>
            <a:r>
              <a:rPr lang="ru-RU" sz="2400" dirty="0"/>
              <a:t> </a:t>
            </a:r>
            <a:r>
              <a:rPr lang="ru-RU" sz="2400" dirty="0" err="1"/>
              <a:t>Близький</a:t>
            </a:r>
            <a:r>
              <a:rPr lang="ru-RU" sz="2400" dirty="0"/>
              <a:t> </a:t>
            </a:r>
            <a:r>
              <a:rPr lang="ru-RU" sz="2400" dirty="0" err="1"/>
              <a:t>Схід</a:t>
            </a:r>
            <a:r>
              <a:rPr lang="ru-RU" sz="2400" dirty="0"/>
              <a:t> </a:t>
            </a:r>
            <a:r>
              <a:rPr lang="ru-RU" sz="2400" dirty="0" err="1"/>
              <a:t>щороку</a:t>
            </a:r>
            <a:r>
              <a:rPr lang="ru-RU" sz="2400" dirty="0"/>
              <a:t> </a:t>
            </a:r>
            <a:r>
              <a:rPr lang="ru-RU" sz="2400" dirty="0" err="1"/>
              <a:t>відвідує</a:t>
            </a:r>
            <a:r>
              <a:rPr lang="ru-RU" sz="2400" dirty="0"/>
              <a:t> у </a:t>
            </a:r>
            <a:r>
              <a:rPr lang="ru-RU" sz="2400" dirty="0" err="1"/>
              <a:t>середньому</a:t>
            </a:r>
            <a:r>
              <a:rPr lang="ru-RU" sz="2400" dirty="0"/>
              <a:t> 55,1 млн. </a:t>
            </a:r>
            <a:r>
              <a:rPr lang="ru-RU" sz="2400" dirty="0" err="1"/>
              <a:t>туристів</a:t>
            </a:r>
            <a:r>
              <a:rPr lang="ru-RU" sz="2400" dirty="0"/>
              <a:t>, з них </a:t>
            </a:r>
            <a:r>
              <a:rPr lang="ru-RU" sz="2400" dirty="0" err="1"/>
              <a:t>близько</a:t>
            </a:r>
            <a:r>
              <a:rPr lang="ru-RU" sz="2400" dirty="0"/>
              <a:t> 12,3 млн. - </a:t>
            </a:r>
            <a:r>
              <a:rPr lang="ru-RU" sz="2400" dirty="0" err="1"/>
              <a:t>Єгипет</a:t>
            </a:r>
            <a:r>
              <a:rPr lang="ru-RU" sz="2400" dirty="0"/>
              <a:t>, 14,8 млн. - </a:t>
            </a:r>
            <a:r>
              <a:rPr lang="ru-RU" sz="2400" dirty="0" err="1"/>
              <a:t>Саудівську</a:t>
            </a:r>
            <a:r>
              <a:rPr lang="ru-RU" sz="2400" dirty="0"/>
              <a:t> </a:t>
            </a:r>
            <a:r>
              <a:rPr lang="ru-RU" sz="2400" dirty="0" err="1"/>
              <a:t>Аравію</a:t>
            </a:r>
            <a:r>
              <a:rPr lang="ru-RU" sz="2400" dirty="0"/>
              <a:t>.</a:t>
            </a:r>
            <a:endParaRPr lang="en-US"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65" y="3507972"/>
            <a:ext cx="4214553" cy="2826326"/>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65" y="465513"/>
            <a:ext cx="4214553" cy="2859578"/>
          </a:xfrm>
          <a:prstGeom prst="rect">
            <a:avLst/>
          </a:prstGeom>
        </p:spPr>
      </p:pic>
    </p:spTree>
    <p:extLst>
      <p:ext uri="{BB962C8B-B14F-4D97-AF65-F5344CB8AC3E}">
        <p14:creationId xmlns:p14="http://schemas.microsoft.com/office/powerpoint/2010/main" val="310903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9578" y="315884"/>
            <a:ext cx="6974378" cy="954107"/>
          </a:xfrm>
          <a:prstGeom prst="rect">
            <a:avLst/>
          </a:prstGeom>
          <a:noFill/>
        </p:spPr>
        <p:txBody>
          <a:bodyPr wrap="square" rtlCol="0">
            <a:spAutoFit/>
          </a:bodyPr>
          <a:lstStyle/>
          <a:p>
            <a:r>
              <a:rPr lang="ru-RU" sz="2800" dirty="0" err="1"/>
              <a:t>Чинники</a:t>
            </a:r>
            <a:r>
              <a:rPr lang="ru-RU" sz="2800" dirty="0"/>
              <a:t> </a:t>
            </a:r>
            <a:r>
              <a:rPr lang="ru-RU" sz="2800" dirty="0" err="1"/>
              <a:t>зростання</a:t>
            </a:r>
            <a:r>
              <a:rPr lang="ru-RU" sz="2800" dirty="0"/>
              <a:t> </a:t>
            </a:r>
            <a:r>
              <a:rPr lang="ru-RU" sz="2800" dirty="0" err="1"/>
              <a:t>привабливості</a:t>
            </a:r>
            <a:r>
              <a:rPr lang="ru-RU" sz="2800" dirty="0"/>
              <a:t> для </a:t>
            </a:r>
            <a:r>
              <a:rPr lang="ru-RU" sz="2800" dirty="0" err="1"/>
              <a:t>туристів</a:t>
            </a:r>
            <a:r>
              <a:rPr lang="ru-RU" sz="2800" dirty="0"/>
              <a:t> </a:t>
            </a:r>
            <a:r>
              <a:rPr lang="ru-RU" sz="2800" dirty="0" err="1"/>
              <a:t>окремих</a:t>
            </a:r>
            <a:r>
              <a:rPr lang="ru-RU" sz="2800" dirty="0"/>
              <a:t> </a:t>
            </a:r>
            <a:r>
              <a:rPr lang="ru-RU" sz="2800" dirty="0" err="1"/>
              <a:t>регіонів</a:t>
            </a:r>
            <a:r>
              <a:rPr lang="ru-RU" sz="2800" dirty="0"/>
              <a:t> </a:t>
            </a:r>
            <a:r>
              <a:rPr lang="ru-RU" sz="2800" dirty="0" err="1" smtClean="0"/>
              <a:t>світу</a:t>
            </a:r>
            <a:r>
              <a:rPr lang="ru-RU" sz="2800" dirty="0" smtClean="0"/>
              <a:t>.</a:t>
            </a:r>
            <a:endParaRPr lang="en-US" sz="2800" dirty="0"/>
          </a:p>
        </p:txBody>
      </p:sp>
      <p:sp>
        <p:nvSpPr>
          <p:cNvPr id="6" name="TextBox 5"/>
          <p:cNvSpPr txBox="1"/>
          <p:nvPr/>
        </p:nvSpPr>
        <p:spPr>
          <a:xfrm>
            <a:off x="415636" y="1379914"/>
            <a:ext cx="4887883" cy="3139321"/>
          </a:xfrm>
          <a:prstGeom prst="rect">
            <a:avLst/>
          </a:prstGeom>
          <a:noFill/>
        </p:spPr>
        <p:txBody>
          <a:bodyPr wrap="square" rtlCol="0">
            <a:spAutoFit/>
          </a:bodyPr>
          <a:lstStyle/>
          <a:p>
            <a:r>
              <a:rPr lang="uk-UA" sz="2000" b="1" dirty="0" smtClean="0"/>
              <a:t>Найпопулярніші країни </a:t>
            </a:r>
            <a:r>
              <a:rPr lang="uk-UA" sz="2000" b="1" dirty="0" err="1" smtClean="0"/>
              <a:t>регіогну</a:t>
            </a:r>
            <a:r>
              <a:rPr lang="uk-UA" sz="2000" b="1" dirty="0" smtClean="0"/>
              <a:t>:</a:t>
            </a:r>
          </a:p>
          <a:p>
            <a:pPr marL="285750" indent="-285750">
              <a:buFont typeface="Arial" panose="020B0604020202020204" pitchFamily="34" charset="0"/>
              <a:buChar char="•"/>
            </a:pPr>
            <a:r>
              <a:rPr lang="uk-UA" sz="2000" b="1" i="1" dirty="0" smtClean="0"/>
              <a:t>Південно-Американський регіон.</a:t>
            </a:r>
          </a:p>
          <a:p>
            <a:pPr marL="285750" indent="-285750">
              <a:buFont typeface="Arial" panose="020B0604020202020204" pitchFamily="34" charset="0"/>
              <a:buChar char="•"/>
            </a:pPr>
            <a:endParaRPr lang="uk-UA" sz="2000" dirty="0" smtClean="0"/>
          </a:p>
          <a:p>
            <a:r>
              <a:rPr lang="uk-UA" sz="2000" b="1" dirty="0" smtClean="0"/>
              <a:t>Бразилія.</a:t>
            </a:r>
          </a:p>
          <a:p>
            <a:pPr marL="342900" indent="-342900">
              <a:buFont typeface="+mj-lt"/>
              <a:buAutoNum type="arabicPeriod"/>
            </a:pPr>
            <a:r>
              <a:rPr lang="uk-UA" sz="2000" dirty="0" smtClean="0"/>
              <a:t>Широкий розвиток екологічних турів по </a:t>
            </a:r>
            <a:r>
              <a:rPr lang="uk-UA" sz="2000" dirty="0" err="1" smtClean="0"/>
              <a:t>Амазонії</a:t>
            </a:r>
            <a:r>
              <a:rPr lang="uk-UA" sz="2000" dirty="0" smtClean="0"/>
              <a:t>.</a:t>
            </a:r>
          </a:p>
          <a:p>
            <a:pPr marL="342900" indent="-342900">
              <a:buFont typeface="+mj-lt"/>
              <a:buAutoNum type="arabicPeriod"/>
            </a:pPr>
            <a:r>
              <a:rPr lang="uk-UA" sz="2000" dirty="0" smtClean="0"/>
              <a:t>Екзотична природа.</a:t>
            </a:r>
          </a:p>
          <a:p>
            <a:pPr marL="342900" indent="-342900">
              <a:buFont typeface="+mj-lt"/>
              <a:buAutoNum type="arabicPeriod"/>
            </a:pPr>
            <a:r>
              <a:rPr lang="uk-UA" sz="2000" dirty="0" smtClean="0"/>
              <a:t>Сучасна архітектура і дизайн столиці країни.</a:t>
            </a:r>
          </a:p>
          <a:p>
            <a:endParaRPr lang="en-US" dirty="0"/>
          </a:p>
        </p:txBody>
      </p:sp>
      <p:sp>
        <p:nvSpPr>
          <p:cNvPr id="8" name="TextBox 7"/>
          <p:cNvSpPr txBox="1"/>
          <p:nvPr/>
        </p:nvSpPr>
        <p:spPr>
          <a:xfrm>
            <a:off x="5935287" y="1379914"/>
            <a:ext cx="5877098" cy="2246769"/>
          </a:xfrm>
          <a:prstGeom prst="rect">
            <a:avLst/>
          </a:prstGeom>
          <a:noFill/>
        </p:spPr>
        <p:txBody>
          <a:bodyPr wrap="square" rtlCol="0">
            <a:spAutoFit/>
          </a:bodyPr>
          <a:lstStyle/>
          <a:p>
            <a:pPr marL="285750" indent="-285750">
              <a:buFont typeface="Arial" panose="020B0604020202020204" pitchFamily="34" charset="0"/>
              <a:buChar char="•"/>
            </a:pPr>
            <a:r>
              <a:rPr lang="uk-UA" sz="2000" b="1" i="1" dirty="0" smtClean="0"/>
              <a:t>Європейський регіон.</a:t>
            </a:r>
          </a:p>
          <a:p>
            <a:endParaRPr lang="uk-UA" sz="2000" dirty="0"/>
          </a:p>
          <a:p>
            <a:r>
              <a:rPr lang="uk-UA" sz="2000" b="1" dirty="0" err="1" smtClean="0"/>
              <a:t>Франція,Англія,Німеччина,Фінляндія,Швеція</a:t>
            </a:r>
            <a:r>
              <a:rPr lang="uk-UA" sz="2000" b="1" dirty="0" smtClean="0"/>
              <a:t>.</a:t>
            </a:r>
          </a:p>
          <a:p>
            <a:pPr marL="342900" indent="-342900">
              <a:buFont typeface="+mj-lt"/>
              <a:buAutoNum type="arabicPeriod"/>
            </a:pPr>
            <a:r>
              <a:rPr lang="uk-UA" sz="2000" dirty="0" smtClean="0"/>
              <a:t>Висока концентрація історичних і культурних визначних </a:t>
            </a:r>
            <a:r>
              <a:rPr lang="uk-UA" sz="2000" dirty="0" err="1" smtClean="0"/>
              <a:t>пам</a:t>
            </a:r>
            <a:r>
              <a:rPr lang="uk-UA" sz="2000" dirty="0" smtClean="0"/>
              <a:t>*яток.</a:t>
            </a:r>
          </a:p>
          <a:p>
            <a:pPr marL="342900" indent="-342900">
              <a:buFont typeface="+mj-lt"/>
              <a:buAutoNum type="arabicPeriod"/>
            </a:pPr>
            <a:r>
              <a:rPr lang="uk-UA" sz="2000" dirty="0" smtClean="0"/>
              <a:t>Спрощений </a:t>
            </a:r>
            <a:r>
              <a:rPr lang="uk-UA" sz="2000" dirty="0" err="1" smtClean="0"/>
              <a:t>вызовий</a:t>
            </a:r>
            <a:r>
              <a:rPr lang="uk-UA" sz="2000" dirty="0" smtClean="0"/>
              <a:t> режим.</a:t>
            </a:r>
          </a:p>
          <a:p>
            <a:pPr marL="342900" indent="-342900">
              <a:buFont typeface="+mj-lt"/>
              <a:buAutoNum type="arabicPeriod"/>
            </a:pPr>
            <a:r>
              <a:rPr lang="uk-UA" sz="2000" dirty="0" smtClean="0"/>
              <a:t>Високий рівень сервісу</a:t>
            </a:r>
            <a:r>
              <a:rPr lang="uk-UA" dirty="0" smtClean="0"/>
              <a:t>.</a:t>
            </a:r>
            <a:endParaRPr lang="en-US" dirty="0"/>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9924" y="4109431"/>
            <a:ext cx="4507319" cy="2474248"/>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785" y="4256115"/>
            <a:ext cx="3883862" cy="2327564"/>
          </a:xfrm>
          <a:prstGeom prst="rect">
            <a:avLst/>
          </a:prstGeom>
        </p:spPr>
      </p:pic>
    </p:spTree>
    <p:extLst>
      <p:ext uri="{BB962C8B-B14F-4D97-AF65-F5344CB8AC3E}">
        <p14:creationId xmlns:p14="http://schemas.microsoft.com/office/powerpoint/2010/main" val="14085819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455" y="232757"/>
            <a:ext cx="4488872" cy="4708981"/>
          </a:xfrm>
          <a:prstGeom prst="rect">
            <a:avLst/>
          </a:prstGeom>
          <a:noFill/>
        </p:spPr>
        <p:txBody>
          <a:bodyPr wrap="square" rtlCol="0">
            <a:spAutoFit/>
          </a:bodyPr>
          <a:lstStyle/>
          <a:p>
            <a:r>
              <a:rPr lang="uk-UA" sz="2000" b="1" dirty="0" smtClean="0"/>
              <a:t>Середземноморський регіон.</a:t>
            </a:r>
          </a:p>
          <a:p>
            <a:endParaRPr lang="uk-UA" sz="2000" dirty="0"/>
          </a:p>
          <a:p>
            <a:r>
              <a:rPr lang="uk-UA" sz="2000" b="1" i="1" dirty="0" err="1" smtClean="0"/>
              <a:t>Кіпр,Ізраїль</a:t>
            </a:r>
            <a:r>
              <a:rPr lang="uk-UA" sz="2000" b="1" i="1" dirty="0" smtClean="0"/>
              <a:t>.</a:t>
            </a:r>
          </a:p>
          <a:p>
            <a:endParaRPr lang="uk-UA" sz="2000" b="1" i="1" dirty="0" smtClean="0"/>
          </a:p>
          <a:p>
            <a:pPr marL="342900" indent="-342900">
              <a:buFont typeface="+mj-lt"/>
              <a:buAutoNum type="arabicPeriod"/>
            </a:pPr>
            <a:r>
              <a:rPr lang="uk-UA" sz="2000" dirty="0" smtClean="0"/>
              <a:t>Вигідна система оподаткування.</a:t>
            </a:r>
          </a:p>
          <a:p>
            <a:pPr marL="342900" indent="-342900">
              <a:buFont typeface="+mj-lt"/>
              <a:buAutoNum type="arabicPeriod"/>
            </a:pPr>
            <a:r>
              <a:rPr lang="uk-UA" sz="2000" dirty="0" smtClean="0"/>
              <a:t>Сучасна банківська мережа.</a:t>
            </a:r>
          </a:p>
          <a:p>
            <a:pPr marL="342900" indent="-342900">
              <a:buFont typeface="+mj-lt"/>
              <a:buAutoNum type="arabicPeriod"/>
            </a:pPr>
            <a:r>
              <a:rPr lang="uk-UA" sz="2000" dirty="0" smtClean="0"/>
              <a:t>Добре налагоджена структура телекомунікацій.</a:t>
            </a:r>
          </a:p>
          <a:p>
            <a:pPr marL="342900" indent="-342900">
              <a:buFont typeface="+mj-lt"/>
              <a:buAutoNum type="arabicPeriod"/>
            </a:pPr>
            <a:r>
              <a:rPr lang="ru-RU" sz="2000" dirty="0" err="1"/>
              <a:t>Забезпечувана</a:t>
            </a:r>
            <a:r>
              <a:rPr lang="ru-RU" sz="2000" dirty="0"/>
              <a:t> державою </a:t>
            </a:r>
            <a:r>
              <a:rPr lang="ru-RU" sz="2000" dirty="0" err="1"/>
              <a:t>повна</a:t>
            </a:r>
            <a:r>
              <a:rPr lang="ru-RU" sz="2000" dirty="0"/>
              <a:t> </a:t>
            </a:r>
            <a:r>
              <a:rPr lang="ru-RU" sz="2000" dirty="0" err="1"/>
              <a:t>конфіденційність</a:t>
            </a:r>
            <a:r>
              <a:rPr lang="ru-RU" sz="2000" dirty="0"/>
              <a:t> у </a:t>
            </a:r>
            <a:r>
              <a:rPr lang="ru-RU" sz="2000" dirty="0" err="1"/>
              <a:t>всіх</a:t>
            </a:r>
            <a:r>
              <a:rPr lang="ru-RU" sz="2000" dirty="0"/>
              <a:t> </a:t>
            </a:r>
            <a:r>
              <a:rPr lang="ru-RU" sz="2000" dirty="0" err="1"/>
              <a:t>питаннях</a:t>
            </a:r>
            <a:r>
              <a:rPr lang="ru-RU" sz="2000" dirty="0"/>
              <a:t>, </a:t>
            </a:r>
            <a:r>
              <a:rPr lang="ru-RU" sz="2000" dirty="0" err="1"/>
              <a:t>засновників</a:t>
            </a:r>
            <a:r>
              <a:rPr lang="ru-RU" sz="2000" dirty="0"/>
              <a:t> </a:t>
            </a:r>
            <a:r>
              <a:rPr lang="ru-RU" sz="2000" dirty="0" err="1"/>
              <a:t>компаній</a:t>
            </a:r>
            <a:r>
              <a:rPr lang="ru-RU" sz="2000" dirty="0"/>
              <a:t> і </a:t>
            </a:r>
            <a:r>
              <a:rPr lang="ru-RU" sz="2000" dirty="0" err="1"/>
              <a:t>банківських</a:t>
            </a:r>
            <a:r>
              <a:rPr lang="ru-RU" sz="2000" dirty="0"/>
              <a:t> </a:t>
            </a:r>
            <a:r>
              <a:rPr lang="ru-RU" sz="2000" dirty="0" err="1" smtClean="0"/>
              <a:t>рахунків</a:t>
            </a:r>
            <a:r>
              <a:rPr lang="ru-RU" sz="2000" dirty="0" smtClean="0"/>
              <a:t>.</a:t>
            </a:r>
          </a:p>
          <a:p>
            <a:pPr marL="342900" indent="-342900">
              <a:buFont typeface="+mj-lt"/>
              <a:buAutoNum type="arabicPeriod"/>
            </a:pPr>
            <a:r>
              <a:rPr lang="ru-RU" sz="2000" dirty="0" err="1"/>
              <a:t>Спрощена</a:t>
            </a:r>
            <a:r>
              <a:rPr lang="ru-RU" sz="2000" dirty="0"/>
              <a:t> процедура </a:t>
            </a:r>
            <a:r>
              <a:rPr lang="ru-RU" sz="2000" dirty="0" err="1"/>
              <a:t>створення</a:t>
            </a:r>
            <a:r>
              <a:rPr lang="ru-RU" sz="2000" dirty="0"/>
              <a:t> </a:t>
            </a:r>
            <a:r>
              <a:rPr lang="ru-RU" sz="2000" dirty="0" err="1"/>
              <a:t>офшорних</a:t>
            </a:r>
            <a:r>
              <a:rPr lang="ru-RU" sz="2000" dirty="0"/>
              <a:t> </a:t>
            </a:r>
            <a:r>
              <a:rPr lang="ru-RU" sz="2000" dirty="0" err="1"/>
              <a:t>компаній</a:t>
            </a:r>
            <a:r>
              <a:rPr lang="ru-RU" sz="2000" dirty="0"/>
              <a:t> (10 </a:t>
            </a:r>
            <a:r>
              <a:rPr lang="ru-RU" sz="2000" dirty="0" err="1"/>
              <a:t>днів</a:t>
            </a:r>
            <a:r>
              <a:rPr lang="ru-RU" sz="2000" dirty="0" smtClean="0"/>
              <a:t>).</a:t>
            </a:r>
          </a:p>
          <a:p>
            <a:pPr marL="342900" indent="-342900">
              <a:buFont typeface="+mj-lt"/>
              <a:buAutoNum type="arabicPeriod"/>
            </a:pPr>
            <a:r>
              <a:rPr lang="ru-RU" sz="2000" dirty="0" err="1"/>
              <a:t>Зростання</a:t>
            </a:r>
            <a:r>
              <a:rPr lang="ru-RU" sz="2000" dirty="0"/>
              <a:t> </a:t>
            </a:r>
            <a:r>
              <a:rPr lang="ru-RU" sz="2000" dirty="0" err="1"/>
              <a:t>паломницького</a:t>
            </a:r>
            <a:r>
              <a:rPr lang="ru-RU" sz="2000" dirty="0"/>
              <a:t> туризму.</a:t>
            </a:r>
            <a:endParaRPr lang="en-US" sz="2000" dirty="0"/>
          </a:p>
        </p:txBody>
      </p:sp>
      <p:sp>
        <p:nvSpPr>
          <p:cNvPr id="3" name="TextBox 2"/>
          <p:cNvSpPr txBox="1"/>
          <p:nvPr/>
        </p:nvSpPr>
        <p:spPr>
          <a:xfrm>
            <a:off x="6309360" y="0"/>
            <a:ext cx="4779818" cy="4708981"/>
          </a:xfrm>
          <a:prstGeom prst="rect">
            <a:avLst/>
          </a:prstGeom>
          <a:noFill/>
        </p:spPr>
        <p:txBody>
          <a:bodyPr wrap="square" rtlCol="0">
            <a:spAutoFit/>
          </a:bodyPr>
          <a:lstStyle/>
          <a:p>
            <a:r>
              <a:rPr lang="ru-RU" sz="2000" b="1" dirty="0" err="1"/>
              <a:t>Регіон</a:t>
            </a:r>
            <a:r>
              <a:rPr lang="ru-RU" sz="2000" b="1" dirty="0"/>
              <a:t> в </a:t>
            </a:r>
            <a:r>
              <a:rPr lang="ru-RU" sz="2000" b="1" dirty="0" err="1" smtClean="0"/>
              <a:t>цілому</a:t>
            </a:r>
            <a:r>
              <a:rPr lang="ru-RU" sz="2000" b="1" dirty="0" smtClean="0"/>
              <a:t>.</a:t>
            </a:r>
          </a:p>
          <a:p>
            <a:endParaRPr lang="ru-RU" sz="2000" b="1" dirty="0" smtClean="0"/>
          </a:p>
          <a:p>
            <a:pPr marL="342900" indent="-342900">
              <a:buFont typeface="+mj-lt"/>
              <a:buAutoNum type="arabicPeriod"/>
            </a:pPr>
            <a:r>
              <a:rPr lang="ru-RU" sz="2000" dirty="0" err="1"/>
              <a:t>Наявність</a:t>
            </a:r>
            <a:r>
              <a:rPr lang="ru-RU" sz="2000" dirty="0"/>
              <a:t> широкого спектру </a:t>
            </a:r>
            <a:r>
              <a:rPr lang="ru-RU" sz="2000" dirty="0" err="1"/>
              <a:t>оздоровчих</a:t>
            </a:r>
            <a:r>
              <a:rPr lang="ru-RU" sz="2000" dirty="0"/>
              <a:t> </a:t>
            </a:r>
            <a:r>
              <a:rPr lang="ru-RU" sz="2000" dirty="0" err="1"/>
              <a:t>центрів</a:t>
            </a:r>
            <a:r>
              <a:rPr lang="ru-RU" sz="2000" dirty="0" smtClean="0"/>
              <a:t>.</a:t>
            </a:r>
          </a:p>
          <a:p>
            <a:pPr marL="342900" indent="-342900">
              <a:buFont typeface="+mj-lt"/>
              <a:buAutoNum type="arabicPeriod"/>
            </a:pPr>
            <a:r>
              <a:rPr lang="ru-RU" sz="2000" dirty="0"/>
              <a:t>Тури по </a:t>
            </a:r>
            <a:r>
              <a:rPr lang="ru-RU" sz="2000" dirty="0" err="1"/>
              <a:t>чотирьох</a:t>
            </a:r>
            <a:r>
              <a:rPr lang="ru-RU" sz="2000" dirty="0"/>
              <a:t> морях</a:t>
            </a:r>
            <a:r>
              <a:rPr lang="ru-RU" sz="2000" dirty="0" smtClean="0"/>
              <a:t>.</a:t>
            </a:r>
          </a:p>
          <a:p>
            <a:pPr marL="342900" indent="-342900">
              <a:buFont typeface="+mj-lt"/>
              <a:buAutoNum type="arabicPeriod"/>
            </a:pPr>
            <a:r>
              <a:rPr lang="ru-RU" sz="2000" dirty="0" err="1"/>
              <a:t>Наявність</a:t>
            </a:r>
            <a:r>
              <a:rPr lang="ru-RU" sz="2000" dirty="0"/>
              <a:t> </a:t>
            </a:r>
            <a:r>
              <a:rPr lang="ru-RU" sz="2000" dirty="0" err="1"/>
              <a:t>молодіжних</a:t>
            </a:r>
            <a:r>
              <a:rPr lang="ru-RU" sz="2000" dirty="0"/>
              <a:t> </a:t>
            </a:r>
            <a:r>
              <a:rPr lang="ru-RU" sz="2000" dirty="0" err="1"/>
              <a:t>таборів</a:t>
            </a:r>
            <a:r>
              <a:rPr lang="ru-RU" sz="2000" dirty="0" smtClean="0"/>
              <a:t>.</a:t>
            </a:r>
          </a:p>
          <a:p>
            <a:pPr marL="342900" indent="-342900">
              <a:buFont typeface="+mj-lt"/>
              <a:buAutoNum type="arabicPeriod"/>
            </a:pPr>
            <a:r>
              <a:rPr lang="ru-RU" sz="2000" dirty="0" err="1"/>
              <a:t>Зростання</a:t>
            </a:r>
            <a:r>
              <a:rPr lang="ru-RU" sz="2000" dirty="0"/>
              <a:t> </a:t>
            </a:r>
            <a:r>
              <a:rPr lang="ru-RU" sz="2000" dirty="0" err="1"/>
              <a:t>ділових</a:t>
            </a:r>
            <a:r>
              <a:rPr lang="ru-RU" sz="2000" dirty="0"/>
              <a:t> </a:t>
            </a:r>
            <a:r>
              <a:rPr lang="ru-RU" sz="2000" dirty="0" err="1"/>
              <a:t>зв'язків</a:t>
            </a:r>
            <a:r>
              <a:rPr lang="ru-RU" sz="2000" dirty="0" smtClean="0"/>
              <a:t>.</a:t>
            </a:r>
          </a:p>
          <a:p>
            <a:pPr marL="342900" indent="-342900">
              <a:buFont typeface="+mj-lt"/>
              <a:buAutoNum type="arabicPeriod"/>
            </a:pPr>
            <a:r>
              <a:rPr lang="ru-RU" sz="2000" dirty="0" err="1"/>
              <a:t>Розвинута</a:t>
            </a:r>
            <a:r>
              <a:rPr lang="ru-RU" sz="2000" dirty="0"/>
              <a:t> </a:t>
            </a:r>
            <a:r>
              <a:rPr lang="ru-RU" sz="2000" dirty="0" err="1"/>
              <a:t>інфраструктура</a:t>
            </a:r>
            <a:r>
              <a:rPr lang="ru-RU" sz="2000" dirty="0"/>
              <a:t> туризму</a:t>
            </a:r>
            <a:r>
              <a:rPr lang="ru-RU" sz="2000" dirty="0" smtClean="0"/>
              <a:t>.</a:t>
            </a:r>
          </a:p>
          <a:p>
            <a:pPr marL="342900" indent="-342900">
              <a:buFont typeface="+mj-lt"/>
              <a:buAutoNum type="arabicPeriod"/>
            </a:pPr>
            <a:r>
              <a:rPr lang="ru-RU" sz="2000" dirty="0" err="1"/>
              <a:t>Високий</a:t>
            </a:r>
            <a:r>
              <a:rPr lang="ru-RU" sz="2000" dirty="0"/>
              <a:t> </a:t>
            </a:r>
            <a:r>
              <a:rPr lang="ru-RU" sz="2000" dirty="0" err="1"/>
              <a:t>рівень</a:t>
            </a:r>
            <a:r>
              <a:rPr lang="ru-RU" sz="2000" dirty="0"/>
              <a:t> </a:t>
            </a:r>
            <a:r>
              <a:rPr lang="ru-RU" sz="2000" dirty="0" err="1"/>
              <a:t>обслуговування</a:t>
            </a:r>
            <a:r>
              <a:rPr lang="ru-RU" sz="2000" dirty="0" smtClean="0"/>
              <a:t>.</a:t>
            </a:r>
          </a:p>
          <a:p>
            <a:pPr marL="342900" indent="-342900">
              <a:buFont typeface="+mj-lt"/>
              <a:buAutoNum type="arabicPeriod"/>
            </a:pPr>
            <a:r>
              <a:rPr lang="ru-RU" sz="2000" dirty="0" err="1"/>
              <a:t>Комфортний</a:t>
            </a:r>
            <a:r>
              <a:rPr lang="ru-RU" sz="2000" dirty="0"/>
              <a:t> </a:t>
            </a:r>
            <a:r>
              <a:rPr lang="ru-RU" sz="2000" dirty="0" err="1"/>
              <a:t>клімат</a:t>
            </a:r>
            <a:r>
              <a:rPr lang="ru-RU" sz="2000" dirty="0" smtClean="0"/>
              <a:t>.</a:t>
            </a:r>
          </a:p>
          <a:p>
            <a:pPr marL="342900" indent="-342900">
              <a:buFont typeface="+mj-lt"/>
              <a:buAutoNum type="arabicPeriod"/>
            </a:pPr>
            <a:r>
              <a:rPr lang="ru-RU" sz="2000" dirty="0"/>
              <a:t>Велика </a:t>
            </a:r>
            <a:r>
              <a:rPr lang="ru-RU" sz="2000" dirty="0" err="1"/>
              <a:t>тривалість</a:t>
            </a:r>
            <a:r>
              <a:rPr lang="ru-RU" sz="2000" dirty="0"/>
              <a:t> </a:t>
            </a:r>
            <a:r>
              <a:rPr lang="ru-RU" sz="2000" dirty="0" err="1"/>
              <a:t>туристського</a:t>
            </a:r>
            <a:r>
              <a:rPr lang="ru-RU" sz="2000" dirty="0"/>
              <a:t> сезону</a:t>
            </a:r>
            <a:r>
              <a:rPr lang="ru-RU" sz="2000" dirty="0" smtClean="0"/>
              <a:t>.</a:t>
            </a:r>
          </a:p>
          <a:p>
            <a:pPr marL="342900" indent="-342900">
              <a:buFont typeface="+mj-lt"/>
              <a:buAutoNum type="arabicPeriod"/>
            </a:pPr>
            <a:r>
              <a:rPr lang="ru-RU" sz="2000" dirty="0" err="1"/>
              <a:t>Поєднання</a:t>
            </a:r>
            <a:r>
              <a:rPr lang="ru-RU" sz="2000" dirty="0"/>
              <a:t> </a:t>
            </a:r>
            <a:r>
              <a:rPr lang="ru-RU" sz="2000" dirty="0" err="1"/>
              <a:t>відпочинку</a:t>
            </a:r>
            <a:r>
              <a:rPr lang="ru-RU" sz="2000" dirty="0"/>
              <a:t> </a:t>
            </a:r>
            <a:r>
              <a:rPr lang="ru-RU" sz="2000" dirty="0" err="1"/>
              <a:t>біля</a:t>
            </a:r>
            <a:r>
              <a:rPr lang="ru-RU" sz="2000" dirty="0"/>
              <a:t> моря з </a:t>
            </a:r>
            <a:r>
              <a:rPr lang="ru-RU" sz="2000" dirty="0" err="1"/>
              <a:t>оглядом</a:t>
            </a:r>
            <a:r>
              <a:rPr lang="ru-RU" sz="2000" dirty="0"/>
              <a:t> </a:t>
            </a:r>
            <a:r>
              <a:rPr lang="ru-RU" sz="2000" dirty="0" err="1"/>
              <a:t>визначних</a:t>
            </a:r>
            <a:r>
              <a:rPr lang="ru-RU" sz="2000" dirty="0"/>
              <a:t> </a:t>
            </a:r>
            <a:r>
              <a:rPr lang="ru-RU" sz="2000" dirty="0" err="1"/>
              <a:t>пам'яток</a:t>
            </a:r>
            <a:r>
              <a:rPr lang="ru-RU" sz="2000" dirty="0"/>
              <a:t>.</a:t>
            </a:r>
            <a:endParaRPr lang="en-US" sz="20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440" y="4708981"/>
            <a:ext cx="4414058" cy="2037258"/>
          </a:xfrm>
          <a:prstGeom prst="rect">
            <a:avLst/>
          </a:prstGeom>
        </p:spPr>
      </p:pic>
    </p:spTree>
    <p:extLst>
      <p:ext uri="{BB962C8B-B14F-4D97-AF65-F5344CB8AC3E}">
        <p14:creationId xmlns:p14="http://schemas.microsoft.com/office/powerpoint/2010/main" val="25204302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771" y="507076"/>
            <a:ext cx="5020887" cy="3477875"/>
          </a:xfrm>
          <a:prstGeom prst="rect">
            <a:avLst/>
          </a:prstGeom>
          <a:noFill/>
        </p:spPr>
        <p:txBody>
          <a:bodyPr wrap="square" rtlCol="0">
            <a:spAutoFit/>
          </a:bodyPr>
          <a:lstStyle/>
          <a:p>
            <a:r>
              <a:rPr lang="ru-RU" sz="2000" b="1" dirty="0"/>
              <a:t>АЗІАТСЬКИЙ </a:t>
            </a:r>
            <a:r>
              <a:rPr lang="ru-RU" sz="2000" b="1" dirty="0" smtClean="0"/>
              <a:t>РЕГІОН.</a:t>
            </a:r>
          </a:p>
          <a:p>
            <a:endParaRPr lang="ru-RU" sz="2000" b="1" dirty="0" smtClean="0"/>
          </a:p>
          <a:p>
            <a:r>
              <a:rPr lang="ru-RU" sz="2000" b="1" i="1" dirty="0" err="1"/>
              <a:t>Об'єднані</a:t>
            </a:r>
            <a:r>
              <a:rPr lang="ru-RU" sz="2000" b="1" i="1" dirty="0"/>
              <a:t> </a:t>
            </a:r>
            <a:r>
              <a:rPr lang="ru-RU" sz="2000" b="1" i="1" dirty="0" err="1"/>
              <a:t>Арабські</a:t>
            </a:r>
            <a:r>
              <a:rPr lang="ru-RU" sz="2000" b="1" i="1" dirty="0"/>
              <a:t> </a:t>
            </a:r>
            <a:r>
              <a:rPr lang="ru-RU" sz="2000" b="1" i="1" dirty="0" err="1" smtClean="0"/>
              <a:t>Емірати</a:t>
            </a:r>
            <a:r>
              <a:rPr lang="ru-RU" sz="2000" b="1" i="1" dirty="0" smtClean="0"/>
              <a:t>.</a:t>
            </a:r>
          </a:p>
          <a:p>
            <a:endParaRPr lang="ru-RU" sz="2000" b="1" i="1" dirty="0"/>
          </a:p>
          <a:p>
            <a:pPr marL="342900" indent="-342900">
              <a:buFont typeface="+mj-lt"/>
              <a:buAutoNum type="arabicPeriod"/>
            </a:pPr>
            <a:r>
              <a:rPr lang="ru-RU" sz="2000" dirty="0" err="1"/>
              <a:t>Низькі</a:t>
            </a:r>
            <a:r>
              <a:rPr lang="ru-RU" sz="2000" dirty="0"/>
              <a:t> </a:t>
            </a:r>
            <a:r>
              <a:rPr lang="ru-RU" sz="2000" dirty="0" err="1"/>
              <a:t>ціни</a:t>
            </a:r>
            <a:r>
              <a:rPr lang="ru-RU" sz="2000" dirty="0"/>
              <a:t> на </a:t>
            </a:r>
            <a:r>
              <a:rPr lang="ru-RU" sz="2000" dirty="0" err="1"/>
              <a:t>електроніку</a:t>
            </a:r>
            <a:r>
              <a:rPr lang="ru-RU" sz="2000" dirty="0"/>
              <a:t> і </a:t>
            </a:r>
            <a:r>
              <a:rPr lang="ru-RU" sz="2000" dirty="0" err="1"/>
              <a:t>бутову</a:t>
            </a:r>
            <a:r>
              <a:rPr lang="ru-RU" sz="2000" dirty="0"/>
              <a:t> </a:t>
            </a:r>
            <a:r>
              <a:rPr lang="ru-RU" sz="2000" dirty="0" err="1"/>
              <a:t>техніку</a:t>
            </a:r>
            <a:r>
              <a:rPr lang="ru-RU" sz="2000" dirty="0"/>
              <a:t> </a:t>
            </a:r>
            <a:r>
              <a:rPr lang="ru-RU" sz="2000" dirty="0" err="1"/>
              <a:t>доброї</a:t>
            </a:r>
            <a:r>
              <a:rPr lang="ru-RU" sz="2000" dirty="0"/>
              <a:t> </a:t>
            </a:r>
            <a:r>
              <a:rPr lang="ru-RU" sz="2000" dirty="0" err="1"/>
              <a:t>якості</a:t>
            </a:r>
            <a:r>
              <a:rPr lang="ru-RU" sz="2000" dirty="0" smtClean="0"/>
              <a:t>.</a:t>
            </a:r>
          </a:p>
          <a:p>
            <a:pPr marL="342900" indent="-342900">
              <a:buFont typeface="+mj-lt"/>
              <a:buAutoNum type="arabicPeriod"/>
            </a:pPr>
            <a:r>
              <a:rPr lang="ru-RU" sz="2000" dirty="0" err="1"/>
              <a:t>Високий</a:t>
            </a:r>
            <a:r>
              <a:rPr lang="ru-RU" sz="2000" dirty="0"/>
              <a:t> </a:t>
            </a:r>
            <a:r>
              <a:rPr lang="ru-RU" sz="2000" dirty="0" err="1"/>
              <a:t>рівень</a:t>
            </a:r>
            <a:r>
              <a:rPr lang="ru-RU" sz="2000" dirty="0"/>
              <a:t> </a:t>
            </a:r>
            <a:r>
              <a:rPr lang="ru-RU" sz="2000" dirty="0" err="1"/>
              <a:t>сервісу</a:t>
            </a:r>
            <a:r>
              <a:rPr lang="ru-RU" sz="2000" dirty="0" smtClean="0"/>
              <a:t>.</a:t>
            </a:r>
          </a:p>
          <a:p>
            <a:pPr marL="342900" indent="-342900">
              <a:buFont typeface="+mj-lt"/>
              <a:buAutoNum type="arabicPeriod"/>
            </a:pPr>
            <a:r>
              <a:rPr lang="ru-RU" sz="2000" dirty="0" err="1"/>
              <a:t>Мінімальні</a:t>
            </a:r>
            <a:r>
              <a:rPr lang="ru-RU" sz="2000" dirty="0"/>
              <a:t> </a:t>
            </a:r>
            <a:r>
              <a:rPr lang="ru-RU" sz="2000" dirty="0" err="1"/>
              <a:t>податки</a:t>
            </a:r>
            <a:r>
              <a:rPr lang="ru-RU" sz="2000" dirty="0"/>
              <a:t>. Практика </a:t>
            </a:r>
            <a:r>
              <a:rPr lang="ru-RU" sz="2000" dirty="0" err="1"/>
              <a:t>системи</a:t>
            </a:r>
            <a:r>
              <a:rPr lang="ru-RU" sz="2000" dirty="0"/>
              <a:t> “TAX FREE</a:t>
            </a:r>
            <a:r>
              <a:rPr lang="ru-RU" sz="2000" dirty="0" smtClean="0"/>
              <a:t>”.</a:t>
            </a:r>
          </a:p>
          <a:p>
            <a:pPr marL="342900" indent="-342900">
              <a:buFont typeface="+mj-lt"/>
              <a:buAutoNum type="arabicPeriod"/>
            </a:pPr>
            <a:r>
              <a:rPr lang="ru-RU" sz="2000" dirty="0"/>
              <a:t>Великий </a:t>
            </a:r>
            <a:r>
              <a:rPr lang="ru-RU" sz="2000" dirty="0" err="1"/>
              <a:t>досвід</a:t>
            </a:r>
            <a:r>
              <a:rPr lang="ru-RU" sz="2000" dirty="0"/>
              <a:t> </a:t>
            </a:r>
            <a:r>
              <a:rPr lang="ru-RU" sz="2000" dirty="0" err="1"/>
              <a:t>каргоперевезень</a:t>
            </a:r>
            <a:r>
              <a:rPr lang="ru-RU" sz="2000" dirty="0" smtClean="0"/>
              <a:t>.</a:t>
            </a:r>
          </a:p>
          <a:p>
            <a:pPr marL="342900" indent="-342900">
              <a:buFont typeface="+mj-lt"/>
              <a:buAutoNum type="arabicPeriod"/>
            </a:pPr>
            <a:r>
              <a:rPr lang="ru-RU" sz="2000" dirty="0" err="1"/>
              <a:t>Спрощена</a:t>
            </a:r>
            <a:r>
              <a:rPr lang="ru-RU" sz="2000" dirty="0"/>
              <a:t> система </a:t>
            </a:r>
            <a:r>
              <a:rPr lang="ru-RU" sz="2000" dirty="0" err="1"/>
              <a:t>візового</a:t>
            </a:r>
            <a:r>
              <a:rPr lang="ru-RU" sz="2000" dirty="0"/>
              <a:t> режиму.</a:t>
            </a:r>
            <a:endParaRPr lang="en-US" sz="2000" dirty="0"/>
          </a:p>
        </p:txBody>
      </p:sp>
      <p:sp>
        <p:nvSpPr>
          <p:cNvPr id="12" name="TextBox 11"/>
          <p:cNvSpPr txBox="1"/>
          <p:nvPr/>
        </p:nvSpPr>
        <p:spPr>
          <a:xfrm>
            <a:off x="6201295" y="507076"/>
            <a:ext cx="4438996" cy="3416320"/>
          </a:xfrm>
          <a:prstGeom prst="rect">
            <a:avLst/>
          </a:prstGeom>
          <a:noFill/>
        </p:spPr>
        <p:txBody>
          <a:bodyPr wrap="square" rtlCol="0">
            <a:spAutoFit/>
          </a:bodyPr>
          <a:lstStyle/>
          <a:p>
            <a:r>
              <a:rPr lang="uk-UA" sz="2400" b="1" dirty="0" smtClean="0"/>
              <a:t>Регіон в цілому.</a:t>
            </a:r>
          </a:p>
          <a:p>
            <a:endParaRPr lang="uk-UA" sz="2400" dirty="0" smtClean="0"/>
          </a:p>
          <a:p>
            <a:pPr marL="342900" indent="-342900">
              <a:buFont typeface="+mj-lt"/>
              <a:buAutoNum type="arabicPeriod"/>
            </a:pPr>
            <a:r>
              <a:rPr lang="ru-RU" sz="2400" dirty="0" err="1"/>
              <a:t>Екзотична</a:t>
            </a:r>
            <a:r>
              <a:rPr lang="ru-RU" sz="2400" dirty="0"/>
              <a:t> природа і культура</a:t>
            </a:r>
            <a:r>
              <a:rPr lang="ru-RU" sz="2400" dirty="0" smtClean="0"/>
              <a:t>.</a:t>
            </a:r>
          </a:p>
          <a:p>
            <a:pPr marL="342900" indent="-342900">
              <a:buFont typeface="+mj-lt"/>
              <a:buAutoNum type="arabicPeriod"/>
            </a:pPr>
            <a:r>
              <a:rPr lang="ru-RU" sz="2400" dirty="0" err="1"/>
              <a:t>Політична</a:t>
            </a:r>
            <a:r>
              <a:rPr lang="ru-RU" sz="2400" dirty="0"/>
              <a:t> </a:t>
            </a:r>
            <a:r>
              <a:rPr lang="ru-RU" sz="2400" dirty="0" err="1"/>
              <a:t>стабільність</a:t>
            </a:r>
            <a:r>
              <a:rPr lang="ru-RU" sz="2400" dirty="0" smtClean="0"/>
              <a:t>.</a:t>
            </a:r>
          </a:p>
          <a:p>
            <a:pPr marL="342900" indent="-342900">
              <a:buFont typeface="+mj-lt"/>
              <a:buAutoNum type="arabicPeriod"/>
            </a:pPr>
            <a:r>
              <a:rPr lang="ru-RU" sz="2400" dirty="0" err="1"/>
              <a:t>Зручний</a:t>
            </a:r>
            <a:r>
              <a:rPr lang="ru-RU" sz="2400" dirty="0"/>
              <a:t> </a:t>
            </a:r>
            <a:r>
              <a:rPr lang="ru-RU" sz="2400" dirty="0" err="1"/>
              <a:t>транзитний</a:t>
            </a:r>
            <a:r>
              <a:rPr lang="ru-RU" sz="2400" dirty="0"/>
              <a:t> шлях для </a:t>
            </a:r>
            <a:r>
              <a:rPr lang="ru-RU" sz="2400" dirty="0" err="1"/>
              <a:t>туристів</a:t>
            </a:r>
            <a:r>
              <a:rPr lang="ru-RU" sz="2400" dirty="0"/>
              <a:t>, </a:t>
            </a:r>
            <a:r>
              <a:rPr lang="ru-RU" sz="2400" dirty="0" err="1"/>
              <a:t>що</a:t>
            </a:r>
            <a:r>
              <a:rPr lang="ru-RU" sz="2400" dirty="0"/>
              <a:t> </a:t>
            </a:r>
            <a:r>
              <a:rPr lang="ru-RU" sz="2400" dirty="0" err="1"/>
              <a:t>летять</a:t>
            </a:r>
            <a:r>
              <a:rPr lang="ru-RU" sz="2400" dirty="0"/>
              <a:t> до </a:t>
            </a:r>
            <a:r>
              <a:rPr lang="ru-RU" sz="2400" dirty="0" err="1"/>
              <a:t>Австралії</a:t>
            </a:r>
            <a:r>
              <a:rPr lang="ru-RU" sz="2400" dirty="0"/>
              <a:t> і </a:t>
            </a:r>
            <a:r>
              <a:rPr lang="ru-RU" sz="2400" dirty="0" err="1"/>
              <a:t>Океанії</a:t>
            </a:r>
            <a:r>
              <a:rPr lang="ru-RU" sz="2400" dirty="0" smtClean="0"/>
              <a:t>.</a:t>
            </a:r>
          </a:p>
          <a:p>
            <a:pPr marL="342900" indent="-342900">
              <a:buFont typeface="+mj-lt"/>
              <a:buAutoNum type="arabicPeriod"/>
            </a:pPr>
            <a:r>
              <a:rPr lang="ru-RU" sz="2400" dirty="0" err="1"/>
              <a:t>Головний</a:t>
            </a:r>
            <a:r>
              <a:rPr lang="ru-RU" sz="2400" dirty="0"/>
              <a:t> </a:t>
            </a:r>
            <a:r>
              <a:rPr lang="ru-RU" sz="2400" dirty="0" err="1"/>
              <a:t>напрям</a:t>
            </a:r>
            <a:r>
              <a:rPr lang="ru-RU" sz="2400" dirty="0"/>
              <a:t> “пляжного </a:t>
            </a:r>
            <a:r>
              <a:rPr lang="ru-RU" sz="2400" dirty="0" err="1"/>
              <a:t>відпочинку</a:t>
            </a:r>
            <a:r>
              <a:rPr lang="ru-RU" sz="2400" dirty="0"/>
              <a:t>” </a:t>
            </a:r>
            <a:r>
              <a:rPr lang="ru-RU" sz="2400" dirty="0" err="1"/>
              <a:t>взимку</a:t>
            </a:r>
            <a:r>
              <a:rPr lang="ru-RU" sz="2400" dirty="0"/>
              <a:t>.</a:t>
            </a:r>
            <a:endParaRPr lang="en-US" sz="2400" dirty="0"/>
          </a:p>
        </p:txBody>
      </p:sp>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71" y="4250959"/>
            <a:ext cx="4023360" cy="2390910"/>
          </a:xfrm>
          <a:prstGeom prst="rect">
            <a:avLst/>
          </a:prstGeom>
        </p:spPr>
      </p:pic>
      <p:pic>
        <p:nvPicPr>
          <p:cNvPr id="15" name="Рисунок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295" y="4250959"/>
            <a:ext cx="4663440" cy="2390910"/>
          </a:xfrm>
          <a:prstGeom prst="rect">
            <a:avLst/>
          </a:prstGeom>
        </p:spPr>
      </p:pic>
    </p:spTree>
    <p:extLst>
      <p:ext uri="{BB962C8B-B14F-4D97-AF65-F5344CB8AC3E}">
        <p14:creationId xmlns:p14="http://schemas.microsoft.com/office/powerpoint/2010/main" val="27285379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3561" y="1398378"/>
            <a:ext cx="4281055" cy="769441"/>
          </a:xfrm>
          <a:prstGeom prst="rect">
            <a:avLst/>
          </a:prstGeom>
          <a:noFill/>
        </p:spPr>
        <p:txBody>
          <a:bodyPr wrap="square" rtlCol="0">
            <a:spAutoFit/>
          </a:bodyPr>
          <a:lstStyle/>
          <a:p>
            <a:pPr algn="ctr"/>
            <a:r>
              <a:rPr lang="uk-UA" sz="4400" b="1" i="1" dirty="0" smtClean="0"/>
              <a:t>Дякую за увагу!</a:t>
            </a:r>
            <a:endParaRPr lang="en-US" sz="4400" b="1" i="1" dirty="0"/>
          </a:p>
        </p:txBody>
      </p:sp>
    </p:spTree>
    <p:extLst>
      <p:ext uri="{BB962C8B-B14F-4D97-AF65-F5344CB8AC3E}">
        <p14:creationId xmlns:p14="http://schemas.microsoft.com/office/powerpoint/2010/main" val="244060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5964" y="739833"/>
            <a:ext cx="6143105" cy="4893647"/>
          </a:xfrm>
          <a:prstGeom prst="rect">
            <a:avLst/>
          </a:prstGeom>
          <a:noFill/>
        </p:spPr>
        <p:txBody>
          <a:bodyPr wrap="square" rtlCol="0">
            <a:spAutoFit/>
          </a:bodyPr>
          <a:lstStyle/>
          <a:p>
            <a:r>
              <a:rPr lang="uk-UA" sz="2400" b="1" dirty="0" smtClean="0"/>
              <a:t>Туристичне районування</a:t>
            </a:r>
            <a:r>
              <a:rPr lang="uk-UA" sz="2400" dirty="0" smtClean="0"/>
              <a:t> - виділення районів з метою систематизації географічної інформації про туризм і виділення територіальних закономірностей його розвитку.</a:t>
            </a:r>
          </a:p>
          <a:p>
            <a:endParaRPr lang="uk-UA" sz="2400" dirty="0" smtClean="0"/>
          </a:p>
          <a:p>
            <a:r>
              <a:rPr lang="uk-UA" sz="2400" dirty="0" smtClean="0"/>
              <a:t>Туристичне районування дозволяє отримати цілісне уявлення про стан, чинники і перспективи розвитку туризму на всіх частинах території, порівняти їх між собою і використати ці відомості в плануванні і управлінні туризмом.</a:t>
            </a:r>
            <a:endParaRPr lang="uk-UA" sz="3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8407" y="1230285"/>
            <a:ext cx="3541222" cy="3843164"/>
          </a:xfrm>
          <a:prstGeom prst="rect">
            <a:avLst/>
          </a:prstGeom>
        </p:spPr>
      </p:pic>
    </p:spTree>
    <p:extLst>
      <p:ext uri="{BB962C8B-B14F-4D97-AF65-F5344CB8AC3E}">
        <p14:creationId xmlns:p14="http://schemas.microsoft.com/office/powerpoint/2010/main" val="33362695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9156" y="831273"/>
            <a:ext cx="6184668" cy="5262979"/>
          </a:xfrm>
          <a:prstGeom prst="rect">
            <a:avLst/>
          </a:prstGeom>
          <a:noFill/>
        </p:spPr>
        <p:txBody>
          <a:bodyPr wrap="square" rtlCol="0">
            <a:spAutoFit/>
          </a:bodyPr>
          <a:lstStyle/>
          <a:p>
            <a:r>
              <a:rPr lang="uk-UA" sz="2400" dirty="0" smtClean="0"/>
              <a:t>При туристичному районуванні по сукупності </a:t>
            </a:r>
            <a:r>
              <a:rPr lang="uk-UA" sz="2400" dirty="0" err="1" smtClean="0"/>
              <a:t>районоутворюючих</a:t>
            </a:r>
            <a:r>
              <a:rPr lang="uk-UA" sz="2400" dirty="0" smtClean="0"/>
              <a:t> ознак виділяють територіальні одиниці різного таксономічного рангу - туристичні зони, р-ни, підрайони і ін. </a:t>
            </a:r>
          </a:p>
          <a:p>
            <a:r>
              <a:rPr lang="uk-UA" sz="2400" dirty="0" smtClean="0"/>
              <a:t>Туристичне районування може проводитися як для туризму в цілому, так і для окремих його видів.</a:t>
            </a:r>
          </a:p>
          <a:p>
            <a:r>
              <a:rPr lang="uk-UA" sz="2400" dirty="0" smtClean="0"/>
              <a:t> Можуть бути врахований ступінь розвитку туризму в туристичних р-нах, їх значення (для всієї країни, міжрайонне, місцеве), функціональна спрямованість (оздоровча, пізнавальна</a:t>
            </a:r>
            <a:r>
              <a:rPr lang="ru-RU" sz="2400" dirty="0" smtClean="0"/>
              <a:t>, </a:t>
            </a:r>
            <a:r>
              <a:rPr lang="ru-RU" sz="2400" dirty="0"/>
              <a:t>спортивна).</a:t>
            </a:r>
            <a:endParaRPr lang="en-US"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150" y="2261062"/>
            <a:ext cx="4156363" cy="4003703"/>
          </a:xfrm>
          <a:prstGeom prst="rect">
            <a:avLst/>
          </a:prstGeom>
        </p:spPr>
      </p:pic>
    </p:spTree>
    <p:extLst>
      <p:ext uri="{BB962C8B-B14F-4D97-AF65-F5344CB8AC3E}">
        <p14:creationId xmlns:p14="http://schemas.microsoft.com/office/powerpoint/2010/main" val="20725001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0158" y="274320"/>
            <a:ext cx="10911841" cy="4185761"/>
          </a:xfrm>
          <a:prstGeom prst="rect">
            <a:avLst/>
          </a:prstGeom>
          <a:noFill/>
        </p:spPr>
        <p:txBody>
          <a:bodyPr wrap="square" rtlCol="0">
            <a:spAutoFit/>
          </a:bodyPr>
          <a:lstStyle/>
          <a:p>
            <a:pPr algn="ctr"/>
            <a:r>
              <a:rPr lang="ru-RU" sz="2800" b="1" dirty="0" err="1"/>
              <a:t>Провідні</a:t>
            </a:r>
            <a:r>
              <a:rPr lang="ru-RU" sz="2800" b="1" dirty="0"/>
              <a:t> </a:t>
            </a:r>
            <a:r>
              <a:rPr lang="ru-RU" sz="2800" b="1" dirty="0" err="1"/>
              <a:t>туристичні</a:t>
            </a:r>
            <a:r>
              <a:rPr lang="ru-RU" sz="2800" b="1" dirty="0"/>
              <a:t> </a:t>
            </a:r>
            <a:r>
              <a:rPr lang="ru-RU" sz="2800" b="1" dirty="0" err="1"/>
              <a:t>райони</a:t>
            </a:r>
            <a:r>
              <a:rPr lang="ru-RU" sz="2800" b="1" dirty="0"/>
              <a:t> </a:t>
            </a:r>
            <a:r>
              <a:rPr lang="ru-RU" sz="2800" b="1" dirty="0" err="1"/>
              <a:t>світу</a:t>
            </a:r>
            <a:r>
              <a:rPr lang="ru-RU" sz="2800" b="1" dirty="0" smtClean="0"/>
              <a:t>.</a:t>
            </a:r>
          </a:p>
          <a:p>
            <a:pPr algn="ctr"/>
            <a:endParaRPr lang="ru-RU" sz="2800" b="1" dirty="0" smtClean="0"/>
          </a:p>
          <a:p>
            <a:r>
              <a:rPr lang="ru-RU" sz="2400" dirty="0" err="1"/>
              <a:t>Придатними</a:t>
            </a:r>
            <a:r>
              <a:rPr lang="ru-RU" sz="2400" dirty="0"/>
              <a:t> для туризму </a:t>
            </a:r>
            <a:r>
              <a:rPr lang="ru-RU" sz="2400" dirty="0" err="1" smtClean="0"/>
              <a:t>вважають</a:t>
            </a:r>
            <a:r>
              <a:rPr lang="ru-RU" sz="2400" dirty="0" smtClean="0"/>
              <a:t> </a:t>
            </a:r>
            <a:r>
              <a:rPr lang="ru-RU" sz="2400" dirty="0" err="1"/>
              <a:t>такі</a:t>
            </a:r>
            <a:r>
              <a:rPr lang="ru-RU" sz="2400" dirty="0"/>
              <a:t> </a:t>
            </a:r>
            <a:r>
              <a:rPr lang="ru-RU" sz="2400" dirty="0" err="1"/>
              <a:t>регіони</a:t>
            </a:r>
            <a:r>
              <a:rPr lang="ru-RU" sz="2400" dirty="0" smtClean="0"/>
              <a:t>:</a:t>
            </a:r>
          </a:p>
          <a:p>
            <a:endParaRPr lang="ru-RU" dirty="0" smtClean="0"/>
          </a:p>
          <a:p>
            <a:r>
              <a:rPr lang="en-US" sz="2000" dirty="0"/>
              <a:t>o </a:t>
            </a:r>
            <a:r>
              <a:rPr lang="ru-RU" sz="2000" dirty="0" err="1" smtClean="0"/>
              <a:t>Європа</a:t>
            </a:r>
            <a:r>
              <a:rPr lang="ru-RU" sz="2000" dirty="0"/>
              <a:t>;</a:t>
            </a:r>
          </a:p>
          <a:p>
            <a:r>
              <a:rPr lang="en-US" sz="2000" dirty="0"/>
              <a:t>o </a:t>
            </a:r>
            <a:r>
              <a:rPr lang="ru-RU" sz="2000" dirty="0"/>
              <a:t>Америка;</a:t>
            </a:r>
          </a:p>
          <a:p>
            <a:r>
              <a:rPr lang="en-US" sz="2000" dirty="0"/>
              <a:t>o </a:t>
            </a:r>
            <a:r>
              <a:rPr lang="ru-RU" sz="2000" dirty="0" err="1"/>
              <a:t>Східна</a:t>
            </a:r>
            <a:r>
              <a:rPr lang="ru-RU" sz="2000" dirty="0"/>
              <a:t> </a:t>
            </a:r>
            <a:r>
              <a:rPr lang="ru-RU" sz="2000" dirty="0" err="1"/>
              <a:t>Азія</a:t>
            </a:r>
            <a:r>
              <a:rPr lang="ru-RU" sz="2000" dirty="0"/>
              <a:t> та </a:t>
            </a:r>
            <a:r>
              <a:rPr lang="ru-RU" sz="2000" dirty="0" err="1"/>
              <a:t>Тихоокеанський</a:t>
            </a:r>
            <a:r>
              <a:rPr lang="ru-RU" sz="2000" dirty="0"/>
              <a:t> </a:t>
            </a:r>
            <a:r>
              <a:rPr lang="ru-RU" sz="2000" dirty="0" err="1"/>
              <a:t>регіон</a:t>
            </a:r>
            <a:r>
              <a:rPr lang="ru-RU" sz="2000" dirty="0"/>
              <a:t>;</a:t>
            </a:r>
          </a:p>
          <a:p>
            <a:r>
              <a:rPr lang="en-US" sz="2000" dirty="0"/>
              <a:t>o </a:t>
            </a:r>
            <a:r>
              <a:rPr lang="ru-RU" sz="2000" dirty="0" err="1"/>
              <a:t>Південна</a:t>
            </a:r>
            <a:r>
              <a:rPr lang="ru-RU" sz="2000" dirty="0"/>
              <a:t> </a:t>
            </a:r>
            <a:r>
              <a:rPr lang="ru-RU" sz="2000" dirty="0" err="1"/>
              <a:t>Азія</a:t>
            </a:r>
            <a:r>
              <a:rPr lang="ru-RU" sz="2000" dirty="0"/>
              <a:t>;</a:t>
            </a:r>
          </a:p>
          <a:p>
            <a:r>
              <a:rPr lang="en-US" sz="2000" dirty="0"/>
              <a:t>o </a:t>
            </a:r>
            <a:r>
              <a:rPr lang="ru-RU" sz="2000" dirty="0"/>
              <a:t>Африка;</a:t>
            </a:r>
          </a:p>
          <a:p>
            <a:r>
              <a:rPr lang="en-US" sz="2000" dirty="0"/>
              <a:t>o </a:t>
            </a:r>
            <a:r>
              <a:rPr lang="ru-RU" sz="2000" dirty="0" err="1"/>
              <a:t>Близький</a:t>
            </a:r>
            <a:r>
              <a:rPr lang="ru-RU" sz="2000" dirty="0"/>
              <a:t> </a:t>
            </a:r>
            <a:r>
              <a:rPr lang="ru-RU" sz="2000" dirty="0" err="1"/>
              <a:t>Схід</a:t>
            </a:r>
            <a:r>
              <a:rPr lang="ru-RU" sz="2000" dirty="0" smtClean="0"/>
              <a:t>.</a:t>
            </a:r>
          </a:p>
          <a:p>
            <a:endParaRPr lang="ru-RU" sz="2000" dirty="0"/>
          </a:p>
          <a:p>
            <a:endParaRPr lang="en-US"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4555" y="2768138"/>
            <a:ext cx="4582936" cy="3289891"/>
          </a:xfrm>
          <a:prstGeom prst="rect">
            <a:avLst/>
          </a:prstGeom>
        </p:spPr>
      </p:pic>
    </p:spTree>
    <p:extLst>
      <p:ext uri="{BB962C8B-B14F-4D97-AF65-F5344CB8AC3E}">
        <p14:creationId xmlns:p14="http://schemas.microsoft.com/office/powerpoint/2010/main" val="1723079530"/>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6895" y="191193"/>
            <a:ext cx="6550429" cy="5940088"/>
          </a:xfrm>
          <a:prstGeom prst="rect">
            <a:avLst/>
          </a:prstGeom>
          <a:noFill/>
        </p:spPr>
        <p:txBody>
          <a:bodyPr wrap="square" rtlCol="0">
            <a:spAutoFit/>
          </a:bodyPr>
          <a:lstStyle/>
          <a:p>
            <a:pPr marL="342900" indent="-342900">
              <a:buFont typeface="Arial" panose="020B0604020202020204" pitchFamily="34" charset="0"/>
              <a:buChar char="•"/>
            </a:pPr>
            <a:r>
              <a:rPr lang="uk-UA" sz="2000" b="1" i="1" dirty="0" smtClean="0"/>
              <a:t>Європейський регіон </a:t>
            </a:r>
            <a:r>
              <a:rPr lang="uk-UA" sz="2000" dirty="0" smtClean="0"/>
              <a:t> - це країни Західної, Північної, Південної, Центральної та Східної Європи, включаючи всі колишні республіки СРСР, а також держави Східного </a:t>
            </a:r>
            <a:r>
              <a:rPr lang="uk-UA" sz="2000" dirty="0" err="1" smtClean="0"/>
              <a:t>Середземномор”я</a:t>
            </a:r>
            <a:r>
              <a:rPr lang="uk-UA" sz="2000" dirty="0" smtClean="0"/>
              <a:t> (Ізраїль, Кіпр, Туреччина). Регіон у 2018 р. прийняв 385 млн. туристів;</a:t>
            </a:r>
          </a:p>
          <a:p>
            <a:pPr marL="342900" indent="-342900">
              <a:buFont typeface="Arial" panose="020B0604020202020204" pitchFamily="34" charset="0"/>
              <a:buChar char="•"/>
            </a:pPr>
            <a:r>
              <a:rPr lang="uk-UA" sz="2000" b="1" i="1" dirty="0" smtClean="0"/>
              <a:t>Американський</a:t>
            </a:r>
            <a:r>
              <a:rPr lang="uk-UA" sz="2000" dirty="0" smtClean="0"/>
              <a:t> - країни Північної, Південної, Центральної Америки, острівні держави та території Карибського басейну. (126 млн. туристів);</a:t>
            </a:r>
          </a:p>
          <a:p>
            <a:pPr marL="342900" indent="-342900">
              <a:buFont typeface="Arial" panose="020B0604020202020204" pitchFamily="34" charset="0"/>
              <a:buChar char="•"/>
            </a:pPr>
            <a:r>
              <a:rPr lang="uk-UA" sz="2000" b="1" i="1" dirty="0" smtClean="0"/>
              <a:t>Азіатський</a:t>
            </a:r>
            <a:r>
              <a:rPr lang="uk-UA" sz="2000" i="1" dirty="0" smtClean="0"/>
              <a:t> – </a:t>
            </a:r>
            <a:r>
              <a:rPr lang="uk-UA" sz="2000" b="1" i="1" dirty="0" smtClean="0"/>
              <a:t>Тихоокеанський</a:t>
            </a:r>
            <a:r>
              <a:rPr lang="uk-UA" sz="2000" dirty="0" smtClean="0"/>
              <a:t> – країни Східної та </a:t>
            </a:r>
            <a:r>
              <a:rPr lang="uk-UA" sz="2000" dirty="0" err="1" smtClean="0"/>
              <a:t>Південно-</a:t>
            </a:r>
            <a:r>
              <a:rPr lang="uk-UA" sz="2000" dirty="0" smtClean="0"/>
              <a:t> Східної Азії, Австралія та Океанія.(93 млн. туристів);</a:t>
            </a:r>
          </a:p>
          <a:p>
            <a:pPr marL="342900" indent="-342900">
              <a:buFont typeface="Arial" panose="020B0604020202020204" pitchFamily="34" charset="0"/>
              <a:buChar char="•"/>
            </a:pPr>
            <a:r>
              <a:rPr lang="uk-UA" sz="2000" b="1" i="1" dirty="0" smtClean="0"/>
              <a:t>Африканський</a:t>
            </a:r>
            <a:r>
              <a:rPr lang="uk-UA" sz="2000" dirty="0" smtClean="0"/>
              <a:t> – країни Африки (крім Єгипту та Лівії) (27 млн. туристів);</a:t>
            </a:r>
          </a:p>
          <a:p>
            <a:pPr marL="342900" indent="-342900">
              <a:buFont typeface="Arial" panose="020B0604020202020204" pitchFamily="34" charset="0"/>
              <a:buChar char="•"/>
            </a:pPr>
            <a:r>
              <a:rPr lang="uk-UA" sz="2000" b="1" i="1" dirty="0" err="1" smtClean="0"/>
              <a:t>Південно</a:t>
            </a:r>
            <a:r>
              <a:rPr lang="uk-UA" sz="2000" b="1" i="1" dirty="0" smtClean="0"/>
              <a:t> – Азіатський</a:t>
            </a:r>
            <a:r>
              <a:rPr lang="uk-UA" sz="2000" b="1" dirty="0" smtClean="0"/>
              <a:t> </a:t>
            </a:r>
            <a:r>
              <a:rPr lang="uk-UA" sz="2000" dirty="0" smtClean="0"/>
              <a:t>– усі країни Південної Азії (55 млн. туристів);</a:t>
            </a:r>
          </a:p>
          <a:p>
            <a:pPr marL="342900" indent="-342900">
              <a:buFont typeface="Arial" panose="020B0604020202020204" pitchFamily="34" charset="0"/>
              <a:buChar char="•"/>
            </a:pPr>
            <a:r>
              <a:rPr lang="uk-UA" sz="2000" b="1" i="1" dirty="0" smtClean="0"/>
              <a:t>Близькосхідний</a:t>
            </a:r>
            <a:r>
              <a:rPr lang="uk-UA" sz="2000" b="1" dirty="0" smtClean="0"/>
              <a:t> </a:t>
            </a:r>
            <a:r>
              <a:rPr lang="uk-UA" sz="2000" dirty="0" smtClean="0"/>
              <a:t>– країни Західної та Південно-Західної Азії, Єгипет та Лівія (18 </a:t>
            </a:r>
            <a:r>
              <a:rPr lang="uk-UA" sz="2000" dirty="0" err="1" smtClean="0"/>
              <a:t>млн</a:t>
            </a:r>
            <a:r>
              <a:rPr lang="uk-UA" sz="2000" dirty="0" smtClean="0"/>
              <a:t> туристів</a:t>
            </a:r>
            <a:r>
              <a:rPr lang="ru-RU" sz="2000" dirty="0" smtClean="0"/>
              <a:t>).</a:t>
            </a:r>
            <a:endParaRPr lang="ru-RU"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57" y="2884517"/>
            <a:ext cx="4951624" cy="3589020"/>
          </a:xfrm>
          <a:prstGeom prst="rect">
            <a:avLst/>
          </a:prstGeom>
        </p:spPr>
      </p:pic>
    </p:spTree>
    <p:extLst>
      <p:ext uri="{BB962C8B-B14F-4D97-AF65-F5344CB8AC3E}">
        <p14:creationId xmlns:p14="http://schemas.microsoft.com/office/powerpoint/2010/main" val="14285998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383" y="241069"/>
            <a:ext cx="6791498" cy="6555641"/>
          </a:xfrm>
          <a:prstGeom prst="rect">
            <a:avLst/>
          </a:prstGeom>
          <a:noFill/>
        </p:spPr>
        <p:txBody>
          <a:bodyPr wrap="square" rtlCol="0">
            <a:spAutoFit/>
          </a:bodyPr>
          <a:lstStyle/>
          <a:p>
            <a:r>
              <a:rPr lang="uk-UA" sz="2400" dirty="0" smtClean="0"/>
              <a:t>Ці регіони виділені </a:t>
            </a:r>
            <a:r>
              <a:rPr lang="uk-UA" sz="2400" b="1" dirty="0" smtClean="0"/>
              <a:t>ВТО</a:t>
            </a:r>
            <a:r>
              <a:rPr lang="uk-UA" sz="2400" dirty="0" smtClean="0"/>
              <a:t> за такими характеристиками: географічне розташування; наявність та особливості туристичних ресурсів; політична ситуація та рівень економічного розвитку країн і життя населення; стан туристичної інфраструктури; місце туризму в економіці та культурі, державній політиці країн; розвиток його певних видів; спрямування туристичних потоків; їх кількість і кількість грошових надходжень від туризму; динаміка його розвитку.</a:t>
            </a:r>
          </a:p>
          <a:p>
            <a:endParaRPr lang="uk-UA" sz="2400" dirty="0" smtClean="0"/>
          </a:p>
          <a:p>
            <a:endParaRPr lang="uk-UA" sz="2400" dirty="0" smtClean="0"/>
          </a:p>
          <a:p>
            <a:r>
              <a:rPr lang="uk-UA" sz="2400" b="1" dirty="0" smtClean="0"/>
              <a:t>Всесвітня туристична організація (ВТО)</a:t>
            </a:r>
            <a:r>
              <a:rPr lang="uk-UA" dirty="0" smtClean="0"/>
              <a:t> -</a:t>
            </a:r>
            <a:r>
              <a:rPr lang="uk-UA" i="1" dirty="0" smtClean="0"/>
              <a:t> </a:t>
            </a:r>
            <a:r>
              <a:rPr lang="uk-UA" dirty="0" smtClean="0"/>
              <a:t> </a:t>
            </a:r>
            <a:r>
              <a:rPr lang="uk-UA" sz="2000" dirty="0" smtClean="0">
                <a:hlinkClick r:id="rId2" tooltip="Спеціалізовані установи ООН"/>
              </a:rPr>
              <a:t>спеціалізована </a:t>
            </a:r>
            <a:r>
              <a:rPr lang="uk-UA" sz="2000" dirty="0" err="1" smtClean="0">
                <a:hlinkClick r:id="rId2" tooltip="Спеціалізовані установи ООН"/>
              </a:rPr>
              <a:t>установа</a:t>
            </a:r>
            <a:r>
              <a:rPr lang="uk-UA" sz="2000" dirty="0" err="1" smtClean="0"/>
              <a:t> </a:t>
            </a:r>
            <a:r>
              <a:rPr lang="uk-UA" sz="2000" dirty="0" err="1" smtClean="0">
                <a:hlinkClick r:id="rId3" tooltip="Організація Об'єднаних Націй"/>
              </a:rPr>
              <a:t>ООН</a:t>
            </a:r>
            <a:r>
              <a:rPr lang="uk-UA" sz="2000" dirty="0" err="1" smtClean="0"/>
              <a:t> відп</a:t>
            </a:r>
            <a:r>
              <a:rPr lang="uk-UA" sz="2000" dirty="0" smtClean="0"/>
              <a:t>овідальна за просування відповідального, стійкого та загальнодоступного туризму.</a:t>
            </a:r>
            <a:endParaRPr lang="uk-UA" sz="2800" dirty="0"/>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1578" y="133005"/>
            <a:ext cx="4646814" cy="3997642"/>
          </a:xfrm>
          <a:prstGeom prst="rect">
            <a:avLst/>
          </a:prstGeom>
        </p:spPr>
      </p:pic>
    </p:spTree>
    <p:extLst>
      <p:ext uri="{BB962C8B-B14F-4D97-AF65-F5344CB8AC3E}">
        <p14:creationId xmlns:p14="http://schemas.microsoft.com/office/powerpoint/2010/main" val="16250641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8953" y="473825"/>
            <a:ext cx="6575367" cy="2369880"/>
          </a:xfrm>
          <a:prstGeom prst="rect">
            <a:avLst/>
          </a:prstGeom>
          <a:noFill/>
        </p:spPr>
        <p:txBody>
          <a:bodyPr wrap="square" rtlCol="0">
            <a:spAutoFit/>
          </a:bodyPr>
          <a:lstStyle/>
          <a:p>
            <a:r>
              <a:rPr lang="ru-RU" sz="2800" b="1" dirty="0" err="1"/>
              <a:t>Європа</a:t>
            </a:r>
            <a:r>
              <a:rPr lang="ru-RU" sz="2400" dirty="0"/>
              <a:t>, </a:t>
            </a:r>
            <a:r>
              <a:rPr lang="ru-RU" sz="2400" dirty="0" err="1"/>
              <a:t>незмінний</a:t>
            </a:r>
            <a:r>
              <a:rPr lang="ru-RU" sz="2400" dirty="0"/>
              <a:t> </a:t>
            </a:r>
            <a:r>
              <a:rPr lang="ru-RU" sz="2400" dirty="0" err="1"/>
              <a:t>світовий</a:t>
            </a:r>
            <a:r>
              <a:rPr lang="ru-RU" sz="2400" dirty="0"/>
              <a:t> </a:t>
            </a:r>
            <a:r>
              <a:rPr lang="ru-RU" sz="2400" dirty="0" err="1"/>
              <a:t>лідер</a:t>
            </a:r>
            <a:r>
              <a:rPr lang="ru-RU" sz="2400" dirty="0"/>
              <a:t> за </a:t>
            </a:r>
            <a:r>
              <a:rPr lang="ru-RU" sz="2400" dirty="0" err="1"/>
              <a:t>обсягами</a:t>
            </a:r>
            <a:r>
              <a:rPr lang="ru-RU" sz="2400" dirty="0"/>
              <a:t> </a:t>
            </a:r>
            <a:r>
              <a:rPr lang="ru-RU" sz="2400" dirty="0" err="1"/>
              <a:t>міжнародного</a:t>
            </a:r>
            <a:r>
              <a:rPr lang="ru-RU" sz="2400" dirty="0"/>
              <a:t> туризму, </a:t>
            </a:r>
            <a:r>
              <a:rPr lang="ru-RU" sz="2400" dirty="0" err="1"/>
              <a:t>спромоглася</a:t>
            </a:r>
            <a:r>
              <a:rPr lang="ru-RU" sz="2400" dirty="0"/>
              <a:t> </a:t>
            </a:r>
            <a:r>
              <a:rPr lang="ru-RU" sz="2400" dirty="0" err="1"/>
              <a:t>привабити</a:t>
            </a:r>
            <a:r>
              <a:rPr lang="ru-RU" sz="2400" dirty="0"/>
              <a:t> </a:t>
            </a:r>
            <a:r>
              <a:rPr lang="ru-RU" sz="2400" dirty="0" err="1"/>
              <a:t>понад</a:t>
            </a:r>
            <a:r>
              <a:rPr lang="ru-RU" sz="2400" dirty="0"/>
              <a:t> 489,4 млн. </a:t>
            </a:r>
            <a:r>
              <a:rPr lang="ru-RU" sz="2400" dirty="0" err="1"/>
              <a:t>іноземців</a:t>
            </a:r>
            <a:r>
              <a:rPr lang="ru-RU" sz="2400" dirty="0"/>
              <a:t>. Доходи </a:t>
            </a:r>
            <a:r>
              <a:rPr lang="ru-RU" sz="2400" dirty="0" err="1"/>
              <a:t>теж</a:t>
            </a:r>
            <a:r>
              <a:rPr lang="ru-RU" sz="2400" dirty="0"/>
              <a:t> </a:t>
            </a:r>
            <a:r>
              <a:rPr lang="ru-RU" sz="2400" dirty="0" err="1"/>
              <a:t>сягнули</a:t>
            </a:r>
            <a:r>
              <a:rPr lang="ru-RU" sz="2400" dirty="0"/>
              <a:t> </a:t>
            </a:r>
            <a:r>
              <a:rPr lang="ru-RU" sz="2400" dirty="0" err="1"/>
              <a:t>чималої</a:t>
            </a:r>
            <a:r>
              <a:rPr lang="ru-RU" sz="2400" dirty="0"/>
              <a:t> </a:t>
            </a:r>
            <a:r>
              <a:rPr lang="ru-RU" sz="2400" dirty="0" err="1"/>
              <a:t>суми</a:t>
            </a:r>
            <a:r>
              <a:rPr lang="ru-RU" sz="2400" dirty="0"/>
              <a:t> - 473,7 млрд. </a:t>
            </a:r>
            <a:r>
              <a:rPr lang="ru-RU" sz="2400" dirty="0" err="1"/>
              <a:t>доларів</a:t>
            </a:r>
            <a:r>
              <a:rPr lang="ru-RU" sz="2400" dirty="0"/>
              <a:t> </a:t>
            </a:r>
            <a:r>
              <a:rPr lang="ru-RU" sz="2400" dirty="0" smtClean="0"/>
              <a:t>. </a:t>
            </a:r>
            <a:r>
              <a:rPr lang="ru-RU" sz="2400" dirty="0" err="1"/>
              <a:t>Значною</a:t>
            </a:r>
            <a:r>
              <a:rPr lang="ru-RU" sz="2400" dirty="0"/>
              <a:t> </a:t>
            </a:r>
            <a:r>
              <a:rPr lang="ru-RU" sz="2400" dirty="0" err="1"/>
              <a:t>мірою</a:t>
            </a:r>
            <a:r>
              <a:rPr lang="ru-RU" sz="2400" dirty="0"/>
              <a:t> </a:t>
            </a:r>
            <a:r>
              <a:rPr lang="ru-RU" sz="2400" dirty="0" err="1"/>
              <a:t>цьому</a:t>
            </a:r>
            <a:r>
              <a:rPr lang="ru-RU" sz="2400" dirty="0"/>
              <a:t> </a:t>
            </a:r>
            <a:r>
              <a:rPr lang="ru-RU" sz="2400" dirty="0" err="1"/>
              <a:t>сприяли</a:t>
            </a:r>
            <a:r>
              <a:rPr lang="ru-RU" sz="2400" dirty="0"/>
              <a:t> </a:t>
            </a:r>
            <a:r>
              <a:rPr lang="ru-RU" sz="2400" dirty="0" err="1"/>
              <a:t>рекреаційні</a:t>
            </a:r>
            <a:r>
              <a:rPr lang="ru-RU" sz="2400" dirty="0"/>
              <a:t> </a:t>
            </a:r>
            <a:r>
              <a:rPr lang="ru-RU" sz="2400" dirty="0" err="1"/>
              <a:t>ресурси</a:t>
            </a:r>
            <a:r>
              <a:rPr lang="ru-RU" sz="2400" dirty="0"/>
              <a:t> </a:t>
            </a:r>
            <a:r>
              <a:rPr lang="ru-RU" sz="2400" dirty="0" err="1"/>
              <a:t>країн</a:t>
            </a:r>
            <a:r>
              <a:rPr lang="ru-RU" sz="2400" dirty="0"/>
              <a:t> </a:t>
            </a:r>
            <a:r>
              <a:rPr lang="ru-RU" sz="2400" dirty="0" err="1"/>
              <a:t>Європи</a:t>
            </a:r>
            <a:r>
              <a:rPr lang="ru-RU" sz="2400" dirty="0"/>
              <a:t>.</a:t>
            </a:r>
            <a:endParaRPr lang="en-US"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660" y="2926079"/>
            <a:ext cx="4464976" cy="3509166"/>
          </a:xfrm>
          <a:prstGeom prst="rect">
            <a:avLst/>
          </a:prstGeom>
        </p:spPr>
      </p:pic>
    </p:spTree>
    <p:extLst>
      <p:ext uri="{BB962C8B-B14F-4D97-AF65-F5344CB8AC3E}">
        <p14:creationId xmlns:p14="http://schemas.microsoft.com/office/powerpoint/2010/main" val="6131624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8554" y="282633"/>
            <a:ext cx="8337665" cy="1384995"/>
          </a:xfrm>
          <a:prstGeom prst="rect">
            <a:avLst/>
          </a:prstGeom>
          <a:noFill/>
        </p:spPr>
        <p:txBody>
          <a:bodyPr wrap="square" rtlCol="0">
            <a:spAutoFit/>
          </a:bodyPr>
          <a:lstStyle/>
          <a:p>
            <a:pPr algn="ctr"/>
            <a:r>
              <a:rPr lang="ru-RU" sz="2800" b="1" dirty="0" err="1"/>
              <a:t>Серед</a:t>
            </a:r>
            <a:r>
              <a:rPr lang="ru-RU" sz="2800" b="1" dirty="0"/>
              <a:t> </a:t>
            </a:r>
            <a:r>
              <a:rPr lang="ru-RU" sz="2800" b="1" dirty="0" err="1"/>
              <a:t>країн</a:t>
            </a:r>
            <a:r>
              <a:rPr lang="ru-RU" sz="2800" b="1" dirty="0"/>
              <a:t>, </a:t>
            </a:r>
            <a:r>
              <a:rPr lang="ru-RU" sz="2800" b="1" dirty="0" err="1"/>
              <a:t>які</a:t>
            </a:r>
            <a:r>
              <a:rPr lang="ru-RU" sz="2800" b="1" dirty="0"/>
              <a:t> </a:t>
            </a:r>
            <a:r>
              <a:rPr lang="ru-RU" sz="2800" b="1" dirty="0" err="1"/>
              <a:t>найбільше</a:t>
            </a:r>
            <a:r>
              <a:rPr lang="ru-RU" sz="2800" b="1" dirty="0"/>
              <a:t> </a:t>
            </a:r>
            <a:r>
              <a:rPr lang="ru-RU" sz="2800" b="1" dirty="0" err="1"/>
              <a:t>приваблюють</a:t>
            </a:r>
            <a:r>
              <a:rPr lang="ru-RU" sz="2800" b="1" dirty="0"/>
              <a:t> </a:t>
            </a:r>
            <a:r>
              <a:rPr lang="ru-RU" sz="2800" b="1" dirty="0" err="1"/>
              <a:t>туристів</a:t>
            </a:r>
            <a:r>
              <a:rPr lang="ru-RU" sz="2800" b="1" dirty="0"/>
              <a:t>, </a:t>
            </a:r>
            <a:r>
              <a:rPr lang="ru-RU" sz="2800" b="1" dirty="0" err="1"/>
              <a:t>варто</a:t>
            </a:r>
            <a:r>
              <a:rPr lang="ru-RU" sz="2800" b="1" dirty="0"/>
              <a:t> </a:t>
            </a:r>
            <a:r>
              <a:rPr lang="ru-RU" sz="2800" b="1" dirty="0" err="1"/>
              <a:t>відзначити</a:t>
            </a:r>
            <a:r>
              <a:rPr lang="ru-RU" sz="2800" b="1" dirty="0"/>
              <a:t> </a:t>
            </a:r>
            <a:r>
              <a:rPr lang="ru-RU" sz="2800" b="1" dirty="0" err="1"/>
              <a:t>такі</a:t>
            </a:r>
            <a:r>
              <a:rPr lang="ru-RU" sz="2800" b="1" dirty="0" smtClean="0"/>
              <a:t>:</a:t>
            </a:r>
          </a:p>
          <a:p>
            <a:endParaRPr lang="en-US" sz="2800" b="1" dirty="0"/>
          </a:p>
        </p:txBody>
      </p:sp>
      <p:sp>
        <p:nvSpPr>
          <p:cNvPr id="4" name="TextBox 3"/>
          <p:cNvSpPr txBox="1"/>
          <p:nvPr/>
        </p:nvSpPr>
        <p:spPr>
          <a:xfrm>
            <a:off x="99753" y="1454727"/>
            <a:ext cx="7115694" cy="5324535"/>
          </a:xfrm>
          <a:prstGeom prst="rect">
            <a:avLst/>
          </a:prstGeom>
          <a:noFill/>
        </p:spPr>
        <p:txBody>
          <a:bodyPr wrap="square" rtlCol="0">
            <a:spAutoFit/>
          </a:bodyPr>
          <a:lstStyle/>
          <a:p>
            <a:r>
              <a:rPr lang="ru-RU" sz="3200" b="1" i="1" dirty="0" err="1" smtClean="0"/>
              <a:t>Франція</a:t>
            </a:r>
            <a:r>
              <a:rPr lang="ru-RU" sz="2800" b="1" i="1" dirty="0"/>
              <a:t> </a:t>
            </a:r>
            <a:r>
              <a:rPr lang="ru-RU" sz="2800" dirty="0"/>
              <a:t>- </a:t>
            </a:r>
            <a:r>
              <a:rPr lang="ru-RU" sz="2800" dirty="0" err="1"/>
              <a:t>середземноморські</a:t>
            </a:r>
            <a:r>
              <a:rPr lang="ru-RU" sz="2800" dirty="0"/>
              <a:t> </a:t>
            </a:r>
            <a:r>
              <a:rPr lang="ru-RU" sz="2800" dirty="0" err="1"/>
              <a:t>узбережжя</a:t>
            </a:r>
            <a:r>
              <a:rPr lang="ru-RU" sz="2800" dirty="0"/>
              <a:t> (</a:t>
            </a:r>
            <a:r>
              <a:rPr lang="ru-RU" sz="2800" dirty="0" err="1"/>
              <a:t>Лазурове</a:t>
            </a:r>
            <a:r>
              <a:rPr lang="ru-RU" sz="2800" dirty="0"/>
              <a:t> </a:t>
            </a:r>
            <a:r>
              <a:rPr lang="ru-RU" sz="2800" dirty="0" err="1"/>
              <a:t>узбережжя</a:t>
            </a:r>
            <a:r>
              <a:rPr lang="ru-RU" sz="2800" dirty="0"/>
              <a:t>), </a:t>
            </a:r>
            <a:r>
              <a:rPr lang="ru-RU" sz="2800" dirty="0" err="1"/>
              <a:t>історико-архітектурні</a:t>
            </a:r>
            <a:r>
              <a:rPr lang="ru-RU" sz="2800" dirty="0"/>
              <a:t> </a:t>
            </a:r>
            <a:r>
              <a:rPr lang="ru-RU" sz="2800" dirty="0" err="1"/>
              <a:t>пам'ятки</a:t>
            </a:r>
            <a:r>
              <a:rPr lang="ru-RU" sz="2800" dirty="0"/>
              <a:t>. </a:t>
            </a:r>
            <a:r>
              <a:rPr lang="ru-RU" sz="2800" dirty="0" err="1"/>
              <a:t>Країна</a:t>
            </a:r>
            <a:r>
              <a:rPr lang="ru-RU" sz="2800" dirty="0"/>
              <a:t> </a:t>
            </a:r>
            <a:r>
              <a:rPr lang="ru-RU" sz="2800" dirty="0" err="1"/>
              <a:t>має</a:t>
            </a:r>
            <a:r>
              <a:rPr lang="ru-RU" sz="2800" dirty="0"/>
              <a:t> </a:t>
            </a:r>
            <a:r>
              <a:rPr lang="ru-RU" sz="2800" dirty="0" err="1"/>
              <a:t>сприятливі</a:t>
            </a:r>
            <a:r>
              <a:rPr lang="ru-RU" sz="2800" dirty="0"/>
              <a:t> </a:t>
            </a:r>
            <a:r>
              <a:rPr lang="ru-RU" sz="2800" dirty="0" err="1"/>
              <a:t>кліматичні</a:t>
            </a:r>
            <a:r>
              <a:rPr lang="ru-RU" sz="2800" dirty="0"/>
              <a:t> </a:t>
            </a:r>
            <a:r>
              <a:rPr lang="ru-RU" sz="2800" dirty="0" err="1"/>
              <a:t>умови</a:t>
            </a:r>
            <a:r>
              <a:rPr lang="ru-RU" sz="2800" dirty="0"/>
              <a:t> для </a:t>
            </a:r>
            <a:r>
              <a:rPr lang="ru-RU" sz="2800" dirty="0" err="1"/>
              <a:t>розвитку</a:t>
            </a:r>
            <a:r>
              <a:rPr lang="ru-RU" sz="2800" dirty="0"/>
              <a:t> як </a:t>
            </a:r>
            <a:r>
              <a:rPr lang="ru-RU" sz="2800" dirty="0" err="1"/>
              <a:t>літніх</a:t>
            </a:r>
            <a:r>
              <a:rPr lang="ru-RU" sz="2800" dirty="0"/>
              <a:t>, так і </a:t>
            </a:r>
            <a:r>
              <a:rPr lang="ru-RU" sz="2800" dirty="0" err="1"/>
              <a:t>зимових</a:t>
            </a:r>
            <a:r>
              <a:rPr lang="ru-RU" sz="2800" dirty="0"/>
              <a:t> </a:t>
            </a:r>
            <a:r>
              <a:rPr lang="ru-RU" sz="2800" dirty="0" err="1"/>
              <a:t>видів</a:t>
            </a:r>
            <a:r>
              <a:rPr lang="ru-RU" sz="2800" dirty="0"/>
              <a:t> туризму. У </a:t>
            </a:r>
            <a:r>
              <a:rPr lang="ru-RU" sz="2800" dirty="0" err="1"/>
              <a:t>Франції</a:t>
            </a:r>
            <a:r>
              <a:rPr lang="ru-RU" sz="2800" dirty="0"/>
              <a:t> </a:t>
            </a:r>
            <a:r>
              <a:rPr lang="ru-RU" sz="2800" dirty="0" err="1"/>
              <a:t>здійснюються</a:t>
            </a:r>
            <a:r>
              <a:rPr lang="ru-RU" sz="2800" dirty="0"/>
              <a:t> 10 </a:t>
            </a:r>
            <a:r>
              <a:rPr lang="ru-RU" sz="2800" dirty="0" err="1"/>
              <a:t>відсотків</a:t>
            </a:r>
            <a:r>
              <a:rPr lang="ru-RU" sz="2800" dirty="0"/>
              <a:t> </a:t>
            </a:r>
            <a:r>
              <a:rPr lang="ru-RU" sz="2800" dirty="0" err="1"/>
              <a:t>гірських</a:t>
            </a:r>
            <a:r>
              <a:rPr lang="ru-RU" sz="2800" dirty="0"/>
              <a:t> баз </a:t>
            </a:r>
            <a:r>
              <a:rPr lang="ru-RU" sz="2800" dirty="0" err="1"/>
              <a:t>світу</a:t>
            </a:r>
            <a:r>
              <a:rPr lang="ru-RU" sz="2800" dirty="0"/>
              <a:t>, </a:t>
            </a:r>
            <a:r>
              <a:rPr lang="ru-RU" sz="2800" dirty="0" err="1"/>
              <a:t>популярний</a:t>
            </a:r>
            <a:r>
              <a:rPr lang="ru-RU" sz="2800" dirty="0"/>
              <a:t> </a:t>
            </a:r>
            <a:r>
              <a:rPr lang="ru-RU" sz="2800" dirty="0" err="1"/>
              <a:t>конгресний</a:t>
            </a:r>
            <a:r>
              <a:rPr lang="ru-RU" sz="2800" dirty="0"/>
              <a:t> туризм - </a:t>
            </a:r>
            <a:r>
              <a:rPr lang="ru-RU" sz="2800" dirty="0" err="1"/>
              <a:t>понад</a:t>
            </a:r>
            <a:r>
              <a:rPr lang="ru-RU" sz="2800" dirty="0"/>
              <a:t> 500 </a:t>
            </a:r>
            <a:r>
              <a:rPr lang="ru-RU" sz="2800" dirty="0" err="1"/>
              <a:t>конгресів</a:t>
            </a:r>
            <a:r>
              <a:rPr lang="ru-RU" sz="2800" dirty="0"/>
              <a:t> </a:t>
            </a:r>
            <a:r>
              <a:rPr lang="ru-RU" sz="2800" dirty="0" err="1"/>
              <a:t>кожний</a:t>
            </a:r>
            <a:r>
              <a:rPr lang="ru-RU" sz="2800" dirty="0"/>
              <a:t> </a:t>
            </a:r>
            <a:r>
              <a:rPr lang="ru-RU" sz="2800" dirty="0" err="1"/>
              <a:t>рік</a:t>
            </a:r>
            <a:r>
              <a:rPr lang="ru-RU" sz="2800" dirty="0"/>
              <a:t>. </a:t>
            </a:r>
            <a:r>
              <a:rPr lang="ru-RU" sz="2800" dirty="0" err="1"/>
              <a:t>Щороку</a:t>
            </a:r>
            <a:r>
              <a:rPr lang="ru-RU" sz="2800" dirty="0"/>
              <a:t> </a:t>
            </a:r>
            <a:r>
              <a:rPr lang="ru-RU" sz="2800" dirty="0" err="1"/>
              <a:t>цю</a:t>
            </a:r>
            <a:r>
              <a:rPr lang="ru-RU" sz="2800" dirty="0"/>
              <a:t> </a:t>
            </a:r>
            <a:r>
              <a:rPr lang="ru-RU" sz="2800" dirty="0" err="1"/>
              <a:t>країну</a:t>
            </a:r>
            <a:r>
              <a:rPr lang="ru-RU" sz="2800" dirty="0"/>
              <a:t> </a:t>
            </a:r>
            <a:r>
              <a:rPr lang="ru-RU" sz="2800" dirty="0" err="1"/>
              <a:t>відвідує</a:t>
            </a:r>
            <a:r>
              <a:rPr lang="ru-RU" sz="2800" dirty="0"/>
              <a:t> </a:t>
            </a:r>
            <a:r>
              <a:rPr lang="ru-RU" sz="2800" dirty="0" err="1"/>
              <a:t>майже</a:t>
            </a:r>
            <a:r>
              <a:rPr lang="ru-RU" sz="2800" dirty="0"/>
              <a:t> 79,3 млн. </a:t>
            </a:r>
            <a:r>
              <a:rPr lang="ru-RU" sz="2800" dirty="0" err="1"/>
              <a:t>туристів</a:t>
            </a:r>
            <a:r>
              <a:rPr lang="ru-RU" sz="2800" dirty="0"/>
              <a:t>, а доходи </a:t>
            </a:r>
            <a:r>
              <a:rPr lang="ru-RU" sz="2800" dirty="0" err="1"/>
              <a:t>від</a:t>
            </a:r>
            <a:r>
              <a:rPr lang="ru-RU" sz="2800" dirty="0"/>
              <a:t> туризму </a:t>
            </a:r>
            <a:r>
              <a:rPr lang="ru-RU" sz="2800" dirty="0" err="1"/>
              <a:t>становлять</a:t>
            </a:r>
            <a:r>
              <a:rPr lang="ru-RU" sz="2800" dirty="0"/>
              <a:t> 55,6 млрд. </a:t>
            </a:r>
            <a:r>
              <a:rPr lang="ru-RU" sz="2800" dirty="0" err="1"/>
              <a:t>доларів</a:t>
            </a:r>
            <a:r>
              <a:rPr lang="ru-RU" sz="2800" dirty="0"/>
              <a:t> </a:t>
            </a:r>
            <a:endParaRPr lang="en-US" sz="28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636" y="2234949"/>
            <a:ext cx="4761461" cy="4314306"/>
          </a:xfrm>
          <a:prstGeom prst="rect">
            <a:avLst/>
          </a:prstGeom>
        </p:spPr>
      </p:pic>
    </p:spTree>
    <p:extLst>
      <p:ext uri="{BB962C8B-B14F-4D97-AF65-F5344CB8AC3E}">
        <p14:creationId xmlns:p14="http://schemas.microsoft.com/office/powerpoint/2010/main" val="4013393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68044" y="108066"/>
            <a:ext cx="5760720" cy="3196412"/>
          </a:xfrm>
          <a:prstGeom prst="rect">
            <a:avLst/>
          </a:prstGeom>
          <a:noFill/>
        </p:spPr>
        <p:txBody>
          <a:bodyPr wrap="square" rtlCol="0">
            <a:spAutoFit/>
          </a:bodyPr>
          <a:lstStyle/>
          <a:p>
            <a:r>
              <a:rPr lang="ru-RU" sz="2800" b="1" i="1" dirty="0" err="1" smtClean="0"/>
              <a:t>Іспанія</a:t>
            </a:r>
            <a:r>
              <a:rPr lang="ru-RU" sz="2800" b="1" i="1" dirty="0" smtClean="0"/>
              <a:t>.</a:t>
            </a:r>
            <a:r>
              <a:rPr lang="ru-RU" sz="2400" b="1" i="1" dirty="0"/>
              <a:t> </a:t>
            </a:r>
            <a:r>
              <a:rPr lang="ru-RU" sz="2400" dirty="0" err="1"/>
              <a:t>Популярними</a:t>
            </a:r>
            <a:r>
              <a:rPr lang="ru-RU" sz="2400" dirty="0"/>
              <a:t> районами </a:t>
            </a:r>
            <a:r>
              <a:rPr lang="ru-RU" sz="2400" dirty="0" err="1"/>
              <a:t>серед</a:t>
            </a:r>
            <a:r>
              <a:rPr lang="ru-RU" sz="2400" dirty="0"/>
              <a:t> </a:t>
            </a:r>
            <a:r>
              <a:rPr lang="ru-RU" sz="2400" dirty="0" err="1"/>
              <a:t>туристів</a:t>
            </a:r>
            <a:r>
              <a:rPr lang="ru-RU" sz="2400" dirty="0"/>
              <a:t> є </a:t>
            </a:r>
            <a:r>
              <a:rPr lang="ru-RU" sz="2400" dirty="0" err="1"/>
              <a:t>Канарські</a:t>
            </a:r>
            <a:r>
              <a:rPr lang="ru-RU" sz="2400" dirty="0"/>
              <a:t> </a:t>
            </a:r>
            <a:r>
              <a:rPr lang="ru-RU" sz="2400" dirty="0" err="1"/>
              <a:t>острови</a:t>
            </a:r>
            <a:r>
              <a:rPr lang="ru-RU" sz="2400" dirty="0"/>
              <a:t>, </a:t>
            </a:r>
            <a:r>
              <a:rPr lang="ru-RU" sz="2400" dirty="0" err="1"/>
              <a:t>райони</a:t>
            </a:r>
            <a:r>
              <a:rPr lang="ru-RU" sz="2400" dirty="0"/>
              <a:t> </a:t>
            </a:r>
            <a:r>
              <a:rPr lang="ru-RU" sz="2400" dirty="0" err="1"/>
              <a:t>Коста</a:t>
            </a:r>
            <a:r>
              <a:rPr lang="ru-RU" sz="2400" dirty="0"/>
              <a:t>-Брава, </a:t>
            </a:r>
            <a:r>
              <a:rPr lang="ru-RU" sz="2400" dirty="0" err="1"/>
              <a:t>пляжі</a:t>
            </a:r>
            <a:r>
              <a:rPr lang="ru-RU" sz="2400" dirty="0"/>
              <a:t> </a:t>
            </a:r>
            <a:r>
              <a:rPr lang="ru-RU" sz="2400" dirty="0" err="1"/>
              <a:t>Коста-Дорада</a:t>
            </a:r>
            <a:r>
              <a:rPr lang="ru-RU" sz="2400" dirty="0"/>
              <a:t>, </a:t>
            </a:r>
            <a:r>
              <a:rPr lang="ru-RU" sz="2400" dirty="0" err="1"/>
              <a:t>Коста</a:t>
            </a:r>
            <a:r>
              <a:rPr lang="ru-RU" sz="2400" dirty="0"/>
              <a:t> </a:t>
            </a:r>
            <a:r>
              <a:rPr lang="ru-RU" sz="2400" dirty="0" err="1"/>
              <a:t>дель</a:t>
            </a:r>
            <a:r>
              <a:rPr lang="ru-RU" sz="2400" dirty="0"/>
              <a:t> Соль, </a:t>
            </a:r>
            <a:r>
              <a:rPr lang="ru-RU" sz="2400" dirty="0" err="1"/>
              <a:t>острів</a:t>
            </a:r>
            <a:r>
              <a:rPr lang="ru-RU" sz="2400" dirty="0"/>
              <a:t> Мальорка та </a:t>
            </a:r>
            <a:r>
              <a:rPr lang="ru-RU" sz="2400" dirty="0" err="1"/>
              <a:t>давньоісторичні</a:t>
            </a:r>
            <a:r>
              <a:rPr lang="ru-RU" sz="2400" dirty="0"/>
              <a:t> </a:t>
            </a:r>
            <a:r>
              <a:rPr lang="ru-RU" sz="2400" dirty="0" err="1"/>
              <a:t>міста</a:t>
            </a:r>
            <a:r>
              <a:rPr lang="ru-RU" sz="2400" dirty="0"/>
              <a:t>. </a:t>
            </a:r>
            <a:r>
              <a:rPr lang="ru-RU" sz="2400" dirty="0" err="1"/>
              <a:t>Іспанію</a:t>
            </a:r>
            <a:r>
              <a:rPr lang="ru-RU" sz="2400" dirty="0"/>
              <a:t> </a:t>
            </a:r>
            <a:r>
              <a:rPr lang="ru-RU" sz="2400" dirty="0" err="1"/>
              <a:t>щорічно</a:t>
            </a:r>
            <a:r>
              <a:rPr lang="ru-RU" sz="2400" dirty="0"/>
              <a:t> </a:t>
            </a:r>
            <a:r>
              <a:rPr lang="ru-RU" sz="2400" dirty="0" err="1"/>
              <a:t>відвідує</a:t>
            </a:r>
            <a:r>
              <a:rPr lang="ru-RU" sz="2400" dirty="0"/>
              <a:t> 57,3 млн. </a:t>
            </a:r>
            <a:r>
              <a:rPr lang="ru-RU" sz="2400" dirty="0" err="1"/>
              <a:t>туристів</a:t>
            </a:r>
            <a:r>
              <a:rPr lang="ru-RU" sz="2400" dirty="0"/>
              <a:t>, доходи </a:t>
            </a:r>
            <a:r>
              <a:rPr lang="ru-RU" sz="2400" dirty="0" err="1"/>
              <a:t>від</a:t>
            </a:r>
            <a:r>
              <a:rPr lang="ru-RU" sz="2400" dirty="0"/>
              <a:t> туризму </a:t>
            </a:r>
            <a:r>
              <a:rPr lang="ru-RU" sz="2400" dirty="0" err="1"/>
              <a:t>становлять</a:t>
            </a:r>
            <a:r>
              <a:rPr lang="ru-RU" sz="2400" dirty="0"/>
              <a:t> 61,6 млрд. </a:t>
            </a:r>
            <a:r>
              <a:rPr lang="ru-RU" sz="2400" dirty="0" err="1"/>
              <a:t>доларів</a:t>
            </a:r>
            <a:r>
              <a:rPr lang="ru-RU" sz="2400" dirty="0"/>
              <a:t> </a:t>
            </a:r>
            <a:endParaRPr lang="en-US" sz="2400" dirty="0"/>
          </a:p>
        </p:txBody>
      </p:sp>
      <p:sp>
        <p:nvSpPr>
          <p:cNvPr id="3" name="TextBox 2"/>
          <p:cNvSpPr txBox="1"/>
          <p:nvPr/>
        </p:nvSpPr>
        <p:spPr>
          <a:xfrm>
            <a:off x="191193" y="3399906"/>
            <a:ext cx="5278582" cy="3477875"/>
          </a:xfrm>
          <a:prstGeom prst="rect">
            <a:avLst/>
          </a:prstGeom>
          <a:noFill/>
        </p:spPr>
        <p:txBody>
          <a:bodyPr wrap="square" rtlCol="0">
            <a:spAutoFit/>
          </a:bodyPr>
          <a:lstStyle/>
          <a:p>
            <a:r>
              <a:rPr lang="ru-RU" sz="2800" b="1" i="1" dirty="0" err="1"/>
              <a:t>Італія</a:t>
            </a:r>
            <a:r>
              <a:rPr lang="ru-RU" sz="2800" b="1" i="1" dirty="0"/>
              <a:t>.</a:t>
            </a:r>
            <a:r>
              <a:rPr lang="ru-RU" sz="2400" b="1" i="1" dirty="0"/>
              <a:t> </a:t>
            </a:r>
            <a:r>
              <a:rPr lang="ru-RU" sz="2400" dirty="0" err="1"/>
              <a:t>Основними</a:t>
            </a:r>
            <a:r>
              <a:rPr lang="ru-RU" sz="2400" dirty="0"/>
              <a:t> </a:t>
            </a:r>
            <a:r>
              <a:rPr lang="ru-RU" sz="2400" dirty="0" err="1"/>
              <a:t>туристичними</a:t>
            </a:r>
            <a:r>
              <a:rPr lang="ru-RU" sz="2400" dirty="0"/>
              <a:t> центрами є Рим, Неаполь та </a:t>
            </a:r>
            <a:r>
              <a:rPr lang="ru-RU" sz="2400" dirty="0" err="1"/>
              <a:t>Флоренція</a:t>
            </a:r>
            <a:r>
              <a:rPr lang="ru-RU" sz="2400" dirty="0"/>
              <a:t>. </a:t>
            </a:r>
            <a:r>
              <a:rPr lang="ru-RU" sz="2400" dirty="0" err="1"/>
              <a:t>Пам'ятки</a:t>
            </a:r>
            <a:r>
              <a:rPr lang="ru-RU" sz="2400" dirty="0"/>
              <a:t> 22 </a:t>
            </a:r>
            <a:r>
              <a:rPr lang="ru-RU" sz="2400" dirty="0" err="1"/>
              <a:t>міст</a:t>
            </a:r>
            <a:r>
              <a:rPr lang="ru-RU" sz="2400" dirty="0"/>
              <a:t> </a:t>
            </a:r>
            <a:r>
              <a:rPr lang="ru-RU" sz="2400" dirty="0" err="1"/>
              <a:t>Італії</a:t>
            </a:r>
            <a:r>
              <a:rPr lang="ru-RU" sz="2400" dirty="0"/>
              <a:t> є </a:t>
            </a:r>
            <a:r>
              <a:rPr lang="ru-RU" sz="2400" dirty="0" err="1"/>
              <a:t>унікальними</a:t>
            </a:r>
            <a:r>
              <a:rPr lang="ru-RU" sz="2400" dirty="0"/>
              <a:t>, а 1350 з них </a:t>
            </a:r>
            <a:r>
              <a:rPr lang="ru-RU" sz="2400" dirty="0" err="1"/>
              <a:t>вважають</a:t>
            </a:r>
            <a:r>
              <a:rPr lang="ru-RU" sz="2400" dirty="0"/>
              <a:t> </a:t>
            </a:r>
            <a:r>
              <a:rPr lang="ru-RU" sz="2400" dirty="0" err="1"/>
              <a:t>надзвичайно</a:t>
            </a:r>
            <a:r>
              <a:rPr lang="ru-RU" sz="2400" dirty="0"/>
              <a:t> </a:t>
            </a:r>
            <a:r>
              <a:rPr lang="ru-RU" sz="2400" dirty="0" err="1"/>
              <a:t>привабливими</a:t>
            </a:r>
            <a:r>
              <a:rPr lang="ru-RU" sz="2400" dirty="0"/>
              <a:t>. </a:t>
            </a:r>
            <a:r>
              <a:rPr lang="ru-RU" sz="2400" dirty="0" err="1"/>
              <a:t>Щороку</a:t>
            </a:r>
            <a:r>
              <a:rPr lang="ru-RU" sz="2400" dirty="0"/>
              <a:t> </a:t>
            </a:r>
            <a:r>
              <a:rPr lang="ru-RU" sz="2400" dirty="0" err="1"/>
              <a:t>країну</a:t>
            </a:r>
            <a:r>
              <a:rPr lang="ru-RU" sz="2400" dirty="0"/>
              <a:t> </a:t>
            </a:r>
            <a:r>
              <a:rPr lang="ru-RU" sz="2400" dirty="0" err="1"/>
              <a:t>відвідує</a:t>
            </a:r>
            <a:r>
              <a:rPr lang="ru-RU" sz="2400" dirty="0"/>
              <a:t> 42,7 млн. </a:t>
            </a:r>
            <a:r>
              <a:rPr lang="ru-RU" sz="2400" dirty="0" err="1"/>
              <a:t>туристів</a:t>
            </a:r>
            <a:r>
              <a:rPr lang="ru-RU" sz="2400" dirty="0"/>
              <a:t>, доходи </a:t>
            </a:r>
            <a:r>
              <a:rPr lang="ru-RU" sz="2400" dirty="0" err="1"/>
              <a:t>становлять</a:t>
            </a:r>
            <a:r>
              <a:rPr lang="ru-RU" sz="2400" dirty="0"/>
              <a:t> 45,7 млрд. </a:t>
            </a:r>
            <a:r>
              <a:rPr lang="ru-RU" sz="2400" dirty="0" err="1"/>
              <a:t>доларів</a:t>
            </a:r>
            <a:endParaRPr lang="en-US"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5164" y="3532910"/>
            <a:ext cx="4779818" cy="310854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204" y="403337"/>
            <a:ext cx="4879571" cy="2901140"/>
          </a:xfrm>
          <a:prstGeom prst="rect">
            <a:avLst/>
          </a:prstGeom>
        </p:spPr>
      </p:pic>
    </p:spTree>
    <p:extLst>
      <p:ext uri="{BB962C8B-B14F-4D97-AF65-F5344CB8AC3E}">
        <p14:creationId xmlns:p14="http://schemas.microsoft.com/office/powerpoint/2010/main" val="15973804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177</TotalTime>
  <Words>508</Words>
  <Application>Microsoft Office PowerPoint</Application>
  <PresentationFormat>Произвольный</PresentationFormat>
  <Paragraphs>96</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Ион</vt:lpstr>
      <vt:lpstr>Презентація на тему: «Туристичне районування світу»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«Туристичне районування світу»</dc:title>
  <dc:creator>Олександр</dc:creator>
  <cp:lastModifiedBy>Бондар Дарина Сергіївна</cp:lastModifiedBy>
  <cp:revision>18</cp:revision>
  <dcterms:created xsi:type="dcterms:W3CDTF">2020-10-08T19:02:51Z</dcterms:created>
  <dcterms:modified xsi:type="dcterms:W3CDTF">2024-02-21T13:51:14Z</dcterms:modified>
</cp:coreProperties>
</file>