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72" r:id="rId5"/>
    <p:sldId id="294" r:id="rId6"/>
    <p:sldId id="295" r:id="rId7"/>
    <p:sldId id="297" r:id="rId8"/>
    <p:sldId id="259" r:id="rId9"/>
    <p:sldId id="270" r:id="rId10"/>
    <p:sldId id="260" r:id="rId11"/>
    <p:sldId id="261" r:id="rId12"/>
    <p:sldId id="265" r:id="rId13"/>
    <p:sldId id="262" r:id="rId14"/>
    <p:sldId id="274" r:id="rId15"/>
    <p:sldId id="263" r:id="rId16"/>
    <p:sldId id="264" r:id="rId17"/>
    <p:sldId id="271" r:id="rId18"/>
    <p:sldId id="276" r:id="rId19"/>
    <p:sldId id="275" r:id="rId20"/>
    <p:sldId id="292" r:id="rId21"/>
    <p:sldId id="266" r:id="rId22"/>
    <p:sldId id="277" r:id="rId23"/>
    <p:sldId id="285" r:id="rId24"/>
    <p:sldId id="286" r:id="rId25"/>
    <p:sldId id="267" r:id="rId26"/>
    <p:sldId id="278" r:id="rId27"/>
    <p:sldId id="279" r:id="rId28"/>
    <p:sldId id="290" r:id="rId29"/>
    <p:sldId id="268" r:id="rId30"/>
    <p:sldId id="287" r:id="rId31"/>
    <p:sldId id="269" r:id="rId32"/>
    <p:sldId id="281" r:id="rId33"/>
    <p:sldId id="282" r:id="rId34"/>
    <p:sldId id="283" r:id="rId35"/>
    <p:sldId id="291" r:id="rId36"/>
    <p:sldId id="280" r:id="rId37"/>
    <p:sldId id="289" r:id="rId38"/>
    <p:sldId id="288" r:id="rId39"/>
    <p:sldId id="293" r:id="rId40"/>
    <p:sldId id="284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9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2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88539-A57B-4E60-8A11-06DCAE87FCC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C41DA-367B-4C83-B86E-2CC8B887D1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9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88539-A57B-4E60-8A11-06DCAE87FCC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C41DA-367B-4C83-B86E-2CC8B887D1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842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88539-A57B-4E60-8A11-06DCAE87FCC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C41DA-367B-4C83-B86E-2CC8B887D1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204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88539-A57B-4E60-8A11-06DCAE87FCC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C41DA-367B-4C83-B86E-2CC8B887D1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070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88539-A57B-4E60-8A11-06DCAE87FCC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C41DA-367B-4C83-B86E-2CC8B887D1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26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88539-A57B-4E60-8A11-06DCAE87FCC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C41DA-367B-4C83-B86E-2CC8B887D1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198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88539-A57B-4E60-8A11-06DCAE87FCC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C41DA-367B-4C83-B86E-2CC8B887D1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88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88539-A57B-4E60-8A11-06DCAE87FCC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C41DA-367B-4C83-B86E-2CC8B887D1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95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88539-A57B-4E60-8A11-06DCAE87FCC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C41DA-367B-4C83-B86E-2CC8B887D1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872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88539-A57B-4E60-8A11-06DCAE87FCC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C41DA-367B-4C83-B86E-2CC8B887D1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482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88539-A57B-4E60-8A11-06DCAE87FCC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C41DA-367B-4C83-B86E-2CC8B887D1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15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88539-A57B-4E60-8A11-06DCAE87FCCE}" type="datetimeFigureOut">
              <a:rPr lang="ru-RU" smtClean="0"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C41DA-367B-4C83-B86E-2CC8B887D1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33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kivoZ2" TargetMode="External"/><Relationship Id="rId2" Type="http://schemas.openxmlformats.org/officeDocument/2006/relationships/hyperlink" Target="https://goo.gl/PBL4X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pythonguide.rozh2sch.org.ua/#%D1%81%D0%BA%D1%80%D0%B8%D0%BF%D1%82%D0%B0%D0%BC%D0%B8" TargetMode="External"/><Relationship Id="rId4" Type="http://schemas.openxmlformats.org/officeDocument/2006/relationships/hyperlink" Target="https://www.python.org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ython.org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pythonworld.ru/tipy-dannyx-v-python/stroki-funkcii-i-metody-strok.html" TargetMode="External"/><Relationship Id="rId2" Type="http://schemas.openxmlformats.org/officeDocument/2006/relationships/hyperlink" Target="https://www.inform.pp.ua/2020/02/python-9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estprog.net/uk/sitemap_ua/python-ua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20775"/>
          </a:xfrm>
        </p:spPr>
        <p:txBody>
          <a:bodyPr/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1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643188"/>
            <a:ext cx="9144000" cy="2614612"/>
          </a:xfrm>
        </p:spPr>
        <p:txBody>
          <a:bodyPr>
            <a:noAutofit/>
          </a:bodyPr>
          <a:lstStyle/>
          <a:p>
            <a:r>
              <a:rPr lang="uk-UA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 мовою 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</a:p>
        </p:txBody>
      </p:sp>
    </p:spTree>
    <p:extLst>
      <p:ext uri="{BB962C8B-B14F-4D97-AF65-F5344CB8AC3E}">
        <p14:creationId xmlns:p14="http://schemas.microsoft.com/office/powerpoint/2010/main" val="2110784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3767" y="58847"/>
            <a:ext cx="1059002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" indent="457200"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endPara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457200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45720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і будь-яка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алфавіт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синтаксис, семантику.</a:t>
            </a:r>
          </a:p>
          <a:p>
            <a:pPr marL="72000" indent="457200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457200"/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Алфавіт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2000" indent="457200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indent="457200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2000" indent="457200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2100" lvl="1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латинського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алфавіту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872100" lvl="1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0...9;</a:t>
            </a:r>
          </a:p>
          <a:p>
            <a:pPr marL="872100" lvl="1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+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*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{} []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\ ^ = &gt; &lt; ( ) . , ; _ # ‘!?: . </a:t>
            </a:r>
          </a:p>
          <a:p>
            <a:pPr marL="72000" indent="45720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2000" indent="457200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2100" lvl="1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&lt;=, &gt;=,  &lt;&gt;, = =; !=, **;</a:t>
            </a:r>
          </a:p>
          <a:p>
            <a:pPr marL="872100" lvl="1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elif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if, as, else, import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2000" indent="457200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2000" indent="457200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Семантика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записаних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629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820" y="364851"/>
            <a:ext cx="1120671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endParaRPr lang="uk-UA" sz="28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/>
            <a:endParaRPr lang="en-US" sz="28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Окремий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(число, символ, рядок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величиною.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характеристиками є </a:t>
            </a:r>
            <a:r>
              <a:rPr lang="ru-RU" sz="2000" b="1" i="1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</a:t>
            </a:r>
            <a:r>
              <a:rPr lang="ru-RU" sz="2000" b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</a:t>
            </a:r>
            <a:r>
              <a:rPr lang="ru-RU" sz="2000" b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t"/>
            <a:endParaRPr lang="ru-RU" sz="1000" dirty="0" smtClean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/>
            <a:r>
              <a:rPr lang="ru-RU" sz="2000" b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sz="2000" b="1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Величина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 </a:t>
            </a:r>
            <a:r>
              <a:rPr lang="ru-RU" sz="2000" i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константою 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постійною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змінною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t"/>
            <a:endParaRPr lang="ru-RU" sz="1000" dirty="0" smtClean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/>
            <a:r>
              <a:rPr lang="ru-RU" sz="2000" b="1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</a:t>
            </a:r>
            <a:r>
              <a:rPr lang="ru-RU" sz="2000" b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змінюватися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Прикладом констант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число </a:t>
            </a:r>
            <a:r>
              <a:rPr lang="el-GR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 = 3,14.... 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математиці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фізиці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число </a:t>
            </a:r>
            <a:r>
              <a:rPr lang="en-US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g=9,8 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м/с</a:t>
            </a:r>
            <a:r>
              <a:rPr lang="ru-RU" sz="2000" baseline="30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2 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хімії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густина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води </a:t>
            </a:r>
            <a:r>
              <a:rPr lang="el-GR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ρ=997 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кг/м</a:t>
            </a:r>
            <a:r>
              <a:rPr lang="ru-RU" sz="2000" baseline="30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.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Звичайні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числа та рядки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константами.</a:t>
            </a:r>
          </a:p>
          <a:p>
            <a:pPr algn="just" fontAlgn="t"/>
            <a:endParaRPr lang="ru-RU" sz="1000" dirty="0" smtClean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/>
            <a:r>
              <a:rPr lang="ru-RU" sz="2000" b="1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sz="2000" b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змінюватися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t"/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правила,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</a:t>
            </a:r>
            <a:r>
              <a:rPr lang="ru-RU" sz="2000" i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</a:t>
            </a:r>
            <a:r>
              <a:rPr lang="ru-RU" sz="2000" i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 smtClean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Першим символом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латинська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знак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нижнього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підкреслювання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t">
              <a:buFont typeface="Arial" panose="020B0604020202020204" pitchFamily="34" charset="0"/>
              <a:buChar char="•"/>
            </a:pP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Решта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складатися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чисел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знаків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нижнього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підкреслювання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макі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/, #, @. Не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пробіли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t">
              <a:buFont typeface="Arial" panose="020B0604020202020204" pitchFamily="34" charset="0"/>
              <a:buChar char="•"/>
            </a:pP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Імена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регістру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myname</a:t>
            </a:r>
            <a:r>
              <a:rPr lang="en-US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myName</a:t>
            </a:r>
            <a:r>
              <a:rPr lang="en-US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імена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0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(команд)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print.</a:t>
            </a:r>
            <a:endParaRPr lang="en-US" sz="2000" dirty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77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270" y="0"/>
            <a:ext cx="1151607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змінної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знак</a:t>
            </a:r>
            <a:r>
              <a:rPr lang="ru-RU" sz="2400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ru-RU" sz="240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i="0" dirty="0" smtClean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змінної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записано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зліва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знака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присвоювання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арифметичний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вираз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числа та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задані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r>
              <a:rPr lang="ru-RU" sz="2400" b="0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справа. 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f=5</a:t>
            </a:r>
          </a:p>
          <a:p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a1=36.12</a:t>
            </a:r>
          </a:p>
          <a:p>
            <a:r>
              <a:rPr lang="uk-UA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 отримати інформацію про тип змінної необхідно скористатися  функцією </a:t>
            </a:r>
            <a:r>
              <a:rPr lang="en-US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(f)</a:t>
            </a:r>
          </a:p>
          <a:p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&lt;class '</a:t>
            </a:r>
            <a:r>
              <a:rPr lang="en-US" sz="2400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'&gt;</a:t>
            </a:r>
          </a:p>
          <a:p>
            <a:r>
              <a:rPr lang="en-US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(a1)</a:t>
            </a:r>
          </a:p>
          <a:p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&lt;class 'float'&gt;</a:t>
            </a:r>
          </a:p>
          <a:p>
            <a:r>
              <a:rPr lang="uk-UA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 вивести значення змінної на екран необхідно скористатися  функцією </a:t>
            </a:r>
            <a:r>
              <a:rPr lang="en-US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print(a1)</a:t>
            </a:r>
          </a:p>
          <a:p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36.12</a:t>
            </a:r>
          </a:p>
          <a:p>
            <a:r>
              <a:rPr lang="uk-UA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 ввести значення змінної з клавіатури необхідно скористатися  функцією </a:t>
            </a:r>
            <a:r>
              <a:rPr lang="en-US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input()</a:t>
            </a:r>
            <a:r>
              <a:rPr lang="uk-UA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f=</a:t>
            </a:r>
            <a:r>
              <a:rPr lang="en-US" sz="2400" b="1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(input())</a:t>
            </a:r>
          </a:p>
          <a:p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a1=</a:t>
            </a:r>
            <a:r>
              <a:rPr lang="en-US" sz="24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float(input())</a:t>
            </a:r>
          </a:p>
          <a:p>
            <a:r>
              <a:rPr lang="en-US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36.12</a:t>
            </a:r>
            <a:endParaRPr lang="uk-UA" sz="24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855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7365" y="0"/>
            <a:ext cx="11015331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AutoNum type="arabicPeriod" startAt="3"/>
            </a:pP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endPara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 до мов з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неявною сильною динамічною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типізацією. </a:t>
            </a: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Неявна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типізація означає, що при оголошенні змінної вам не потрібно вказувати її тип, при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явній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робити необхідно</a:t>
            </a:r>
            <a:r>
              <a:rPr lang="uk-UA" sz="2400" dirty="0"/>
              <a:t>. </a:t>
            </a:r>
            <a:endParaRPr lang="uk-UA" sz="2400" dirty="0" smtClean="0"/>
          </a:p>
          <a:p>
            <a:endPara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</a:t>
            </a:r>
            <a:r>
              <a:rPr lang="en-US" sz="2400" dirty="0"/>
              <a:t> (</a:t>
            </a:r>
            <a:r>
              <a:rPr lang="en-US" sz="2400" i="1" dirty="0"/>
              <a:t>Numeric Type</a:t>
            </a:r>
            <a:r>
              <a:rPr lang="en-US" sz="2400" dirty="0"/>
              <a:t>)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число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Рядок</a:t>
            </a:r>
            <a:r>
              <a:rPr lang="en-US" sz="2400" dirty="0"/>
              <a:t>(</a:t>
            </a:r>
            <a:r>
              <a:rPr lang="en-US" sz="2400" i="1" dirty="0"/>
              <a:t>Text Sequence Type</a:t>
            </a:r>
            <a:r>
              <a:rPr lang="en-US" sz="2400" dirty="0"/>
              <a:t> )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рядка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cs typeface="Calibri Light" panose="020F0302020204030204" pitchFamily="34" charset="0"/>
              </a:rPr>
              <a:t>T</a:t>
            </a:r>
            <a:r>
              <a:rPr lang="ru-RU" sz="2400" i="1" dirty="0" err="1" smtClean="0">
                <a:cs typeface="Calibri Light" panose="020F0302020204030204" pitchFamily="34" charset="0"/>
              </a:rPr>
              <a:t>uple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/>
              <a:t>Type </a:t>
            </a:r>
            <a:r>
              <a:rPr lang="en-US" sz="2400" i="1" dirty="0" smtClean="0"/>
              <a:t>)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кортежу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незмінний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</a:t>
            </a:r>
            <a:r>
              <a:rPr lang="en-US" sz="2400" dirty="0"/>
              <a:t> (</a:t>
            </a:r>
            <a:r>
              <a:rPr lang="en-US" sz="2400" i="1" dirty="0"/>
              <a:t>Sequence </a:t>
            </a:r>
            <a:r>
              <a:rPr lang="en-US" sz="2400" i="1" dirty="0" smtClean="0"/>
              <a:t>Type</a:t>
            </a:r>
            <a:r>
              <a:rPr lang="uk-UA" sz="2400" i="1" dirty="0" smtClean="0"/>
              <a:t>)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є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/>
              <a:t> (</a:t>
            </a:r>
            <a:r>
              <a:rPr lang="en-US" sz="2400" i="1" dirty="0"/>
              <a:t>Set </a:t>
            </a:r>
            <a:r>
              <a:rPr lang="en-US" sz="2400" i="1" dirty="0" smtClean="0"/>
              <a:t>Types</a:t>
            </a:r>
            <a:r>
              <a:rPr lang="uk-UA" sz="2400" i="1" dirty="0" smtClean="0"/>
              <a:t>)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</a:t>
            </a:r>
            <a:r>
              <a:rPr lang="en-US" sz="2400" dirty="0"/>
              <a:t>(</a:t>
            </a:r>
            <a:r>
              <a:rPr lang="en-US" sz="2400" i="1" dirty="0"/>
              <a:t>Mapping </a:t>
            </a:r>
            <a:r>
              <a:rPr lang="en-US" sz="2400" i="1" dirty="0" smtClean="0"/>
              <a:t>Types</a:t>
            </a:r>
            <a:r>
              <a:rPr lang="uk-UA" sz="2400" i="1" dirty="0" smtClean="0"/>
              <a:t>)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пар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зберігає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ключ.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492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 даних поділяються на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90089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змінні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indent="36195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списки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list),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set),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словники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90089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незмінні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25613" y="2505075"/>
            <a:ext cx="6076335" cy="3684588"/>
          </a:xfrm>
        </p:spPr>
        <p:txBody>
          <a:bodyPr>
            <a:noAutofit/>
          </a:bodyPr>
          <a:lstStyle/>
          <a:p>
            <a:pPr indent="36195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цілі числа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з плаваючою точкою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float),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 числа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complex),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логічні змінні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bool),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tuple),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рядки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незмінні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frozen set).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942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608" y="425602"/>
            <a:ext cx="1150442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b="1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исла </a:t>
            </a:r>
          </a:p>
          <a:p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 два </a:t>
            </a:r>
            <a:r>
              <a:rPr lang="ru-RU" sz="2400" b="0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числових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числа (</a:t>
            </a:r>
            <a:r>
              <a:rPr lang="en-US" sz="2400" b="1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400" b="0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дійсні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float</a:t>
            </a:r>
            <a:r>
              <a:rPr lang="en-US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400" b="0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дробові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числа.</a:t>
            </a:r>
          </a:p>
          <a:p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400" b="0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роздільник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цілою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дробовою </a:t>
            </a:r>
            <a:r>
              <a:rPr lang="ru-RU" sz="2400" b="0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дійсного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числа </a:t>
            </a:r>
            <a:r>
              <a:rPr lang="ru-RU" sz="2400" b="0" i="0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dirty="0" err="1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крапка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числа над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операндами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знаки,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 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перераховані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0" i="0" dirty="0" smtClean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>
              <a:solidFill>
                <a:srgbClr val="2121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0" i="0" dirty="0" smtClean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>
              <a:solidFill>
                <a:srgbClr val="2121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b="0" i="0" dirty="0" smtClean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400" dirty="0">
              <a:solidFill>
                <a:srgbClr val="2121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0" i="0" dirty="0">
              <a:solidFill>
                <a:srgbClr val="21212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515090"/>
              </p:ext>
            </p:extLst>
          </p:nvPr>
        </p:nvGraphicFramePr>
        <p:xfrm>
          <a:off x="1425943" y="3518004"/>
          <a:ext cx="8127999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Назва операції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оператор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приклад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додавання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25+8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віднімання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49-36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множення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2*7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ділення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25/5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ділення націло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//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29//13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залишок від ділення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17%3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піднесення до степені 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**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3**2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596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28896"/>
            <a:ext cx="11082416" cy="2062103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виконання арифметичних операцій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362929"/>
              </p:ext>
            </p:extLst>
          </p:nvPr>
        </p:nvGraphicFramePr>
        <p:xfrm>
          <a:off x="1404256" y="1786466"/>
          <a:ext cx="8777516" cy="3840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887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887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17888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a=5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b=10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c=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a+b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(c)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w=29</a:t>
                      </a:r>
                    </a:p>
                    <a:p>
                      <a:r>
                        <a:rPr lang="fr-F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r=13</a:t>
                      </a:r>
                    </a:p>
                    <a:p>
                      <a:r>
                        <a:rPr lang="fr-F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t=w//r</a:t>
                      </a:r>
                    </a:p>
                    <a:p>
                      <a:r>
                        <a:rPr lang="fr-F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print(t)</a:t>
                      </a:r>
                    </a:p>
                    <a:p>
                      <a:r>
                        <a:rPr lang="fr-F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78883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d=b-a</a:t>
                      </a:r>
                    </a:p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print(d)</a:t>
                      </a:r>
                    </a:p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t1=</a:t>
                      </a:r>
                      <a:r>
                        <a:rPr lang="en-US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w%r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print(t1)</a:t>
                      </a:r>
                    </a:p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6521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8" y="228991"/>
            <a:ext cx="11843658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200" b="1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одуль</a:t>
            </a:r>
            <a:r>
              <a:rPr lang="ru-RU" sz="2200" b="1" i="0" dirty="0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0" dirty="0" err="1" smtClean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math</a:t>
            </a:r>
            <a:endParaRPr lang="ru-RU" sz="2200" b="1" i="0" dirty="0" smtClean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найпростіших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числами,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ряд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вбудованих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Але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тригонометричних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логарифмічних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числами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командою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pow(2, 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Піднесення числа 2 до степені 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 = pow(4, 5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1024.0 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інший спосіб підключити математичну бібліотеку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0" i="0" dirty="0">
              <a:solidFill>
                <a:srgbClr val="222222"/>
              </a:solidFill>
              <a:effectLst/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080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0439" y="766916"/>
            <a:ext cx="1084006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</a:t>
            </a:r>
            <a:r>
              <a:rPr lang="uk-UA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ій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модуля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math.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ім’я_функції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(…)</a:t>
            </a:r>
            <a:endPara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fsum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бчислює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плаваючою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точкою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списку,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діапазону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=[2.1,7.3,2.4,6.9]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math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s1=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math.fsum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print(s1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18.7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чисел от 1 до 10:",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math.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fsum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(range(1,11)))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math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x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math.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(9.1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# 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округлює число до більшого(вгору)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math.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(9.9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#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округлює число до меншого (вниз)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print(x, y,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=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'\n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дозволяє вставити розподілювач при виведенні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0820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166" y="854450"/>
            <a:ext cx="11165149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en-US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math.</a:t>
            </a:r>
            <a:r>
              <a:rPr lang="ru-RU" alt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factorial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000" b="1" dirty="0" smtClean="0">
                <a:solidFill>
                  <a:srgbClr val="9900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#</a:t>
            </a:r>
            <a:r>
              <a:rPr lang="uk-UA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факторіал числа </a:t>
            </a:r>
            <a:r>
              <a:rPr lang="uk-UA" alt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5! </a:t>
            </a:r>
            <a:r>
              <a:rPr lang="uk-UA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(1*2*3*4*5)</a:t>
            </a:r>
            <a:endParaRPr lang="en-US" alt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b="1" dirty="0" smtClean="0">
                <a:solidFill>
                  <a:srgbClr val="9900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</a:p>
          <a:p>
            <a:r>
              <a:rPr lang="ru-RU" altLang="ru-RU" sz="2000" dirty="0" smtClean="0">
                <a:solidFill>
                  <a:srgbClr val="A67F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math.</a:t>
            </a:r>
            <a:r>
              <a:rPr lang="ru-RU" alt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sqrt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000" b="1" dirty="0">
                <a:solidFill>
                  <a:srgbClr val="9900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     </a:t>
            </a:r>
            <a:r>
              <a:rPr lang="en-US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uk-UA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корінь квадратний</a:t>
            </a:r>
            <a:endParaRPr lang="ru-RU" altLang="ru-RU" sz="2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rgbClr val="9900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2.0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Трегонометричні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функції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math.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(x)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math.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(x)</a:t>
            </a: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math.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math.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degrees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(x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 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 кут з радіанної міри в градусну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math.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(x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перетворює кут з градусної міри в радіанну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r>
              <a:rPr lang="ru-RU" dirty="0" smtClean="0"/>
              <a:t>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константа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3.1416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константа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2.7183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/>
          </a:p>
          <a:p>
            <a:endParaRPr lang="uk-UA" dirty="0"/>
          </a:p>
          <a:p>
            <a:endParaRPr lang="ru-RU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72247" y="660817"/>
            <a:ext cx="184731" cy="387265"/>
          </a:xfrm>
          <a:prstGeom prst="rect">
            <a:avLst/>
          </a:prstGeom>
          <a:solidFill>
            <a:srgbClr val="FBF8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151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438" y="-306388"/>
            <a:ext cx="10515600" cy="1325563"/>
          </a:xfrm>
        </p:spPr>
        <p:txBody>
          <a:bodyPr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8738"/>
            <a:ext cx="10515600" cy="48482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та особливості мови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Стандартні типи даних.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Числа.</a:t>
            </a:r>
          </a:p>
          <a:p>
            <a:pPr lvl="2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Списки.</a:t>
            </a:r>
          </a:p>
          <a:p>
            <a:pPr lvl="2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Рядки.</a:t>
            </a:r>
          </a:p>
          <a:p>
            <a:pPr lvl="2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Множини.</a:t>
            </a:r>
          </a:p>
          <a:p>
            <a:pPr lvl="2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Словники.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Зрізи.</a:t>
            </a:r>
          </a:p>
          <a:p>
            <a:pPr marL="971550" lvl="1" indent="-514350">
              <a:buFont typeface="+mj-lt"/>
              <a:buAutoNum type="arabicPeriod"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03" y="406690"/>
            <a:ext cx="10515600" cy="86515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 типів даних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3288" y="1271849"/>
            <a:ext cx="8902930" cy="507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204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886" y="231177"/>
            <a:ext cx="11517085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Списки</a:t>
            </a:r>
            <a:endParaRPr lang="ru-RU" sz="3200" b="1" i="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Список(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list)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впорядкованих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задати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перерахуванням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 в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квадратних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дужках.</a:t>
            </a: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list=[]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#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пустий список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[</a:t>
            </a:r>
            <a:r>
              <a:rPr lang="uk-UA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3, 5, </a:t>
            </a:r>
            <a:r>
              <a:rPr lang="uk-UA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11, 13]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Rain = [ 'Red', 'Orange', 'Yellow', 'Green', 'Blue', 'Indigo', 'Violet']</a:t>
            </a:r>
            <a:endParaRPr lang="uk-UA" sz="2000" b="1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 списку нумеруються починаючи з 0. Звертатись до  них можна використовуючи назву списку та порядковий номер елементу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списку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- 6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[0]</a:t>
            </a:r>
            <a:r>
              <a:rPr lang="uk-UA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</a:t>
            </a:r>
            <a:r>
              <a:rPr lang="uk-UA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uk-UA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uk-UA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</a:t>
            </a:r>
            <a:r>
              <a:rPr lang="uk-UA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 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лементи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індексувати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відємними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числами. В такому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читатися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[-1] </a:t>
            </a:r>
            <a:r>
              <a:rPr lang="uk-UA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</a:t>
            </a:r>
            <a:r>
              <a:rPr lang="uk-UA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 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uk-UA" sz="20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[-</a:t>
            </a:r>
            <a:r>
              <a:rPr lang="uk-UA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uk-UA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</a:t>
            </a:r>
            <a:r>
              <a:rPr lang="uk-UA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  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Довжину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списку,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дізнатися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uk-UA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list1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   # </a:t>
            </a:r>
            <a:r>
              <a:rPr lang="ru-RU" sz="20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</a:t>
            </a:r>
            <a:r>
              <a:rPr lang="uk-UA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  </a:t>
            </a:r>
            <a:r>
              <a:rPr lang="en-US" sz="2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список може містити  різні дані, наприклад: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my_list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['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10, 2.25, [5, 15], '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пять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']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787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452" y="90124"/>
            <a:ext cx="11726172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роботи зі списками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append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списку. Метод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параметр. Параметром методу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будь-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число, рядок, список і т.д.</a:t>
            </a:r>
          </a:p>
          <a:p>
            <a:r>
              <a:rPr lang="ru-RU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A.append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7 буде додано до списку А</a:t>
            </a:r>
          </a:p>
          <a:p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extend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Вхідним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параметром методу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Список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іменованим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списком,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взятим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дужки [ ].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 [ 2, 3.78,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abcde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[ "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Hello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77, 1.84 ]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A.extend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endParaRPr lang="ru-RU" alt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вставити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список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Перший параметр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вставки, 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нумерується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0.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яке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вставляється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A.insert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777) 		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вставка в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нового числа 777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index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 			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списку</a:t>
            </a:r>
          </a:p>
          <a:p>
            <a:pPr fontAlgn="base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A.index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('c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')</a:t>
            </a:r>
          </a:p>
          <a:p>
            <a:pPr fontAlgn="base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 			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входжень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списку</a:t>
            </a:r>
          </a:p>
          <a:p>
            <a:pPr fontAlgn="base"/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A.count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('d')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90124"/>
            <a:ext cx="22442" cy="27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761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1419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76544"/>
            <a:ext cx="10515600" cy="520041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ортеж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взята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круглі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дужки яка не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допускає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(є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незмінюваною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fontAlgn="base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fontAlgn="base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впорядковані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довільних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впорядковані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зліва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направо.</a:t>
            </a:r>
          </a:p>
          <a:p>
            <a:pPr fontAlgn="base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кортежах доступ до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забезепечується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витягування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незмінюваних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послідовностей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кортежу є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змінюваний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список), то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гетерогенні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гетерогенні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списки, рядки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довільну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кортежа, то при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копія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кортежа у новому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Кортежі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масиви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5988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21437"/>
            <a:ext cx="10515600" cy="55555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ортеж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круглих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дужках 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indent="0">
              <a:buNone/>
            </a:pP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= ()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alt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пустий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кортеж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altLang="ru-RU" sz="2000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cde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= (1, 3, 7, 13, 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tuple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 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кортежу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ітерованого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= </a:t>
            </a:r>
            <a:r>
              <a:rPr lang="ru-RU" altLang="ru-RU" sz="2000" dirty="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tuple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Hello</a:t>
            </a:r>
            <a:r>
              <a:rPr lang="ru-RU" alt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altLang="ru-RU" sz="2000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= ('H', 'e', 'l', 'l', 'o')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= </a:t>
            </a:r>
            <a:r>
              <a:rPr lang="ru-RU" altLang="ru-RU" sz="2000" dirty="0" err="1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tuple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((3, 2, 0, -5</a:t>
            </a:r>
            <a:r>
              <a:rPr lang="ru-RU" altLang="ru-RU" sz="2000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))	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 f = (3, 2, 0, -5)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кортежу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2000" dirty="0" smtClean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(1, 2, 3) </a:t>
            </a:r>
            <a:endParaRPr lang="ru-RU" altLang="ru-RU" sz="2000" dirty="0" smtClean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(4, 5, 6) </a:t>
            </a:r>
            <a:endParaRPr lang="ru-RU" altLang="ru-RU" sz="2000" dirty="0" smtClean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A </a:t>
            </a:r>
            <a:r>
              <a:rPr lang="ru-RU" altLang="ru-RU" sz="2000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altLang="ru-RU" sz="2000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		</a:t>
            </a:r>
            <a:r>
              <a:rPr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= (1, 2, 3, 4, 5, 6</a:t>
            </a:r>
            <a:r>
              <a:rPr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alt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конкатенація</a:t>
            </a:r>
            <a:endParaRPr lang="ru-RU" alt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= (1, 2, 3) * 3 </a:t>
            </a:r>
            <a:r>
              <a:rPr lang="ru-RU" altLang="ru-RU" sz="2000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= (1, 2, 3, 1, 2, 3, 1, 2, 3</a:t>
            </a:r>
            <a:r>
              <a:rPr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alt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r>
              <a:rPr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задану</a:t>
            </a:r>
            <a:r>
              <a:rPr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3180"/>
            <a:ext cx="65" cy="43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13180"/>
            <a:ext cx="65" cy="43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-163784"/>
            <a:ext cx="65" cy="55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52400" y="80942"/>
            <a:ext cx="84960" cy="600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2B2B2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795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685" y="351747"/>
            <a:ext cx="1160417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2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ядки</a:t>
            </a:r>
          </a:p>
          <a:p>
            <a:pPr indent="457200"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 і т.д. Для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текстом в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рядковий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String)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упорядковані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застосувавши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подвійні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одинарні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лапки.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початок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обрамлятися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типом лапок.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b=“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Житомирсько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політехніка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uk-UA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Житомирсько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політехніка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</a:p>
          <a:p>
            <a:pPr indent="457200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рядка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рядкову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величину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багаторядковий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рядок), треба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одинарних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подвійних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лапок (‘ ‘ ‘); там, де треба перенести рядок,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натиснути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457200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 у рядку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номер — 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Нумерація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нуля.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конкретного символу в рядку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зазначивши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дужках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a[0]</a:t>
            </a:r>
            <a:b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‘Ж'</a:t>
            </a:r>
            <a:endParaRPr lang="en-US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[–3]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н'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515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9708" y="405232"/>
            <a:ext cx="10662081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sz="2000" b="1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для роботи з рядками</a:t>
            </a:r>
            <a:endParaRPr lang="ru-RU" sz="2000" b="1" dirty="0" smtClean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рядка,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введено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str.isdigit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 чи складається рядок з цифр і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рядка є цифрами;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рядку є </a:t>
            </a:r>
            <a:r>
              <a:rPr lang="ru-RU" sz="2000" dirty="0" err="1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один символ</a:t>
            </a:r>
            <a:r>
              <a:rPr lang="ru-RU" sz="2000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str.islower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певіряє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регістрі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str.isupper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певіряє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рядок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верхньому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регістрі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str.isnumeric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певіряє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рядок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str.isspace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певіряє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в рядку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пробільні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lstrip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пробілів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початку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рядка.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rstrip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пробілів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рядка.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strip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пробілів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початку і в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рядка.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endParaRPr lang="uk-UA" dirty="0" smtClean="0">
              <a:solidFill>
                <a:srgbClr val="2B2B2B"/>
              </a:solidFill>
              <a:latin typeface="inherit"/>
            </a:endParaRPr>
          </a:p>
          <a:p>
            <a:pPr fontAlgn="base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s="2345678"</a:t>
            </a:r>
          </a:p>
          <a:p>
            <a:pPr fontAlgn="base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s.isdigit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 		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str.isdigit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</a:t>
            </a:r>
          </a:p>
          <a:p>
            <a:pPr fontAlgn="base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		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print(f)</a:t>
            </a:r>
          </a:p>
          <a:p>
            <a:pPr fontAlgn="base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 			True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980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433" y="431865"/>
            <a:ext cx="1157352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 </a:t>
            </a:r>
            <a:r>
              <a:rPr lang="ru-RU" sz="20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виклику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пам'ятати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рядки в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незмінних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послідовностей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рядок</a:t>
            </a:r>
            <a:r>
              <a:rPr lang="ru-RU" sz="2000" i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i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accent2"/>
              </a:solidFill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S=“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Hello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  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S[-1]=“!”		 # 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помилка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S=S[0:-1]+“!”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rint(S)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Hello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 !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A=“red blue orange while”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A1=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split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print(A1)</a:t>
            </a:r>
          </a:p>
          <a:p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['red', 'blue', 'orange', 'while']</a:t>
            </a:r>
            <a:endParaRPr lang="en-US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r>
              <a:rPr lang="en-US" dirty="0" smtClean="0"/>
              <a:t>N=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split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(‘e’)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['r', 'd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', ' orang', '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', '']</a:t>
            </a:r>
            <a:endParaRPr lang="en-US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61244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468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format()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29810"/>
            <a:ext cx="10515600" cy="55372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фігурні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дужки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рядка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порожні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підстановка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порядком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фігурних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дужках рядки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підстановки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змінений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alt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s1 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"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length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{},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{},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height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{}" </a:t>
            </a:r>
            <a:endParaRPr lang="ru-RU" altLang="ru-RU" sz="2400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 (</a:t>
            </a:r>
            <a:r>
              <a:rPr lang="ru-RU" alt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s1.format(3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6, 2.3</a:t>
            </a:r>
            <a:r>
              <a:rPr lang="ru-RU" alt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400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length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- 3,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- 6,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height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2.3'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 (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alt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length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{}, </a:t>
            </a:r>
            <a:r>
              <a:rPr lang="ru-RU" alt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width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{}, </a:t>
            </a:r>
            <a:r>
              <a:rPr lang="ru-RU" alt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height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{}" .</a:t>
            </a:r>
            <a:r>
              <a:rPr lang="ru-RU" alt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(3, 6, 2.3)</a:t>
            </a:r>
            <a:r>
              <a:rPr lang="en-US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dirty="0" smtClean="0"/>
              <a:t>s2 </a:t>
            </a:r>
            <a:r>
              <a:rPr lang="uk-UA" sz="2400" b="1" dirty="0"/>
              <a:t>= "</a:t>
            </a:r>
            <a:r>
              <a:rPr lang="uk-UA" sz="2400" b="1" dirty="0" err="1"/>
              <a:t>height</a:t>
            </a:r>
            <a:r>
              <a:rPr lang="uk-UA" sz="2400" b="1" dirty="0"/>
              <a:t> - {1}, </a:t>
            </a:r>
            <a:r>
              <a:rPr lang="uk-UA" sz="2400" b="1" dirty="0" err="1"/>
              <a:t>length</a:t>
            </a:r>
            <a:r>
              <a:rPr lang="uk-UA" sz="2400" b="1" dirty="0"/>
              <a:t> - {0}"</a:t>
            </a:r>
            <a:endParaRPr lang="ru-RU" sz="2400" b="1" dirty="0"/>
          </a:p>
          <a:p>
            <a:pPr marL="0" indent="0">
              <a:buNone/>
            </a:pPr>
            <a:r>
              <a:rPr lang="en-US" sz="2400" b="1" dirty="0" smtClean="0"/>
              <a:t>print(</a:t>
            </a:r>
            <a:r>
              <a:rPr lang="uk-UA" sz="2400" b="1" dirty="0" smtClean="0"/>
              <a:t>s2.format(3</a:t>
            </a:r>
            <a:r>
              <a:rPr lang="uk-UA" sz="2400" b="1" dirty="0"/>
              <a:t>, 6</a:t>
            </a:r>
            <a:r>
              <a:rPr lang="uk-UA" sz="2400" b="1" dirty="0" smtClean="0"/>
              <a:t>)</a:t>
            </a:r>
            <a:r>
              <a:rPr lang="en-US" sz="2400" b="1" dirty="0" smtClean="0"/>
              <a:t>)</a:t>
            </a:r>
            <a:endParaRPr lang="ru-RU" sz="2400" b="1" dirty="0"/>
          </a:p>
          <a:p>
            <a:pPr marL="0" indent="0">
              <a:buNone/>
            </a:pPr>
            <a:r>
              <a:rPr lang="uk-UA" sz="2400" b="1" dirty="0"/>
              <a:t>'</a:t>
            </a:r>
            <a:r>
              <a:rPr lang="uk-UA" sz="2400" b="1" dirty="0" err="1"/>
              <a:t>height</a:t>
            </a:r>
            <a:r>
              <a:rPr lang="uk-UA" sz="2400" b="1" dirty="0"/>
              <a:t> - 6, </a:t>
            </a:r>
            <a:r>
              <a:rPr lang="uk-UA" sz="2400" b="1" dirty="0" err="1"/>
              <a:t>length</a:t>
            </a:r>
            <a:r>
              <a:rPr lang="uk-UA" sz="2400" b="1" dirty="0"/>
              <a:t> - </a:t>
            </a:r>
            <a:r>
              <a:rPr lang="uk-UA" sz="2400" b="1" dirty="0" smtClean="0"/>
              <a:t>3‘</a:t>
            </a:r>
          </a:p>
          <a:p>
            <a:pPr marL="0" indent="0">
              <a:buNone/>
            </a:pPr>
            <a:r>
              <a:rPr lang="uk-UA" sz="2400" i="1" dirty="0" smtClean="0"/>
              <a:t>По ключу:</a:t>
            </a:r>
            <a:endParaRPr lang="ru-RU" sz="2400" i="1" dirty="0"/>
          </a:p>
          <a:p>
            <a:pPr marL="0" indent="0">
              <a:buNone/>
            </a:pP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"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{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}.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It's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}."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info.format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="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small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It's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small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43934"/>
            <a:ext cx="65" cy="369332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4576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1" y="150282"/>
            <a:ext cx="11386457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sz="2400" b="1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endParaRPr lang="ru-RU" sz="2400" b="1" i="0" dirty="0" smtClean="0">
              <a:solidFill>
                <a:srgbClr val="2B2B2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fontAlgn="base"/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множинами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en-US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 </a:t>
            </a:r>
            <a:r>
              <a:rPr lang="ru-RU" sz="2200" b="1" i="1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множина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/>
              <a:t> </a:t>
            </a:r>
            <a:r>
              <a:rPr lang="uk-UA" sz="2400" dirty="0" smtClean="0"/>
              <a:t>(</a:t>
            </a:r>
            <a:r>
              <a:rPr lang="en-US" sz="2400" dirty="0" smtClean="0"/>
              <a:t>set</a:t>
            </a:r>
            <a:r>
              <a:rPr lang="uk-UA" sz="2400" dirty="0" smtClean="0"/>
              <a:t>)</a:t>
            </a:r>
            <a:r>
              <a:rPr lang="en-US" sz="2400" dirty="0" smtClean="0"/>
              <a:t> 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невпорядкована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колекція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457200" algn="just" fontAlgn="base">
              <a:buFont typeface="Arial" panose="020B0604020202020204" pitchFamily="34" charset="0"/>
              <a:buChar char="•"/>
            </a:pP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словами, у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множині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однакових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457200" algn="just" fontAlgn="base">
              <a:buFont typeface="Arial" panose="020B0604020202020204" pitchFamily="34" charset="0"/>
              <a:buChar char="•"/>
            </a:pP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незмінюваними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457200" algn="just" fontAlgn="base">
              <a:buFont typeface="Arial" panose="020B0604020202020204" pitchFamily="34" charset="0"/>
              <a:buChar char="•"/>
            </a:pP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 fontAlgn="base"/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en-US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множина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представлена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типом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підтримують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курсу математики.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Множина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пустою (не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 Об</a:t>
            </a:r>
            <a:r>
              <a:rPr lang="en-US" sz="2200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єкт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множина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фігурних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дужок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{}</a:t>
            </a:r>
            <a:r>
              <a:rPr lang="ru-RU" sz="22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 {'A', 'C', 4, '5', 'B'}</a:t>
            </a:r>
          </a:p>
          <a:p>
            <a:pPr fontAlgn="base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{'C', 'B', '5', 4, 'A'} </a:t>
            </a:r>
            <a:r>
              <a:rPr lang="uk-UA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	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відображається не в тому порядку що створюється</a:t>
            </a:r>
            <a:endParaRPr lang="uk-UA" sz="2000" dirty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uk-UA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fontAlgn="base"/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 {'A', 'C', 4, '5', 'B',4} </a:t>
            </a:r>
            <a:endParaRPr lang="uk-UA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{'C', 'B', '5', 4, 'A'}</a:t>
            </a:r>
            <a:r>
              <a:rPr lang="uk-UA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uk-UA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Повторювані елементи вилучаються:</a:t>
            </a:r>
            <a:endParaRPr lang="uk-UA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uk-UA" sz="2000" b="0" i="0" dirty="0" smtClean="0">
              <a:solidFill>
                <a:srgbClr val="2B2B2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sz="2000" b="0" i="0" dirty="0">
              <a:solidFill>
                <a:srgbClr val="2B2B2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517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788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Історія та особливості мови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Python.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79991" y="1597136"/>
            <a:ext cx="11632017" cy="48262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58700" rIns="0" bIns="7935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200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sng" strike="noStrike" cap="none" normalizeH="0" baseline="0" dirty="0" err="1" smtClean="0">
                <a:ln>
                  <a:noFill/>
                </a:ln>
                <a:solidFill>
                  <a:srgbClr val="2156A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Python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–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інтерпретована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об’єктно-орієнтована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скриптова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строгою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динамічною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типізацією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1990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голандським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програмістом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800" b="0" i="0" u="sng" strike="noStrike" cap="none" normalizeH="0" baseline="0" dirty="0" err="1" smtClean="0">
                <a:ln>
                  <a:noFill/>
                </a:ln>
                <a:solidFill>
                  <a:srgbClr val="2156A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Гвідо</a:t>
            </a:r>
            <a:r>
              <a:rPr kumimoji="0" lang="ru-RU" altLang="ru-RU" sz="1800" b="0" i="0" u="sng" strike="noStrike" cap="none" normalizeH="0" baseline="0" dirty="0" smtClean="0">
                <a:ln>
                  <a:noFill/>
                </a:ln>
                <a:solidFill>
                  <a:srgbClr val="2156A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kumimoji="0" lang="ru-RU" altLang="ru-RU" sz="1800" b="0" i="0" u="sng" strike="noStrike" cap="none" normalizeH="0" baseline="0" dirty="0" err="1" smtClean="0">
                <a:ln>
                  <a:noFill/>
                </a:ln>
                <a:solidFill>
                  <a:srgbClr val="2156A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ван</a:t>
            </a:r>
            <a:r>
              <a:rPr kumimoji="0" lang="ru-RU" altLang="ru-RU" sz="1800" b="0" i="0" u="sng" strike="noStrike" cap="none" normalizeH="0" baseline="0" dirty="0" smtClean="0">
                <a:ln>
                  <a:noFill/>
                </a:ln>
                <a:solidFill>
                  <a:srgbClr val="2156A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kumimoji="0" lang="ru-RU" altLang="ru-RU" sz="1800" b="0" i="0" u="sng" strike="noStrike" cap="none" normalizeH="0" baseline="0" dirty="0" err="1" smtClean="0">
                <a:ln>
                  <a:noFill/>
                </a:ln>
                <a:solidFill>
                  <a:srgbClr val="2156A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Россумом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</a:p>
          <a:p>
            <a:pPr marL="7200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Автор назвав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мову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честь популярного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британського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комедійного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серіалу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1970-х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Літаючий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цирк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Монті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Пайтона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прочитання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«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Па́йтон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3600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Офіційний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сайт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800" b="0" i="0" u="sng" strike="noStrike" cap="none" normalizeH="0" baseline="0" dirty="0" smtClean="0">
                <a:ln>
                  <a:noFill/>
                </a:ln>
                <a:solidFill>
                  <a:srgbClr val="2156A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https://www.python.org/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</a:p>
          <a:p>
            <a:pPr marL="36000" lvl="0" indent="457200" algn="just">
              <a:lnSpc>
                <a:spcPct val="100000"/>
              </a:lnSpc>
              <a:buNone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багатоцільова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писати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код,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читається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Відносний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лаконізм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буде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коротше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аналога,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написаного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іншій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00" lvl="0" indent="457200" algn="just">
              <a:lnSpc>
                <a:spcPct val="100000"/>
              </a:lnSpc>
              <a:buNone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багатоплатформова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 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запускати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операційних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системах без будь-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00" lvl="0" indent="457200" algn="just">
              <a:lnSpc>
                <a:spcPct val="100000"/>
              </a:lnSpc>
              <a:buNone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є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стандартна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встановлюється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 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і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операційною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системою, веб-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сторінками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базами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форматами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графічного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інтерфейсу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00" lvl="0" indent="457200" algn="just">
              <a:lnSpc>
                <a:spcPct val="100000"/>
              </a:lnSpc>
              <a:buNone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як невеликими </a:t>
            </a:r>
            <a:r>
              <a:rPr kumimoji="0" lang="ru-RU" altLang="ru-RU" sz="1800" b="0" i="0" u="sng" strike="noStrike" cap="none" normalizeH="0" baseline="0" dirty="0" smtClean="0">
                <a:ln>
                  <a:noFill/>
                </a:ln>
                <a:solidFill>
                  <a:srgbClr val="2156A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скриптами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системами.</a:t>
            </a:r>
          </a:p>
          <a:p>
            <a:pPr marL="36000" lvl="0" indent="457200" algn="just">
              <a:lnSpc>
                <a:spcPct val="100000"/>
              </a:lnSpc>
              <a:buNone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абсолютно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безкоштовний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uk-UA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00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12955" y="4187947"/>
            <a:ext cx="43282" cy="307777"/>
          </a:xfrm>
          <a:prstGeom prst="rect">
            <a:avLst/>
          </a:prstGeom>
          <a:solidFill>
            <a:srgbClr val="F7F7F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9811" y="309109"/>
            <a:ext cx="1170533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 над множинами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29789"/>
            <a:ext cx="10515600" cy="4747174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 множин </a:t>
            </a:r>
            <a:r>
              <a:rPr lang="ru-RU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set1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set2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множині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set2</a:t>
            </a:r>
            <a:endParaRPr lang="en-US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{ 1, 2, 3, 5 }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{ 2, 8 }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x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y		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z = {1, 3, 5}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y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x		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v = {8}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k-UA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 множин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uk-UA" altLang="ru-RU" sz="11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= x &amp; y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#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=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k-UA" alt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Обє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alt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днання</a:t>
            </a:r>
            <a:r>
              <a:rPr lang="uk-UA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множин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uk-UA" altLang="ru-RU" sz="11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= x | </a:t>
            </a:r>
            <a:r>
              <a:rPr lang="ru-RU" alt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	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z =  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{2, 8, 1, 2, 3, 5} 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3180"/>
            <a:ext cx="65" cy="43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3180"/>
            <a:ext cx="65" cy="43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529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971" y="108258"/>
            <a:ext cx="12094029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sz="2400" b="1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Словники</a:t>
            </a:r>
            <a:endParaRPr lang="ru-RU" sz="2400" b="1" i="0" dirty="0" smtClean="0">
              <a:solidFill>
                <a:srgbClr val="2B2B2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sz="1000" dirty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Словники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dict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 smtClean="0"/>
              <a:t> 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вбудований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відображенні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 типу (</a:t>
            </a:r>
            <a:r>
              <a:rPr lang="ru-RU" sz="2000" b="1" i="1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ключ:значення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fontAlgn="base"/>
            <a:r>
              <a:rPr lang="ru-RU" sz="2000" b="1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словників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словників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словників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писати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вручну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алгоритми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реалізовані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словники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об’єднані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записів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словники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представленні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розріджених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ru-RU" sz="2000" b="0" i="0" dirty="0" smtClean="0">
              <a:solidFill>
                <a:srgbClr val="2B2B2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словників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словниках доступ до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ключем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за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індексом</a:t>
            </a:r>
            <a:r>
              <a:rPr lang="ru-RU" sz="2000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словники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представляють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невпорядковані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довільних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словники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змінну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довжину</a:t>
            </a:r>
            <a:r>
              <a:rPr lang="ru-RU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i="0" dirty="0" smtClean="0">
              <a:solidFill>
                <a:srgbClr val="2B2B2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err="1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терогенність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неоднорідність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довільна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вкладень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словники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змінюваних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словники є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таблицями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</a:t>
            </a:r>
            <a:r>
              <a:rPr lang="ru-RU" sz="200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i="0" dirty="0" err="1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</a:t>
            </a:r>
            <a:r>
              <a:rPr lang="ru-RU" sz="2000" b="0" i="0" dirty="0" smtClean="0">
                <a:solidFill>
                  <a:srgbClr val="2B2B2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39999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65825"/>
            <a:ext cx="10515600" cy="5511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словнику абсолютно не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пар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інтерпретатор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виводить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випадковому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порядку. Доступ до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ключами,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дужки (за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аналогією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рядків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fontAlgn="base"/>
            <a:r>
              <a:rPr lang="uk-UA" sz="200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Наприклад:</a:t>
            </a:r>
            <a:endParaRPr lang="ru-RU" sz="2000" dirty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{ 1:'Mon', 2:'Tue', 3:'Wed', 4:'Thu',5:'Fri', 6:'Sat', 7:'Sun' }</a:t>
            </a:r>
          </a:p>
          <a:p>
            <a:pPr fontAlgn="base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{ 'Table1':[ 1, 2, 4], 'Table2':[ 8, -2, 2.33]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  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набори значень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{ 'Pi':3.1415, 'Exp':1.7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  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рядкові ключі і дійсні значення</a:t>
            </a:r>
            <a:endParaRPr lang="ru-RU" sz="2000" dirty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dic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{'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': '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кішка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', '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': 'собака', '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bird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': 'птах', '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mouse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': '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миша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'} </a:t>
            </a:r>
          </a:p>
          <a:p>
            <a:pPr marL="0" indent="0">
              <a:buNone/>
            </a:pP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dic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['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'] </a:t>
            </a: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кішка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</a:p>
          <a:p>
            <a:pPr marL="0" indent="0">
              <a:buNone/>
            </a:pP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dic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['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bird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']</a:t>
            </a: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'птах' 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6F8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8397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38200" y="435006"/>
            <a:ext cx="10515600" cy="5741957"/>
          </a:xfrm>
        </p:spPr>
        <p:txBody>
          <a:bodyPr>
            <a:normAutofit fontScale="92500" lnSpcReduction="10000"/>
          </a:bodyPr>
          <a:lstStyle/>
          <a:p>
            <a:pPr marL="0" indent="457200"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Словники, як і списки, є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типом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додавати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видаляти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(пари "ключ: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").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порожнім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= {}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заповнити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однаковий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синтаксис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457200"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словник[ключ] = </a:t>
            </a:r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як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так і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словника).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словника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{'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кішка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'собака',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bird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'птах',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mouse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миша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'}</a:t>
            </a: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elephant</a:t>
            </a: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ru-RU" alt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'бегемот‘</a:t>
            </a: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fox</a:t>
            </a: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'</a:t>
            </a:r>
            <a:r>
              <a:rPr lang="ru-RU" alt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лисиця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fox</a:t>
            </a: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': '</a:t>
            </a:r>
            <a:r>
              <a:rPr lang="ru-RU" alt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лисиця</a:t>
            </a: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'собака',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кішка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elephant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</a:t>
            </a: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'бегемот',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mouse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миша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bird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'птах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'}</a:t>
            </a: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alt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elephant</a:t>
            </a:r>
            <a:r>
              <a:rPr lang="ru-RU" alt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ru-RU" alt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'слон' </a:t>
            </a:r>
            <a:endParaRPr lang="ru-RU" altLang="ru-RU" sz="20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bird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'])</a:t>
            </a: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fox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лисиця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'собака',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кішка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</a:t>
            </a:r>
            <a:r>
              <a:rPr lang="ru-RU" alt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elephant</a:t>
            </a:r>
            <a:r>
              <a:rPr lang="ru-RU" alt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': 'слон</a:t>
            </a:r>
            <a:r>
              <a:rPr lang="ru-RU" alt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mouse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':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миша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'}</a:t>
            </a:r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353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577049"/>
            <a:ext cx="10515600" cy="5599914"/>
          </a:xfrm>
        </p:spPr>
        <p:txBody>
          <a:bodyPr>
            <a:normAutofit/>
          </a:bodyPr>
          <a:lstStyle/>
          <a:p>
            <a:pPr marL="0" indent="45720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рядками.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= {1:'one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', 2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:'two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', 3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:'three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'}</a:t>
            </a: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{1: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2: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', 3: '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'}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= {</a:t>
            </a:r>
            <a:r>
              <a:rPr lang="ru-RU" alt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10:[3</a:t>
            </a:r>
            <a:r>
              <a:rPr lang="ru-RU" alt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2, 8</a:t>
            </a:r>
            <a:r>
              <a:rPr lang="ru-RU" alt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100:[1,10,5]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1000:[23,1,5]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{</a:t>
            </a:r>
            <a:r>
              <a:rPr lang="ru-RU" altLang="ru-RU" sz="2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1000: [23, 1, 5]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10: [3, 2, 8]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100: [1, 10, 5]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= {1.1:2, 1.2:0, 1.3:8}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{1.3: 8, 1.2: 0, 1.1: 2}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= {1.1:2, 10:'apple', 'box':100} </a:t>
            </a:r>
            <a:endParaRPr lang="ru-RU" altLang="ru-RU" sz="20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{'</a:t>
            </a:r>
            <a:r>
              <a:rPr lang="ru-RU" altLang="ru-RU" sz="20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box</a:t>
            </a: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': 100, 10: '</a:t>
            </a:r>
            <a:r>
              <a:rPr lang="ru-RU" altLang="ru-RU" sz="20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apple</a:t>
            </a: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', 1.1: 2} </a:t>
            </a:r>
            <a:endParaRPr lang="ru-RU" altLang="ru-RU" sz="2000" i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словниками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вбудованих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dict.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очищає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dict.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словника. 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6F8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1097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3385" y="1138843"/>
            <a:ext cx="10515600" cy="506305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всіх типів даних існує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Переглянути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команду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кожному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назва_методу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str.split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1232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551" y="0"/>
            <a:ext cx="10515600" cy="887767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Зрізи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5551" y="1325563"/>
            <a:ext cx="10515600" cy="4851400"/>
          </a:xfrm>
        </p:spPr>
        <p:txBody>
          <a:bodyPr>
            <a:normAutofit lnSpcReduction="10000"/>
          </a:bodyPr>
          <a:lstStyle/>
          <a:p>
            <a:pPr marL="0" indent="45720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витягнення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заданої послідовності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виглядає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y]. 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457200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!!!!!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номером 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зріз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входить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перший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до другого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рядка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x: y: z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indent="457200">
              <a:spcBef>
                <a:spcPts val="0"/>
              </a:spcBef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457200">
              <a:spcBef>
                <a:spcPts val="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457200">
              <a:spcBef>
                <a:spcPts val="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необов'язкове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45720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2585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0920"/>
            <a:ext cx="10515600" cy="6026043"/>
          </a:xfrm>
        </p:spPr>
        <p:txBody>
          <a:bodyPr>
            <a:normAutofit fontScale="85000" lnSpcReduction="20000"/>
          </a:bodyPr>
          <a:lstStyle/>
          <a:p>
            <a:pPr marL="0" indent="457200">
              <a:spcBef>
                <a:spcPts val="0"/>
              </a:spcBef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x: y: z</a:t>
            </a:r>
            <a:r>
              <a:rPr lang="en-US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Тут 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береться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en-US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зрізу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en-US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беремо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необов'язкове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457200">
              <a:spcBef>
                <a:spcPts val="0"/>
              </a:spcBef>
              <a:buNone/>
            </a:pP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Отримуємо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1 і до 3 (4 не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включається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0" indent="457200">
              <a:spcBef>
                <a:spcPts val="0"/>
              </a:spcBef>
              <a:buNone/>
            </a:pP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 [1: 4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])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marL="0" indent="457200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 [2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:])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#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2 і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 [:: 2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])	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списку:</a:t>
            </a:r>
          </a:p>
          <a:p>
            <a:pPr marL="0" indent="457200"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marL="0" indent="457200">
              <a:spcBef>
                <a:spcPts val="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rint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 [:: - 1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#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Міняємо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tday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'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morning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afternoon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night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</a:p>
          <a:p>
            <a:pPr marL="0" indent="0"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tday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[0:7]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  '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morning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</a:p>
          <a:p>
            <a:pPr marL="0" indent="0"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tday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[9:-7]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uk-UA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'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afternoon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</a:p>
          <a:p>
            <a:pPr marL="0" indent="0"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tday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[-5:]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'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night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</a:p>
          <a:p>
            <a:pPr marL="0" indent="0"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tday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[:3] 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'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</a:p>
          <a:p>
            <a:pPr marL="0" indent="0"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замінити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зріз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mylist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[0:2] = [10,20]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1455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468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29296"/>
            <a:ext cx="10515600" cy="4931302"/>
          </a:xfrm>
        </p:spPr>
        <p:txBody>
          <a:bodyPr>
            <a:normAutofit/>
          </a:bodyPr>
          <a:lstStyle/>
          <a:p>
            <a:r>
              <a:rPr lang="uk-UA" dirty="0" smtClean="0"/>
              <a:t>Рядки   «» ,</a:t>
            </a:r>
            <a:r>
              <a:rPr lang="en-US" dirty="0" smtClean="0"/>
              <a:t>’ ’;</a:t>
            </a:r>
          </a:p>
          <a:p>
            <a:r>
              <a:rPr lang="en-US" dirty="0" smtClean="0"/>
              <a:t>C</a:t>
            </a:r>
            <a:r>
              <a:rPr lang="uk-UA" dirty="0" smtClean="0"/>
              <a:t>писки </a:t>
            </a:r>
            <a:r>
              <a:rPr lang="en-US" dirty="0" smtClean="0"/>
              <a:t>[  ]</a:t>
            </a:r>
            <a:endParaRPr lang="uk-UA" dirty="0" smtClean="0"/>
          </a:p>
          <a:p>
            <a:r>
              <a:rPr lang="uk-UA" dirty="0" smtClean="0"/>
              <a:t>Словники </a:t>
            </a:r>
            <a:r>
              <a:rPr lang="en-US" dirty="0" smtClean="0"/>
              <a:t>{</a:t>
            </a:r>
            <a:r>
              <a:rPr lang="uk-UA" dirty="0" smtClean="0"/>
              <a:t> </a:t>
            </a:r>
            <a:r>
              <a:rPr lang="en-US" dirty="0" smtClean="0"/>
              <a:t>}</a:t>
            </a:r>
            <a:endParaRPr lang="uk-UA" dirty="0" smtClean="0"/>
          </a:p>
          <a:p>
            <a:r>
              <a:rPr lang="uk-UA" dirty="0" smtClean="0"/>
              <a:t>Множини </a:t>
            </a:r>
            <a:r>
              <a:rPr lang="en-US" dirty="0"/>
              <a:t>{</a:t>
            </a:r>
            <a:r>
              <a:rPr lang="uk-UA" dirty="0"/>
              <a:t> </a:t>
            </a:r>
            <a:r>
              <a:rPr lang="en-US" dirty="0"/>
              <a:t>}</a:t>
            </a:r>
            <a:endParaRPr lang="uk-UA" dirty="0" smtClean="0"/>
          </a:p>
          <a:p>
            <a:r>
              <a:rPr lang="uk-UA" dirty="0" smtClean="0"/>
              <a:t>Кортежі  ( )</a:t>
            </a:r>
            <a:endParaRPr lang="en-US" dirty="0" smtClean="0"/>
          </a:p>
          <a:p>
            <a:r>
              <a:rPr lang="uk-UA" dirty="0" smtClean="0"/>
              <a:t>Зрізи </a:t>
            </a:r>
            <a:r>
              <a:rPr lang="en-US" dirty="0"/>
              <a:t>[ </a:t>
            </a:r>
            <a:r>
              <a:rPr lang="en-US" dirty="0" smtClean="0"/>
              <a:t>x:y ]</a:t>
            </a:r>
          </a:p>
          <a:p>
            <a:pPr marL="0" indent="0">
              <a:buNone/>
            </a:pPr>
            <a:r>
              <a:rPr lang="uk-UA" dirty="0" smtClean="0"/>
              <a:t>Задача.</a:t>
            </a:r>
          </a:p>
          <a:p>
            <a:pPr marL="0" indent="0">
              <a:buNone/>
            </a:pPr>
            <a:r>
              <a:rPr lang="uk-UA" dirty="0" smtClean="0"/>
              <a:t>Отримати суму цифр </a:t>
            </a:r>
            <a:r>
              <a:rPr lang="uk-UA" dirty="0" err="1" smtClean="0"/>
              <a:t>трьозначного</a:t>
            </a:r>
            <a:r>
              <a:rPr lang="uk-UA" dirty="0" smtClean="0"/>
              <a:t> числа.</a:t>
            </a:r>
          </a:p>
        </p:txBody>
      </p:sp>
    </p:spTree>
    <p:extLst>
      <p:ext uri="{BB962C8B-B14F-4D97-AF65-F5344CB8AC3E}">
        <p14:creationId xmlns:p14="http://schemas.microsoft.com/office/powerpoint/2010/main" val="28590722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6076" y="748146"/>
            <a:ext cx="9669029" cy="514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06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інтерпритатора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5914" y="1880051"/>
            <a:ext cx="7350128" cy="38567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406042" y="2471448"/>
            <a:ext cx="36234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err="1" smtClean="0">
                <a:solidFill>
                  <a:srgbClr val="000000"/>
                </a:solidFill>
                <a:effectLst/>
                <a:latin typeface="GraphikLCG-Regular"/>
              </a:rPr>
              <a:t>офіційний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GraphikLCG-Regular"/>
              </a:rPr>
              <a:t> сайт </a:t>
            </a:r>
            <a:r>
              <a:rPr lang="en-US" b="0" i="0" u="sng" dirty="0" smtClean="0">
                <a:effectLst/>
                <a:latin typeface="GraphikLCG-Regular"/>
                <a:hlinkClick r:id="rId3"/>
              </a:rPr>
              <a:t>python.org</a:t>
            </a:r>
            <a:r>
              <a:rPr lang="en-US" b="0" i="0" dirty="0" smtClean="0">
                <a:solidFill>
                  <a:srgbClr val="000000"/>
                </a:solidFill>
                <a:effectLst/>
                <a:latin typeface="GraphikLCG-Regular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24935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 джерела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www.inform.pp.ua/2020/02/python-9.html</a:t>
            </a:r>
            <a:endParaRPr lang="uk-UA" dirty="0" smtClean="0"/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pythonworld.ru/tipy-dannyx-v-python/stroki-funkcii-i-metody-strok.html</a:t>
            </a:r>
            <a:endParaRPr lang="uk-UA" dirty="0" smtClean="0"/>
          </a:p>
          <a:p>
            <a:r>
              <a:rPr lang="en-US" dirty="0">
                <a:hlinkClick r:id="rId4"/>
              </a:rPr>
              <a:t>https://www.bestprog.net/uk/sitemap_ua/python-ua</a:t>
            </a:r>
            <a:r>
              <a:rPr lang="en-US" dirty="0" smtClean="0">
                <a:hlinkClick r:id="rId4"/>
              </a:rPr>
              <a:t>/</a:t>
            </a:r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749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44" y="394872"/>
            <a:ext cx="6918510" cy="35379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528" y="794227"/>
            <a:ext cx="4575735" cy="35913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380" y="1646901"/>
            <a:ext cx="5108267" cy="34099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7417" y="4855945"/>
            <a:ext cx="645795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99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423" y="1007014"/>
            <a:ext cx="1043080" cy="13002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7134" y="0"/>
            <a:ext cx="5688506" cy="30095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026" y="3226293"/>
            <a:ext cx="7239000" cy="2590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7397" y="4068469"/>
            <a:ext cx="94107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092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365" y="147683"/>
            <a:ext cx="7514810" cy="40780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144" y="2784583"/>
            <a:ext cx="689610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766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74159"/>
            <a:ext cx="9144000" cy="1244008"/>
          </a:xfrm>
        </p:spPr>
        <p:txBody>
          <a:bodyPr>
            <a:normAutofit fontScale="90000"/>
          </a:bodyPr>
          <a:lstStyle/>
          <a:p>
            <a:pPr lvl="0" eaLnBrk="0" fontAlgn="t" hangingPunct="0">
              <a:lnSpc>
                <a:spcPct val="100000"/>
              </a:lnSpc>
              <a:spcAft>
                <a:spcPct val="0"/>
              </a:spcAft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ru-RU" altLang="ru-RU" sz="90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90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kumimoji="0" lang="ru-RU" altLang="ru-RU" sz="36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програмного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коду </a:t>
            </a:r>
            <a:r>
              <a:rPr kumimoji="0" lang="ru-RU" altLang="ru-RU" sz="36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виділяються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600" b="0" i="0" u="none" strike="noStrike" cap="none" normalizeH="0" baseline="0" dirty="0" err="1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кольорами</a:t>
            </a: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7823" y="2213732"/>
            <a:ext cx="10246242" cy="428492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lh4.googleusercontent.com/8-gVp8oBsdH3a5XfXTkdiRnIAYX6ItdDKvHQ3bbuiQ5-8jd95QN0zp1wIoXdOVrGW3QysIptShuFYOYKGMUVzNEwQxyuj4boEFG-JEkj9sA43lOA=w12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03" y="2732568"/>
            <a:ext cx="10037134" cy="351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72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488" y="193186"/>
            <a:ext cx="1173480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PEP 8 -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коду на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ctr"/>
            <a:endPara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описує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угоду про те, як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код для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входить до складу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45720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PEP 8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Гуїдо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Россум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Баррі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вибирали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Гуїдо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І,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PEP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напевно,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буде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457200"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Гуїдо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читається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пишеться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стиль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коду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поліпшити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читабельність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коду і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узгодженим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 числом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ідеалі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весь код буде написаний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єдиному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і будь-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зможе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легко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Коментарі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Коментарі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надзвичайно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корисні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будь-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програмування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коду в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додавати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коментарі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описують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розв’язуваної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Коментарі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роду,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нотатки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написані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зрозумілій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kumimoji="0" lang="ru-RU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uk-UA" alt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мові </a:t>
            </a:r>
            <a:r>
              <a:rPr kumimoji="0" lang="uk-UA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kumimoji="0" lang="uk-UA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ознакою коментаря є символ </a:t>
            </a:r>
            <a:r>
              <a:rPr kumimoji="0" lang="uk-UA" altLang="ru-RU" sz="2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kumimoji="0" lang="uk-UA" alt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uk-UA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Інтерпретатор </a:t>
            </a:r>
            <a:r>
              <a:rPr kumimoji="0" lang="uk-UA" alt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Python</a:t>
            </a:r>
            <a:r>
              <a:rPr kumimoji="0" lang="uk-UA" alt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ігнорує всі символи в коді після # до кінця рядка.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7087" y="193186"/>
            <a:ext cx="25680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6349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</TotalTime>
  <Words>1657</Words>
  <Application>Microsoft Office PowerPoint</Application>
  <PresentationFormat>Широкоэкранный</PresentationFormat>
  <Paragraphs>446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9" baseType="lpstr">
      <vt:lpstr>Arial</vt:lpstr>
      <vt:lpstr>Calibri</vt:lpstr>
      <vt:lpstr>Calibri Light</vt:lpstr>
      <vt:lpstr>Courier New</vt:lpstr>
      <vt:lpstr>GraphikLCG-Regular</vt:lpstr>
      <vt:lpstr>inherit</vt:lpstr>
      <vt:lpstr>Tahoma</vt:lpstr>
      <vt:lpstr>Times New Roman</vt:lpstr>
      <vt:lpstr>Тема Office</vt:lpstr>
      <vt:lpstr>Лекція 1 </vt:lpstr>
      <vt:lpstr>План</vt:lpstr>
      <vt:lpstr>1. Історія та особливості мови Python. </vt:lpstr>
      <vt:lpstr>Установка інтерпритатора Python</vt:lpstr>
      <vt:lpstr>Презентация PowerPoint</vt:lpstr>
      <vt:lpstr>Презентация PowerPoint</vt:lpstr>
      <vt:lpstr>Презентация PowerPoint</vt:lpstr>
      <vt:lpstr>    У Python різні складові програмного коду виділяються певними кольорами: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Типи даних поділяються 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Перетворення типів даних</vt:lpstr>
      <vt:lpstr>Презентация PowerPoint</vt:lpstr>
      <vt:lpstr>Презентация PowerPoint</vt:lpstr>
      <vt:lpstr>Кортежі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 format()</vt:lpstr>
      <vt:lpstr>Презентация PowerPoint</vt:lpstr>
      <vt:lpstr>Операції над множинами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Зрізи</vt:lpstr>
      <vt:lpstr>Презентация PowerPoint</vt:lpstr>
      <vt:lpstr>Повторення</vt:lpstr>
      <vt:lpstr>Презентация PowerPoint</vt:lpstr>
      <vt:lpstr>Використані джерела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Admin</dc:creator>
  <cp:lastModifiedBy>Admin</cp:lastModifiedBy>
  <cp:revision>122</cp:revision>
  <dcterms:created xsi:type="dcterms:W3CDTF">2021-09-05T14:07:27Z</dcterms:created>
  <dcterms:modified xsi:type="dcterms:W3CDTF">2022-02-17T11:26:07Z</dcterms:modified>
</cp:coreProperties>
</file>