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2" r:id="rId5"/>
    <p:sldId id="294" r:id="rId6"/>
    <p:sldId id="295" r:id="rId7"/>
    <p:sldId id="297" r:id="rId8"/>
    <p:sldId id="259" r:id="rId9"/>
    <p:sldId id="270" r:id="rId10"/>
    <p:sldId id="260" r:id="rId11"/>
    <p:sldId id="261" r:id="rId12"/>
    <p:sldId id="265" r:id="rId13"/>
    <p:sldId id="262" r:id="rId14"/>
    <p:sldId id="274" r:id="rId15"/>
    <p:sldId id="263" r:id="rId16"/>
    <p:sldId id="264" r:id="rId17"/>
    <p:sldId id="271" r:id="rId18"/>
    <p:sldId id="276" r:id="rId19"/>
    <p:sldId id="275" r:id="rId20"/>
    <p:sldId id="292" r:id="rId21"/>
    <p:sldId id="266" r:id="rId22"/>
    <p:sldId id="277" r:id="rId23"/>
    <p:sldId id="285" r:id="rId24"/>
    <p:sldId id="286" r:id="rId25"/>
    <p:sldId id="267" r:id="rId26"/>
    <p:sldId id="278" r:id="rId27"/>
    <p:sldId id="279" r:id="rId28"/>
    <p:sldId id="290" r:id="rId29"/>
    <p:sldId id="268" r:id="rId30"/>
    <p:sldId id="287" r:id="rId31"/>
    <p:sldId id="269" r:id="rId32"/>
    <p:sldId id="281" r:id="rId33"/>
    <p:sldId id="282" r:id="rId34"/>
    <p:sldId id="283" r:id="rId35"/>
    <p:sldId id="291" r:id="rId36"/>
    <p:sldId id="280" r:id="rId37"/>
    <p:sldId id="289" r:id="rId38"/>
    <p:sldId id="288" r:id="rId39"/>
    <p:sldId id="293" r:id="rId40"/>
    <p:sldId id="28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9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8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8539-A57B-4E60-8A11-06DCAE87FCC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kivoZ2" TargetMode="External"/><Relationship Id="rId2" Type="http://schemas.openxmlformats.org/officeDocument/2006/relationships/hyperlink" Target="https://goo.gl/PBL4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ythonguide.rozh2sch.org.ua/#%D1%81%D0%BA%D1%80%D0%B8%D0%BF%D1%82%D0%B0%D0%BC%D0%B8" TargetMode="External"/><Relationship Id="rId4" Type="http://schemas.openxmlformats.org/officeDocument/2006/relationships/hyperlink" Target="https://www.python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world.ru/tipy-dannyx-v-python/stroki-funkcii-i-metody-strok.html" TargetMode="External"/><Relationship Id="rId2" Type="http://schemas.openxmlformats.org/officeDocument/2006/relationships/hyperlink" Target="https://www.inform.pp.ua/2020/02/python-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stprog.net/uk/sitemap_ua/python-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775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1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43188"/>
            <a:ext cx="9144000" cy="2614612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 мовою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11078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767" y="58847"/>
            <a:ext cx="105900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будь-яка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синтаксис, семантику.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0...9;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*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{} []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\ ^ = &gt; &lt; ( ) . , ; _ # ‘!?: . </a:t>
            </a:r>
          </a:p>
          <a:p>
            <a:pPr marL="72000"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&lt;=, &gt;=,  &lt;&gt;, = =; !=, **;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if, as, else, import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2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0" y="364851"/>
            <a:ext cx="112067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endParaRPr lang="uk-UA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en-US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(число, символ, рядок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величиною.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є </a:t>
            </a:r>
            <a:r>
              <a:rPr lang="ru-RU" sz="2000" b="1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endParaRPr lang="ru-RU" sz="1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b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Величина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 </a:t>
            </a:r>
            <a:r>
              <a:rPr lang="ru-RU" sz="2000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константою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постійною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endParaRPr lang="ru-RU" sz="1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констант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число </a:t>
            </a:r>
            <a:r>
              <a:rPr lang="el-GR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= 3,14.... 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математиці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фізиці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число 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g=9,8 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  <a:r>
              <a:rPr lang="ru-RU" sz="2000" baseline="30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el-GR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ρ=997 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кг/м</a:t>
            </a:r>
            <a:r>
              <a:rPr lang="ru-RU" sz="2000" baseline="30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та рядки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константами.</a:t>
            </a:r>
          </a:p>
          <a:p>
            <a:pPr algn="just" fontAlgn="t"/>
            <a:endParaRPr lang="ru-RU" sz="1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2000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000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символом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чисел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/, #, @. 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пробіли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регістру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(команд)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print.</a:t>
            </a:r>
            <a:endParaRPr lang="en-US" sz="2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7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270" y="0"/>
            <a:ext cx="115160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</a:t>
            </a:r>
            <a:r>
              <a:rPr lang="ru-RU" sz="24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записано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знака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присвоювання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арифметичний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та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справа. 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f=5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a1=36.12</a:t>
            </a:r>
          </a:p>
          <a:p>
            <a:r>
              <a:rPr lang="uk-UA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отримати інформацію про тип змінної необхідно скористатися  функцією 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</a:t>
            </a:r>
            <a:r>
              <a:rPr lang="en-US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'&gt;</a:t>
            </a:r>
          </a:p>
          <a:p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(a1)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'float'&gt;</a:t>
            </a:r>
          </a:p>
          <a:p>
            <a:r>
              <a:rPr lang="uk-UA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вивести значення змінної на екран необхідно скористатися  функцією 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print(a1)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</a:p>
          <a:p>
            <a:r>
              <a:rPr lang="uk-UA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ввести значення змінної з клавіатури необхідно скористатися  функцією 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input()</a:t>
            </a:r>
            <a:r>
              <a:rPr lang="uk-UA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(input())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float(input())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  <a:endParaRPr lang="uk-UA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5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365" y="0"/>
            <a:ext cx="1101533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3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 до мов з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неявною сильною динамічною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типізацією.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типізація означає, що при оголошенні змінної вам не потрібно вказувати її тип, при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явній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робити необхідно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en-US" sz="2400" dirty="0"/>
              <a:t> (</a:t>
            </a:r>
            <a:r>
              <a:rPr lang="en-US" sz="2400" i="1" dirty="0"/>
              <a:t>Numeric Type</a:t>
            </a:r>
            <a:r>
              <a:rPr lang="en-US" sz="2400" dirty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число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en-US" sz="2400" dirty="0"/>
              <a:t>(</a:t>
            </a:r>
            <a:r>
              <a:rPr lang="en-US" sz="2400" i="1" dirty="0"/>
              <a:t>Text Sequence Type</a:t>
            </a:r>
            <a:r>
              <a:rPr lang="en-US" sz="2400" dirty="0"/>
              <a:t> 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cs typeface="Calibri Light" panose="020F0302020204030204" pitchFamily="34" charset="0"/>
              </a:rPr>
              <a:t>T</a:t>
            </a:r>
            <a:r>
              <a:rPr lang="ru-RU" sz="2400" i="1" dirty="0" err="1" smtClean="0">
                <a:cs typeface="Calibri Light" panose="020F0302020204030204" pitchFamily="34" charset="0"/>
              </a:rPr>
              <a:t>uple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/>
              <a:t>Type </a:t>
            </a:r>
            <a:r>
              <a:rPr lang="en-US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en-US" sz="2400" dirty="0"/>
              <a:t> (</a:t>
            </a:r>
            <a:r>
              <a:rPr lang="en-US" sz="2400" i="1" dirty="0"/>
              <a:t>Sequence </a:t>
            </a:r>
            <a:r>
              <a:rPr lang="en-US" sz="2400" i="1" dirty="0" smtClean="0"/>
              <a:t>Type</a:t>
            </a:r>
            <a:r>
              <a:rPr lang="uk-UA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(</a:t>
            </a:r>
            <a:r>
              <a:rPr lang="en-US" sz="2400" i="1" dirty="0"/>
              <a:t>Set </a:t>
            </a:r>
            <a:r>
              <a:rPr lang="en-US" sz="2400" i="1" dirty="0" smtClean="0"/>
              <a:t>Types</a:t>
            </a:r>
            <a:r>
              <a:rPr lang="uk-UA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</a:t>
            </a:r>
            <a:r>
              <a:rPr lang="en-US" sz="2400" dirty="0"/>
              <a:t>(</a:t>
            </a:r>
            <a:r>
              <a:rPr lang="en-US" sz="2400" i="1" dirty="0"/>
              <a:t>Mapping </a:t>
            </a:r>
            <a:r>
              <a:rPr lang="en-US" sz="2400" i="1" dirty="0" smtClean="0"/>
              <a:t>Types</a:t>
            </a:r>
            <a:r>
              <a:rPr lang="uk-UA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9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даних поділяються 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0089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0089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5613" y="2505075"/>
            <a:ext cx="6076335" cy="3684588"/>
          </a:xfrm>
        </p:spPr>
        <p:txBody>
          <a:bodyPr>
            <a:noAutofit/>
          </a:bodyPr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числа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 плаваючою точкою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числа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 змінні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незмінні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set).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8" y="425602"/>
            <a:ext cx="11504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исла </a:t>
            </a:r>
          </a:p>
          <a:p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два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(</a:t>
            </a:r>
            <a:r>
              <a:rPr lang="en-US" sz="2400" b="1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дробові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числа.</a:t>
            </a:r>
          </a:p>
          <a:p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роздільник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цілою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дробовою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дійсного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крапка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числа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операндами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0" i="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15090"/>
              </p:ext>
            </p:extLst>
          </p:nvPr>
        </p:nvGraphicFramePr>
        <p:xfrm>
          <a:off x="1425943" y="3518004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операції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оператор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приклад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додавання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25+8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віднімання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49-36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2*7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25/5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ділення націло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//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29//13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залишок від 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17%3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піднесення до степені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3**2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59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896"/>
            <a:ext cx="11082416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виконання арифметичних операцій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62929"/>
              </p:ext>
            </p:extLst>
          </p:nvPr>
        </p:nvGraphicFramePr>
        <p:xfrm>
          <a:off x="1404256" y="1786466"/>
          <a:ext cx="877751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8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8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88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a=5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b=10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c=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w=29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r=13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t=w//r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print(t)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88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d=b-a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print(d)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t1=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w%r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print(t1)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2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228991"/>
            <a:ext cx="1184365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одуль</a:t>
            </a:r>
            <a:r>
              <a:rPr lang="ru-RU" sz="22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endParaRPr lang="ru-RU" sz="2200" b="1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числами,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логарифмічних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pow(2, 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 числа 2 до степені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 = pow(4, 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1024.0 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інший спосіб підключити математичну бібліотеку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8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439" y="766916"/>
            <a:ext cx="108400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math.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ім’я_функції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fsum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бчислює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плаваючою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=[2.1,7.3,2.4,6.9]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s1=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math.fsum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print(s1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18.7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 от 1 до 10:",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(range(1,11)))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x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(9.1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#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округлює число до більшого(вгору)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(9.9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#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округлює число до меншого (вниз)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print(x, y,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'\n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дозволяє вставити розподілювач при виведенні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2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166" y="854450"/>
            <a:ext cx="1116514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factorial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smtClean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uk-UA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факторіал числа </a:t>
            </a:r>
            <a:r>
              <a:rPr lang="uk-UA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5! </a:t>
            </a:r>
            <a:r>
              <a:rPr lang="uk-UA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(1*2*3*4*5)</a:t>
            </a:r>
            <a:endParaRPr lang="en-US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ru-RU" altLang="ru-RU" sz="2000" dirty="0" smtClean="0">
                <a:solidFill>
                  <a:srgbClr val="A67F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корінь квадратний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Трегонометричні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функції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кут з радіанної міри в градусну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перетворює кут з градусної міри в радіанну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3.1416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2.7183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2247" y="660817"/>
            <a:ext cx="184731" cy="387265"/>
          </a:xfrm>
          <a:prstGeom prst="rect">
            <a:avLst/>
          </a:prstGeom>
          <a:solidFill>
            <a:srgbClr val="FBF8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-306388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та особливості мови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типи даних.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Зрізи.</a:t>
            </a:r>
          </a:p>
          <a:p>
            <a:pPr marL="971550" lvl="1" indent="-51435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03" y="406690"/>
            <a:ext cx="10515600" cy="86515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типів даних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288" y="1271849"/>
            <a:ext cx="8902930" cy="50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231177"/>
            <a:ext cx="1151708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endParaRPr lang="ru-RU" sz="3200" b="1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list)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впорядкованих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задати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перерахуванням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в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list=[]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#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пустий список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[</a:t>
            </a:r>
            <a:r>
              <a:rPr lang="uk-UA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3, 5, </a:t>
            </a:r>
            <a:r>
              <a:rPr lang="uk-UA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11, 13]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Rain = [ 'Red', 'Orange', 'Yellow', 'Green', 'Blue', 'Indigo', 'Violet']</a:t>
            </a:r>
            <a:endParaRPr lang="uk-UA" sz="20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списку нумеруються починаючи з 0. Звертатись до  них можна використовуючи назву списку та порядковий номер елементу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списку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- 6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[0]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індексувати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відємними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числами. В такому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читатися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[-1] 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[-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uk-UA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  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список може містити  різні дані, наприклад: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my_list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['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10, 2.25, [5, 15], '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']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8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52" y="90124"/>
            <a:ext cx="1172617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роботи зі списками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списку. Метод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параметр. Параметром методу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число, рядок, список і т.д.</a:t>
            </a:r>
          </a:p>
          <a:p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A.append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7 буде додано до списку А</a:t>
            </a:r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параметром методу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Список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іменованим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[ ].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[ 2, 3.78,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]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[ "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77, 1.84 ]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A.extend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список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параметр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вставки,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0.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A.insert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777) 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нового числа 777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	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</a:t>
            </a:r>
          </a:p>
          <a:p>
            <a:pPr fontAlgn="base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A.index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('c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	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списку</a:t>
            </a:r>
          </a:p>
          <a:p>
            <a:pPr fontAlgn="base"/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A.count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('d')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0124"/>
            <a:ext cx="22442" cy="2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6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6544"/>
            <a:ext cx="10515600" cy="52004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ортеж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взята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яка не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незмінюваною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направо.</a:t>
            </a:r>
          </a:p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кортежах доступ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забезепечується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список), 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списки, рядки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кортежа, то при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кортежа у новому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98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1437"/>
            <a:ext cx="10515600" cy="555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()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пустий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cde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(1, 3, 7, 13,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 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ru-RU" altLang="ru-RU" sz="2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('H', 'e', 'l', 'l', 'o')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ru-RU" altLang="ru-RU" sz="2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((3, 2, 0, -5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	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 = (3, 2, 0, -5)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(1, 2, 3) </a:t>
            </a:r>
            <a:endParaRPr lang="ru-RU" altLang="ru-RU" sz="2000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(4, 5, 6) </a:t>
            </a:r>
            <a:endParaRPr lang="ru-RU" altLang="ru-RU" sz="2000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(1, 2, 3, 4, 5, 6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конкатенація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(1, 2, 3) * 3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(1, 2, 3, 1, 2, 3, 1, 2, 3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63784"/>
            <a:ext cx="65" cy="55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80942"/>
            <a:ext cx="84960" cy="6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95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85" y="351747"/>
            <a:ext cx="116041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ядки</a:t>
            </a:r>
          </a:p>
          <a:p>
            <a:pPr indent="45720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і т.д.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лапки.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початок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обрамлятися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лапок.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b=“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  <a:p>
            <a:pPr indent="45720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рядка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багаторядковий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рядок), треба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лапок (‘ ‘ ‘); там, де треба перенести рядок,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у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—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нуля.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символу в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a[0]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‘Ж'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[–3]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н'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1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708" y="405232"/>
            <a:ext cx="1066208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000" b="1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для роботи з рядками</a:t>
            </a:r>
            <a:endParaRPr lang="ru-RU" sz="2000" b="1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str.isdigit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чи складається рядок з цифр і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є цифрами;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рядку є </a:t>
            </a:r>
            <a:r>
              <a:rPr lang="ru-RU" sz="2000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один символ</a:t>
            </a:r>
            <a:r>
              <a:rPr 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str.islower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str.isupper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str.isnumeric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str.isspace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lstrip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rstrip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і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uk-UA" dirty="0" smtClean="0">
              <a:solidFill>
                <a:srgbClr val="2B2B2B"/>
              </a:solidFill>
              <a:latin typeface="inherit"/>
            </a:endParaRP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s="2345678"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s.isdigit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		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str.isdigit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		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print(f)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			True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433" y="431865"/>
            <a:ext cx="1157352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 </a:t>
            </a: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пам'ятати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рядки в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незмінних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послідовностей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рядок</a:t>
            </a: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S=“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S[-1]=“!”		 #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S=S[0:-1]+“!”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rint(S)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A=“red blue orange while”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A1=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print(A1)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['red', 'blue', 'orange', 'while']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 smtClean="0"/>
              <a:t>N=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(‘e’)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['r', 'd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' orang', '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'']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124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format()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9810"/>
            <a:ext cx="10515600" cy="553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порядком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 рядки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 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{}" </a:t>
            </a:r>
            <a:endParaRPr lang="ru-RU" alt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</a:t>
            </a: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s1.format(3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6, 2.3</a:t>
            </a: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2.3'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{}" .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(3, 6, 2.3)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/>
              <a:t>s2 </a:t>
            </a:r>
            <a:r>
              <a:rPr lang="uk-UA" sz="2400" b="1" dirty="0"/>
              <a:t>= "</a:t>
            </a:r>
            <a:r>
              <a:rPr lang="uk-UA" sz="2400" b="1" dirty="0" err="1"/>
              <a:t>height</a:t>
            </a:r>
            <a:r>
              <a:rPr lang="uk-UA" sz="2400" b="1" dirty="0"/>
              <a:t> - {1}, </a:t>
            </a:r>
            <a:r>
              <a:rPr lang="uk-UA" sz="2400" b="1" dirty="0" err="1"/>
              <a:t>length</a:t>
            </a:r>
            <a:r>
              <a:rPr lang="uk-UA" sz="2400" b="1" dirty="0"/>
              <a:t> - {0}"</a:t>
            </a:r>
            <a:endParaRPr lang="ru-RU" sz="2400" b="1" dirty="0"/>
          </a:p>
          <a:p>
            <a:pPr marL="0" indent="0">
              <a:buNone/>
            </a:pPr>
            <a:r>
              <a:rPr lang="en-US" sz="2400" b="1" dirty="0" smtClean="0"/>
              <a:t>print(</a:t>
            </a:r>
            <a:r>
              <a:rPr lang="uk-UA" sz="2400" b="1" dirty="0" smtClean="0"/>
              <a:t>s2.format(3</a:t>
            </a:r>
            <a:r>
              <a:rPr lang="uk-UA" sz="2400" b="1" dirty="0"/>
              <a:t>, 6</a:t>
            </a:r>
            <a:r>
              <a:rPr lang="uk-UA" sz="2400" b="1" dirty="0" smtClean="0"/>
              <a:t>)</a:t>
            </a:r>
            <a:r>
              <a:rPr lang="en-US" sz="2400" b="1" dirty="0" smtClean="0"/>
              <a:t>)</a:t>
            </a:r>
            <a:endParaRPr lang="ru-RU" sz="2400" b="1" dirty="0"/>
          </a:p>
          <a:p>
            <a:pPr marL="0" indent="0">
              <a:buNone/>
            </a:pPr>
            <a:r>
              <a:rPr lang="uk-UA" sz="2400" b="1" dirty="0"/>
              <a:t>'</a:t>
            </a:r>
            <a:r>
              <a:rPr lang="uk-UA" sz="2400" b="1" dirty="0" err="1"/>
              <a:t>height</a:t>
            </a:r>
            <a:r>
              <a:rPr lang="uk-UA" sz="2400" b="1" dirty="0"/>
              <a:t> - 6, </a:t>
            </a:r>
            <a:r>
              <a:rPr lang="uk-UA" sz="2400" b="1" dirty="0" err="1"/>
              <a:t>length</a:t>
            </a:r>
            <a:r>
              <a:rPr lang="uk-UA" sz="2400" b="1" dirty="0"/>
              <a:t> - </a:t>
            </a:r>
            <a:r>
              <a:rPr lang="uk-UA" sz="2400" b="1" dirty="0" smtClean="0"/>
              <a:t>3‘</a:t>
            </a:r>
          </a:p>
          <a:p>
            <a:pPr marL="0" indent="0">
              <a:buNone/>
            </a:pPr>
            <a:r>
              <a:rPr lang="uk-UA" sz="2400" i="1" dirty="0" smtClean="0"/>
              <a:t>По ключу:</a:t>
            </a:r>
            <a:endParaRPr lang="ru-RU" sz="2400" i="1" dirty="0"/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{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info.format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5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150282"/>
            <a:ext cx="1138645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endParaRPr lang="ru-RU" sz="2400" b="1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 </a:t>
            </a:r>
            <a:r>
              <a:rPr lang="ru-RU" sz="2200" b="1" i="1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/>
              <a:t> </a:t>
            </a:r>
            <a:r>
              <a:rPr lang="uk-UA" sz="2400" dirty="0" smtClean="0"/>
              <a:t>(</a:t>
            </a:r>
            <a:r>
              <a:rPr lang="en-US" sz="2400" dirty="0" smtClean="0"/>
              <a:t>set</a:t>
            </a:r>
            <a:r>
              <a:rPr lang="uk-UA" sz="2400" dirty="0" smtClean="0"/>
              <a:t>)</a:t>
            </a:r>
            <a:r>
              <a:rPr lang="en-US" sz="2400" dirty="0" smtClean="0"/>
              <a:t> 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невпорядкована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 fontAlgn="base">
              <a:buFont typeface="Arial" panose="020B0604020202020204" pitchFamily="34" charset="0"/>
              <a:buChar char="•"/>
            </a:pP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у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 fontAlgn="base">
              <a:buFont typeface="Arial" panose="020B0604020202020204" pitchFamily="34" charset="0"/>
              <a:buChar char="•"/>
            </a:pP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незмінюваними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 fontAlgn="base">
              <a:buFont typeface="Arial" panose="020B0604020202020204" pitchFamily="34" charset="0"/>
              <a:buChar char="•"/>
            </a:pP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fontAlgn="base"/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курсу математики.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пустою (не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 Об</a:t>
            </a:r>
            <a:r>
              <a:rPr lang="en-US" sz="22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фігурних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дужок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{}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{'A', 'C', 4, '5', 'B'}</a:t>
            </a:r>
          </a:p>
          <a:p>
            <a:pPr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{'C', 'B', '5', 4, 'A'}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 не в тому порядку що створюється</a:t>
            </a:r>
            <a:endParaRPr lang="uk-UA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{'A', 'C', 4, '5', 'B',4} </a:t>
            </a:r>
            <a:endParaRPr lang="uk-UA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{'C', 'B', '5', 4, 'A'}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 елементи вилучаються: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uk-UA" sz="2000" b="0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0" i="0" dirty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Історія та особливості мови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79991" y="1597136"/>
            <a:ext cx="11632017" cy="48262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–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інтерпретована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об’єктно-орієнтована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скриптова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строгою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типізацією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1990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голандським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програмістом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Гвідо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ван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Россумом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назвав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популярного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комедійного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серіалу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1970-х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Літаючий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цирк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Пайтона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Па́йтон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6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https://www.python.org/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багатоцільова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код,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лаконізм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буде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коротше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аналога,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багатоплатформова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 без будь-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є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стандартна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системою, веб-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базами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форматами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невеликими 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скриптами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абсолютно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2955" y="4187947"/>
            <a:ext cx="43282" cy="307777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811" y="309109"/>
            <a:ext cx="117053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над множинами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74717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множин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set1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відніманні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set2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{ 1, 2, 3, 5 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2, 8 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y		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z = {1, 3, 5}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y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x		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v = {8}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 множин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x &amp; y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#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Обє</a:t>
            </a:r>
            <a:r>
              <a:rPr lang="en-US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днання</a:t>
            </a: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множин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x |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z =  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{2, 8, 1, 2, 3, 5}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9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" y="108258"/>
            <a:ext cx="1209402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</a:t>
            </a:r>
            <a:endParaRPr lang="ru-RU" sz="2400" b="1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/>
              <a:t> 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вбудований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 типу (</a:t>
            </a:r>
            <a:r>
              <a:rPr lang="ru-RU" sz="2000" b="1" i="1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ключ:значення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ru-RU" sz="2000" b="1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розріджених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000" b="0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словниках доступ до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ключем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за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індексом</a:t>
            </a:r>
            <a:r>
              <a:rPr 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невпорядковані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довільних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змінну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терогенність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неоднорідність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довільна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словники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змінюваних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словники є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99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5825"/>
            <a:ext cx="10515600" cy="55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словнику абсолютно не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пар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 Доступ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ключами,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(за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uk-UA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endParaRPr lang="ru-RU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1:'Mon', 2:'Tue', 3:'Wed', 4:'Thu',5:'Fri', 6:'Sat', 7:'Sun' }</a:t>
            </a:r>
          </a:p>
          <a:p>
            <a:pPr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'Table1':[ 1, 2, 4], 'Table2':[ 8, -2, 2.33]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набори значень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'Pi':3.1415, 'Exp':1.7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рядкові ключі і дійсні значення</a:t>
            </a:r>
            <a:endParaRPr lang="ru-RU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'птах',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 </a:t>
            </a:r>
          </a:p>
          <a:p>
            <a:pPr marL="0" indent="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'] 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']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'птах'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6F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39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435006"/>
            <a:ext cx="10515600" cy="5741957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Словники, як і списки, 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(пари "ключ: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порожнім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{}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синтаксис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словник[ключ] =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словника).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'птах',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'бегемот‘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лисиця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'бегемот',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'птах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'слон' </a:t>
            </a:r>
            <a:endParaRPr lang="ru-RU" alt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'])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лисиця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': 'слон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5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77049"/>
            <a:ext cx="10515600" cy="5599914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рядками.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{1:'one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:'two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3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:'three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{1: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2: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3: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10:[3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8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100:[1,10,5]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1000:[23,1,5]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{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1000: [23, 1, 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[3, 2, 8]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100: [1, 10, 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{1.1:2, 1.2:0, 1.3:8}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{1.3: 8, 1.2: 0, 1.1: 2}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{1.1:2, 10:'apple', 'box':100} 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{'</a:t>
            </a:r>
            <a:r>
              <a:rPr lang="ru-RU" alt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': 100, 10: '</a:t>
            </a:r>
            <a:r>
              <a:rPr lang="ru-RU" alt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1.1: 2} </a:t>
            </a:r>
            <a:endParaRPr lang="ru-RU" altLang="ru-RU" sz="20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словника.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6F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09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385" y="1138843"/>
            <a:ext cx="10515600" cy="506305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всіх типів даних існує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команду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кожному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назва_методу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str.split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23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551" y="0"/>
            <a:ext cx="10515600" cy="88776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551" y="1325563"/>
            <a:ext cx="10515600" cy="4851400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заданої послідовності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y].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номером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до другого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 y: z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необов'язкове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58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920"/>
            <a:ext cx="10515600" cy="6026043"/>
          </a:xfrm>
        </p:spPr>
        <p:txBody>
          <a:bodyPr>
            <a:normAutofit fontScale="85000" lnSpcReduction="20000"/>
          </a:bodyPr>
          <a:lstStyle/>
          <a:p>
            <a:pPr marL="0" indent="457200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 y: z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беремо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необов'язкове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 і до 3 (4 не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[1: 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:])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#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2 і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[:: 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	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[:: - 1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#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Міняємо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'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[0:7]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 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[9:-7]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[-5:]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[:3]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mylist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[0:2] = [10,20]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45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9296"/>
            <a:ext cx="10515600" cy="4931302"/>
          </a:xfrm>
        </p:spPr>
        <p:txBody>
          <a:bodyPr>
            <a:normAutofit/>
          </a:bodyPr>
          <a:lstStyle/>
          <a:p>
            <a:r>
              <a:rPr lang="uk-UA" dirty="0" smtClean="0"/>
              <a:t>Рядки   «» ,</a:t>
            </a:r>
            <a:r>
              <a:rPr lang="en-US" dirty="0" smtClean="0"/>
              <a:t>’ ’;</a:t>
            </a:r>
          </a:p>
          <a:p>
            <a:r>
              <a:rPr lang="en-US" dirty="0" smtClean="0"/>
              <a:t>C</a:t>
            </a:r>
            <a:r>
              <a:rPr lang="uk-UA" dirty="0" smtClean="0"/>
              <a:t>писки </a:t>
            </a:r>
            <a:r>
              <a:rPr lang="en-US" dirty="0" smtClean="0"/>
              <a:t>[  ]</a:t>
            </a:r>
            <a:endParaRPr lang="uk-UA" dirty="0" smtClean="0"/>
          </a:p>
          <a:p>
            <a:r>
              <a:rPr lang="uk-UA" dirty="0" smtClean="0"/>
              <a:t>Словники </a:t>
            </a:r>
            <a:r>
              <a:rPr lang="en-US" dirty="0" smtClean="0"/>
              <a:t>{</a:t>
            </a:r>
            <a:r>
              <a:rPr lang="uk-UA" dirty="0" smtClean="0"/>
              <a:t> </a:t>
            </a:r>
            <a:r>
              <a:rPr lang="en-US" dirty="0" smtClean="0"/>
              <a:t>}</a:t>
            </a:r>
            <a:endParaRPr lang="uk-UA" dirty="0" smtClean="0"/>
          </a:p>
          <a:p>
            <a:r>
              <a:rPr lang="uk-UA" dirty="0" smtClean="0"/>
              <a:t>Множини </a:t>
            </a:r>
            <a:r>
              <a:rPr lang="en-US" dirty="0"/>
              <a:t>{</a:t>
            </a:r>
            <a:r>
              <a:rPr lang="uk-UA" dirty="0"/>
              <a:t> </a:t>
            </a:r>
            <a:r>
              <a:rPr lang="en-US" dirty="0"/>
              <a:t>}</a:t>
            </a:r>
            <a:endParaRPr lang="uk-UA" dirty="0" smtClean="0"/>
          </a:p>
          <a:p>
            <a:r>
              <a:rPr lang="uk-UA" dirty="0" smtClean="0"/>
              <a:t>Кортежі  ( )</a:t>
            </a:r>
            <a:endParaRPr lang="en-US" dirty="0" smtClean="0"/>
          </a:p>
          <a:p>
            <a:r>
              <a:rPr lang="uk-UA" dirty="0" smtClean="0"/>
              <a:t>Зрізи </a:t>
            </a:r>
            <a:r>
              <a:rPr lang="en-US" dirty="0"/>
              <a:t>[ </a:t>
            </a:r>
            <a:r>
              <a:rPr lang="en-US" dirty="0" smtClean="0"/>
              <a:t>x:y ]</a:t>
            </a:r>
          </a:p>
          <a:p>
            <a:pPr marL="0" indent="0">
              <a:buNone/>
            </a:pPr>
            <a:r>
              <a:rPr lang="uk-UA" dirty="0" smtClean="0"/>
              <a:t>Задача.</a:t>
            </a:r>
          </a:p>
          <a:p>
            <a:pPr marL="0" indent="0">
              <a:buNone/>
            </a:pPr>
            <a:r>
              <a:rPr lang="uk-UA" dirty="0" smtClean="0"/>
              <a:t>Отримати суму цифр </a:t>
            </a:r>
            <a:r>
              <a:rPr lang="uk-UA" dirty="0" err="1" smtClean="0"/>
              <a:t>трьозначного</a:t>
            </a:r>
            <a:r>
              <a:rPr lang="uk-UA" dirty="0" smtClean="0"/>
              <a:t> числа.</a:t>
            </a:r>
          </a:p>
        </p:txBody>
      </p:sp>
    </p:spTree>
    <p:extLst>
      <p:ext uri="{BB962C8B-B14F-4D97-AF65-F5344CB8AC3E}">
        <p14:creationId xmlns:p14="http://schemas.microsoft.com/office/powerpoint/2010/main" val="2859072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76" y="748146"/>
            <a:ext cx="9669029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інтерпритатора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914" y="1880051"/>
            <a:ext cx="7350128" cy="3856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06042" y="2471448"/>
            <a:ext cx="3623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GraphikLCG-Regular"/>
              </a:rPr>
              <a:t>офіційний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raphikLCG-Regular"/>
              </a:rPr>
              <a:t> сайт </a:t>
            </a:r>
            <a:r>
              <a:rPr lang="en-US" b="0" i="0" u="sng" dirty="0" smtClean="0">
                <a:effectLst/>
                <a:latin typeface="GraphikLCG-Regular"/>
                <a:hlinkClick r:id="rId3"/>
              </a:rPr>
              <a:t>python.org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GraphikLCG-Regula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493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www.inform.pp.ua/2020/02/python-9.html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pythonworld.ru/tipy-dannyx-v-python/stroki-funkcii-i-metody-strok.html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https://www.bestprog.net/uk/sitemap_ua/python-ua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4" y="394872"/>
            <a:ext cx="6918510" cy="3537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28" y="794227"/>
            <a:ext cx="4575735" cy="3591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80" y="1646901"/>
            <a:ext cx="5108267" cy="3409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417" y="4855945"/>
            <a:ext cx="64579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23" y="1007014"/>
            <a:ext cx="1043080" cy="1300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34" y="0"/>
            <a:ext cx="5688506" cy="3009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6" y="3226293"/>
            <a:ext cx="72390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397" y="4068469"/>
            <a:ext cx="94107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65" y="147683"/>
            <a:ext cx="7514810" cy="4078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44" y="2784583"/>
            <a:ext cx="68961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6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4159"/>
            <a:ext cx="9144000" cy="1244008"/>
          </a:xfrm>
        </p:spPr>
        <p:txBody>
          <a:bodyPr>
            <a:normAutofit fontScale="90000"/>
          </a:bodyPr>
          <a:lstStyle/>
          <a:p>
            <a:pPr lvl="0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90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коду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кольорами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823" y="2213732"/>
            <a:ext cx="10246242" cy="4284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lh4.googleusercontent.com/8-gVp8oBsdH3a5XfXTkdiRnIAYX6ItdDKvHQ3bbuiQ5-8jd95QN0zp1wIoXdOVrGW3QysIptShuFYOYKGMUVzNEwQxyuj4boEFG-JEkj9sA43lOA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3" y="2732568"/>
            <a:ext cx="10037134" cy="35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88" y="193186"/>
            <a:ext cx="117348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 8 -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угоду про те,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 8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Россум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PEP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напевно,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стиль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читабельність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числом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весь код буде написаний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будь-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коду в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розв’язуваної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роду,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нотатки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зрозумілій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мові </a:t>
            </a:r>
            <a:r>
              <a:rPr kumimoji="0" lang="uk-UA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ознакою коментаря є символ </a:t>
            </a:r>
            <a:r>
              <a:rPr kumimoji="0" lang="uk-UA" alt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uk-UA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Інтерпретатор </a:t>
            </a:r>
            <a:r>
              <a:rPr kumimoji="0" lang="uk-UA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ігнорує всі символи в коді після # до кінця рядка.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7087" y="193186"/>
            <a:ext cx="256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34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1657</Words>
  <Application>Microsoft Office PowerPoint</Application>
  <PresentationFormat>Широкоэкранный</PresentationFormat>
  <Paragraphs>446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GraphikLCG-Regular</vt:lpstr>
      <vt:lpstr>inherit</vt:lpstr>
      <vt:lpstr>Tahoma</vt:lpstr>
      <vt:lpstr>Times New Roman</vt:lpstr>
      <vt:lpstr>Тема Office</vt:lpstr>
      <vt:lpstr>Лекція 1 </vt:lpstr>
      <vt:lpstr>План</vt:lpstr>
      <vt:lpstr>1. Історія та особливості мови Python. </vt:lpstr>
      <vt:lpstr>Установка інтерпритатора Python</vt:lpstr>
      <vt:lpstr>Презентация PowerPoint</vt:lpstr>
      <vt:lpstr>Презентация PowerPoint</vt:lpstr>
      <vt:lpstr>Презентация PowerPoint</vt:lpstr>
      <vt:lpstr>    У Python різні складові програмного коду виділяються певними кольорами: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даних поділяються 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Перетворення типів даних</vt:lpstr>
      <vt:lpstr>Презентация PowerPoint</vt:lpstr>
      <vt:lpstr>Презентация PowerPoint</vt:lpstr>
      <vt:lpstr>Кортежі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format()</vt:lpstr>
      <vt:lpstr>Презентация PowerPoint</vt:lpstr>
      <vt:lpstr>Операції над множинами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Зрізи</vt:lpstr>
      <vt:lpstr>Презентация PowerPoint</vt:lpstr>
      <vt:lpstr>Повторення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Admin</dc:creator>
  <cp:lastModifiedBy>Admin</cp:lastModifiedBy>
  <cp:revision>122</cp:revision>
  <dcterms:created xsi:type="dcterms:W3CDTF">2021-09-05T14:07:27Z</dcterms:created>
  <dcterms:modified xsi:type="dcterms:W3CDTF">2022-02-17T11:26:07Z</dcterms:modified>
</cp:coreProperties>
</file>