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4" r:id="rId4"/>
    <p:sldId id="275" r:id="rId5"/>
    <p:sldId id="276" r:id="rId6"/>
    <p:sldId id="277" r:id="rId7"/>
    <p:sldId id="279" r:id="rId8"/>
    <p:sldId id="280" r:id="rId9"/>
    <p:sldId id="283" r:id="rId10"/>
    <p:sldId id="281" r:id="rId11"/>
  </p:sldIdLst>
  <p:sldSz cx="18288000" cy="10287000"/>
  <p:notesSz cx="6858000" cy="9144000"/>
  <p:embeddedFontLst>
    <p:embeddedFont>
      <p:font typeface="Vollkorn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17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5. ДОСТОВІРНІСТЬ ДЖЕРЕЛ НАУКОВОЇ ІНФОРМАЦІЇ </a:t>
            </a:r>
            <a:b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 ІНФОРМАЦІЙНОМУ ПРОСТОРІ </a:t>
            </a:r>
            <a:b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ЯК ОСНОВА ЗАБЕЗПЕЧЕННЯ ДОБРОЧЕСНОСТІ </a:t>
            </a:r>
          </a:p>
          <a:p>
            <a:endParaRPr lang="uk-UA" sz="26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>
              <a:spcBef>
                <a:spcPts val="1200"/>
              </a:spcBef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 Критерії достовірності та механізми верифікації джерел інформації</a:t>
            </a:r>
          </a:p>
          <a:p>
            <a:pPr>
              <a:spcBef>
                <a:spcPts val="1200"/>
              </a:spcBef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 Оцінка достовірності інформації в інформаційному просторі</a:t>
            </a:r>
          </a:p>
          <a:p>
            <a:pPr>
              <a:spcBef>
                <a:spcPts val="1200"/>
              </a:spcBef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 Використання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месенджерів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для передачі інформації про наукові дослідження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9200" y="1790700"/>
            <a:ext cx="14897100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Матеріал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може мати недостовірний характер, якщо автор:</a:t>
            </a:r>
          </a:p>
          <a:p>
            <a:pPr indent="1080000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1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представив у публікації не всі матеріали з теми;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2) використав сумнівні факти або документи, отримані неофіційним шляхом;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3) зосередив увагу лише на тих повідомленнях, які підтверджують його припущення;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4) приховує від споживачів частину інформації;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5) перебільшує або зменшує значення частини інформації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Властивості інформації: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1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спотворюватися під час передачі;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2) застарівати.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3) мати першоджерело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257300"/>
            <a:ext cx="14554200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Використовуючи внутрішній аналіз матеріалу, слід звертати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на: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1. Позитивний або негативний характер публікації.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2. Логіку подання фактів, відсутність або наявність великих розривів між окремими фактами однієї події.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3. Логіку оцінки фактів.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4. Характер подання матеріалу (інформаційний, авторитарний,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емоційно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напружений, дискусійний).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5. Характер висновку (категоричний, запитальний, відсутність висновку з адресуванням стосовно його визначення до читачів).</a:t>
            </a:r>
          </a:p>
          <a:p>
            <a:pPr lvl="0"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Достовiрнiсть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iнформацiї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– деяка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функцiя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ймовiрностi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помилки, тобто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подiї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яка полягає в тому, що реальна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iнформацiя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в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системi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про деякий параметр не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спiвпадає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в межах заданої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точностi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iстинним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значенням.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Оцінка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достовірності інформації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це процес встановлення ступеня відповідності інформації про об'єкт (в рамках прийнятих при вирішенні завдань інформаційних моделей) реального стану об'єкта, тобто визначення ступеня адекватності уявлень реальному стану об'єкта (предмета, явища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98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342900"/>
            <a:ext cx="15697200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При аналізі достовірності інформації та визначенні її достовірності слід орієнтуватися на наступні питання: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  <a:sym typeface="Symbol" panose="05050102010706020507" pitchFamily="18" charset="2"/>
              </a:rPr>
              <a:t>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чи є даний факт або подія можливим взагалі;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  <a:sym typeface="Symbol" panose="05050102010706020507" pitchFamily="18" charset="2"/>
              </a:rPr>
              <a:t>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чи не є інформація суперечливою сама по собі;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  <a:sym typeface="Symbol" panose="05050102010706020507" pitchFamily="18" charset="2"/>
              </a:rPr>
              <a:t>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якою мірою отримана інформація відповідає наявній;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  <a:sym typeface="Symbol" panose="05050102010706020507" pitchFamily="18" charset="2"/>
              </a:rPr>
              <a:t>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якщо отримана інформація не відповідає інформації, отриманої з інших джерел, то яку з них можна вважати найбільш достовірною (тобто виникає завдання порівняльної оцінки інформації з різним рівнем достовірності як самої інформації, так і її джерел).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Ознаки інформації для визначення її достовірності: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-сумнівність викладених фактів, що визначається приховуванням джерел і авторів контенту, недостатньою аргументацією, посиланнями на думку широкого загалу, наявністю риторичних запитань;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-емоційне забарвлення контенту, що використовується для відображення емоційного стану автора і проявляється у перенасиченні контенту образними засобами, прикметниками, порівняннями тощо;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-тональність контенту по відношенню до деякого об’єкту чи події, яка відображає оцінювальні судження автора і може проявлятися у використанні зображень тощо;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-сенсаційність контенту, яка має на меті привернути увагу завдяки підвищенню тривожності та ін..;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-прихований (імпліцитний) зміст контенту пов’язаний з його глибинним змістом.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028700"/>
            <a:ext cx="15849599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Ключові критерії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достовірності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інформації: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  <a:sym typeface="Symbol" panose="05050102010706020507" pitchFamily="18" charset="2"/>
              </a:rPr>
              <a:t>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критерій балансу інформації,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  <a:sym typeface="Symbol" panose="05050102010706020507" pitchFamily="18" charset="2"/>
              </a:rPr>
              <a:t>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критерій відокремлення фактів від думок, 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  <a:sym typeface="Symbol" panose="05050102010706020507" pitchFamily="18" charset="2"/>
              </a:rPr>
              <a:t>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критерій подачі точності та достовірності інформації,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  <a:sym typeface="Symbol" panose="05050102010706020507" pitchFamily="18" charset="2"/>
              </a:rPr>
              <a:t>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критерій повноти інформації.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Стаття 302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 Цивільного Кодексу України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«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2. Фізична особа, яка поширює інформацію, зобов'язана переконатися в її достовірності»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Такий обов’язок стосується всіх фізичних осіб, зокрема журналістів, і будь-яких способів поширення інформації, у тому числі через мережу Інтернет. Водночас абзаци другий і третій частини другої статті 302 Цивільного Кодексу України визначають, яку саме інформацію можна не перевіряти:</a:t>
            </a: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«Фізична особа, яка поширює інформацію, отриману з офіційних джерел (інформація органів державної влади, органів місцевого самоврядування, звіти, стенограми тощо), не зобов'язана перевіряти її достовірність та не несе відповідальності в разі її спростування.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Фізична особа, яка поширює інформацію, отриману з офіційних джерел, зобов'язана робити посилання на таке джерело».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0" y="266700"/>
            <a:ext cx="14791623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Стаття 42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 Закону України «Про друковані засоби масової інформації (пресу) в Україні»:</a:t>
            </a: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«Стаття 42. Звільнення від відповідальності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Редакція, журналіст не несуть відповідальності за  публікацію відомостей, які не відповідають дійсності,  принижують честь і гідність громадян і організацій, порушують права і законні інтереси громадян або являють собою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зловживання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свободою діяльності друкованих засобів масової  інформації 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правами журналіста, якщо: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1) ці відомості одержано від інформаційних агентств  або від засновника (співзасновників);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2) вони містяться у відповіді на запит на інформацію, поданий відповідно  до Закону України "Про доступ до публічної інформації";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3) вони є дослівним відтворенням публічних виступів або повідомлень суб’єктів владних повноважень, фізичних та юридичних осіб;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4) вони є дослівним відтворенням матеріалів, опублікованих іншим друкованим засобом масової інформації з посиланням на нього;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5) в них розголошується таємниця, яка спеціально охороняється законом,  проте ці відомості не було отримано журналістом незаконним шляхом;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6) законом  передбачено звільнення  або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непритягнення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 до відповідальності за такі дії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».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3500" y="723900"/>
            <a:ext cx="15621000" cy="7571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МЕСЕНДЖЕРИ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ДЛЯ НАУКОВОЇ КОМУНІКАЦІЇ:</a:t>
            </a: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1) </a:t>
            </a:r>
            <a:r>
              <a:rPr lang="en-US" sz="2600" b="1" dirty="0" smtClean="0">
                <a:latin typeface="Vollkorn" panose="020B0604020202020204" charset="0"/>
                <a:ea typeface="Vollkorn" panose="020B0604020202020204" charset="0"/>
              </a:rPr>
              <a:t>Telegram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(можливість створення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каналів, чатів, ботів для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автоматизації процесу):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Підтримка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великих груп та каналів для широкої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аудиторії;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Створення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ботів для автоматизованого розповсюдження наукових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новин;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Вбудовані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інструменти для закріплення важливої інформації.</a:t>
            </a:r>
          </a:p>
          <a:p>
            <a:pPr indent="1080000" algn="just"/>
            <a:endParaRPr lang="uk-UA" sz="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2) </a:t>
            </a:r>
            <a:r>
              <a:rPr lang="en-US" sz="2600" b="1" dirty="0" smtClean="0">
                <a:latin typeface="Vollkorn" panose="020B0604020202020204" charset="0"/>
                <a:ea typeface="Vollkorn" panose="020B0604020202020204" charset="0"/>
              </a:rPr>
              <a:t>WhatsApp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(характеризується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приватністю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, можливістю створення групових чатів, обміну файлами):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Шифрування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повідомлень забезпечує високий рівень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конфіденційності;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Зручність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 створенні малих груп для тісної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співпраці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3) </a:t>
            </a:r>
            <a:r>
              <a:rPr lang="en-US" sz="2600" b="1" dirty="0" smtClean="0">
                <a:latin typeface="Vollkorn" panose="020B0604020202020204" charset="0"/>
                <a:ea typeface="Vollkorn" panose="020B0604020202020204" charset="0"/>
              </a:rPr>
              <a:t>Signal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(характеризується високим рівнем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безпеки для конфіденційної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інформації):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Підходить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обговорення закритих наукових даних та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проєктів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Відсутність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збору метаданих та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реклами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4) </a:t>
            </a:r>
            <a:r>
              <a:rPr lang="en-US" sz="2600" b="1" dirty="0" smtClean="0">
                <a:latin typeface="Vollkorn" panose="020B0604020202020204" charset="0"/>
                <a:ea typeface="Vollkorn" panose="020B0604020202020204" charset="0"/>
              </a:rPr>
              <a:t>Slack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(надає можливість інтеграції 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іншими сервісами, зручний для командної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роботи)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Можливість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створення окремих каналів для різних наукових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тем;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Інтеграція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 сервісами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Google Drive, Dropbox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іншими хмарними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рішеннями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5) </a:t>
            </a:r>
            <a:r>
              <a:rPr lang="en-US" sz="2600" b="1" dirty="0" smtClean="0">
                <a:latin typeface="Vollkorn" panose="020B0604020202020204" charset="0"/>
                <a:ea typeface="Vollkorn" panose="020B0604020202020204" charset="0"/>
              </a:rPr>
              <a:t>Microsoft </a:t>
            </a:r>
            <a:r>
              <a:rPr lang="en-US" sz="2600" b="1" dirty="0">
                <a:latin typeface="Vollkorn" panose="020B0604020202020204" charset="0"/>
                <a:ea typeface="Vollkorn" panose="020B0604020202020204" charset="0"/>
              </a:rPr>
              <a:t>Teams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сумісність із продуктами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Microsoft,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відеоконференції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Підходить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проведення наукових семінарів та конференцій.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Спільна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робота над документами та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проєктами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в реальному часі.</a:t>
            </a: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342900"/>
            <a:ext cx="15934623" cy="9479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Переваги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месенджерів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у науці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1. Швидкість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обміну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інформацією (миттєвий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доступ до важливих даних та новин у науковій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спільноті);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2. Доступність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широкого кола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дослідників (можливість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участі в міжнародних дослідницьких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спільнотах);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3. Можливість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обговорення у групах та на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форумах (дискусійні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групи сприяють швидкому вирішенню наукових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питань);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4. Автоматизація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завдяки ботам та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інтеграціям (автоматичне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розсилання оновлень та повідомлень про нові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публікації);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5. Спрощений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доступ до матеріалів та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публікацій (збереження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історії повідомлень дозволяє швидко знаходити необхідну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інформацію)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Обмеження та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ризики,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пов</a:t>
            </a:r>
            <a:r>
              <a:rPr lang="en-US" sz="2600" b="1" dirty="0" smtClean="0">
                <a:latin typeface="Vollkorn" panose="020B0604020202020204" charset="0"/>
                <a:ea typeface="Vollkorn" panose="020B0604020202020204" charset="0"/>
              </a:rPr>
              <a:t>’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язані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з використанням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месенджерів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Конфіденційність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безпека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 (використання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надійних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месенджерів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для захисту наукової інформації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Обмежені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можливості структурованого збереження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інформації (відсутність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зручних інструментів для організації великих обсягів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Надмірний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потік повідомлень та ризик інформаційного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перевантаження (використання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спеціалізованих каналів та груп для оптимізації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комунікації);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Відсутність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формального статусу переданої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інформації (не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всі повідомлення в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месенджерах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можуть вважатися офіційними науковими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джерелами)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266700"/>
            <a:ext cx="16764000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Приклади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використання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месенджерів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у науковій діяльності: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1. Створення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тематичних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Telegram-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каналів для обміну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статтями (канали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підбірками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актуальних наукових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публікацій)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2. Використання 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Slack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для організації командної роботи у дослідницьких групах (зручне середовище для комунікації між членами команди);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3. Обмін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оперативною інформацією через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WhatsApp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 міжнародних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проєктах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(швидка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координація між дослідниками з різних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країн);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4. 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ботів для моніторингу наукових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публікацій (автоматизоване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отримання оновлень від наукових журналів та баз даних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Рекомендації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щодо ефективного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месенджерів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для здійснення наукової діяльності: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1. 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різних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месенджерів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залежно від мети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комунікації (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Telegram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відкритих дискусій,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Signal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безпечних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обговорень);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2. 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Дотримання правил безпеки та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конфіденційності (використання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шифрування та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двофакторної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3. Організація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чатів за тематичними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напрямами (чітке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розділення обговорень для зменшення хаосу 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комунікації);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4. Інтеграція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месенджерів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із іншими цифровими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інструментами (використання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Google Drive,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Mendeley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інших сервісів для обміну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матеріалами);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5. 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Обмеження кількості повідомлень для уникнення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перевантаження (регламентований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обмін інформацією для підтримки ефективності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роботи)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992</Words>
  <Application>Microsoft Office PowerPoint</Application>
  <PresentationFormat>Довільний</PresentationFormat>
  <Paragraphs>111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Symbol</vt:lpstr>
      <vt:lpstr>Vollkorn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58</cp:revision>
  <dcterms:created xsi:type="dcterms:W3CDTF">2006-08-16T00:00:00Z</dcterms:created>
  <dcterms:modified xsi:type="dcterms:W3CDTF">2025-03-02T20:27:50Z</dcterms:modified>
  <dc:identifier>DAGCUslPLi8</dc:identifier>
</cp:coreProperties>
</file>