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7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uk-UA" smtClean="0"/>
              <a:t>Зразок заголовка</a:t>
            </a:r>
            <a:endParaRPr kumimoji="0" lang="en-US"/>
          </a:p>
        </p:txBody>
      </p:sp>
      <p:sp>
        <p:nvSpPr>
          <p:cNvPr id="9" name="Пі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28" name="Місце для дати 27"/>
          <p:cNvSpPr>
            <a:spLocks noGrp="1"/>
          </p:cNvSpPr>
          <p:nvPr>
            <p:ph type="dt" sz="half" idx="10"/>
          </p:nvPr>
        </p:nvSpPr>
        <p:spPr bwMode="auto">
          <a:xfrm rot="5400000">
            <a:off x="7764621" y="1174097"/>
            <a:ext cx="2286000" cy="381000"/>
          </a:xfrm>
        </p:spPr>
        <p:txBody>
          <a:bodyPr/>
          <a:lstStyle/>
          <a:p>
            <a:fld id="{C90A66AE-81F5-474A-B74B-EE41E9320F19}" type="datetimeFigureOut">
              <a:rPr lang="uk-UA" smtClean="0"/>
              <a:t>07.10.2024</a:t>
            </a:fld>
            <a:endParaRPr lang="uk-UA"/>
          </a:p>
        </p:txBody>
      </p:sp>
      <p:sp>
        <p:nvSpPr>
          <p:cNvPr id="17" name="Місце для нижнього колонтитула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кут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кут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кут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кут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 сполучна ліні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 сполучна ліні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 сполучна ліні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 сполучна ліні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 сполучна ліні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 сполучна ліні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кут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Місце для номера слайда 28"/>
          <p:cNvSpPr>
            <a:spLocks noGrp="1"/>
          </p:cNvSpPr>
          <p:nvPr>
            <p:ph type="sldNum" sz="quarter" idx="12"/>
          </p:nvPr>
        </p:nvSpPr>
        <p:spPr bwMode="auto">
          <a:xfrm>
            <a:off x="1325544" y="4928702"/>
            <a:ext cx="609600" cy="517524"/>
          </a:xfrm>
        </p:spPr>
        <p:txBody>
          <a:bodyPr/>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07.10.2024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9"/>
            <a:ext cx="1676400" cy="5851525"/>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07.10.2024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8" name="Місце для вмісту 7"/>
          <p:cNvSpPr>
            <a:spLocks noGrp="1"/>
          </p:cNvSpPr>
          <p:nvPr>
            <p:ph sz="quarter" idx="1"/>
          </p:nvPr>
        </p:nvSpPr>
        <p:spPr>
          <a:xfrm>
            <a:off x="457200" y="1600200"/>
            <a:ext cx="7467600" cy="4873752"/>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4"/>
          </p:nvPr>
        </p:nvSpPr>
        <p:spPr/>
        <p:txBody>
          <a:bodyPr rtlCol="0"/>
          <a:lstStyle/>
          <a:p>
            <a:fld id="{C90A66AE-81F5-474A-B74B-EE41E9320F19}" type="datetimeFigureOut">
              <a:rPr lang="uk-UA" smtClean="0"/>
              <a:t>07.10.2024</a:t>
            </a:fld>
            <a:endParaRPr lang="uk-UA"/>
          </a:p>
        </p:txBody>
      </p:sp>
      <p:sp>
        <p:nvSpPr>
          <p:cNvPr id="9" name="Місце для номера слайда 8"/>
          <p:cNvSpPr>
            <a:spLocks noGrp="1"/>
          </p:cNvSpPr>
          <p:nvPr>
            <p:ph type="sldNum" sz="quarter" idx="15"/>
          </p:nvPr>
        </p:nvSpPr>
        <p:spPr/>
        <p:txBody>
          <a:bodyPr rtlCol="0"/>
          <a:lstStyle/>
          <a:p>
            <a:fld id="{764F593F-0D5B-4CF0-BEE2-6583C73E7271}" type="slidenum">
              <a:rPr lang="uk-UA" smtClean="0"/>
              <a:t>‹№›</a:t>
            </a:fld>
            <a:endParaRPr lang="uk-UA"/>
          </a:p>
        </p:txBody>
      </p:sp>
      <p:sp>
        <p:nvSpPr>
          <p:cNvPr id="10" name="Місце для нижнього колонтитула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bwMode="auto">
          <a:xfrm rot="5400000">
            <a:off x="7763256" y="1170432"/>
            <a:ext cx="2286000" cy="381000"/>
          </a:xfrm>
        </p:spPr>
        <p:txBody>
          <a:bodyPr/>
          <a:lstStyle/>
          <a:p>
            <a:fld id="{C90A66AE-81F5-474A-B74B-EE41E9320F19}" type="datetimeFigureOut">
              <a:rPr lang="uk-UA" smtClean="0"/>
              <a:t>07.10.2024</a:t>
            </a:fld>
            <a:endParaRPr lang="uk-UA"/>
          </a:p>
        </p:txBody>
      </p:sp>
      <p:sp>
        <p:nvSpPr>
          <p:cNvPr id="5" name="Місце для нижнього колонтитула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кут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кут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кут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кут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 сполучна ліні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 сполучна ліні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 сполучна ліні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 сполучна ліні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 сполучна ліні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кут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 сполучна ліні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Місце для номера слайда 5"/>
          <p:cNvSpPr>
            <a:spLocks noGrp="1"/>
          </p:cNvSpPr>
          <p:nvPr>
            <p:ph type="sldNum" sz="quarter" idx="12"/>
          </p:nvPr>
        </p:nvSpPr>
        <p:spPr bwMode="auto">
          <a:xfrm>
            <a:off x="1340616" y="4928702"/>
            <a:ext cx="609600" cy="517524"/>
          </a:xfrm>
        </p:spPr>
        <p:txBody>
          <a:bodyPr/>
          <a:lstStyle/>
          <a:p>
            <a:fld id="{764F593F-0D5B-4CF0-BEE2-6583C73E7271}"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5" name="Місце для дати 4"/>
          <p:cNvSpPr>
            <a:spLocks noGrp="1"/>
          </p:cNvSpPr>
          <p:nvPr>
            <p:ph type="dt" sz="half" idx="10"/>
          </p:nvPr>
        </p:nvSpPr>
        <p:spPr/>
        <p:txBody>
          <a:bodyPr/>
          <a:lstStyle/>
          <a:p>
            <a:fld id="{C90A66AE-81F5-474A-B74B-EE41E9320F19}" type="datetimeFigureOut">
              <a:rPr lang="uk-UA" smtClean="0"/>
              <a:t>07.10.2024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764F593F-0D5B-4CF0-BEE2-6583C73E7271}" type="slidenum">
              <a:rPr lang="uk-UA" smtClean="0"/>
              <a:t>‹№›</a:t>
            </a:fld>
            <a:endParaRPr lang="uk-UA"/>
          </a:p>
        </p:txBody>
      </p:sp>
      <p:sp>
        <p:nvSpPr>
          <p:cNvPr id="9" name="Місце для вмісту 8"/>
          <p:cNvSpPr>
            <a:spLocks noGrp="1"/>
          </p:cNvSpPr>
          <p:nvPr>
            <p:ph sz="quarter" idx="1"/>
          </p:nvPr>
        </p:nvSpPr>
        <p:spPr>
          <a:xfrm>
            <a:off x="457200" y="1600200"/>
            <a:ext cx="3657600" cy="45720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1" name="Місце для вмісту 10"/>
          <p:cNvSpPr>
            <a:spLocks noGrp="1"/>
          </p:cNvSpPr>
          <p:nvPr>
            <p:ph sz="quarter" idx="2"/>
          </p:nvPr>
        </p:nvSpPr>
        <p:spPr>
          <a:xfrm>
            <a:off x="4270248" y="1600200"/>
            <a:ext cx="3657600" cy="45720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uk-UA" smtClean="0"/>
              <a:t>Зразок заголовка</a:t>
            </a:r>
            <a:endParaRPr kumimoji="0" lang="en-US"/>
          </a:p>
        </p:txBody>
      </p:sp>
      <p:sp>
        <p:nvSpPr>
          <p:cNvPr id="7" name="Місце для дати 6"/>
          <p:cNvSpPr>
            <a:spLocks noGrp="1"/>
          </p:cNvSpPr>
          <p:nvPr>
            <p:ph type="dt" sz="half" idx="10"/>
          </p:nvPr>
        </p:nvSpPr>
        <p:spPr/>
        <p:txBody>
          <a:bodyPr/>
          <a:lstStyle/>
          <a:p>
            <a:fld id="{C90A66AE-81F5-474A-B74B-EE41E9320F19}" type="datetimeFigureOut">
              <a:rPr lang="uk-UA" smtClean="0"/>
              <a:t>07.10.2024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764F593F-0D5B-4CF0-BEE2-6583C73E7271}" type="slidenum">
              <a:rPr lang="uk-UA" smtClean="0"/>
              <a:t>‹№›</a:t>
            </a:fld>
            <a:endParaRPr lang="uk-UA"/>
          </a:p>
        </p:txBody>
      </p:sp>
      <p:sp>
        <p:nvSpPr>
          <p:cNvPr id="11" name="Місце для вмісту 10"/>
          <p:cNvSpPr>
            <a:spLocks noGrp="1"/>
          </p:cNvSpPr>
          <p:nvPr>
            <p:ph sz="quarter" idx="2"/>
          </p:nvPr>
        </p:nvSpPr>
        <p:spPr>
          <a:xfrm>
            <a:off x="457200" y="2362200"/>
            <a:ext cx="3657600" cy="38862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3" name="Місце для вмісту 12"/>
          <p:cNvSpPr>
            <a:spLocks noGrp="1"/>
          </p:cNvSpPr>
          <p:nvPr>
            <p:ph sz="quarter" idx="4"/>
          </p:nvPr>
        </p:nvSpPr>
        <p:spPr>
          <a:xfrm>
            <a:off x="4371975" y="2362200"/>
            <a:ext cx="3657600" cy="38862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2" name="Місце для тексту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uk-UA" smtClean="0"/>
              <a:t>Зразок тексту</a:t>
            </a:r>
          </a:p>
        </p:txBody>
      </p:sp>
      <p:sp>
        <p:nvSpPr>
          <p:cNvPr id="14" name="Місце для тексту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uk-UA" smtClean="0"/>
              <a:t>Зразок тексту</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6" name="Місце для дати 5"/>
          <p:cNvSpPr>
            <a:spLocks noGrp="1"/>
          </p:cNvSpPr>
          <p:nvPr>
            <p:ph type="dt" sz="half" idx="10"/>
          </p:nvPr>
        </p:nvSpPr>
        <p:spPr/>
        <p:txBody>
          <a:bodyPr rtlCol="0"/>
          <a:lstStyle/>
          <a:p>
            <a:fld id="{C90A66AE-81F5-474A-B74B-EE41E9320F19}" type="datetimeFigureOut">
              <a:rPr lang="uk-UA" smtClean="0"/>
              <a:t>07.10.2024</a:t>
            </a:fld>
            <a:endParaRPr lang="uk-UA"/>
          </a:p>
        </p:txBody>
      </p:sp>
      <p:sp>
        <p:nvSpPr>
          <p:cNvPr id="7" name="Місце для номера слайда 6"/>
          <p:cNvSpPr>
            <a:spLocks noGrp="1"/>
          </p:cNvSpPr>
          <p:nvPr>
            <p:ph type="sldNum" sz="quarter" idx="11"/>
          </p:nvPr>
        </p:nvSpPr>
        <p:spPr/>
        <p:txBody>
          <a:bodyPr rtlCol="0"/>
          <a:lstStyle/>
          <a:p>
            <a:fld id="{764F593F-0D5B-4CF0-BEE2-6583C73E7271}" type="slidenum">
              <a:rPr lang="uk-UA" smtClean="0"/>
              <a:t>‹№›</a:t>
            </a:fld>
            <a:endParaRPr lang="uk-UA"/>
          </a:p>
        </p:txBody>
      </p:sp>
      <p:sp>
        <p:nvSpPr>
          <p:cNvPr id="8" name="Місце для нижнього колонтитула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90A66AE-81F5-474A-B74B-EE41E9320F19}" type="datetimeFigureOut">
              <a:rPr lang="uk-UA" smtClean="0"/>
              <a:t>07.10.2024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1">
        <a:schemeClr val="bg1"/>
      </p:bgRef>
    </p:bg>
    <p:spTree>
      <p:nvGrpSpPr>
        <p:cNvPr id="1" name=""/>
        <p:cNvGrpSpPr/>
        <p:nvPr/>
      </p:nvGrpSpPr>
      <p:grpSpPr>
        <a:xfrm>
          <a:off x="0" y="0"/>
          <a:ext cx="0" cy="0"/>
          <a:chOff x="0" y="0"/>
          <a:chExt cx="0" cy="0"/>
        </a:xfrm>
      </p:grpSpPr>
      <p:sp>
        <p:nvSpPr>
          <p:cNvPr id="10" name="Пряма сполучна ліні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8" name="Пряма сполучна ліні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 сполучна ліні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 сполучна ліні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кут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 сполучна ліні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Місце для вмісту 17"/>
          <p:cNvSpPr>
            <a:spLocks noGrp="1"/>
          </p:cNvSpPr>
          <p:nvPr>
            <p:ph sz="quarter" idx="1"/>
          </p:nvPr>
        </p:nvSpPr>
        <p:spPr>
          <a:xfrm>
            <a:off x="304800" y="274320"/>
            <a:ext cx="5638800" cy="6327648"/>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1" name="Місце для дати 20"/>
          <p:cNvSpPr>
            <a:spLocks noGrp="1"/>
          </p:cNvSpPr>
          <p:nvPr>
            <p:ph type="dt" sz="half" idx="14"/>
          </p:nvPr>
        </p:nvSpPr>
        <p:spPr/>
        <p:txBody>
          <a:bodyPr rtlCol="0"/>
          <a:lstStyle/>
          <a:p>
            <a:fld id="{C90A66AE-81F5-474A-B74B-EE41E9320F19}" type="datetimeFigureOut">
              <a:rPr lang="uk-UA" smtClean="0"/>
              <a:t>07.10.2024</a:t>
            </a:fld>
            <a:endParaRPr lang="uk-UA"/>
          </a:p>
        </p:txBody>
      </p:sp>
      <p:sp>
        <p:nvSpPr>
          <p:cNvPr id="22" name="Місце для номера слайда 21"/>
          <p:cNvSpPr>
            <a:spLocks noGrp="1"/>
          </p:cNvSpPr>
          <p:nvPr>
            <p:ph type="sldNum" sz="quarter" idx="15"/>
          </p:nvPr>
        </p:nvSpPr>
        <p:spPr/>
        <p:txBody>
          <a:bodyPr rtlCol="0"/>
          <a:lstStyle/>
          <a:p>
            <a:fld id="{764F593F-0D5B-4CF0-BEE2-6583C73E7271}" type="slidenum">
              <a:rPr lang="uk-UA" smtClean="0"/>
              <a:t>‹№›</a:t>
            </a:fld>
            <a:endParaRPr lang="uk-UA"/>
          </a:p>
        </p:txBody>
      </p:sp>
      <p:sp>
        <p:nvSpPr>
          <p:cNvPr id="23" name="Місце для нижнього колонтитула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а сполучна ліні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uk-UA" smtClean="0"/>
              <a:t>Зразок заголовка</a:t>
            </a:r>
            <a:endParaRPr kumimoji="0" lang="en-US"/>
          </a:p>
        </p:txBody>
      </p:sp>
      <p:sp>
        <p:nvSpPr>
          <p:cNvPr id="3" name="Місце для зображення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uk-UA" smtClean="0"/>
              <a:t>Клацніть піктограму, щоб додати зображення</a:t>
            </a:r>
            <a:endParaRPr kumimoji="0" lang="en-US" dirty="0"/>
          </a:p>
        </p:txBody>
      </p:sp>
      <p:sp>
        <p:nvSpPr>
          <p:cNvPr id="4" name="Місце для тексту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10" name="Пряма сполучна ліні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кут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 сполучна ліні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 сполучна ліні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 сполучна ліні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Місце для дати 16"/>
          <p:cNvSpPr>
            <a:spLocks noGrp="1"/>
          </p:cNvSpPr>
          <p:nvPr>
            <p:ph type="dt" sz="half" idx="10"/>
          </p:nvPr>
        </p:nvSpPr>
        <p:spPr/>
        <p:txBody>
          <a:bodyPr rtlCol="0"/>
          <a:lstStyle/>
          <a:p>
            <a:fld id="{C90A66AE-81F5-474A-B74B-EE41E9320F19}" type="datetimeFigureOut">
              <a:rPr lang="uk-UA" smtClean="0"/>
              <a:t>07.10.2024</a:t>
            </a:fld>
            <a:endParaRPr lang="uk-UA"/>
          </a:p>
        </p:txBody>
      </p:sp>
      <p:sp>
        <p:nvSpPr>
          <p:cNvPr id="18" name="Місце для номера слайда 17"/>
          <p:cNvSpPr>
            <a:spLocks noGrp="1"/>
          </p:cNvSpPr>
          <p:nvPr>
            <p:ph type="sldNum" sz="quarter" idx="11"/>
          </p:nvPr>
        </p:nvSpPr>
        <p:spPr/>
        <p:txBody>
          <a:bodyPr rtlCol="0"/>
          <a:lstStyle/>
          <a:p>
            <a:fld id="{764F593F-0D5B-4CF0-BEE2-6583C73E7271}" type="slidenum">
              <a:rPr lang="uk-UA" smtClean="0"/>
              <a:t>‹№›</a:t>
            </a:fld>
            <a:endParaRPr lang="uk-UA"/>
          </a:p>
        </p:txBody>
      </p:sp>
      <p:sp>
        <p:nvSpPr>
          <p:cNvPr id="21" name="Місце для нижнього колонтитула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 сполучна ліні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Місце для заголовка 21"/>
          <p:cNvSpPr>
            <a:spLocks noGrp="1"/>
          </p:cNvSpPr>
          <p:nvPr>
            <p:ph type="title"/>
          </p:nvPr>
        </p:nvSpPr>
        <p:spPr>
          <a:xfrm>
            <a:off x="457200" y="274638"/>
            <a:ext cx="7467600" cy="1143000"/>
          </a:xfrm>
          <a:prstGeom prst="rect">
            <a:avLst/>
          </a:prstGeom>
        </p:spPr>
        <p:txBody>
          <a:bodyPr vert="horz" anchor="b">
            <a:normAutofit/>
          </a:body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4" name="Місце для дати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90A66AE-81F5-474A-B74B-EE41E9320F19}" type="datetimeFigureOut">
              <a:rPr lang="uk-UA" smtClean="0"/>
              <a:t>07.10.2024</a:t>
            </a:fld>
            <a:endParaRPr lang="uk-UA"/>
          </a:p>
        </p:txBody>
      </p:sp>
      <p:sp>
        <p:nvSpPr>
          <p:cNvPr id="3" name="Місце для нижнього колонтитула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 сполучна ліні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 сполучна ліні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кут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 сполучна ліні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Місце для номера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64F593F-0D5B-4CF0-BEE2-6583C73E727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394722"/>
          </a:xfrm>
        </p:spPr>
        <p:txBody>
          <a:bodyPr>
            <a:normAutofit/>
          </a:bodyPr>
          <a:lstStyle/>
          <a:p>
            <a:pPr lvl="0" algn="ctr"/>
            <a:r>
              <a:rPr lang="uk-UA" sz="2200" b="1" i="1" u="sng" dirty="0" smtClean="0">
                <a:latin typeface="Times New Roman" pitchFamily="18" charset="0"/>
                <a:cs typeface="Times New Roman" pitchFamily="18" charset="0"/>
              </a:rPr>
              <a:t>Практичне заняття 3</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1. Вплив </a:t>
            </a:r>
            <a:r>
              <a:rPr lang="uk-UA" sz="1800" dirty="0">
                <a:solidFill>
                  <a:schemeClr val="tx1">
                    <a:lumMod val="95000"/>
                    <a:lumOff val="5000"/>
                  </a:schemeClr>
                </a:solidFill>
                <a:latin typeface="Times New Roman" pitchFamily="18" charset="0"/>
                <a:cs typeface="Times New Roman" pitchFamily="18" charset="0"/>
              </a:rPr>
              <a:t>структури національної економіки на економічну безпеку держави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2. Аналіз </a:t>
            </a:r>
            <a:r>
              <a:rPr lang="uk-UA" sz="1800" dirty="0">
                <a:solidFill>
                  <a:schemeClr val="tx1">
                    <a:lumMod val="95000"/>
                    <a:lumOff val="5000"/>
                  </a:schemeClr>
                </a:solidFill>
                <a:latin typeface="Times New Roman" pitchFamily="18" charset="0"/>
                <a:cs typeface="Times New Roman" pitchFamily="18" charset="0"/>
              </a:rPr>
              <a:t>ключових показників національної економіки України в контексті національної безпеки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3. Стратегії </a:t>
            </a:r>
            <a:r>
              <a:rPr lang="uk-UA" sz="1800" dirty="0">
                <a:solidFill>
                  <a:schemeClr val="tx1">
                    <a:lumMod val="95000"/>
                    <a:lumOff val="5000"/>
                  </a:schemeClr>
                </a:solidFill>
                <a:latin typeface="Times New Roman" pitchFamily="18" charset="0"/>
                <a:cs typeface="Times New Roman" pitchFamily="18" charset="0"/>
              </a:rPr>
              <a:t>забезпечення стійкого економічного зростання як фактор зміцнення національної безпеки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4. Економічні </a:t>
            </a:r>
            <a:r>
              <a:rPr lang="uk-UA" sz="1800" dirty="0">
                <a:solidFill>
                  <a:schemeClr val="tx1">
                    <a:lumMod val="95000"/>
                    <a:lumOff val="5000"/>
                  </a:schemeClr>
                </a:solidFill>
                <a:latin typeface="Times New Roman" pitchFamily="18" charset="0"/>
                <a:cs typeface="Times New Roman" pitchFamily="18" charset="0"/>
              </a:rPr>
              <a:t>цикли та їх вплив на стан національної безпеки країни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5. Роль </a:t>
            </a:r>
            <a:r>
              <a:rPr lang="uk-UA" sz="1800" dirty="0">
                <a:solidFill>
                  <a:schemeClr val="tx1">
                    <a:lumMod val="95000"/>
                    <a:lumOff val="5000"/>
                  </a:schemeClr>
                </a:solidFill>
                <a:latin typeface="Times New Roman" pitchFamily="18" charset="0"/>
                <a:cs typeface="Times New Roman" pitchFamily="18" charset="0"/>
              </a:rPr>
              <a:t>інноваційного розвитку в забезпеченні конкурентоспроможності національної економіки та безпеки держави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6. Енергетична </a:t>
            </a:r>
            <a:r>
              <a:rPr lang="uk-UA" sz="1800" dirty="0">
                <a:solidFill>
                  <a:schemeClr val="tx1">
                    <a:lumMod val="95000"/>
                    <a:lumOff val="5000"/>
                  </a:schemeClr>
                </a:solidFill>
                <a:latin typeface="Times New Roman" pitchFamily="18" charset="0"/>
                <a:cs typeface="Times New Roman" pitchFamily="18" charset="0"/>
              </a:rPr>
              <a:t>незалежність як складова економічної та національної безпеки України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7. Вплив </a:t>
            </a:r>
            <a:r>
              <a:rPr lang="uk-UA" sz="1800" dirty="0">
                <a:solidFill>
                  <a:schemeClr val="tx1">
                    <a:lumMod val="95000"/>
                    <a:lumOff val="5000"/>
                  </a:schemeClr>
                </a:solidFill>
                <a:latin typeface="Times New Roman" pitchFamily="18" charset="0"/>
                <a:cs typeface="Times New Roman" pitchFamily="18" charset="0"/>
              </a:rPr>
              <a:t>глобалізації на структуру національної економіки та виклики для національної безпеки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8. Тіньова </a:t>
            </a:r>
            <a:r>
              <a:rPr lang="uk-UA" sz="1800" dirty="0">
                <a:solidFill>
                  <a:schemeClr val="tx1">
                    <a:lumMod val="95000"/>
                    <a:lumOff val="5000"/>
                  </a:schemeClr>
                </a:solidFill>
                <a:latin typeface="Times New Roman" pitchFamily="18" charset="0"/>
                <a:cs typeface="Times New Roman" pitchFamily="18" charset="0"/>
              </a:rPr>
              <a:t>економіка як загроза національній безпеці: методи виявлення та протидії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9. </a:t>
            </a:r>
            <a:r>
              <a:rPr lang="uk-UA" sz="1800" dirty="0" err="1" smtClean="0">
                <a:solidFill>
                  <a:schemeClr val="tx1">
                    <a:lumMod val="95000"/>
                    <a:lumOff val="5000"/>
                  </a:schemeClr>
                </a:solidFill>
                <a:latin typeface="Times New Roman" pitchFamily="18" charset="0"/>
                <a:cs typeface="Times New Roman" pitchFamily="18" charset="0"/>
              </a:rPr>
              <a:t>Кібербезпека</a:t>
            </a:r>
            <a:r>
              <a:rPr lang="uk-UA" sz="1800" dirty="0" smtClean="0">
                <a:solidFill>
                  <a:schemeClr val="tx1">
                    <a:lumMod val="95000"/>
                    <a:lumOff val="5000"/>
                  </a:schemeClr>
                </a:solidFill>
                <a:latin typeface="Times New Roman" pitchFamily="18" charset="0"/>
                <a:cs typeface="Times New Roman" pitchFamily="18" charset="0"/>
              </a:rPr>
              <a:t> </a:t>
            </a:r>
            <a:r>
              <a:rPr lang="uk-UA" sz="1800" dirty="0">
                <a:solidFill>
                  <a:schemeClr val="tx1">
                    <a:lumMod val="95000"/>
                    <a:lumOff val="5000"/>
                  </a:schemeClr>
                </a:solidFill>
                <a:latin typeface="Times New Roman" pitchFamily="18" charset="0"/>
                <a:cs typeface="Times New Roman" pitchFamily="18" charset="0"/>
              </a:rPr>
              <a:t>як важливий аспект захисту національної економіки в умовах </a:t>
            </a:r>
            <a:r>
              <a:rPr lang="uk-UA" sz="1800" dirty="0" err="1">
                <a:solidFill>
                  <a:schemeClr val="tx1">
                    <a:lumMod val="95000"/>
                    <a:lumOff val="5000"/>
                  </a:schemeClr>
                </a:solidFill>
                <a:latin typeface="Times New Roman" pitchFamily="18" charset="0"/>
                <a:cs typeface="Times New Roman" pitchFamily="18" charset="0"/>
              </a:rPr>
              <a:t>діджиталізації</a:t>
            </a:r>
            <a:r>
              <a:rPr lang="uk-UA" sz="1800" dirty="0">
                <a:solidFill>
                  <a:schemeClr val="tx1">
                    <a:lumMod val="95000"/>
                    <a:lumOff val="5000"/>
                  </a:schemeClr>
                </a:solidFill>
                <a:latin typeface="Times New Roman" pitchFamily="18" charset="0"/>
                <a:cs typeface="Times New Roman" pitchFamily="18" charset="0"/>
              </a:rPr>
              <a:t> </a:t>
            </a:r>
            <a:br>
              <a:rPr lang="uk-UA" sz="1800" dirty="0">
                <a:solidFill>
                  <a:schemeClr val="tx1">
                    <a:lumMod val="95000"/>
                    <a:lumOff val="5000"/>
                  </a:schemeClr>
                </a:solidFill>
                <a:latin typeface="Times New Roman" pitchFamily="18" charset="0"/>
                <a:cs typeface="Times New Roman" pitchFamily="18" charset="0"/>
              </a:rPr>
            </a:br>
            <a:r>
              <a:rPr lang="uk-UA" sz="1800" dirty="0" smtClean="0">
                <a:solidFill>
                  <a:schemeClr val="tx1">
                    <a:lumMod val="95000"/>
                    <a:lumOff val="5000"/>
                  </a:schemeClr>
                </a:solidFill>
                <a:latin typeface="Times New Roman" pitchFamily="18" charset="0"/>
                <a:cs typeface="Times New Roman" pitchFamily="18" charset="0"/>
              </a:rPr>
              <a:t>10. Роль </a:t>
            </a:r>
            <a:r>
              <a:rPr lang="uk-UA" sz="1800" dirty="0">
                <a:solidFill>
                  <a:schemeClr val="tx1">
                    <a:lumMod val="95000"/>
                    <a:lumOff val="5000"/>
                  </a:schemeClr>
                </a:solidFill>
                <a:latin typeface="Times New Roman" pitchFamily="18" charset="0"/>
                <a:cs typeface="Times New Roman" pitchFamily="18" charset="0"/>
              </a:rPr>
              <a:t>державного регулювання економіки у забезпеченні національної безпеки в кризових умовах</a:t>
            </a: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10503749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ишукана">
  <a:themeElements>
    <a:clrScheme name="Вишукана">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Вишукана">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Вишукана">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TotalTime>
  <Words>3</Words>
  <Application>Microsoft Office PowerPoint</Application>
  <PresentationFormat>Екран (4:3)</PresentationFormat>
  <Paragraphs>1</Paragraphs>
  <Slides>1</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vt:i4>
      </vt:variant>
    </vt:vector>
  </HeadingPairs>
  <TitlesOfParts>
    <vt:vector size="2" baseType="lpstr">
      <vt:lpstr>Вишукана</vt:lpstr>
      <vt:lpstr>Практичне заняття 3   1. Вплив структури національної економіки на економічну безпеку держави  2. Аналіз ключових показників національної економіки України в контексті національної безпеки  3. Стратегії забезпечення стійкого економічного зростання як фактор зміцнення національної безпеки  4. Економічні цикли та їх вплив на стан національної безпеки країни  5. Роль інноваційного розвитку в забезпеченні конкурентоспроможності національної економіки та безпеки держави  6. Енергетична незалежність як складова економічної та національної безпеки України  7. Вплив глобалізації на структуру національної економіки та виклики для національної безпеки  8. Тіньова економіка як загроза національній безпеці: методи виявлення та протидії  9. Кібербезпека як важливий аспект захисту національної економіки в умовах діджиталізації  10. Роль державного регулювання економіки у забезпеченні національної безпеки в кризових умовах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Практичне заняття 3   1. Вплив структури національної економіки на економічну безпеку держави  2. Аналіз ключових показників національної економіки України в контексті національної безпеки  3. Стратегії забезпечення стійкого економічного зростання як фактор зміцнення національної безпеки  4. Економічні цикли та їх вплив на стан національної безпеки країни  5. Роль інноваційного розвитку в забезпеченні конкурентоспроможності національної економіки та безпеки держави  6. Енергетична незалежність як складова економічної та національної безпеки України  7. Вплив глобалізації на структуру національної економіки та виклики для національної безпеки  8. Тіньова економіка як загроза національній безпеці: методи виявлення та протидії  9. Кібербезпека як важливий аспект захисту національної економіки в умовах діджиталізації  10. Роль державного регулювання економіки у забезпеченні національної безпеки в кризових умовах </dc:title>
  <dc:creator>Sara Yasmeen (Wipro Technologies)</dc:creator>
  <cp:lastModifiedBy>User</cp:lastModifiedBy>
  <cp:revision>2</cp:revision>
  <dcterms:created xsi:type="dcterms:W3CDTF">2010-02-23T11:30:32Z</dcterms:created>
  <dcterms:modified xsi:type="dcterms:W3CDTF">2024-10-07T06:39:28Z</dcterms:modified>
</cp:coreProperties>
</file>