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5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09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87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05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33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2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51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21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402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769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35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B6C71F9-6056-4212-AF6C-ADD1C8A88E2A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61EBC1F-F8CD-4BEB-A528-5F519DD6E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80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Модель </a:t>
            </a:r>
            <a:r>
              <a:rPr lang="ru-RU" b="1" dirty="0" err="1"/>
              <a:t>Сайфуліна</a:t>
            </a:r>
            <a:r>
              <a:rPr lang="ru-RU" b="1" dirty="0"/>
              <a:t> і </a:t>
            </a:r>
            <a:r>
              <a:rPr lang="ru-RU" b="1" dirty="0" err="1"/>
              <a:t>Кадикова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Модель </a:t>
            </a:r>
            <a:r>
              <a:rPr lang="uk-UA" dirty="0" smtClean="0"/>
              <a:t>діагностики кризового стану підприємства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68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3810" y="1149927"/>
            <a:ext cx="10058400" cy="59158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err="1"/>
              <a:t>Сайфулін</a:t>
            </a:r>
            <a:r>
              <a:rPr lang="ru-RU" sz="2800" dirty="0"/>
              <a:t> і </a:t>
            </a:r>
            <a:r>
              <a:rPr lang="ru-RU" sz="2800" dirty="0" err="1"/>
              <a:t>Кадиков</a:t>
            </a:r>
            <a:r>
              <a:rPr lang="ru-RU" sz="2800" dirty="0"/>
              <a:t> </a:t>
            </a:r>
            <a:r>
              <a:rPr lang="uk-UA" sz="2800" dirty="0" smtClean="0"/>
              <a:t>для виведення своєї </a:t>
            </a:r>
            <a:r>
              <a:rPr lang="uk-UA" sz="2800" dirty="0" err="1" smtClean="0"/>
              <a:t>п’ятифакторної</a:t>
            </a:r>
            <a:r>
              <a:rPr lang="uk-UA" sz="2800" dirty="0" smtClean="0"/>
              <a:t> дискримінаційної моделі використали метод, запропонований </a:t>
            </a:r>
            <a:r>
              <a:rPr lang="ru-RU" sz="2800" dirty="0" smtClean="0"/>
              <a:t>Альтманом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ctr">
              <a:buNone/>
            </a:pPr>
            <a:r>
              <a:rPr lang="uk-UA" sz="2800" dirty="0" smtClean="0"/>
              <a:t>Ці дві моделі можна використовувати на вітчизняних підприємствах. </a:t>
            </a:r>
          </a:p>
          <a:p>
            <a:pPr marL="0" indent="0" algn="ctr">
              <a:buNone/>
            </a:pPr>
            <a:r>
              <a:rPr lang="uk-UA" sz="2800" dirty="0" smtClean="0"/>
              <a:t>Особливістю даних моделей є те, що їх використання дає змогу визначити ступінь прояву кризи на підприємстві, порівнюючи значення інтегральних показників з певними граничними значеннями.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33591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069975" y="331788"/>
            <a:ext cx="10058400" cy="584041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dirty="0" smtClean="0"/>
              <a:t>Оцінка рівня фінансового стану в моделі </a:t>
            </a:r>
            <a:r>
              <a:rPr lang="ru-RU" dirty="0" err="1" smtClean="0"/>
              <a:t>Сайфуліна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 smtClean="0"/>
              <a:t>Кадикова</a:t>
            </a:r>
            <a:r>
              <a:rPr lang="ru-RU" dirty="0" smtClean="0"/>
              <a:t> </a:t>
            </a:r>
            <a:r>
              <a:rPr lang="uk-UA" dirty="0" smtClean="0"/>
              <a:t>здійснюється за рейтинговим числом: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en-US" b="1" dirty="0" smtClean="0"/>
              <a:t>R = 2 </a:t>
            </a:r>
            <a:r>
              <a:rPr lang="uk-UA" b="1" dirty="0" err="1" smtClean="0"/>
              <a:t>Кзвк</a:t>
            </a:r>
            <a:r>
              <a:rPr lang="uk-UA" b="1" dirty="0"/>
              <a:t> </a:t>
            </a:r>
            <a:r>
              <a:rPr lang="uk-UA" b="1" dirty="0" smtClean="0"/>
              <a:t>+ 0,1 </a:t>
            </a:r>
            <a:r>
              <a:rPr lang="uk-UA" b="1" dirty="0" err="1" smtClean="0"/>
              <a:t>Кпл</a:t>
            </a:r>
            <a:r>
              <a:rPr lang="uk-UA" b="1" dirty="0" smtClean="0"/>
              <a:t> + 0,08 </a:t>
            </a:r>
            <a:r>
              <a:rPr lang="uk-UA" b="1" dirty="0" err="1" smtClean="0"/>
              <a:t>Кі</a:t>
            </a:r>
            <a:r>
              <a:rPr lang="uk-UA" b="1" dirty="0" smtClean="0"/>
              <a:t> + 0,45 Км + </a:t>
            </a:r>
            <a:r>
              <a:rPr lang="uk-UA" b="1" dirty="0" err="1" smtClean="0"/>
              <a:t>Квк</a:t>
            </a:r>
            <a:r>
              <a:rPr lang="uk-UA" b="1" dirty="0"/>
              <a:t> </a:t>
            </a:r>
            <a:r>
              <a:rPr lang="uk-UA" b="1" dirty="0" smtClean="0"/>
              <a:t>,</a:t>
            </a:r>
          </a:p>
          <a:p>
            <a:pPr marL="0" indent="0">
              <a:buNone/>
            </a:pPr>
            <a:r>
              <a:rPr lang="uk-UA" dirty="0" smtClean="0"/>
              <a:t>де </a:t>
            </a:r>
            <a:r>
              <a:rPr lang="uk-UA" dirty="0" err="1" smtClean="0"/>
              <a:t>Кзвк</a:t>
            </a:r>
            <a:r>
              <a:rPr lang="uk-UA" dirty="0" smtClean="0"/>
              <a:t> – коефіцієнт забезпеченості власним капіталом (</a:t>
            </a:r>
            <a:r>
              <a:rPr lang="uk-UA" dirty="0" err="1"/>
              <a:t>Кзвк</a:t>
            </a:r>
            <a:r>
              <a:rPr lang="uk-UA" dirty="0"/>
              <a:t> </a:t>
            </a:r>
            <a:r>
              <a:rPr lang="uk-UA" dirty="0" smtClean="0"/>
              <a:t>≥ 0,1);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</a:t>
            </a:r>
            <a:r>
              <a:rPr lang="uk-UA" dirty="0" err="1" smtClean="0"/>
              <a:t>Кпл</a:t>
            </a:r>
            <a:r>
              <a:rPr lang="uk-UA" dirty="0" smtClean="0"/>
              <a:t> – коефіцієнт поточної ліквідності (</a:t>
            </a:r>
            <a:r>
              <a:rPr lang="uk-UA" dirty="0" err="1" smtClean="0"/>
              <a:t>Кпл</a:t>
            </a:r>
            <a:r>
              <a:rPr lang="uk-UA" dirty="0" smtClean="0"/>
              <a:t> </a:t>
            </a:r>
            <a:r>
              <a:rPr lang="uk-UA" dirty="0"/>
              <a:t>≥ </a:t>
            </a:r>
            <a:r>
              <a:rPr lang="uk-UA" dirty="0" smtClean="0"/>
              <a:t>2</a:t>
            </a:r>
            <a:r>
              <a:rPr lang="uk-UA" dirty="0" smtClean="0"/>
              <a:t>); (оборотні активи/поточні </a:t>
            </a:r>
            <a:r>
              <a:rPr lang="uk-UA" dirty="0" err="1" smtClean="0"/>
              <a:t>зобовязання</a:t>
            </a:r>
            <a:r>
              <a:rPr lang="uk-UA" dirty="0" smtClean="0"/>
              <a:t>)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</a:t>
            </a:r>
            <a:r>
              <a:rPr lang="uk-UA" dirty="0" err="1" smtClean="0"/>
              <a:t>Кі</a:t>
            </a:r>
            <a:r>
              <a:rPr lang="uk-UA" dirty="0" smtClean="0"/>
              <a:t> – інтенсивність обігу капіталу, що авансується, яка характеризує обсяг реалізованої продукції, що припадає на одну грошову одиницю коштів, вкладених у діяльність підприємства (</a:t>
            </a:r>
            <a:r>
              <a:rPr lang="uk-UA" dirty="0" err="1" smtClean="0"/>
              <a:t>Кі</a:t>
            </a:r>
            <a:r>
              <a:rPr lang="uk-UA" dirty="0" smtClean="0"/>
              <a:t> ≥ 2,5</a:t>
            </a:r>
            <a:r>
              <a:rPr lang="uk-UA" dirty="0" smtClean="0"/>
              <a:t>); (чистий прибуток/середньорічний чистий оборотний капітал(різниця між поточними активами </a:t>
            </a:r>
            <a:r>
              <a:rPr lang="uk-UA" smtClean="0"/>
              <a:t>та короткостроковими).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Км – коефіцієнт менеджменту, характеризується відношенням прибутку від реалізації до величини виручки від реалізації;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</a:t>
            </a:r>
            <a:r>
              <a:rPr lang="uk-UA" dirty="0" err="1" smtClean="0"/>
              <a:t>Квк</a:t>
            </a:r>
            <a:r>
              <a:rPr lang="uk-UA" dirty="0" smtClean="0"/>
              <a:t> – рентабельність власного капіталу – відношення загального прибутку до власного капіталу (</a:t>
            </a:r>
            <a:r>
              <a:rPr lang="uk-UA" dirty="0" err="1" smtClean="0"/>
              <a:t>Квк</a:t>
            </a:r>
            <a:r>
              <a:rPr lang="uk-UA" dirty="0" smtClean="0"/>
              <a:t> ≥ 0,2).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Якщо рейтингове число </a:t>
            </a:r>
            <a:r>
              <a:rPr lang="en-US" dirty="0" smtClean="0"/>
              <a:t>R</a:t>
            </a:r>
            <a:r>
              <a:rPr lang="uk-UA" dirty="0" smtClean="0"/>
              <a:t> </a:t>
            </a:r>
            <a:r>
              <a:rPr lang="ru-RU" dirty="0"/>
              <a:t>&gt;</a:t>
            </a:r>
            <a:r>
              <a:rPr lang="uk-UA" dirty="0" smtClean="0"/>
              <a:t> 1, то підприємство знаходиться у задовільному стані.</a:t>
            </a: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en-US" dirty="0"/>
              <a:t>R</a:t>
            </a:r>
            <a:r>
              <a:rPr lang="uk-UA" dirty="0"/>
              <a:t> </a:t>
            </a:r>
            <a:r>
              <a:rPr lang="ru-RU" dirty="0"/>
              <a:t>&lt;</a:t>
            </a:r>
            <a:r>
              <a:rPr lang="uk-UA" dirty="0" smtClean="0"/>
              <a:t> 1, то це характеризує стан підприємства як незадовільний.</a:t>
            </a:r>
            <a:endParaRPr lang="ru-RU" dirty="0" smtClean="0"/>
          </a:p>
          <a:p>
            <a:pPr marL="0" indent="0">
              <a:buNone/>
            </a:pPr>
            <a:endParaRPr lang="uk-UA" b="1" dirty="0" smtClean="0"/>
          </a:p>
        </p:txBody>
      </p:sp>
    </p:spTree>
    <p:extLst>
      <p:ext uri="{BB962C8B-B14F-4D97-AF65-F5344CB8AC3E}">
        <p14:creationId xmlns:p14="http://schemas.microsoft.com/office/powerpoint/2010/main" val="365878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7" y="554182"/>
            <a:ext cx="10193897" cy="574963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cs typeface="Times New Roman" pitchFamily="18" charset="0"/>
              </a:rPr>
              <a:t>Z-</a:t>
            </a:r>
            <a:r>
              <a:rPr lang="ru-RU" dirty="0" err="1">
                <a:cs typeface="Times New Roman" pitchFamily="18" charset="0"/>
              </a:rPr>
              <a:t>рахунок</a:t>
            </a:r>
            <a:r>
              <a:rPr lang="ru-RU" dirty="0">
                <a:cs typeface="Times New Roman" pitchFamily="18" charset="0"/>
              </a:rPr>
              <a:t> Альтмана (</a:t>
            </a:r>
            <a:r>
              <a:rPr lang="uk-UA" dirty="0" err="1">
                <a:cs typeface="Times New Roman" pitchFamily="18" charset="0"/>
              </a:rPr>
              <a:t>п’ятифакторна</a:t>
            </a:r>
            <a:r>
              <a:rPr lang="uk-UA" dirty="0">
                <a:cs typeface="Times New Roman" pitchFamily="18" charset="0"/>
              </a:rPr>
              <a:t> модель</a:t>
            </a:r>
            <a:r>
              <a:rPr lang="ru-RU" dirty="0" smtClean="0">
                <a:cs typeface="Times New Roman" pitchFamily="18" charset="0"/>
              </a:rPr>
              <a:t>) </a:t>
            </a:r>
            <a:r>
              <a:rPr lang="ru-RU" dirty="0" err="1" smtClean="0">
                <a:cs typeface="Times New Roman" pitchFamily="18" charset="0"/>
              </a:rPr>
              <a:t>адаптований</a:t>
            </a:r>
            <a:r>
              <a:rPr lang="ru-RU" dirty="0" smtClean="0">
                <a:cs typeface="Times New Roman" pitchFamily="18" charset="0"/>
              </a:rPr>
              <a:t> до умов </a:t>
            </a:r>
            <a:r>
              <a:rPr lang="ru-RU" dirty="0" err="1" smtClean="0">
                <a:cs typeface="Times New Roman" pitchFamily="18" charset="0"/>
              </a:rPr>
              <a:t>України</a:t>
            </a:r>
            <a:r>
              <a:rPr lang="ru-RU" dirty="0" smtClean="0">
                <a:cs typeface="Times New Roman" pitchFamily="18" charset="0"/>
              </a:rPr>
              <a:t>: </a:t>
            </a:r>
            <a:endParaRPr lang="uk-UA" dirty="0" smtClean="0">
              <a:cs typeface="Times New Roman" pitchFamily="18" charset="0"/>
            </a:endParaRPr>
          </a:p>
          <a:p>
            <a:pPr marL="0" indent="0" algn="ctr">
              <a:buNone/>
            </a:pPr>
            <a:endParaRPr lang="uk-UA" b="1" dirty="0" smtClean="0"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cs typeface="Times New Roman" pitchFamily="18" charset="0"/>
              </a:rPr>
              <a:t>Z</a:t>
            </a:r>
            <a:r>
              <a:rPr lang="uk-UA" b="1" dirty="0">
                <a:cs typeface="Times New Roman" pitchFamily="18" charset="0"/>
              </a:rPr>
              <a:t>у</a:t>
            </a:r>
            <a:r>
              <a:rPr lang="ru-RU" b="1" dirty="0">
                <a:cs typeface="Times New Roman" pitchFamily="18" charset="0"/>
              </a:rPr>
              <a:t> = 0</a:t>
            </a:r>
            <a:r>
              <a:rPr lang="uk-UA" b="1" dirty="0">
                <a:cs typeface="Times New Roman" pitchFamily="18" charset="0"/>
              </a:rPr>
              <a:t>,717 К</a:t>
            </a:r>
            <a:r>
              <a:rPr lang="uk-UA" b="1" baseline="-25000" dirty="0">
                <a:cs typeface="Times New Roman" pitchFamily="18" charset="0"/>
              </a:rPr>
              <a:t>1</a:t>
            </a:r>
            <a:r>
              <a:rPr lang="uk-UA" b="1" dirty="0">
                <a:cs typeface="Times New Roman" pitchFamily="18" charset="0"/>
              </a:rPr>
              <a:t> + 0,847 К</a:t>
            </a:r>
            <a:r>
              <a:rPr lang="uk-UA" b="1" baseline="-25000" dirty="0">
                <a:cs typeface="Times New Roman" pitchFamily="18" charset="0"/>
              </a:rPr>
              <a:t>2</a:t>
            </a:r>
            <a:r>
              <a:rPr lang="uk-UA" b="1" dirty="0">
                <a:cs typeface="Times New Roman" pitchFamily="18" charset="0"/>
              </a:rPr>
              <a:t> + 3,107 К</a:t>
            </a:r>
            <a:r>
              <a:rPr lang="uk-UA" b="1" baseline="-25000" dirty="0">
                <a:cs typeface="Times New Roman" pitchFamily="18" charset="0"/>
              </a:rPr>
              <a:t>3</a:t>
            </a:r>
            <a:r>
              <a:rPr lang="uk-UA" b="1" dirty="0">
                <a:cs typeface="Times New Roman" pitchFamily="18" charset="0"/>
              </a:rPr>
              <a:t> </a:t>
            </a:r>
            <a:r>
              <a:rPr lang="uk-UA" b="1" dirty="0" smtClean="0">
                <a:cs typeface="Times New Roman" pitchFamily="18" charset="0"/>
              </a:rPr>
              <a:t>+ </a:t>
            </a:r>
            <a:r>
              <a:rPr lang="uk-UA" b="1" dirty="0">
                <a:cs typeface="Times New Roman" pitchFamily="18" charset="0"/>
              </a:rPr>
              <a:t>0,42 К</a:t>
            </a:r>
            <a:r>
              <a:rPr lang="uk-UA" sz="1600" b="1" dirty="0">
                <a:cs typeface="Times New Roman" pitchFamily="18" charset="0"/>
              </a:rPr>
              <a:t>у</a:t>
            </a:r>
            <a:r>
              <a:rPr lang="uk-UA" b="1" baseline="-25000" dirty="0">
                <a:cs typeface="Times New Roman" pitchFamily="18" charset="0"/>
              </a:rPr>
              <a:t>4</a:t>
            </a:r>
            <a:r>
              <a:rPr lang="uk-UA" b="1" dirty="0">
                <a:cs typeface="Times New Roman" pitchFamily="18" charset="0"/>
              </a:rPr>
              <a:t> + 0,995 К</a:t>
            </a:r>
            <a:r>
              <a:rPr lang="uk-UA" b="1" baseline="-25000" dirty="0">
                <a:cs typeface="Times New Roman" pitchFamily="18" charset="0"/>
              </a:rPr>
              <a:t>5</a:t>
            </a:r>
            <a:r>
              <a:rPr lang="uk-UA" b="1" dirty="0">
                <a:cs typeface="Times New Roman" pitchFamily="18" charset="0"/>
              </a:rPr>
              <a:t> </a:t>
            </a:r>
            <a:r>
              <a:rPr lang="uk-UA" b="1" dirty="0" smtClean="0">
                <a:cs typeface="Times New Roman" pitchFamily="18" charset="0"/>
              </a:rPr>
              <a:t>, </a:t>
            </a:r>
          </a:p>
          <a:p>
            <a:pPr marL="0" indent="0">
              <a:buNone/>
            </a:pPr>
            <a:r>
              <a:rPr lang="uk-UA" dirty="0" smtClean="0">
                <a:cs typeface="Times New Roman" pitchFamily="18" charset="0"/>
              </a:rPr>
              <a:t>де К1 – частка оборотний коштів в активах;</a:t>
            </a:r>
          </a:p>
          <a:p>
            <a:pPr marL="0" indent="0">
              <a:buNone/>
            </a:pPr>
            <a:r>
              <a:rPr lang="uk-UA" dirty="0" smtClean="0">
                <a:cs typeface="Times New Roman" pitchFamily="18" charset="0"/>
              </a:rPr>
              <a:t>     К2 – рентабельність активів розрахована з використанням нерозподіленого прибутку;</a:t>
            </a:r>
          </a:p>
          <a:p>
            <a:pPr marL="0" indent="0">
              <a:buNone/>
            </a:pPr>
            <a:r>
              <a:rPr lang="uk-UA" dirty="0" smtClean="0">
                <a:cs typeface="Times New Roman" pitchFamily="18" charset="0"/>
              </a:rPr>
              <a:t>     К3 – рентабельність активів розрахована з використанням чистого прибутку;</a:t>
            </a:r>
          </a:p>
          <a:p>
            <a:pPr marL="0" indent="0">
              <a:buNone/>
            </a:pPr>
            <a:r>
              <a:rPr lang="uk-UA" dirty="0" smtClean="0">
                <a:cs typeface="Times New Roman" pitchFamily="18" charset="0"/>
              </a:rPr>
              <a:t>     К4 – коефіцієнт покриття поточних зобов'язань власним капіталом;</a:t>
            </a:r>
          </a:p>
          <a:p>
            <a:pPr marL="0" indent="0">
              <a:buNone/>
            </a:pPr>
            <a:r>
              <a:rPr lang="uk-UA" dirty="0" smtClean="0">
                <a:cs typeface="Times New Roman" pitchFamily="18" charset="0"/>
              </a:rPr>
              <a:t>     К5 – коефіцієнт трансформації (чиста виручка/загальна вартість активів).</a:t>
            </a:r>
          </a:p>
          <a:p>
            <a:pPr marL="0" indent="0">
              <a:buNone/>
            </a:pPr>
            <a:endParaRPr lang="uk-UA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 err="1" smtClean="0"/>
              <a:t>Zу</a:t>
            </a:r>
            <a:r>
              <a:rPr lang="uk-UA" dirty="0" smtClean="0"/>
              <a:t> &lt;  1,23 – у найближчі 2-3 роки підприємству загрожує банкрутство;</a:t>
            </a: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 err="1" smtClean="0"/>
              <a:t>Zу</a:t>
            </a:r>
            <a:r>
              <a:rPr lang="uk-UA" dirty="0" smtClean="0"/>
              <a:t> &gt; 1,23 – підприємству банкрутство не загрожує.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12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346364"/>
            <a:ext cx="10058400" cy="630381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Порівняльна характеристика моделей визначення вірогідності настання банкрутства підприємства </a:t>
            </a:r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88732"/>
              </p:ext>
            </p:extLst>
          </p:nvPr>
        </p:nvGraphicFramePr>
        <p:xfrm>
          <a:off x="1069848" y="1306635"/>
          <a:ext cx="10186137" cy="4657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0152">
                  <a:extLst>
                    <a:ext uri="{9D8B030D-6E8A-4147-A177-3AD203B41FA5}">
                      <a16:colId xmlns:a16="http://schemas.microsoft.com/office/drawing/2014/main" val="2522969891"/>
                    </a:ext>
                  </a:extLst>
                </a:gridCol>
                <a:gridCol w="2618509">
                  <a:extLst>
                    <a:ext uri="{9D8B030D-6E8A-4147-A177-3AD203B41FA5}">
                      <a16:colId xmlns:a16="http://schemas.microsoft.com/office/drawing/2014/main" val="1477930813"/>
                    </a:ext>
                  </a:extLst>
                </a:gridCol>
                <a:gridCol w="4827476">
                  <a:extLst>
                    <a:ext uri="{9D8B030D-6E8A-4147-A177-3AD203B41FA5}">
                      <a16:colId xmlns:a16="http://schemas.microsoft.com/office/drawing/2014/main" val="3892622567"/>
                    </a:ext>
                  </a:extLst>
                </a:gridCol>
              </a:tblGrid>
              <a:tr h="33469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Модель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Переваги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Недоліки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576824"/>
                  </a:ext>
                </a:extLst>
              </a:tr>
              <a:tr h="42914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 </a:t>
                      </a:r>
                      <a:r>
                        <a:rPr lang="ru-RU" dirty="0" err="1" smtClean="0"/>
                        <a:t>Сайфуліна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Кадикова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– </a:t>
                      </a:r>
                      <a:r>
                        <a:rPr lang="uk-UA" noProof="0" dirty="0" smtClean="0"/>
                        <a:t>простота розрахунку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– </a:t>
                      </a:r>
                      <a:r>
                        <a:rPr lang="uk-UA" noProof="0" dirty="0" smtClean="0"/>
                        <a:t>модель не дозволяє оцінити причини потрапляння підприємства “в зону неплатоспроможності”; </a:t>
                      </a:r>
                    </a:p>
                    <a:p>
                      <a:pPr algn="l"/>
                      <a:r>
                        <a:rPr lang="uk-UA" noProof="0" dirty="0" smtClean="0"/>
                        <a:t>– нормативний зміст коефіцієнтів, що використовуються для рейтингової оцінки, не враховують галузевих особливостей підприємств; </a:t>
                      </a:r>
                    </a:p>
                    <a:p>
                      <a:pPr algn="l"/>
                      <a:r>
                        <a:rPr lang="uk-UA" noProof="0" dirty="0" smtClean="0"/>
                        <a:t>– залежність результатів оцінювання від досвіду і кваліфікації аналітика;</a:t>
                      </a:r>
                    </a:p>
                    <a:p>
                      <a:pPr algn="l"/>
                      <a:r>
                        <a:rPr lang="uk-UA" noProof="0" dirty="0" smtClean="0"/>
                        <a:t>– незбалансованість значень вагових коефіцієнтів; </a:t>
                      </a:r>
                    </a:p>
                    <a:p>
                      <a:pPr algn="l"/>
                      <a:r>
                        <a:rPr lang="uk-UA" noProof="0" dirty="0" smtClean="0"/>
                        <a:t>– прихильність до одного джерела інформації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127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03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629333"/>
              </p:ext>
            </p:extLst>
          </p:nvPr>
        </p:nvGraphicFramePr>
        <p:xfrm>
          <a:off x="1108365" y="1537393"/>
          <a:ext cx="10200120" cy="4433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581">
                  <a:extLst>
                    <a:ext uri="{9D8B030D-6E8A-4147-A177-3AD203B41FA5}">
                      <a16:colId xmlns:a16="http://schemas.microsoft.com/office/drawing/2014/main" val="3535558212"/>
                    </a:ext>
                  </a:extLst>
                </a:gridCol>
                <a:gridCol w="3203344">
                  <a:extLst>
                    <a:ext uri="{9D8B030D-6E8A-4147-A177-3AD203B41FA5}">
                      <a16:colId xmlns:a16="http://schemas.microsoft.com/office/drawing/2014/main" val="1341696192"/>
                    </a:ext>
                  </a:extLst>
                </a:gridCol>
                <a:gridCol w="4232195">
                  <a:extLst>
                    <a:ext uri="{9D8B030D-6E8A-4147-A177-3AD203B41FA5}">
                      <a16:colId xmlns:a16="http://schemas.microsoft.com/office/drawing/2014/main" val="1329420270"/>
                    </a:ext>
                  </a:extLst>
                </a:gridCol>
              </a:tblGrid>
              <a:tr h="40308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Модель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Переваги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Недоліки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609749"/>
                  </a:ext>
                </a:extLst>
              </a:tr>
              <a:tr h="4030832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П’ятифакторна</a:t>
                      </a:r>
                      <a:r>
                        <a:rPr lang="ru-RU" dirty="0" smtClean="0"/>
                        <a:t> модель Альтмана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– простота розрахунку;</a:t>
                      </a:r>
                    </a:p>
                    <a:p>
                      <a:r>
                        <a:rPr lang="uk-UA" noProof="0" dirty="0" smtClean="0"/>
                        <a:t>– наявність послідовності дослідження</a:t>
                      </a:r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noProof="0" dirty="0" smtClean="0"/>
                        <a:t>– модель можна застосовувати лише відносно великих підприємств, що котирують свої акції на біржах; </a:t>
                      </a:r>
                    </a:p>
                    <a:p>
                      <a:r>
                        <a:rPr lang="uk-UA" noProof="0" dirty="0" smtClean="0"/>
                        <a:t>– нерозвиненість фондового ринку України, зокрема, вторинного фондового ринку; </a:t>
                      </a:r>
                    </a:p>
                    <a:p>
                      <a:r>
                        <a:rPr lang="uk-UA" noProof="0" dirty="0" smtClean="0"/>
                        <a:t>– відмінність українського бухгалтерського обліку від західних стандартів; необхідність адаптації вагових коефіцієнтів та прогнозних значень; </a:t>
                      </a:r>
                    </a:p>
                    <a:p>
                      <a:r>
                        <a:rPr lang="uk-UA" noProof="0" dirty="0" smtClean="0"/>
                        <a:t>– не враховуються коливання курсів акцій.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2094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0085" y="544698"/>
            <a:ext cx="98196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/>
              <a:t>Порівняльна характеристика моделей визначення вірогідності настання банкрутства підприємства </a:t>
            </a:r>
          </a:p>
        </p:txBody>
      </p:sp>
    </p:spTree>
    <p:extLst>
      <p:ext uri="{BB962C8B-B14F-4D97-AF65-F5344CB8AC3E}">
        <p14:creationId xmlns:p14="http://schemas.microsoft.com/office/powerpoint/2010/main" val="1069018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108</TotalTime>
  <Words>474</Words>
  <Application>Microsoft Office PowerPoint</Application>
  <PresentationFormat>Широкоэкранный</PresentationFormat>
  <Paragraphs>49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Cambria</vt:lpstr>
      <vt:lpstr>Rockwell</vt:lpstr>
      <vt:lpstr>Rockwell Condensed</vt:lpstr>
      <vt:lpstr>Times New Roman</vt:lpstr>
      <vt:lpstr>Wingdings</vt:lpstr>
      <vt:lpstr>Дерево</vt:lpstr>
      <vt:lpstr>Модель Сайфуліна і Кадикова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Сайфуліна і Кадикова </dc:title>
  <dc:creator>HP</dc:creator>
  <cp:lastModifiedBy>HP</cp:lastModifiedBy>
  <cp:revision>16</cp:revision>
  <dcterms:created xsi:type="dcterms:W3CDTF">2020-11-24T10:05:28Z</dcterms:created>
  <dcterms:modified xsi:type="dcterms:W3CDTF">2020-11-25T06:29:27Z</dcterms:modified>
</cp:coreProperties>
</file>