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70" r:id="rId5"/>
    <p:sldId id="259" r:id="rId6"/>
    <p:sldId id="279" r:id="rId7"/>
    <p:sldId id="260" r:id="rId8"/>
    <p:sldId id="261" r:id="rId9"/>
    <p:sldId id="262" r:id="rId10"/>
    <p:sldId id="263" r:id="rId11"/>
    <p:sldId id="264" r:id="rId12"/>
    <p:sldId id="265" r:id="rId13"/>
    <p:sldId id="269" r:id="rId14"/>
    <p:sldId id="266" r:id="rId15"/>
    <p:sldId id="268" r:id="rId16"/>
    <p:sldId id="267" r:id="rId17"/>
    <p:sldId id="271" r:id="rId18"/>
    <p:sldId id="273" r:id="rId19"/>
    <p:sldId id="274" r:id="rId20"/>
    <p:sldId id="275" r:id="rId21"/>
    <p:sldId id="276" r:id="rId22"/>
    <p:sldId id="277" r:id="rId23"/>
    <p:sldId id="272" r:id="rId24"/>
    <p:sldId id="278" r:id="rId2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22" autoAdjust="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8190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739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193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5498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9325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8958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736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804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2038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065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924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473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340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791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4497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91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0AF35-A344-490C-A357-02F4EBB5E9EE}" type="datetimeFigureOut">
              <a:rPr lang="uk-UA" smtClean="0"/>
              <a:t>05.10.2023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4477C76-2DB6-422F-9DF0-7B68F3A8DB8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9528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learning.sumdu.edu.ua/free_content/lectured:40e485aecd9c375448e4927947e5c4c5e43d113c/20200327102201/721571/index.htm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doaj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journals.uran.ua/index" TargetMode="External"/><Relationship Id="rId2" Type="http://schemas.openxmlformats.org/officeDocument/2006/relationships/hyperlink" Target="http://www.irbis-nbuv.gov.ua/cgi-bin/irbis_nbuv/cgiirbis_64.exe?C21COM=F&amp;I21DBN=UJRN&amp;P21DBN=UJRN&amp;S21CNR=20&amp;Z21ID=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hyperlink" Target="http://nbuv.gov.ua/" TargetMode="Externa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ube.nlu.org.ua/article/%D0%A0%D0%B5%D1%84%D0%B5%D1%80%D0%B0%D1%82%D0%B8%D0%B2%D0%BD%D0%B0%20%D0%B1%D0%B0%D0%B7%D0%B0%20%D0%B4%D0%B0%D0%BD%D0%B8%D1%85%20%C2%AB%D0%A3%D0%BA%D1%80%D0%B0%D1%97%D0%BD%D1%96%D0%BA%D0%B0%20%D0%BD%D0%B0%D1%83%D0%BA%D0%BE%D0%B2%D0%B0%C2%BB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roar.eprints.org/" TargetMode="External"/><Relationship Id="rId2" Type="http://schemas.openxmlformats.org/officeDocument/2006/relationships/hyperlink" Target="https://v2.sherpa.ac.uk/opendoa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vtn.ztu.edu.ua/" TargetMode="External"/><Relationship Id="rId2" Type="http://schemas.openxmlformats.org/officeDocument/2006/relationships/hyperlink" Target="http://ten.ztu.edu.ua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hyperlink" Target="http://www.researcherid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hyperlink" Target="https://orcid.org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webofknowledge.com/" TargetMode="External"/><Relationship Id="rId2" Type="http://schemas.openxmlformats.org/officeDocument/2006/relationships/hyperlink" Target="http://www.researcherid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hyperlink" Target="https://orcid.org/" TargetMode="Externa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dexcopernicus.com/" TargetMode="External"/><Relationship Id="rId3" Type="http://schemas.openxmlformats.org/officeDocument/2006/relationships/hyperlink" Target="https://www.scopus.com/search/form.uri?display=authorLookup&amp;zone=header&amp;origin=#author" TargetMode="External"/><Relationship Id="rId7" Type="http://schemas.openxmlformats.org/officeDocument/2006/relationships/hyperlink" Target="https://clarivate.com/products/scientific-and-academic-research/research-discovery-and-workflow-solutions/researcher-profiles/" TargetMode="External"/><Relationship Id="rId2" Type="http://schemas.openxmlformats.org/officeDocument/2006/relationships/hyperlink" Target="https://lib.mphu.edu.ua/p_orcid_id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rcid.org/0000-0002-9068-931X" TargetMode="External"/><Relationship Id="rId11" Type="http://schemas.openxmlformats.org/officeDocument/2006/relationships/hyperlink" Target="https://conf.ztu.edu.ua/" TargetMode="External"/><Relationship Id="rId5" Type="http://schemas.openxmlformats.org/officeDocument/2006/relationships/hyperlink" Target="https://www.webofscience.com/wos/woscc/basic-search" TargetMode="External"/><Relationship Id="rId10" Type="http://schemas.openxmlformats.org/officeDocument/2006/relationships/hyperlink" Target="https://ztu.edu.ua/" TargetMode="External"/><Relationship Id="rId4" Type="http://schemas.openxmlformats.org/officeDocument/2006/relationships/hyperlink" Target="https://orcid.org/" TargetMode="External"/><Relationship Id="rId9" Type="http://schemas.openxmlformats.org/officeDocument/2006/relationships/hyperlink" Target="http://ten.ztu.edu.ua/issue/archiv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opus.com/" TargetMode="External"/><Relationship Id="rId2" Type="http://schemas.openxmlformats.org/officeDocument/2006/relationships/hyperlink" Target="https://www.scopus.com/search/form.uri?display=basic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pps.webofknowledge.com/WOS_GeneralSearch_input.do?product=WOS&amp;search_mode=GeneralSearch&amp;SID=E3d1xzlV5SiufqMFYZH&amp;preferencesSaved=" TargetMode="External"/><Relationship Id="rId2" Type="http://schemas.openxmlformats.org/officeDocument/2006/relationships/hyperlink" Target="https://apps.webofknowledge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clarivate.com/about-us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holar.google.com.ua/schhp?hl=uk&amp;as_sdt=0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books.googl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Реферативні бази даних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err="1">
                <a:solidFill>
                  <a:schemeClr val="tx1"/>
                </a:solidFill>
              </a:rPr>
              <a:t>Джерела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освітньої</a:t>
            </a:r>
            <a:r>
              <a:rPr lang="ru-RU" b="1" dirty="0">
                <a:solidFill>
                  <a:schemeClr val="tx1"/>
                </a:solidFill>
              </a:rPr>
              <a:t> та </a:t>
            </a:r>
            <a:r>
              <a:rPr lang="ru-RU" b="1" dirty="0" err="1">
                <a:solidFill>
                  <a:schemeClr val="tx1"/>
                </a:solidFill>
              </a:rPr>
              <a:t>наукової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інформації</a:t>
            </a:r>
            <a:endParaRPr lang="ru-RU" b="1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6793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Відкритий</a:t>
            </a:r>
            <a:r>
              <a:rPr lang="ru-RU" b="1" dirty="0"/>
              <a:t> доступ до </a:t>
            </a:r>
            <a:r>
              <a:rPr lang="ru-RU" b="1" dirty="0" err="1"/>
              <a:t>наукової</a:t>
            </a:r>
            <a:r>
              <a:rPr lang="ru-RU" b="1" dirty="0"/>
              <a:t> і </a:t>
            </a:r>
            <a:r>
              <a:rPr lang="ru-RU" b="1" dirty="0" err="1"/>
              <a:t>освітньої</a:t>
            </a:r>
            <a:r>
              <a:rPr lang="ru-RU" b="1" dirty="0"/>
              <a:t> </a:t>
            </a:r>
            <a:r>
              <a:rPr lang="ru-RU" b="1" dirty="0" err="1"/>
              <a:t>інформації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4394998" cy="3880773"/>
          </a:xfrm>
        </p:spPr>
        <p:txBody>
          <a:bodyPr/>
          <a:lstStyle/>
          <a:p>
            <a:r>
              <a:rPr lang="uk-UA" dirty="0"/>
              <a:t>При цьому зберігається дотримання авторських прав, забезпечується контроль якості матеріалів через експертну оцінку, а безкоштовний доступ до ресурсів для всіх бажаючих покривається коштами автора чи його інституції, особливо якщо дослідження здійснюються за рахунок держави.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241" y="1399396"/>
            <a:ext cx="4914900" cy="492442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868173" y="6139155"/>
            <a:ext cx="6096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900" dirty="0" smtClean="0">
                <a:hlinkClick r:id="rId3"/>
              </a:rPr>
              <a:t>https://elearning.sumdu.edu.ua/free_content/lectured:40e485aecd9c375448e4927947e5c4c5e43d113c/20200327102201/721571/index.html</a:t>
            </a:r>
            <a:endParaRPr lang="uk-UA" sz="900" dirty="0" smtClean="0"/>
          </a:p>
          <a:p>
            <a:endParaRPr lang="uk-UA" sz="900" dirty="0"/>
          </a:p>
        </p:txBody>
      </p:sp>
    </p:spTree>
    <p:extLst>
      <p:ext uri="{BB962C8B-B14F-4D97-AF65-F5344CB8AC3E}">
        <p14:creationId xmlns:p14="http://schemas.microsoft.com/office/powerpoint/2010/main" val="72534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Міжнародний</a:t>
            </a:r>
            <a:r>
              <a:rPr lang="ru-RU" b="1" dirty="0"/>
              <a:t> </a:t>
            </a:r>
            <a:r>
              <a:rPr lang="ru-RU" b="1" dirty="0" err="1"/>
              <a:t>мультидисциплінарний</a:t>
            </a:r>
            <a:r>
              <a:rPr lang="ru-RU" b="1" dirty="0"/>
              <a:t> каталог </a:t>
            </a:r>
            <a:r>
              <a:rPr lang="ru-RU" b="1" dirty="0" err="1"/>
              <a:t>журналів</a:t>
            </a:r>
            <a:r>
              <a:rPr lang="ru-RU" b="1" dirty="0"/>
              <a:t> </a:t>
            </a:r>
            <a:r>
              <a:rPr lang="ru-RU" b="1" dirty="0" err="1"/>
              <a:t>відкритого</a:t>
            </a:r>
            <a:r>
              <a:rPr lang="ru-RU" b="1" dirty="0"/>
              <a:t> доступу (DOAJ)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660921"/>
            <a:ext cx="8596668" cy="3880773"/>
          </a:xfrm>
        </p:spPr>
        <p:txBody>
          <a:bodyPr/>
          <a:lstStyle/>
          <a:p>
            <a:r>
              <a:rPr lang="uk-UA" dirty="0"/>
              <a:t>Директорія журналів Відкритого доступу (</a:t>
            </a:r>
            <a:r>
              <a:rPr lang="en-US" u="sng" dirty="0">
                <a:hlinkClick r:id="rId2"/>
              </a:rPr>
              <a:t>Directory of Open Access Journals, DOAJ</a:t>
            </a:r>
            <a:r>
              <a:rPr lang="en-US" dirty="0"/>
              <a:t>) – </a:t>
            </a:r>
            <a:r>
              <a:rPr lang="uk-UA" dirty="0"/>
              <a:t>це міжнародний </a:t>
            </a:r>
            <a:r>
              <a:rPr lang="uk-UA" dirty="0" err="1"/>
              <a:t>мультидисциплінарний</a:t>
            </a:r>
            <a:r>
              <a:rPr lang="uk-UA" dirty="0"/>
              <a:t> каталог рецензованих журналів Відкритого доступу, створений в 2003 році для полегшення пошуку загальнодоступних електронних наукових та дослідницьких журналів.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6879" y="1549400"/>
            <a:ext cx="1381125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287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Національні</a:t>
            </a:r>
            <a:r>
              <a:rPr lang="ru-RU" b="1" dirty="0"/>
              <a:t> каталоги </a:t>
            </a:r>
            <a:r>
              <a:rPr lang="ru-RU" b="1" dirty="0" err="1"/>
              <a:t>журналів</a:t>
            </a:r>
            <a:r>
              <a:rPr lang="ru-RU" b="1" dirty="0"/>
              <a:t> </a:t>
            </a:r>
            <a:r>
              <a:rPr lang="ru-RU" b="1" dirty="0" err="1"/>
              <a:t>відкритого</a:t>
            </a:r>
            <a:r>
              <a:rPr lang="ru-RU" b="1" dirty="0"/>
              <a:t> доступу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57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 err="1" smtClean="0"/>
              <a:t>Україні</a:t>
            </a:r>
            <a:r>
              <a:rPr lang="ru-RU" dirty="0" smtClean="0"/>
              <a:t>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національні</a:t>
            </a:r>
            <a:r>
              <a:rPr lang="ru-RU" dirty="0" smtClean="0"/>
              <a:t> </a:t>
            </a:r>
            <a:r>
              <a:rPr lang="ru-RU" dirty="0" err="1" smtClean="0"/>
              <a:t>проекти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підтримують</a:t>
            </a:r>
            <a:r>
              <a:rPr lang="ru-RU" dirty="0" smtClean="0"/>
              <a:t> </a:t>
            </a:r>
            <a:r>
              <a:rPr lang="ru-RU" dirty="0" err="1" smtClean="0"/>
              <a:t>ініціативи</a:t>
            </a:r>
            <a:r>
              <a:rPr lang="ru-RU" dirty="0" smtClean="0"/>
              <a:t> </a:t>
            </a:r>
            <a:r>
              <a:rPr lang="ru-RU" dirty="0" err="1" smtClean="0"/>
              <a:t>Відкритого</a:t>
            </a:r>
            <a:r>
              <a:rPr lang="ru-RU" dirty="0" smtClean="0"/>
              <a:t> доступу.</a:t>
            </a:r>
          </a:p>
          <a:p>
            <a:r>
              <a:rPr lang="uk-UA" dirty="0"/>
              <a:t>Електронна бібліотека </a:t>
            </a:r>
            <a:r>
              <a:rPr lang="uk-UA" u="sng" dirty="0">
                <a:hlinkClick r:id="rId2"/>
              </a:rPr>
              <a:t>«Наукова періодика України»</a:t>
            </a:r>
            <a:r>
              <a:rPr lang="uk-UA" dirty="0"/>
              <a:t> - портал наукової періодики Національної бібліотеки України ім. В.І. Вернадського НАН України, який здійснює безоплатне розміщення та доступ до електронних копій наукових фахових видань (журналів та збірників наукових праць, виданих в Україні). </a:t>
            </a:r>
            <a:endParaRPr lang="uk-UA" dirty="0" smtClean="0"/>
          </a:p>
          <a:p>
            <a:r>
              <a:rPr lang="uk-UA" dirty="0"/>
              <a:t>Проект </a:t>
            </a:r>
            <a:r>
              <a:rPr lang="uk-UA" u="sng" dirty="0">
                <a:hlinkClick r:id="rId3"/>
              </a:rPr>
              <a:t>«Наукова періодика України»</a:t>
            </a:r>
            <a:r>
              <a:rPr lang="uk-UA" dirty="0"/>
              <a:t> видавничої служби УРАН - загальнодержавна технологічна платформа, яка передбачає самостійне розміщення повних електронних версій академічних журналів з використанням відкритого програмного забезпечення </a:t>
            </a:r>
            <a:r>
              <a:rPr lang="en-US" dirty="0"/>
              <a:t>Open Journal Systems (OJS), </a:t>
            </a:r>
            <a:r>
              <a:rPr lang="uk-UA" dirty="0"/>
              <a:t>яке розроблено спеціально для підтримки рецензованих наукових журналів.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6288" y="509586"/>
            <a:ext cx="1771650" cy="647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585819" y="6211669"/>
            <a:ext cx="22771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hlinkClick r:id="rId5"/>
              </a:rPr>
              <a:t>http://nbuv.gov.ua/</a:t>
            </a:r>
            <a:endParaRPr lang="en-US" dirty="0" smtClean="0"/>
          </a:p>
          <a:p>
            <a:endParaRPr lang="uk-UA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28940" y="1436862"/>
            <a:ext cx="4128998" cy="567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37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Реферативна</a:t>
            </a:r>
            <a:r>
              <a:rPr lang="ru-RU" b="1" dirty="0"/>
              <a:t> база </a:t>
            </a:r>
            <a:r>
              <a:rPr lang="ru-RU" b="1" dirty="0" err="1"/>
              <a:t>даних</a:t>
            </a:r>
            <a:r>
              <a:rPr lang="ru-RU" b="1" dirty="0"/>
              <a:t> «</a:t>
            </a:r>
            <a:r>
              <a:rPr lang="ru-RU" b="1" dirty="0" err="1"/>
              <a:t>Україніка</a:t>
            </a:r>
            <a:r>
              <a:rPr lang="ru-RU" b="1" dirty="0"/>
              <a:t> </a:t>
            </a:r>
            <a:r>
              <a:rPr lang="ru-RU" b="1" dirty="0" err="1"/>
              <a:t>наукова</a:t>
            </a:r>
            <a:r>
              <a:rPr lang="ru-RU" b="1" dirty="0"/>
              <a:t>»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9243043" cy="4214332"/>
          </a:xfrm>
        </p:spPr>
        <p:txBody>
          <a:bodyPr>
            <a:normAutofit/>
          </a:bodyPr>
          <a:lstStyle/>
          <a:p>
            <a:r>
              <a:rPr lang="uk-UA" b="1" dirty="0" smtClean="0">
                <a:hlinkClick r:id="rId2"/>
              </a:rPr>
              <a:t>Реферативна база даних «Україніка наукова» </a:t>
            </a:r>
            <a:r>
              <a:rPr lang="uk-UA" b="1" dirty="0" smtClean="0"/>
              <a:t>–</a:t>
            </a:r>
            <a:r>
              <a:rPr lang="uk-UA" dirty="0"/>
              <a:t> національний інформаційний ресурс, єдина в Україні універсальна база даних, що містить бібліографічні описи та реферативну інформацію про вітчизняні наукові публікації з усіх галузей знань (природничі, технічні, суспільні, економічні, гуманітарні, медичні науки). Мови: українська, російська, англійська.</a:t>
            </a:r>
            <a:r>
              <a:rPr lang="uk-UA" i="1" dirty="0"/>
              <a:t> </a:t>
            </a:r>
            <a:r>
              <a:rPr lang="uk-UA" dirty="0"/>
              <a:t>Глибина ретроспективи: від 1997 р. по сьогодення. Доступ: вільний (через Інтернет</a:t>
            </a:r>
            <a:r>
              <a:rPr lang="uk-UA" dirty="0" smtClean="0"/>
              <a:t>).</a:t>
            </a:r>
            <a:endParaRPr lang="en-US" dirty="0" smtClean="0"/>
          </a:p>
          <a:p>
            <a:r>
              <a:rPr lang="uk-UA" dirty="0"/>
              <a:t>Реферативна база даних (РБД) «</a:t>
            </a:r>
            <a:r>
              <a:rPr lang="uk-UA" dirty="0" err="1"/>
              <a:t>Укра</a:t>
            </a:r>
            <a:r>
              <a:rPr lang="en-US" dirty="0"/>
              <a:t>ï</a:t>
            </a:r>
            <a:r>
              <a:rPr lang="uk-UA" dirty="0"/>
              <a:t>н</a:t>
            </a:r>
            <a:r>
              <a:rPr lang="en-US" dirty="0" err="1"/>
              <a:t>i</a:t>
            </a:r>
            <a:r>
              <a:rPr lang="uk-UA" dirty="0"/>
              <a:t>ка наукова» призначена для: висвітлення та доведення до світової спільноти результатів наукової діяльності вітчизняних учених; пропагування доробку українських дослідників з новітніх напрямів наукового знання; розкриття теоретичного надбання та досвіду у сфері наукових розробок сучасних колективів, науково-дослідних та освітніх інституцій. Ресурси РБД слугують також для ґрунтовного аналізу сучасного стану наукових досліджень в Україні й цільового прогнозування тенденцій розвитку наукового знання.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3534" y="1270000"/>
            <a:ext cx="5126247" cy="87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579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Зелений</a:t>
            </a:r>
            <a:r>
              <a:rPr lang="ru-RU" b="1" dirty="0"/>
              <a:t> шлях </a:t>
            </a:r>
            <a:r>
              <a:rPr lang="ru-RU" b="1" dirty="0" err="1"/>
              <a:t>відкритого</a:t>
            </a:r>
            <a:r>
              <a:rPr lang="ru-RU" b="1" dirty="0"/>
              <a:t> доступу: репозитарії та </a:t>
            </a:r>
            <a:r>
              <a:rPr lang="ru-RU" b="1" dirty="0" err="1"/>
              <a:t>електронні</a:t>
            </a:r>
            <a:r>
              <a:rPr lang="ru-RU" b="1" dirty="0"/>
              <a:t> </a:t>
            </a:r>
            <a:r>
              <a:rPr lang="ru-RU" b="1" dirty="0" err="1"/>
              <a:t>архіви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1130" y="1881234"/>
            <a:ext cx="3647569" cy="175048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12698" y="3740360"/>
            <a:ext cx="96750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0" i="0" dirty="0" smtClean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Репозитарії створюються через </a:t>
            </a:r>
            <a:r>
              <a:rPr lang="uk-UA" b="1" i="1" dirty="0" smtClean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депонування (</a:t>
            </a:r>
            <a:r>
              <a:rPr lang="uk-UA" b="1" i="1" dirty="0" err="1" smtClean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самоархівування</a:t>
            </a:r>
            <a:r>
              <a:rPr lang="uk-UA" b="1" i="1" dirty="0" smtClean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) </a:t>
            </a:r>
            <a:r>
              <a:rPr lang="uk-UA" b="0" i="0" dirty="0" smtClean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вченими своїх праць з метою забезпечення до них вільного доступу, підвищення їх доступності, використання та цитування.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2327" y="4772328"/>
            <a:ext cx="4911665" cy="145042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51448" y="6150484"/>
            <a:ext cx="88225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0" dirty="0" smtClean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Найбільш відомі міжнародні тематичні електронні архіви-репозитарії:</a:t>
            </a:r>
            <a:endParaRPr lang="uk-UA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9224" y="6231380"/>
            <a:ext cx="784356" cy="49675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53867" y="5877814"/>
            <a:ext cx="1031253" cy="35667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20843" y="5859905"/>
            <a:ext cx="819150" cy="3714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07530" y="6309039"/>
            <a:ext cx="923925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9587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Директорії</a:t>
            </a:r>
            <a:r>
              <a:rPr lang="ru-RU" b="1" dirty="0"/>
              <a:t> </a:t>
            </a:r>
            <a:r>
              <a:rPr lang="ru-RU" b="1" dirty="0" err="1"/>
              <a:t>репозитаріїв</a:t>
            </a:r>
            <a:r>
              <a:rPr lang="ru-RU" b="1" dirty="0"/>
              <a:t> </a:t>
            </a:r>
            <a:r>
              <a:rPr lang="ru-RU" b="1" dirty="0" err="1"/>
              <a:t>відкритого</a:t>
            </a:r>
            <a:r>
              <a:rPr lang="ru-RU" b="1" dirty="0"/>
              <a:t> доступу (DOAR, ROAR)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 метою полегшення навігації в інформаційному просторі та прискорення наукової </a:t>
            </a:r>
            <a:r>
              <a:rPr lang="uk-UA" dirty="0" smtClean="0"/>
              <a:t>комунікації </a:t>
            </a:r>
            <a:r>
              <a:rPr lang="uk-UA" dirty="0"/>
              <a:t>створено міжнародні реєстри відкритих </a:t>
            </a:r>
            <a:r>
              <a:rPr lang="uk-UA" dirty="0" err="1"/>
              <a:t>репозитаріїв</a:t>
            </a:r>
            <a:r>
              <a:rPr lang="uk-UA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pPr marL="0" indent="0">
              <a:buNone/>
            </a:pPr>
            <a:r>
              <a:rPr lang="en-US" dirty="0" err="1" smtClean="0">
                <a:hlinkClick r:id="rId2"/>
              </a:rPr>
              <a:t>OpenDOAR</a:t>
            </a:r>
            <a:r>
              <a:rPr lang="en-US" dirty="0" smtClean="0">
                <a:hlinkClick r:id="rId2"/>
              </a:rPr>
              <a:t> </a:t>
            </a:r>
            <a:r>
              <a:rPr lang="en-US" dirty="0">
                <a:hlinkClick r:id="rId2"/>
              </a:rPr>
              <a:t>(Directory of Open Access Repositories</a:t>
            </a:r>
            <a:r>
              <a:rPr lang="en-US" dirty="0" smtClean="0">
                <a:hlinkClick r:id="rId2"/>
              </a:rPr>
              <a:t>)</a:t>
            </a:r>
            <a:endParaRPr lang="en-US" dirty="0" smtClean="0"/>
          </a:p>
          <a:p>
            <a:pPr marL="0" indent="0">
              <a:buNone/>
            </a:pPr>
            <a:endParaRPr lang="en-US" u="sng" dirty="0" smtClean="0">
              <a:hlinkClick r:id="rId3"/>
            </a:endParaRPr>
          </a:p>
          <a:p>
            <a:pPr marL="0" indent="0">
              <a:buNone/>
            </a:pPr>
            <a:endParaRPr lang="en-US" u="sng" dirty="0">
              <a:hlinkClick r:id="rId3"/>
            </a:endParaRPr>
          </a:p>
          <a:p>
            <a:pPr marL="0" indent="0">
              <a:buNone/>
            </a:pPr>
            <a:endParaRPr lang="en-US" u="sng" dirty="0" smtClean="0">
              <a:hlinkClick r:id="rId3"/>
            </a:endParaRPr>
          </a:p>
          <a:p>
            <a:pPr marL="0" indent="0">
              <a:buNone/>
            </a:pPr>
            <a:r>
              <a:rPr lang="en-US" u="sng" dirty="0" smtClean="0">
                <a:hlinkClick r:id="rId3"/>
              </a:rPr>
              <a:t>ROAR </a:t>
            </a:r>
            <a:r>
              <a:rPr lang="en-US" u="sng" dirty="0">
                <a:hlinkClick r:id="rId3"/>
              </a:rPr>
              <a:t>(Registry of Open Access Repositories</a:t>
            </a:r>
            <a:r>
              <a:rPr lang="en-US" u="sng" dirty="0" smtClean="0">
                <a:hlinkClick r:id="rId3"/>
              </a:rPr>
              <a:t>)</a:t>
            </a:r>
            <a:r>
              <a:rPr lang="en-US" u="sng" dirty="0" smtClean="0"/>
              <a:t> 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3368" y="3099488"/>
            <a:ext cx="1743075" cy="6762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8080" y="4714662"/>
            <a:ext cx="790575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442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Інституційний</a:t>
            </a:r>
            <a:r>
              <a:rPr lang="ru-RU" b="1" dirty="0"/>
              <a:t> </a:t>
            </a:r>
            <a:r>
              <a:rPr lang="ru-RU" b="1" dirty="0" err="1"/>
              <a:t>репозитарій</a:t>
            </a:r>
            <a:r>
              <a:rPr lang="ru-RU" b="1" dirty="0"/>
              <a:t> </a:t>
            </a:r>
            <a:r>
              <a:rPr lang="ru-RU" b="1" dirty="0" smtClean="0"/>
              <a:t>Державного </a:t>
            </a:r>
            <a:r>
              <a:rPr lang="ru-RU" b="1" dirty="0" err="1" smtClean="0"/>
              <a:t>університету</a:t>
            </a:r>
            <a:r>
              <a:rPr lang="ru-RU" b="1" dirty="0" smtClean="0"/>
              <a:t> «</a:t>
            </a:r>
            <a:r>
              <a:rPr lang="ru-RU" b="1" dirty="0" err="1" smtClean="0"/>
              <a:t>Житомирська</a:t>
            </a:r>
            <a:r>
              <a:rPr lang="ru-RU" b="1" dirty="0" smtClean="0"/>
              <a:t> </a:t>
            </a:r>
            <a:r>
              <a:rPr lang="ru-RU" b="1" dirty="0" err="1" smtClean="0"/>
              <a:t>політехніка</a:t>
            </a:r>
            <a:r>
              <a:rPr lang="ru-RU" b="1" dirty="0" smtClean="0"/>
              <a:t>»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Журнал «Технічна інженерія»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://ten.ztu.edu.ua</a:t>
            </a:r>
            <a:r>
              <a:rPr lang="en-US" dirty="0" smtClean="0">
                <a:hlinkClick r:id="rId2"/>
              </a:rPr>
              <a:t>/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/>
              <a:t>Архів </a:t>
            </a:r>
            <a:r>
              <a:rPr lang="en-US" dirty="0">
                <a:hlinkClick r:id="rId3"/>
              </a:rPr>
              <a:t>http://vtn.ztu.edu.ua/</a:t>
            </a:r>
            <a:endParaRPr lang="uk-UA" dirty="0"/>
          </a:p>
          <a:p>
            <a:r>
              <a:rPr lang="uk-UA" dirty="0" smtClean="0"/>
              <a:t>Конференції Житомирської </a:t>
            </a:r>
            <a:r>
              <a:rPr lang="uk-UA" dirty="0" err="1" smtClean="0"/>
              <a:t>політехіки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1982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3867509"/>
          </a:xfrm>
        </p:spPr>
        <p:txBody>
          <a:bodyPr>
            <a:normAutofit fontScale="90000"/>
          </a:bodyPr>
          <a:lstStyle/>
          <a:p>
            <a:r>
              <a:rPr lang="uk-UA" sz="4400" dirty="0" smtClean="0"/>
              <a:t>Профілі вчених/науковців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en-US" b="1" u="sng" dirty="0"/>
              <a:t>ORCID</a:t>
            </a:r>
            <a:r>
              <a:rPr lang="uk-UA" b="1" u="sng" dirty="0"/>
              <a:t> </a:t>
            </a:r>
            <a:r>
              <a:rPr lang="uk-UA" i="1" dirty="0" smtClean="0"/>
              <a:t/>
            </a:r>
            <a:br>
              <a:rPr lang="uk-UA" i="1" dirty="0" smtClean="0"/>
            </a:br>
            <a:r>
              <a:rPr lang="uk-UA" i="1" dirty="0"/>
              <a:t/>
            </a:r>
            <a:br>
              <a:rPr lang="uk-UA" i="1" dirty="0"/>
            </a:br>
            <a:r>
              <a:rPr lang="en-US" b="1" u="sng" dirty="0" err="1" smtClean="0">
                <a:hlinkClick r:id="rId2"/>
              </a:rPr>
              <a:t>ResearcherID</a:t>
            </a:r>
            <a:r>
              <a:rPr lang="en-US" i="1" dirty="0"/>
              <a:t/>
            </a:r>
            <a:br>
              <a:rPr lang="en-US" i="1" dirty="0"/>
            </a:br>
            <a:endParaRPr lang="uk-UA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6853" y="1988345"/>
            <a:ext cx="2971800" cy="9525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6853" y="3132378"/>
            <a:ext cx="3896264" cy="176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6497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Профіль </a:t>
            </a:r>
            <a:r>
              <a:rPr lang="en-US" b="1" u="sng" dirty="0" smtClean="0"/>
              <a:t>ORCID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4036" y="1789653"/>
            <a:ext cx="6111655" cy="3880773"/>
          </a:xfrm>
        </p:spPr>
        <p:txBody>
          <a:bodyPr/>
          <a:lstStyle/>
          <a:p>
            <a:r>
              <a:rPr lang="en-US" b="1" u="sng" dirty="0">
                <a:hlinkClick r:id="rId2"/>
              </a:rPr>
              <a:t>ORCID (Open Researcher and Contributor ID)</a:t>
            </a:r>
            <a:r>
              <a:rPr lang="en-US" dirty="0"/>
              <a:t> - </a:t>
            </a:r>
            <a:r>
              <a:rPr lang="uk-UA" dirty="0"/>
              <a:t>це відкрита некомерційна система для надання унікальних ідентифікаторів для дослідників, що працюють в усіх областях. Він швидко стає міждисциплінарним стандартом, він також працює з іншими системами ідентифікації, що означає, що він може з'єднувати різні дослідницькі системи та заощаджує ваш час на введення даних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dirty="0" smtClean="0"/>
              <a:t>Приклад :</a:t>
            </a:r>
            <a:endParaRPr lang="uk-UA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5691" y="1789653"/>
            <a:ext cx="4635260" cy="425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40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950" y="2195096"/>
            <a:ext cx="8596668" cy="3299932"/>
          </a:xfrm>
        </p:spPr>
        <p:txBody>
          <a:bodyPr>
            <a:normAutofit/>
          </a:bodyPr>
          <a:lstStyle/>
          <a:p>
            <a:r>
              <a:rPr lang="uk-UA" dirty="0"/>
              <a:t>Типовий </a:t>
            </a:r>
            <a:r>
              <a:rPr lang="en-US" b="1" dirty="0"/>
              <a:t>ORCID </a:t>
            </a:r>
            <a:r>
              <a:rPr lang="en-US" b="1" dirty="0" err="1"/>
              <a:t>iD</a:t>
            </a:r>
            <a:r>
              <a:rPr lang="en-US" dirty="0"/>
              <a:t> - </a:t>
            </a:r>
            <a:r>
              <a:rPr lang="uk-UA" dirty="0"/>
              <a:t>це 16-цифровий номер, узгоджений зі стандартом </a:t>
            </a:r>
            <a:r>
              <a:rPr lang="en-US" b="1" dirty="0"/>
              <a:t>ISO 27729:2012 «</a:t>
            </a:r>
            <a:r>
              <a:rPr lang="uk-UA" b="1" dirty="0"/>
              <a:t>Міжнародний ідентифікатор стандартних найменувань (</a:t>
            </a:r>
            <a:r>
              <a:rPr lang="en-US" b="1" dirty="0"/>
              <a:t>ISNI)»</a:t>
            </a:r>
            <a:r>
              <a:rPr lang="en-US" dirty="0"/>
              <a:t>. </a:t>
            </a:r>
            <a:r>
              <a:rPr lang="uk-UA" dirty="0"/>
              <a:t>Крім цифр від 0 до 9 ідентифікатор може містити велику літеру </a:t>
            </a:r>
            <a:r>
              <a:rPr lang="en-US" dirty="0"/>
              <a:t>X, </a:t>
            </a:r>
            <a:r>
              <a:rPr lang="uk-UA" dirty="0"/>
              <a:t>що представляє число 10.</a:t>
            </a:r>
            <a:br>
              <a:rPr lang="uk-UA" dirty="0"/>
            </a:br>
            <a:r>
              <a:rPr lang="en-US" b="1" dirty="0"/>
              <a:t>ORCID ID</a:t>
            </a:r>
            <a:r>
              <a:rPr lang="en-US" dirty="0"/>
              <a:t> </a:t>
            </a:r>
            <a:r>
              <a:rPr lang="uk-UA" dirty="0"/>
              <a:t>рекомендовано використовувати у вигляді гіперпосилання </a:t>
            </a:r>
            <a:r>
              <a:rPr lang="en-US" b="1" dirty="0"/>
              <a:t>http://orcid.org/xxxx-xxxx-xxxx-xxxx</a:t>
            </a:r>
            <a:r>
              <a:rPr lang="en-US" dirty="0"/>
              <a:t>, </a:t>
            </a:r>
            <a:r>
              <a:rPr lang="uk-UA" dirty="0"/>
              <a:t>але використовують і скорочену форму: </a:t>
            </a:r>
            <a:r>
              <a:rPr lang="en-US" b="1" dirty="0"/>
              <a:t>ORCID: 0000-0002-0446-3999</a:t>
            </a:r>
            <a:r>
              <a:rPr lang="en-US" dirty="0"/>
              <a:t>.</a:t>
            </a:r>
            <a:br>
              <a:rPr lang="en-US" dirty="0"/>
            </a:br>
            <a:r>
              <a:rPr lang="uk-UA" dirty="0"/>
              <a:t>Він пов'язаний з профілем </a:t>
            </a:r>
            <a:r>
              <a:rPr lang="en-US" b="1" dirty="0"/>
              <a:t>ORCID</a:t>
            </a:r>
            <a:r>
              <a:rPr lang="en-US" dirty="0"/>
              <a:t>, </a:t>
            </a:r>
            <a:r>
              <a:rPr lang="uk-UA" dirty="0"/>
              <a:t>де ви можете зберегти список ваших наукових результатів. Ви можете вибрати, яким буде ваш профіль: загальнодоступним, приватним чи обмеженим.</a:t>
            </a:r>
          </a:p>
          <a:p>
            <a:endParaRPr lang="uk-UA" dirty="0"/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2388" y="924284"/>
            <a:ext cx="201930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871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err="1"/>
              <a:t>Наукометричні</a:t>
            </a:r>
            <a:r>
              <a:rPr lang="uk-UA" b="1" dirty="0"/>
              <a:t> бази даних</a:t>
            </a:r>
            <a:r>
              <a:rPr lang="uk-UA" dirty="0"/>
              <a:t> — інструмент моніторингу </a:t>
            </a:r>
            <a:r>
              <a:rPr lang="uk-UA" dirty="0" err="1"/>
              <a:t>цитованості</a:t>
            </a:r>
            <a:r>
              <a:rPr lang="uk-UA" dirty="0"/>
              <a:t> наукових і науково-практичних публікацій, що характеризує стан і динаміку показників затребуваності, активності та індексів впливу діяльності окремих вчених та дослідницьких організацій.</a:t>
            </a:r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9623" y="4100975"/>
            <a:ext cx="2157591" cy="68907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4186" y="4007362"/>
            <a:ext cx="1485900" cy="876300"/>
          </a:xfrm>
          <a:prstGeom prst="rect">
            <a:avLst/>
          </a:prstGeom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b="1" dirty="0" err="1"/>
              <a:t>Наукометричні</a:t>
            </a:r>
            <a:r>
              <a:rPr lang="uk-UA" b="1" dirty="0"/>
              <a:t> бази даних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98859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7939" y="1073660"/>
            <a:ext cx="8596668" cy="48268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i="1" dirty="0" smtClean="0"/>
              <a:t>Хто </a:t>
            </a:r>
            <a:r>
              <a:rPr lang="uk-UA" b="1" i="1" dirty="0"/>
              <a:t>використовує </a:t>
            </a:r>
            <a:r>
              <a:rPr lang="en-US" b="1" i="1" dirty="0"/>
              <a:t>ORCID</a:t>
            </a:r>
            <a:r>
              <a:rPr lang="en-US" b="1" i="1" dirty="0" smtClean="0"/>
              <a:t>?</a:t>
            </a:r>
            <a:endParaRPr lang="uk-UA" b="1" i="1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ORCID</a:t>
            </a:r>
            <a:r>
              <a:rPr lang="en-US" dirty="0"/>
              <a:t> - </a:t>
            </a:r>
            <a:r>
              <a:rPr lang="uk-UA" dirty="0"/>
              <a:t>це універсальний ідентифікатор, який приймають різні видавці, установи та фінансові агентства у всьому світі</a:t>
            </a:r>
            <a:r>
              <a:rPr lang="uk-UA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Бази даних (наприклад, </a:t>
            </a:r>
            <a:r>
              <a:rPr lang="en-US" b="1" dirty="0"/>
              <a:t>Scopus, PubMed, Web of Science</a:t>
            </a:r>
            <a:r>
              <a:rPr lang="en-US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Інші схеми власних ідентифікаторів (наприклад, </a:t>
            </a:r>
            <a:r>
              <a:rPr lang="en-US" b="1" dirty="0"/>
              <a:t>Scopus Author ID, </a:t>
            </a:r>
            <a:r>
              <a:rPr lang="en-US" b="1" dirty="0" err="1"/>
              <a:t>ResearcherID</a:t>
            </a:r>
            <a:r>
              <a:rPr lang="en-US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Видавці (наприклад, </a:t>
            </a:r>
            <a:r>
              <a:rPr lang="en-US" b="1" dirty="0"/>
              <a:t>Elsevier, </a:t>
            </a:r>
            <a:r>
              <a:rPr lang="en-US" b="1" dirty="0" err="1"/>
              <a:t>PLoS</a:t>
            </a:r>
            <a:r>
              <a:rPr lang="en-US" b="1" dirty="0"/>
              <a:t>, Thomson Reuters, Nature, Wiley</a:t>
            </a:r>
            <a:r>
              <a:rPr lang="en-US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Система подання рукописів (наприклад, </a:t>
            </a:r>
            <a:r>
              <a:rPr lang="en-US" b="1" dirty="0" err="1"/>
              <a:t>ScholarONE</a:t>
            </a:r>
            <a:r>
              <a:rPr lang="en-US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Дослідницькі та професійні товариства (наприклад, </a:t>
            </a:r>
            <a:r>
              <a:rPr lang="en-US" b="1" dirty="0"/>
              <a:t>ACS, IEEE, AAAS</a:t>
            </a:r>
            <a:r>
              <a:rPr lang="en-US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Фінансові агенції (наприклад, </a:t>
            </a:r>
            <a:r>
              <a:rPr lang="en-US" b="1" dirty="0"/>
              <a:t>NIH, CERN, </a:t>
            </a:r>
            <a:r>
              <a:rPr lang="en-US" b="1" dirty="0" err="1"/>
              <a:t>Wellcome</a:t>
            </a:r>
            <a:r>
              <a:rPr lang="en-US" b="1" dirty="0"/>
              <a:t> Trust</a:t>
            </a:r>
            <a:r>
              <a:rPr lang="en-US" dirty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Програмне </a:t>
            </a:r>
            <a:r>
              <a:rPr lang="uk-UA" dirty="0" smtClean="0"/>
              <a:t>забезпечення/платформи </a:t>
            </a:r>
            <a:r>
              <a:rPr lang="uk-UA" dirty="0"/>
              <a:t>(наприклад, </a:t>
            </a:r>
            <a:r>
              <a:rPr lang="en-US" b="1" dirty="0" err="1"/>
              <a:t>Altometric</a:t>
            </a:r>
            <a:r>
              <a:rPr lang="en-US" b="1" dirty="0"/>
              <a:t>, </a:t>
            </a:r>
            <a:r>
              <a:rPr lang="en-US" b="1" dirty="0" err="1"/>
              <a:t>FigShare</a:t>
            </a:r>
            <a:r>
              <a:rPr lang="en-US" b="1" dirty="0"/>
              <a:t>, </a:t>
            </a:r>
            <a:r>
              <a:rPr lang="en-US" b="1" dirty="0" err="1"/>
              <a:t>CrossRef</a:t>
            </a:r>
            <a:r>
              <a:rPr lang="en-US" dirty="0"/>
              <a:t> </a:t>
            </a:r>
            <a:r>
              <a:rPr lang="uk-UA" dirty="0"/>
              <a:t>та ін.)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Репозитарії (наприклад, </a:t>
            </a:r>
            <a:r>
              <a:rPr lang="en-US" b="1" dirty="0"/>
              <a:t>Pure</a:t>
            </a:r>
            <a:r>
              <a:rPr lang="en-US" dirty="0"/>
              <a:t> </a:t>
            </a:r>
            <a:r>
              <a:rPr lang="uk-UA" dirty="0"/>
              <a:t>та ін.)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582054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3432" y="901132"/>
            <a:ext cx="4593406" cy="4844060"/>
          </a:xfrm>
        </p:spPr>
        <p:txBody>
          <a:bodyPr>
            <a:normAutofit fontScale="85000" lnSpcReduction="10000"/>
          </a:bodyPr>
          <a:lstStyle/>
          <a:p>
            <a:r>
              <a:rPr lang="uk-UA" b="1" i="1" dirty="0"/>
              <a:t>Чим корисний </a:t>
            </a:r>
            <a:r>
              <a:rPr lang="en-US" b="1" i="1" dirty="0"/>
              <a:t>ORCID </a:t>
            </a:r>
            <a:r>
              <a:rPr lang="uk-UA" b="1" i="1" dirty="0"/>
              <a:t>для науковців</a:t>
            </a:r>
            <a:r>
              <a:rPr lang="uk-UA" b="1" i="1" dirty="0" smtClean="0"/>
              <a:t>?</a:t>
            </a:r>
          </a:p>
          <a:p>
            <a:endParaRPr lang="uk-UA" sz="900" dirty="0"/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Усуває неоднозначність авторського імені.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Дозволяє рецензентам легше знайти дослідників.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Підвищує загальну обізнаність та вплив досліджень.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Сприяє співпраці з іншими дослідниками.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Використовується видавцями для подання рукописів та переліку баз даних.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Використовується професійними асоціаціями для цілей членства.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Посилання на наукові роботи та профілі на різних платформах та системах (наприклад, </a:t>
            </a:r>
            <a:r>
              <a:rPr lang="en-US" b="1" dirty="0"/>
              <a:t>Scopus Author ID </a:t>
            </a:r>
            <a:r>
              <a:rPr lang="uk-UA" b="1" dirty="0"/>
              <a:t>і </a:t>
            </a:r>
            <a:r>
              <a:rPr lang="en-US" b="1" dirty="0" err="1"/>
              <a:t>ResearcherID</a:t>
            </a:r>
            <a:r>
              <a:rPr lang="en-US" dirty="0"/>
              <a:t>).</a:t>
            </a: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4678" y="2794958"/>
            <a:ext cx="5674158" cy="3821503"/>
          </a:xfrm>
          <a:prstGeom prst="rect">
            <a:avLst/>
          </a:prstGeom>
          <a:ln>
            <a:solidFill>
              <a:schemeClr val="accent2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cxnSp>
        <p:nvCxnSpPr>
          <p:cNvPr id="7" name="Прямая со стрелкой 6"/>
          <p:cNvCxnSpPr/>
          <p:nvPr/>
        </p:nvCxnSpPr>
        <p:spPr>
          <a:xfrm>
            <a:off x="3788388" y="4848045"/>
            <a:ext cx="1666290" cy="71599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2648309" y="4705709"/>
            <a:ext cx="2967487" cy="4356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674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805" y="607835"/>
            <a:ext cx="4187965" cy="3880773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Це універсальний та унікальний ідентифікатор, який залишається з вами </a:t>
            </a:r>
            <a:r>
              <a:rPr lang="uk-UA" dirty="0" smtClean="0"/>
              <a:t>незалежно </a:t>
            </a:r>
            <a:r>
              <a:rPr lang="uk-UA" dirty="0"/>
              <a:t>від приналежності до організації.</a:t>
            </a:r>
            <a:br>
              <a:rPr lang="uk-UA" dirty="0"/>
            </a:br>
            <a:endParaRPr lang="uk-UA" dirty="0" smtClean="0"/>
          </a:p>
          <a:p>
            <a:r>
              <a:rPr lang="uk-UA" dirty="0" smtClean="0"/>
              <a:t>Деякі </a:t>
            </a:r>
            <a:r>
              <a:rPr lang="uk-UA" dirty="0"/>
              <a:t>дослідники можуть мати кілька ідентифікаторів авторів у </a:t>
            </a:r>
            <a:r>
              <a:rPr lang="en-US" b="1" dirty="0"/>
              <a:t>Scopus</a:t>
            </a:r>
            <a:r>
              <a:rPr lang="en-US" dirty="0"/>
              <a:t> </a:t>
            </a:r>
            <a:r>
              <a:rPr lang="uk-UA" dirty="0"/>
              <a:t>внаслідок різних назв, що використовуються у своїх публікаціях. Ви можете попросити </a:t>
            </a:r>
            <a:r>
              <a:rPr lang="en-US" b="1" dirty="0"/>
              <a:t>Scopus</a:t>
            </a:r>
            <a:r>
              <a:rPr lang="en-US" dirty="0"/>
              <a:t> </a:t>
            </a:r>
            <a:r>
              <a:rPr lang="uk-UA" dirty="0"/>
              <a:t>об'єднати свої ідентифікатори авторів в </a:t>
            </a:r>
            <a:r>
              <a:rPr lang="uk-UA" dirty="0" smtClean="0"/>
              <a:t>один</a:t>
            </a:r>
          </a:p>
          <a:p>
            <a:r>
              <a:rPr lang="uk-UA" dirty="0" smtClean="0"/>
              <a:t>Наприклад: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3102" y="737231"/>
            <a:ext cx="5431676" cy="4729136"/>
          </a:xfrm>
          <a:prstGeom prst="rect">
            <a:avLst/>
          </a:prstGeom>
          <a:ln>
            <a:solidFill>
              <a:schemeClr val="accent2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cxnSp>
        <p:nvCxnSpPr>
          <p:cNvPr id="6" name="Прямая со стрелкой 5"/>
          <p:cNvCxnSpPr/>
          <p:nvPr/>
        </p:nvCxnSpPr>
        <p:spPr>
          <a:xfrm>
            <a:off x="2518913" y="4063042"/>
            <a:ext cx="2820838" cy="16390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4986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619773"/>
          </a:xfrm>
        </p:spPr>
        <p:txBody>
          <a:bodyPr>
            <a:normAutofit lnSpcReduction="10000"/>
          </a:bodyPr>
          <a:lstStyle/>
          <a:p>
            <a:r>
              <a:rPr lang="en-US" b="1" u="sng" dirty="0" err="1">
                <a:hlinkClick r:id="rId2"/>
              </a:rPr>
              <a:t>ResearcherID</a:t>
            </a:r>
            <a:r>
              <a:rPr lang="en-US" dirty="0"/>
              <a:t> - </a:t>
            </a:r>
            <a:r>
              <a:rPr lang="uk-UA" dirty="0"/>
              <a:t>це унікальна ідентифікаційна система, яка інтегрується з </a:t>
            </a:r>
            <a:r>
              <a:rPr lang="en-US" b="1" u="sng" dirty="0">
                <a:hlinkClick r:id="rId3"/>
              </a:rPr>
              <a:t>Web of Science (</a:t>
            </a:r>
            <a:r>
              <a:rPr lang="en-US" b="1" u="sng" dirty="0" err="1">
                <a:hlinkClick r:id="rId3"/>
              </a:rPr>
              <a:t>WoS</a:t>
            </a:r>
            <a:r>
              <a:rPr lang="en-US" b="1" u="sng" dirty="0">
                <a:hlinkClick r:id="rId3"/>
              </a:rPr>
              <a:t>)</a:t>
            </a:r>
            <a:r>
              <a:rPr lang="en-US" dirty="0"/>
              <a:t> </a:t>
            </a:r>
            <a:r>
              <a:rPr lang="uk-UA" dirty="0"/>
              <a:t>для вирішення питань неоднозначності автора. </a:t>
            </a:r>
            <a:endParaRPr lang="uk-UA" dirty="0" smtClean="0"/>
          </a:p>
          <a:p>
            <a:r>
              <a:rPr lang="uk-UA" dirty="0" smtClean="0"/>
              <a:t>Реєстрація </a:t>
            </a:r>
            <a:r>
              <a:rPr lang="uk-UA" dirty="0"/>
              <a:t>в </a:t>
            </a:r>
            <a:r>
              <a:rPr lang="en-US" b="1" dirty="0" err="1"/>
              <a:t>ResearcherID</a:t>
            </a:r>
            <a:r>
              <a:rPr lang="en-US" dirty="0"/>
              <a:t> </a:t>
            </a:r>
            <a:r>
              <a:rPr lang="uk-UA" dirty="0"/>
              <a:t>доступна всім з будь-яких комп'ютерів і не вимагає передплати на </a:t>
            </a:r>
            <a:r>
              <a:rPr lang="en-US" dirty="0"/>
              <a:t>Web of Science </a:t>
            </a:r>
            <a:r>
              <a:rPr lang="uk-UA" dirty="0"/>
              <a:t>або наявності публікацій, проіндексованих в цій базі</a:t>
            </a:r>
            <a:r>
              <a:rPr lang="uk-UA" dirty="0" smtClean="0"/>
              <a:t>.</a:t>
            </a:r>
          </a:p>
          <a:p>
            <a:r>
              <a:rPr lang="en-US" b="1" i="1" dirty="0" err="1"/>
              <a:t>ResearcherID</a:t>
            </a:r>
            <a:r>
              <a:rPr lang="en-US" b="1" i="1" dirty="0"/>
              <a:t> </a:t>
            </a:r>
            <a:r>
              <a:rPr lang="uk-UA" b="1" i="1" dirty="0"/>
              <a:t>дозволяє:</a:t>
            </a:r>
            <a:endParaRPr lang="uk-UA" dirty="0"/>
          </a:p>
          <a:p>
            <a:r>
              <a:rPr lang="uk-UA" dirty="0"/>
              <a:t>Створити профіль вченого (з поєднанням різних варіантів написання прізвища латиницею).</a:t>
            </a:r>
          </a:p>
          <a:p>
            <a:r>
              <a:rPr lang="en-US" dirty="0"/>
              <a:t>C</a:t>
            </a:r>
            <a:r>
              <a:rPr lang="uk-UA" dirty="0"/>
              <a:t>формувати список власних публікацій.</a:t>
            </a:r>
          </a:p>
          <a:p>
            <a:r>
              <a:rPr lang="uk-UA" dirty="0"/>
              <a:t>Визначити власні </a:t>
            </a:r>
            <a:r>
              <a:rPr lang="uk-UA" dirty="0" err="1"/>
              <a:t>наукометричні</a:t>
            </a:r>
            <a:r>
              <a:rPr lang="uk-UA" dirty="0"/>
              <a:t> показники (індекс Гірша, кількість статей, цитувань своїх публікацій, індексованих у </a:t>
            </a:r>
            <a:r>
              <a:rPr lang="en-US" dirty="0" err="1"/>
              <a:t>WoS</a:t>
            </a:r>
            <a:r>
              <a:rPr lang="en-US" dirty="0"/>
              <a:t>).</a:t>
            </a:r>
          </a:p>
          <a:p>
            <a:r>
              <a:rPr lang="uk-UA" dirty="0"/>
              <a:t>Асоціювати свій профіль з </a:t>
            </a:r>
            <a:r>
              <a:rPr lang="en-US" b="1" u="sng" dirty="0">
                <a:hlinkClick r:id="rId4"/>
              </a:rPr>
              <a:t>ORCID</a:t>
            </a:r>
            <a:r>
              <a:rPr lang="en-US" dirty="0"/>
              <a:t>.</a:t>
            </a:r>
          </a:p>
          <a:p>
            <a:r>
              <a:rPr lang="uk-UA" dirty="0"/>
              <a:t>Здійснювати пошук вчених (груп) за темою досліджень та створювати запрошення до співпраці.</a:t>
            </a:r>
          </a:p>
          <a:p>
            <a:endParaRPr lang="uk-UA" dirty="0"/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dirty="0" smtClean="0"/>
              <a:t>Профіль </a:t>
            </a:r>
            <a:r>
              <a:rPr lang="en-US" b="1" u="sng" dirty="0" err="1">
                <a:hlinkClick r:id="rId2"/>
              </a:rPr>
              <a:t>ResearcherID</a:t>
            </a:r>
            <a:r>
              <a:rPr lang="en-US" dirty="0"/>
              <a:t> </a:t>
            </a:r>
            <a:endParaRPr lang="uk-UA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7336" y="227754"/>
            <a:ext cx="4258574" cy="1932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349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Використана література: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lib.mphu.edu.ua/p_orcid_id.html</a:t>
            </a:r>
            <a:endParaRPr lang="uk-UA" dirty="0" smtClean="0"/>
          </a:p>
          <a:p>
            <a:r>
              <a:rPr lang="en-US" dirty="0">
                <a:hlinkClick r:id="rId3"/>
              </a:rPr>
              <a:t>https://www.scopus.com/search/form.uri?display=authorLookup&amp;zone=header&amp;origin=#</a:t>
            </a:r>
            <a:r>
              <a:rPr lang="en-US" dirty="0" smtClean="0">
                <a:hlinkClick r:id="rId3"/>
              </a:rPr>
              <a:t>author</a:t>
            </a:r>
            <a:endParaRPr lang="uk-UA" dirty="0" smtClean="0"/>
          </a:p>
          <a:p>
            <a:r>
              <a:rPr lang="en-US" dirty="0">
                <a:hlinkClick r:id="rId4"/>
              </a:rPr>
              <a:t>https://orcid.org</a:t>
            </a:r>
            <a:r>
              <a:rPr lang="en-US" dirty="0" smtClean="0">
                <a:hlinkClick r:id="rId4"/>
              </a:rPr>
              <a:t>/</a:t>
            </a:r>
            <a:endParaRPr lang="uk-UA" dirty="0" smtClean="0"/>
          </a:p>
          <a:p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www.webofscience.com/wos/woscc/basic-search</a:t>
            </a:r>
            <a:endParaRPr lang="uk-UA" dirty="0" smtClean="0"/>
          </a:p>
          <a:p>
            <a:r>
              <a:rPr lang="en-US" dirty="0" smtClean="0">
                <a:hlinkClick r:id="rId6"/>
              </a:rPr>
              <a:t>https</a:t>
            </a:r>
            <a:r>
              <a:rPr lang="en-US" dirty="0">
                <a:hlinkClick r:id="rId6"/>
              </a:rPr>
              <a:t>://</a:t>
            </a:r>
            <a:r>
              <a:rPr lang="en-US" dirty="0" smtClean="0">
                <a:hlinkClick r:id="rId6"/>
              </a:rPr>
              <a:t>orcid.org/0000-0002-9068-931X</a:t>
            </a:r>
            <a:endParaRPr lang="uk-UA" dirty="0" smtClean="0"/>
          </a:p>
          <a:p>
            <a:r>
              <a:rPr lang="en-US" dirty="0">
                <a:hlinkClick r:id="rId7"/>
              </a:rPr>
              <a:t>https://clarivate.com/products/scientific-and-academic-research/research-discovery-and-workflow-solutions/researcher-profiles</a:t>
            </a:r>
            <a:r>
              <a:rPr lang="en-US" dirty="0" smtClean="0">
                <a:hlinkClick r:id="rId7"/>
              </a:rPr>
              <a:t>/</a:t>
            </a:r>
            <a:endParaRPr lang="uk-UA" dirty="0" smtClean="0"/>
          </a:p>
          <a:p>
            <a:r>
              <a:rPr lang="en-US" dirty="0" smtClean="0">
                <a:hlinkClick r:id="rId8"/>
              </a:rPr>
              <a:t>http</a:t>
            </a:r>
            <a:r>
              <a:rPr lang="en-US" dirty="0">
                <a:hlinkClick r:id="rId8"/>
              </a:rPr>
              <a:t>://www.indexcopernicus.com/</a:t>
            </a:r>
            <a:endParaRPr lang="uk-UA" dirty="0" smtClean="0"/>
          </a:p>
          <a:p>
            <a:r>
              <a:rPr lang="en-US" dirty="0" smtClean="0">
                <a:hlinkClick r:id="rId9"/>
              </a:rPr>
              <a:t>http</a:t>
            </a:r>
            <a:r>
              <a:rPr lang="en-US" dirty="0">
                <a:hlinkClick r:id="rId9"/>
              </a:rPr>
              <a:t>://</a:t>
            </a:r>
            <a:r>
              <a:rPr lang="en-US" dirty="0" smtClean="0">
                <a:hlinkClick r:id="rId9"/>
              </a:rPr>
              <a:t>ten.ztu.edu.ua/issue/archive</a:t>
            </a:r>
            <a:endParaRPr lang="uk-UA" dirty="0" smtClean="0"/>
          </a:p>
          <a:p>
            <a:r>
              <a:rPr lang="en-US" dirty="0">
                <a:hlinkClick r:id="rId10"/>
              </a:rPr>
              <a:t>https://ztu.edu.ua</a:t>
            </a:r>
            <a:r>
              <a:rPr lang="en-US" dirty="0" smtClean="0">
                <a:hlinkClick r:id="rId10"/>
              </a:rPr>
              <a:t>/</a:t>
            </a:r>
            <a:endParaRPr lang="uk-UA" dirty="0" smtClean="0"/>
          </a:p>
          <a:p>
            <a:r>
              <a:rPr lang="en-US" dirty="0">
                <a:hlinkClick r:id="rId11"/>
              </a:rPr>
              <a:t>https://conf.ztu.edu.ua</a:t>
            </a:r>
            <a:r>
              <a:rPr lang="en-US" dirty="0" smtClean="0">
                <a:hlinkClick r:id="rId11"/>
              </a:rPr>
              <a:t>/</a:t>
            </a: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876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6346" y="2143335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Scopus</a:t>
            </a:r>
            <a:r>
              <a:rPr lang="en-US" dirty="0"/>
              <a:t> – </a:t>
            </a:r>
            <a:r>
              <a:rPr lang="uk-UA" dirty="0"/>
              <a:t>реферативна і довідкова база даних рецензованої літератури: наукових журналів, книг та матеріалів конференцій. </a:t>
            </a:r>
            <a:r>
              <a:rPr lang="en-US" dirty="0">
                <a:hlinkClick r:id="rId2"/>
              </a:rPr>
              <a:t>Scopus</a:t>
            </a:r>
            <a:r>
              <a:rPr lang="en-US" dirty="0"/>
              <a:t> </a:t>
            </a:r>
            <a:r>
              <a:rPr lang="uk-UA" dirty="0"/>
              <a:t>пропонує всебічний огляд дослідницьких результатів у сферах науки, технології, медицини, соціальних наук, мистецтва та гуманітарних наук.</a:t>
            </a:r>
          </a:p>
          <a:p>
            <a:pPr marL="0" indent="0">
              <a:buNone/>
            </a:pPr>
            <a:r>
              <a:rPr lang="uk-UA" dirty="0"/>
              <a:t>Як </a:t>
            </a:r>
            <a:r>
              <a:rPr lang="uk-UA" dirty="0" err="1"/>
              <a:t>наукометрична</a:t>
            </a:r>
            <a:r>
              <a:rPr lang="uk-UA" dirty="0"/>
              <a:t> платформа забезпечує облік публікацій науковців і установ, у яких вони працюють, та статистику їх </a:t>
            </a:r>
            <a:r>
              <a:rPr lang="uk-UA" dirty="0" err="1"/>
              <a:t>цитованості</a:t>
            </a:r>
            <a:r>
              <a:rPr lang="uk-UA" dirty="0"/>
              <a:t>, надає розумні інструменти для відстеження, аналізу та візуалізації досліджень.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Scopus</a:t>
            </a:r>
            <a:r>
              <a:rPr lang="en-US" dirty="0"/>
              <a:t> </a:t>
            </a:r>
            <a:r>
              <a:rPr lang="uk-UA" dirty="0"/>
              <a:t>містить гіперпосилання на повні тексти матеріалів.</a:t>
            </a:r>
          </a:p>
          <a:p>
            <a:pPr marL="0" indent="0">
              <a:buNone/>
            </a:pPr>
            <a:r>
              <a:rPr lang="uk-UA" dirty="0"/>
              <a:t>Розробником та власником </a:t>
            </a:r>
            <a:r>
              <a:rPr lang="en-US" dirty="0">
                <a:hlinkClick r:id="rId2"/>
              </a:rPr>
              <a:t>Scopus</a:t>
            </a:r>
            <a:r>
              <a:rPr lang="en-US" dirty="0"/>
              <a:t> </a:t>
            </a:r>
            <a:r>
              <a:rPr lang="uk-UA" dirty="0"/>
              <a:t>є видавнича корпорація </a:t>
            </a:r>
            <a:r>
              <a:rPr lang="en-US" dirty="0">
                <a:hlinkClick r:id="rId3"/>
              </a:rPr>
              <a:t>Elsevier</a:t>
            </a:r>
            <a:r>
              <a:rPr lang="en-US" dirty="0"/>
              <a:t>.</a:t>
            </a:r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1698" y="345986"/>
            <a:ext cx="1819275" cy="581025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 smtClean="0"/>
              <a:t>Scopus </a:t>
            </a:r>
            <a:r>
              <a:rPr lang="en-US" dirty="0">
                <a:hlinkClick r:id="rId3"/>
              </a:rPr>
              <a:t>www.scopus.com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6507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2662" y="392174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Пошук публікацій можливий за:</a:t>
            </a:r>
          </a:p>
          <a:p>
            <a:r>
              <a:rPr lang="uk-UA" dirty="0" smtClean="0"/>
              <a:t>Документами</a:t>
            </a:r>
            <a:endParaRPr lang="en-US" dirty="0" smtClean="0"/>
          </a:p>
          <a:p>
            <a:r>
              <a:rPr lang="uk-UA" dirty="0" smtClean="0"/>
              <a:t>Прізвищем </a:t>
            </a:r>
            <a:r>
              <a:rPr lang="uk-UA" dirty="0" smtClean="0"/>
              <a:t>автора;</a:t>
            </a:r>
          </a:p>
          <a:p>
            <a:r>
              <a:rPr lang="en-US" dirty="0" smtClean="0"/>
              <a:t>ORCID*</a:t>
            </a:r>
            <a:r>
              <a:rPr lang="uk-UA" dirty="0" smtClean="0"/>
              <a:t>;</a:t>
            </a:r>
            <a:endParaRPr lang="en-US" dirty="0" smtClean="0"/>
          </a:p>
          <a:p>
            <a:r>
              <a:rPr lang="uk-UA" dirty="0" smtClean="0"/>
              <a:t>Ключовими словами</a:t>
            </a:r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544" y="2332560"/>
            <a:ext cx="8011494" cy="417931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Стрелка вправо 5"/>
          <p:cNvSpPr/>
          <p:nvPr/>
        </p:nvSpPr>
        <p:spPr>
          <a:xfrm>
            <a:off x="1026544" y="3735238"/>
            <a:ext cx="1259456" cy="3623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0901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of </a:t>
            </a:r>
            <a:r>
              <a:rPr lang="en-US" dirty="0" smtClean="0"/>
              <a:t>Science</a:t>
            </a:r>
            <a:r>
              <a:rPr lang="uk-UA" dirty="0" smtClean="0"/>
              <a:t> </a:t>
            </a:r>
            <a:r>
              <a:rPr lang="en-US" b="1" u="sng" dirty="0">
                <a:hlinkClick r:id="rId2"/>
              </a:rPr>
              <a:t>(</a:t>
            </a:r>
            <a:r>
              <a:rPr lang="en-US" b="1" u="sng" dirty="0" err="1">
                <a:hlinkClick r:id="rId2"/>
              </a:rPr>
              <a:t>WoS</a:t>
            </a:r>
            <a:r>
              <a:rPr lang="en-US" b="1" u="sng" dirty="0">
                <a:hlinkClick r:id="rId2"/>
              </a:rPr>
              <a:t>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hlinkClick r:id="rId3"/>
              </a:rPr>
              <a:t>Web of Science</a:t>
            </a:r>
            <a:r>
              <a:rPr lang="en-US" dirty="0"/>
              <a:t> – </a:t>
            </a:r>
            <a:r>
              <a:rPr lang="uk-UA" dirty="0"/>
              <a:t>реферативна база даних, яка пропонує дослідникам, викладачам, студентам швидкий доступ до якісної наукової інформації з природничих, технічних, біологічних, суспільних, гуманітарних наук і мистецтва. Платформа має вбудовані можливості пошуку, аналізу та управління бібліографічною інформацією.</a:t>
            </a:r>
          </a:p>
          <a:p>
            <a:pPr marL="0" indent="0">
              <a:buNone/>
            </a:pPr>
            <a:r>
              <a:rPr lang="uk-UA" dirty="0" err="1"/>
              <a:t>Наукометричний</a:t>
            </a:r>
            <a:r>
              <a:rPr lang="uk-UA" dirty="0"/>
              <a:t> </a:t>
            </a:r>
            <a:r>
              <a:rPr lang="uk-UA" dirty="0" smtClean="0"/>
              <a:t>апарат </a:t>
            </a:r>
            <a:r>
              <a:rPr lang="uk-UA" dirty="0"/>
              <a:t>платформи забезпечує відстеження показників </a:t>
            </a:r>
            <a:r>
              <a:rPr lang="uk-UA" dirty="0" err="1"/>
              <a:t>цитованості</a:t>
            </a:r>
            <a:r>
              <a:rPr lang="uk-UA" dirty="0"/>
              <a:t> публікацій та </a:t>
            </a:r>
            <a:r>
              <a:rPr lang="uk-UA" dirty="0" err="1"/>
              <a:t>імпакт</a:t>
            </a:r>
            <a:r>
              <a:rPr lang="uk-UA" dirty="0"/>
              <a:t>-фактору (індексу впливовості) наукового видання.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Web of Science</a:t>
            </a:r>
            <a:r>
              <a:rPr lang="en-US" dirty="0"/>
              <a:t> </a:t>
            </a:r>
            <a:r>
              <a:rPr lang="uk-UA" dirty="0"/>
              <a:t>містить гіперпосилання на повні тексти матеріалів.</a:t>
            </a:r>
          </a:p>
          <a:p>
            <a:pPr marL="0" indent="0">
              <a:buNone/>
            </a:pPr>
            <a:r>
              <a:rPr lang="uk-UA" dirty="0"/>
              <a:t>Розробником та власником </a:t>
            </a:r>
            <a:r>
              <a:rPr lang="en-US" dirty="0">
                <a:hlinkClick r:id="rId3"/>
              </a:rPr>
              <a:t>Web of Science</a:t>
            </a:r>
            <a:r>
              <a:rPr lang="en-US" dirty="0"/>
              <a:t> </a:t>
            </a:r>
            <a:r>
              <a:rPr lang="uk-UA" dirty="0"/>
              <a:t>є компанія  </a:t>
            </a:r>
            <a:r>
              <a:rPr lang="en-US" dirty="0" err="1">
                <a:hlinkClick r:id="rId4"/>
              </a:rPr>
              <a:t>Clarivate</a:t>
            </a:r>
            <a:r>
              <a:rPr lang="en-US" dirty="0">
                <a:hlinkClick r:id="rId4"/>
              </a:rPr>
              <a:t> Analytics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7321" y="538579"/>
            <a:ext cx="1485900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373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INDEX </a:t>
            </a:r>
            <a:r>
              <a:rPr lang="en-US" u="sng" dirty="0" smtClean="0"/>
              <a:t>COPERNICUS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en-US" sz="2700" dirty="0" smtClean="0"/>
              <a:t>indexcopernicus.com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Index Copernicus (IC) — </a:t>
            </a:r>
            <a:r>
              <a:rPr lang="uk-UA" dirty="0" err="1"/>
              <a:t>онлайнова</a:t>
            </a:r>
            <a:r>
              <a:rPr lang="uk-UA" dirty="0"/>
              <a:t> </a:t>
            </a:r>
            <a:r>
              <a:rPr lang="uk-UA" dirty="0" err="1"/>
              <a:t>наукометрична</a:t>
            </a:r>
            <a:r>
              <a:rPr lang="uk-UA" dirty="0"/>
              <a:t> база даних з внесеної користувачем інформації, зокрема, наукових установ, друкованих видань і </a:t>
            </a:r>
            <a:r>
              <a:rPr lang="uk-UA" dirty="0" err="1"/>
              <a:t>проєктів</a:t>
            </a:r>
            <a:r>
              <a:rPr lang="uk-UA" dirty="0"/>
              <a:t>, створена в 1999 році в Польщі</a:t>
            </a:r>
            <a:r>
              <a:rPr lang="uk-UA" dirty="0" smtClean="0"/>
              <a:t>.</a:t>
            </a:r>
            <a:endParaRPr lang="en-US" dirty="0" smtClean="0"/>
          </a:p>
          <a:p>
            <a:r>
              <a:rPr lang="uk-UA" dirty="0" err="1" smtClean="0"/>
              <a:t>Index</a:t>
            </a:r>
            <a:r>
              <a:rPr lang="uk-UA" dirty="0" smtClean="0"/>
              <a:t> </a:t>
            </a:r>
            <a:r>
              <a:rPr lang="uk-UA" dirty="0" err="1" smtClean="0"/>
              <a:t>Copernicus</a:t>
            </a:r>
            <a:r>
              <a:rPr lang="uk-UA" dirty="0" smtClean="0"/>
              <a:t> складає власний </a:t>
            </a:r>
            <a:r>
              <a:rPr lang="uk-UA" dirty="0" err="1" smtClean="0"/>
              <a:t>імпакт</a:t>
            </a:r>
            <a:r>
              <a:rPr lang="uk-UA" dirty="0" smtClean="0"/>
              <a:t>-фактор: щорічно проводить детальну експертизу журналів включених в свою базу даних. Представляє тільки метадані статей журналу (назва, анотація, автори, ключові слова, список літератури), при бажанні видавництво може публікувати посилання на повні тексти статей свого журналу</a:t>
            </a:r>
            <a:r>
              <a:rPr lang="ru-RU" dirty="0" smtClean="0"/>
              <a:t>.</a:t>
            </a: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8236" y="788195"/>
            <a:ext cx="29718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023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Повнотекстові бази даних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Повнотекстові бази даних</a:t>
            </a:r>
            <a:r>
              <a:rPr lang="uk-UA" dirty="0"/>
              <a:t> — структуровані бази даних довгострокового зберігання, що містять цифрові копії повних текстів документів. Мають вбудований пошуковий апарат.</a:t>
            </a:r>
          </a:p>
          <a:p>
            <a:r>
              <a:rPr lang="uk-UA" dirty="0"/>
              <a:t>Повнотекстові бази даних бувають:</a:t>
            </a:r>
          </a:p>
          <a:p>
            <a:r>
              <a:rPr lang="uk-UA" dirty="0"/>
              <a:t>передплаченими: ліцензійними бази даних, користування якими здійснюється у локальній мережі установи або за логіном та паролем;</a:t>
            </a:r>
          </a:p>
          <a:p>
            <a:r>
              <a:rPr lang="uk-UA" dirty="0"/>
              <a:t>відкритого доступу: користування якими не потребує ліцензійних угод та передплати, а дозволяє їх вільне використання.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9691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Google </a:t>
            </a:r>
            <a:r>
              <a:rPr lang="en-US" b="1" dirty="0" smtClean="0"/>
              <a:t>Scholar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en-US" sz="2200" b="1" dirty="0"/>
              <a:t>https://scholar.google.com.ua/schhp?hl=uk</a:t>
            </a:r>
            <a:endParaRPr lang="uk-UA" sz="2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8718" y="1270000"/>
            <a:ext cx="1600200" cy="6286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5843" y="774700"/>
            <a:ext cx="1743075" cy="495300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677334" y="2160589"/>
            <a:ext cx="8596668" cy="436960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hlinkClick r:id="rId4"/>
              </a:rPr>
              <a:t>Google Scholar </a:t>
            </a:r>
            <a:r>
              <a:rPr lang="en-US" dirty="0" smtClean="0"/>
              <a:t>– </a:t>
            </a:r>
            <a:r>
              <a:rPr lang="uk-UA" dirty="0" smtClean="0"/>
              <a:t>це відкрита платформа для простого і ефективного пошуку повнотекстових версій наукової літератури за різними галузями знань та за різними джерелами, включаючи рецензовані статті, дисертації, книги, реферати і звіти, які опубліковані видавництвами наукової літератури, професійними асоціаціями, вищими навчальними закладами та іншими науковими організаціями.</a:t>
            </a:r>
          </a:p>
          <a:p>
            <a:pPr marL="0" indent="0">
              <a:buFont typeface="Wingdings 3" charset="2"/>
              <a:buNone/>
            </a:pPr>
            <a:r>
              <a:rPr lang="uk-UA" dirty="0" smtClean="0"/>
              <a:t>Можливості </a:t>
            </a:r>
            <a:r>
              <a:rPr lang="en-US" dirty="0" smtClean="0">
                <a:hlinkClick r:id="rId4"/>
              </a:rPr>
              <a:t>Google Scholar </a:t>
            </a:r>
            <a:r>
              <a:rPr lang="en-US" dirty="0" smtClean="0"/>
              <a:t>:</a:t>
            </a:r>
          </a:p>
          <a:p>
            <a:pPr marL="0" indent="0">
              <a:buFont typeface="Wingdings 3" charset="2"/>
              <a:buNone/>
            </a:pPr>
            <a:r>
              <a:rPr lang="uk-UA" dirty="0" smtClean="0"/>
              <a:t>Посилання на повнотекстові або фізичні копії публікацій;</a:t>
            </a:r>
          </a:p>
          <a:p>
            <a:pPr marL="0" indent="0">
              <a:buFont typeface="Wingdings 3" charset="2"/>
              <a:buNone/>
            </a:pPr>
            <a:r>
              <a:rPr lang="uk-UA" dirty="0" smtClean="0"/>
              <a:t>Підписка на оновлення за темами і авторами;</a:t>
            </a:r>
          </a:p>
          <a:p>
            <a:pPr marL="0" indent="0">
              <a:buFont typeface="Wingdings 3" charset="2"/>
              <a:buNone/>
            </a:pPr>
            <a:r>
              <a:rPr lang="uk-UA" dirty="0" smtClean="0"/>
              <a:t>Вбудована функція сповіщення про цитування публікацій;</a:t>
            </a:r>
          </a:p>
          <a:p>
            <a:pPr marL="0" indent="0">
              <a:buFont typeface="Wingdings 3" charset="2"/>
              <a:buNone/>
            </a:pPr>
            <a:r>
              <a:rPr lang="uk-UA" dirty="0" smtClean="0"/>
              <a:t>Організація власної бібліотеки, збереження статей та їх упорядкування за темами;</a:t>
            </a:r>
          </a:p>
          <a:p>
            <a:pPr marL="0" indent="0">
              <a:buFont typeface="Wingdings 3" charset="2"/>
              <a:buNone/>
            </a:pPr>
            <a:r>
              <a:rPr lang="uk-UA" dirty="0" smtClean="0"/>
              <a:t>Експорт відомостей про публікації і цитування у власні бібліографічні менеджери;</a:t>
            </a:r>
          </a:p>
          <a:p>
            <a:pPr marL="0" indent="0">
              <a:buFont typeface="Wingdings 3" charset="2"/>
              <a:buNone/>
            </a:pPr>
            <a:r>
              <a:rPr lang="uk-UA" dirty="0" smtClean="0"/>
              <a:t>Підтримка форматів </a:t>
            </a:r>
            <a:r>
              <a:rPr lang="en-US" dirty="0" err="1" smtClean="0"/>
              <a:t>BibTex</a:t>
            </a:r>
            <a:r>
              <a:rPr lang="en-US" dirty="0" smtClean="0"/>
              <a:t>, EndNote, </a:t>
            </a:r>
            <a:r>
              <a:rPr lang="en-US" dirty="0" err="1" smtClean="0"/>
              <a:t>RefMen</a:t>
            </a:r>
            <a:r>
              <a:rPr lang="en-US" dirty="0" smtClean="0"/>
              <a:t> </a:t>
            </a:r>
            <a:r>
              <a:rPr lang="uk-UA" dirty="0" smtClean="0"/>
              <a:t>і </a:t>
            </a:r>
            <a:r>
              <a:rPr lang="en-US" dirty="0" smtClean="0"/>
              <a:t>CSV </a:t>
            </a:r>
            <a:r>
              <a:rPr lang="uk-UA" dirty="0" smtClean="0"/>
              <a:t>для створення бібліографічних списків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59576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Book Search 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69607"/>
          </a:xfrm>
        </p:spPr>
        <p:txBody>
          <a:bodyPr>
            <a:normAutofit/>
          </a:bodyPr>
          <a:lstStyle/>
          <a:p>
            <a:r>
              <a:rPr lang="en-US" dirty="0">
                <a:hlinkClick r:id="rId2"/>
              </a:rPr>
              <a:t>Google Book Search</a:t>
            </a:r>
            <a:r>
              <a:rPr lang="en-US" dirty="0"/>
              <a:t> – </a:t>
            </a:r>
            <a:r>
              <a:rPr lang="uk-UA" dirty="0"/>
              <a:t>проект з </a:t>
            </a:r>
            <a:r>
              <a:rPr lang="uk-UA" dirty="0" err="1"/>
              <a:t>оцифрування</a:t>
            </a:r>
            <a:r>
              <a:rPr lang="uk-UA" dirty="0"/>
              <a:t> книг від </a:t>
            </a:r>
            <a:r>
              <a:rPr lang="en-US" dirty="0"/>
              <a:t>Google. </a:t>
            </a:r>
            <a:r>
              <a:rPr lang="uk-UA" dirty="0"/>
              <a:t>Через цей сервіс доступний повнотекстовий пошук в книгах, </a:t>
            </a:r>
            <a:r>
              <a:rPr lang="uk-UA" dirty="0" err="1"/>
              <a:t>оцифрованих</a:t>
            </a:r>
            <a:r>
              <a:rPr lang="uk-UA" dirty="0"/>
              <a:t> </a:t>
            </a:r>
            <a:r>
              <a:rPr lang="en-US" dirty="0"/>
              <a:t>Google </a:t>
            </a:r>
            <a:r>
              <a:rPr lang="uk-UA" dirty="0"/>
              <a:t>та партнерами проекту </a:t>
            </a:r>
            <a:r>
              <a:rPr lang="en-US" dirty="0"/>
              <a:t>Google books – </a:t>
            </a:r>
            <a:r>
              <a:rPr lang="uk-UA" dirty="0"/>
              <a:t>провідними бібліотеками та видавництвами світу.</a:t>
            </a:r>
          </a:p>
          <a:p>
            <a:pPr marL="0" indent="0">
              <a:buNone/>
            </a:pPr>
            <a:r>
              <a:rPr lang="uk-UA" dirty="0"/>
              <a:t>Бібліотека </a:t>
            </a:r>
            <a:r>
              <a:rPr lang="en-US" dirty="0"/>
              <a:t>Google  </a:t>
            </a:r>
            <a:r>
              <a:rPr lang="uk-UA" dirty="0"/>
              <a:t>містить понад 15 млн. книг, доступних у повних текстах або представлених для перегляду лише декількома сторінками для ознайомлення (у такому випадку надається інформація про те, де книгу можна придбати чи в якій найближчій до Вас бібліотеці взяти).</a:t>
            </a:r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3457" y="609600"/>
            <a:ext cx="1524000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96424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362</TotalTime>
  <Words>413</Words>
  <Application>Microsoft Office PowerPoint</Application>
  <PresentationFormat>Широкоэкранный</PresentationFormat>
  <Paragraphs>119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Arial</vt:lpstr>
      <vt:lpstr>Trebuchet MS</vt:lpstr>
      <vt:lpstr>Wingdings</vt:lpstr>
      <vt:lpstr>Wingdings 3</vt:lpstr>
      <vt:lpstr>Грань</vt:lpstr>
      <vt:lpstr>Реферативні бази даних</vt:lpstr>
      <vt:lpstr>Наукометричні бази даних</vt:lpstr>
      <vt:lpstr>Scopus www.scopus.com</vt:lpstr>
      <vt:lpstr>Презентация PowerPoint</vt:lpstr>
      <vt:lpstr>Web of Science (WoS)</vt:lpstr>
      <vt:lpstr>INDEX COPERNICUS indexcopernicus.com</vt:lpstr>
      <vt:lpstr>Повнотекстові бази даних</vt:lpstr>
      <vt:lpstr>Google Scholar https://scholar.google.com.ua/schhp?hl=uk</vt:lpstr>
      <vt:lpstr>Google Book Search </vt:lpstr>
      <vt:lpstr>Відкритий доступ до наукової і освітньої інформації</vt:lpstr>
      <vt:lpstr>Міжнародний мультидисциплінарний каталог журналів відкритого доступу (DOAJ)</vt:lpstr>
      <vt:lpstr>Національні каталоги журналів відкритого доступу</vt:lpstr>
      <vt:lpstr>Реферативна база даних «Україніка наукова»</vt:lpstr>
      <vt:lpstr>Зелений шлях відкритого доступу: репозитарії та електронні архіви</vt:lpstr>
      <vt:lpstr>Директорії репозитаріїв відкритого доступу (DOAR, ROAR)</vt:lpstr>
      <vt:lpstr>Інституційний репозитарій Державного університету «Житомирська політехніка»</vt:lpstr>
      <vt:lpstr>Профілі вчених/науковців    ORCID   ResearcherID </vt:lpstr>
      <vt:lpstr>Профіль ORCID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Профіль ResearcherID </vt:lpstr>
      <vt:lpstr>Використана література: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Реферативні бази</dc:title>
  <dc:creator>S</dc:creator>
  <cp:lastModifiedBy>S</cp:lastModifiedBy>
  <cp:revision>17</cp:revision>
  <dcterms:created xsi:type="dcterms:W3CDTF">2023-10-05T07:26:09Z</dcterms:created>
  <dcterms:modified xsi:type="dcterms:W3CDTF">2023-10-05T15:14:13Z</dcterms:modified>
</cp:coreProperties>
</file>