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26.02.2024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uk-UA" sz="3600" b="1" dirty="0"/>
              <a:t>Тема 1.3. Митно-тарифне регулювання ЗЕД.</a:t>
            </a:r>
            <a:r>
              <a:rPr lang="uk-UA" sz="3600" dirty="0"/>
              <a:t/>
            </a:r>
            <a:br>
              <a:rPr lang="uk-UA" sz="36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1. Сутність митного регулювання ЗЕД. </a:t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2. Принципи митного регулювання. </a:t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3. Митні органи України: завдання, функції, структура. </a:t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4. Види і методи здійснення митного контролюю. </a:t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5. Характеристика митних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режимівУкраїни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94733" y="177801"/>
            <a:ext cx="11794067" cy="5384800"/>
          </a:xfrm>
        </p:spPr>
        <p:txBody>
          <a:bodyPr/>
          <a:lstStyle/>
          <a:p>
            <a:pPr marL="0" indent="450000" algn="just">
              <a:lnSpc>
                <a:spcPct val="100000"/>
              </a:lnSpc>
              <a:spcBef>
                <a:spcPts val="0"/>
              </a:spcBef>
            </a:pP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Декларування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заявлення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встановленою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формою (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письмовою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усною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шляхом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вчинення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точних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відомостей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мету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відомостей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контролю 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застосуванні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письмової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декларування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використовуватися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електронні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так і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паперовому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носії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електронні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скановані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копії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засвідчені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електронним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цифровим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підписом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декларанта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уповноваженої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ним особи (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перша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257 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450000" algn="just">
              <a:lnSpc>
                <a:spcPct val="100000"/>
              </a:lnSpc>
              <a:spcBef>
                <a:spcPts val="0"/>
              </a:spcBef>
            </a:pPr>
            <a:r>
              <a:rPr lang="ru-RU" sz="20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Митна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декларація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заява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особою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зазначено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митну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процедуру,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підлягає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застосуванню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передбачені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відомості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нарахування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процедури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(пункт 20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першої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4 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1800" i="1" u="sng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i="1" u="sng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Митна</a:t>
            </a:r>
            <a:r>
              <a:rPr lang="ru-RU" sz="1800" i="1" u="sng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декларація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подається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митному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органу,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здійснює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митне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комерційного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робочих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з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доставлення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зазначеного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органу (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частинf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першf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263 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18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4500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862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954086"/>
          </a:xfrm>
        </p:spPr>
        <p:txBody>
          <a:bodyPr>
            <a:normAutofit fontScale="90000"/>
          </a:bodyPr>
          <a:lstStyle/>
          <a:p>
            <a:r>
              <a:rPr lang="uk-UA" sz="2200" b="1" i="1" u="sng" dirty="0">
                <a:latin typeface="Times New Roman" pitchFamily="18" charset="0"/>
                <a:cs typeface="Times New Roman" pitchFamily="18" charset="0"/>
              </a:rPr>
              <a:t>5. Характеристика митних </a:t>
            </a:r>
            <a:r>
              <a:rPr lang="uk-UA" sz="2200" b="1" i="1" u="sng" dirty="0" smtClean="0">
                <a:latin typeface="Times New Roman" pitchFamily="18" charset="0"/>
                <a:cs typeface="Times New Roman" pitchFamily="18" charset="0"/>
              </a:rPr>
              <a:t>режимів України</a:t>
            </a:r>
            <a:r>
              <a:rPr lang="uk-UA" sz="2200" b="1" i="1" u="sng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uk-UA" sz="2200" b="1" i="1" u="sng" dirty="0">
                <a:latin typeface="Times New Roman" pitchFamily="18" charset="0"/>
                <a:cs typeface="Times New Roman" pitchFamily="18" charset="0"/>
              </a:rPr>
            </a:br>
            <a:r>
              <a:rPr lang="uk-UA" sz="2200" b="1" i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b="1" i="1" u="sng" dirty="0">
                <a:latin typeface="Times New Roman" pitchFamily="18" charset="0"/>
                <a:cs typeface="Times New Roman" pitchFamily="18" charset="0"/>
              </a:rPr>
            </a:br>
            <a:endParaRPr lang="uk-UA" sz="22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3" y="821268"/>
            <a:ext cx="11522075" cy="4834466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Імпорт</a:t>
            </a:r>
            <a:r>
              <a:rPr lang="ru-RU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випуск</a:t>
            </a:r>
            <a:r>
              <a:rPr lang="ru-RU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вiльного</a:t>
            </a:r>
            <a:r>
              <a:rPr lang="ru-RU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обiгу</a:t>
            </a:r>
            <a:r>
              <a:rPr lang="ru-RU" sz="1800" b="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вiдповiдно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iноземнi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пiсля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всiх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платежiв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законами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iмпорт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усiх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необхiдних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формальностей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випускаються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вiльного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обiгу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митнiй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iмпорту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застосований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надходять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та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зберiгаються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пiд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контролем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помiщенi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iнший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режим, 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продуктiв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помiщених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митнiй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</a:t>
            </a:r>
            <a:r>
              <a:rPr lang="en-US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мпорт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це митний режим, 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дпов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дно до якого товари, що були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вивезен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оформлен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вивезення за меж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 України, випускаються у 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льний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об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 на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 України з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льненням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 сплати митних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платеж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в, встановлених законами України на 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мпорт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цих товар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в, та без застосування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нетарифного регулювання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шньоеконом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чної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яльност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8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Експорт</a:t>
            </a:r>
            <a:r>
              <a:rPr lang="ru-RU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остаточне</a:t>
            </a:r>
            <a:r>
              <a:rPr lang="ru-RU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вивезення</a:t>
            </a:r>
            <a:r>
              <a:rPr lang="ru-RU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вiдповiдно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українськi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випускаються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вiльного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обiгу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межами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зобов'язань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зворотного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ввезення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експорту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застосований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вивезення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та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вивезенi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цiєї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перебувають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пiд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контролем, за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винятком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заборонених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помiщення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вiдповiдно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Реекспорт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це митний режим, 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дпов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дно до якого товари, що були ран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ввезен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митну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 України або на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 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льної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митної зони, вивозяться за меж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 України без сплати вив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зного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мита та без застосування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нетарифного регулювання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шньоеконом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чної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яльност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8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515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77801" y="203200"/>
            <a:ext cx="11679238" cy="5567363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Транзит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це митний режим, 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дпов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дно до якого товари та/або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засоби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йного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призначення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щуються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 митним контролем м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 двома органами доход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збор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України або в межах зони 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яльност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одного органу доход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збор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без будь-якого використання цих товар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в, без сплати митних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платеж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та без застосування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нетарифного регулювання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шньоеконом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чної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яльност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Тимчасове</a:t>
            </a:r>
            <a:r>
              <a:rPr lang="ru-RU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ввезення</a:t>
            </a:r>
            <a:r>
              <a:rPr lang="ru-RU" sz="1800" i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\</a:t>
            </a:r>
            <a:r>
              <a:rPr lang="ru-RU" sz="1800" i="1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вивезення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вiдповiдно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iноземнi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комерцiйного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ввозяться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цiлей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умовним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повним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частковим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звiльненням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платежами та без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заходiв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нетарифного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зовнiшньоекономiчної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дiяльностi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пiдлягають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реекспорту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завершення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строку без будь-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змiн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винятком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звичайного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зносу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результатi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 склад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це митний режим, 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дпов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дно до якого 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ноземн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українськ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збер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гаються п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 митним контролем 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 умовним повним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льненням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 оподаткування митними платежами та без застосування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нетарифного регулювання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шньоеконом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чної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яльност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8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Вільна митна зона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це митний режим, відповідно до якого іноземні товари ввозяться на територію вільної митної зони та вивозяться з цієї території за межі митної території України із звільненням від оподаткування митними платежами та без застосування заходів нетарифного регулювання зовнішньоекономічної діяльності, а українські товари ввозяться на територію вільної митної зони із оподаткуванням митними платежами та застосуванням заходів нетарифного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регулювання. Товари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поміщені в митний режим вільної митної зони, протягом усього строку перебування у цьому режимі перебувають під митним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контролем.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986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94733" y="194734"/>
            <a:ext cx="11662305" cy="5575830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Безмитна</a:t>
            </a:r>
            <a:r>
              <a:rPr lang="ru-RU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торгівля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призначені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вільного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обігу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митній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знаходяться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реалізуються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вивезення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межі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контролем у пунктах пропуску (пунктах контролю) через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відкритих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сполучення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і на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повітряних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водних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залізничних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засобах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комерційного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виконують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рейси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з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умовним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звільненням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платежами,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установленими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імпорт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експорт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та без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них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нетарифного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зовнішньоекономічної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Переробка</a:t>
            </a:r>
            <a:r>
              <a:rPr lang="ru-RU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митнiй</a:t>
            </a:r>
            <a:r>
              <a:rPr lang="ru-RU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вiдповiдно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iноземнi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пiддаються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встановленому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порядку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переробцi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них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нетарифного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зовнiшньоекономiчної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дiяльностi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подальшого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реекспорту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продуктiв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переробки</a:t>
            </a:r>
            <a:r>
              <a:rPr lang="ru-RU" sz="1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Помiщення</a:t>
            </a:r>
            <a:r>
              <a:rPr lang="ru-RU" sz="1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митнiй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здiйснюється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умовним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повним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звiльненням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платежами</a:t>
            </a:r>
            <a:r>
              <a:rPr lang="ru-RU" sz="1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5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Переробка</a:t>
            </a:r>
            <a:r>
              <a:rPr lang="ru-RU" sz="15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межами </a:t>
            </a:r>
            <a:r>
              <a:rPr lang="ru-RU" sz="15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5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вiдповiдно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українськi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пiддаються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встановленому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порядку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переробцi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межами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нетарифного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зовнiшньоекономiчної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дiяльностi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продуктiв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митну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територiю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митному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режимi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iмпорту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5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Знищення або руйнування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це митний режим, в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дпов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дно до якого 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ноземн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 п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 митним контролем знищуються або приводяться у стан, який виключає 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можлив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сть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їх використання, з умовним повним 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льненням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 оподаткування митними платежами, установленими на 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мпорт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цих товар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в, та без застосування 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нетарифного регулювання 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шньоеконом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чної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яльност</a:t>
            </a:r>
            <a:r>
              <a:rPr lang="en-US" sz="15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5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Знищення 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 руйнування товар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допускається з письмового дозволу органу доход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збор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за заявою власника товар</a:t>
            </a:r>
            <a:r>
              <a:rPr lang="en-US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чи уповноваженої ним особи</a:t>
            </a:r>
            <a:r>
              <a:rPr lang="uk-UA" sz="1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Вiдмова</a:t>
            </a:r>
            <a:r>
              <a:rPr lang="ru-RU" sz="15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sz="15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режим,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вiдповiдно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вiдмовляється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iноземних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 будь-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умов на свою </a:t>
            </a:r>
            <a:r>
              <a:rPr lang="ru-RU" sz="15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sz="1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5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режим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вiдмови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помiщуються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iноземнi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5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Вiдмова</a:t>
            </a:r>
            <a:r>
              <a:rPr lang="ru-RU" sz="1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здiйснюється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вiдповiдною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письмовою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заявою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з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дозволу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органу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доходiв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ru-RU" sz="15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зборiв</a:t>
            </a:r>
            <a:r>
              <a:rPr lang="ru-RU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5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15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054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928686"/>
          </a:xfrm>
        </p:spPr>
        <p:txBody>
          <a:bodyPr>
            <a:normAutofit/>
          </a:bodyPr>
          <a:lstStyle/>
          <a:p>
            <a:r>
              <a:rPr lang="uk-UA" sz="2600" b="1" i="1" u="sng" dirty="0">
                <a:latin typeface="Times New Roman" pitchFamily="18" charset="0"/>
                <a:cs typeface="Times New Roman" pitchFamily="18" charset="0"/>
              </a:rPr>
              <a:t>1. Сутність митного регулювання ЗЕД.</a:t>
            </a:r>
            <a:endParaRPr lang="uk-UA" sz="26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3" y="872068"/>
            <a:ext cx="11522075" cy="4898496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Тарифне регулювання зовнішньої торгівлі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головний інструмент торгової політики, що впливає на вартісні показники імпортованого чи експортованого товару і реалізується шляхом обкладання продукції відповідним митом. </a:t>
            </a:r>
            <a:endParaRPr lang="en-US" sz="20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i="1" u="sng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 </a:t>
            </a:r>
            <a:r>
              <a:rPr lang="uk-UA" sz="20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тариф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це систематизований перелік товарів, що підлягають обкладанню митом при ввезенні їх на митну територію країни або при вивезенні з неї. Ці товари об'єднані в групи за ознакою походження (рослинні, тваринні, промислові тощо) і за ступенем обробки товару. </a:t>
            </a:r>
            <a:endParaRPr lang="en-US" sz="20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i="1" u="sng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Простий </a:t>
            </a:r>
            <a:r>
              <a:rPr lang="uk-UA" sz="20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 тариф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встановлює одну ставку мита для кожного товару незалежно від країни походження цього товару. Складний митний тариф передбачає дві і більше ставок мита для кожного товару (генеральні, конвенційні, преференційні). </a:t>
            </a:r>
            <a:endParaRPr lang="en-US" sz="20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Систематизація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ставок мита у тарифі здійснюється відповідно до диференційованого переліку товарів - товарної номенклатури. В Україні застосовується Українська класифікація товарів ЗЕД (УКТЗЕД), яка складається на основі гармонізованої системи опису та кодування товарів і Комбінованої номенклатури ЄС. </a:t>
            </a:r>
            <a:endParaRPr lang="en-US" sz="20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вибору ставки мита важливе значення має порядок визначення країни походження товару. Згідно з загальним правилом, такою країною вважається та, де товар було виготовлено або істотно перероблено.</a:t>
            </a:r>
          </a:p>
        </p:txBody>
      </p:sp>
    </p:spTree>
    <p:extLst>
      <p:ext uri="{BB962C8B-B14F-4D97-AF65-F5344CB8AC3E}">
        <p14:creationId xmlns:p14="http://schemas.microsoft.com/office/powerpoint/2010/main" val="1203491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657753"/>
          </a:xfrm>
        </p:spPr>
        <p:txBody>
          <a:bodyPr>
            <a:normAutofit/>
          </a:bodyPr>
          <a:lstStyle/>
          <a:p>
            <a:r>
              <a:rPr lang="uk-UA" sz="2700" b="1" i="1" u="sng" dirty="0">
                <a:latin typeface="Times New Roman" pitchFamily="18" charset="0"/>
                <a:cs typeface="Times New Roman" pitchFamily="18" charset="0"/>
              </a:rPr>
              <a:t>2. Принципи митного регулювання.</a:t>
            </a:r>
            <a:endParaRPr lang="uk-UA" sz="27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3" y="846668"/>
            <a:ext cx="11522075" cy="4923896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Україна самостійно визначає митну політику, створює власну митну систему та здійснює митне регулювання на своїй території відповідно до Митного кодексу, законів України та міжнародних договорів за участю України. </a:t>
            </a:r>
            <a:endParaRPr lang="uk-UA" sz="20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Митне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регулювання здійснюється на основі принципів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виключної юрисдикції України на її митній території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виключної компетенції митних органів України щодо здійснення митної справи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законності</a:t>
            </a:r>
            <a:r>
              <a:rPr lang="ru-RU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єдиного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порядку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20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системності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20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20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додержання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фізичних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юридичних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охороняються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законом; 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гласності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прозорості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878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674686"/>
          </a:xfrm>
        </p:spPr>
        <p:txBody>
          <a:bodyPr>
            <a:normAutofit/>
          </a:bodyPr>
          <a:lstStyle/>
          <a:p>
            <a:r>
              <a:rPr lang="uk-UA" sz="2500" b="1" i="1" u="sng" dirty="0">
                <a:latin typeface="Times New Roman" pitchFamily="18" charset="0"/>
                <a:cs typeface="Times New Roman" pitchFamily="18" charset="0"/>
              </a:rPr>
              <a:t>3. Митні органи України: завдання, функції, структура.</a:t>
            </a:r>
            <a:endParaRPr lang="uk-UA" sz="25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3" y="711200"/>
            <a:ext cx="11522075" cy="4809067"/>
          </a:xfrm>
        </p:spPr>
        <p:txBody>
          <a:bodyPr/>
          <a:lstStyle/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У чинному МК України (ст. 1) </a:t>
            </a:r>
            <a:r>
              <a:rPr lang="uk-UA" sz="1600" i="1" u="sng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митні органи </a:t>
            </a: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– це спеціально уповноважені органи виконавчої влади в галузі митної справи, на які відповідно до кодексу та інших законів покладено безпосереднє здійснення митної справи. У даному разі законодавець чітко акцентує увагу на належності митних органів до системи органів виконавчої влади, наявності у них спеціальних повноважень та їх функціональному призначенні. Особливість місця митних органів у системі органів виконавчої влади визначається, насамперед, метою створення, функціонування та характером виконуваних завдань і функцій. Саме це й обумовлює специфіку виконавчої діяльності митних органів, аналогів якої в державі немає</a:t>
            </a:r>
            <a:r>
              <a:rPr lang="uk-UA" sz="1600" b="0" dirty="0" smtClean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Митна </a:t>
            </a:r>
            <a:r>
              <a:rPr lang="uk-UA" sz="16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 в Україні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діяльність органів публічної влади, що стягують митні платежі, контролюють переміщення товарів і транспортних засобів через митний кордон України, формують та реалізують митну політику України. В законодавстві України таку діяльність також називають митною політикою, митним </a:t>
            </a:r>
            <a:r>
              <a:rPr lang="uk-UA" sz="16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контролем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та митним оформленням.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2019 році у ході адміністративної </a:t>
            </a:r>
            <a:r>
              <a:rPr lang="uk-UA" sz="16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реформи створена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Державна митна служба України («Нова митниця»), що була відділена від Державної фіскальної служби України та є центральним органом влади, що реалізує митну політику України. Органом, що визначає політику у митній сфері є Міністерство фінансів України. Відповідно до п. 3 Положення «Про Міністерство фінансів України» </a:t>
            </a: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Міністерство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фінансів України забезпечує формування та реалізацію єдиної державної податкової і митної політики, державної політики з адміністрування єдиного внеску на загальнообов’язкове державне соціальне страхування, державної політики у сфері боротьби з правопорушеннями під час застосування податкового та митного законодавства.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Історично, з 1991 року територіальні органи митниці існували як окремі юридичні особи, керівників яких призначали за погодженням з головами місцевих державних адміністрацій. 2 жовтня 2019 року було прийнято рішення про виведення територіальних органів митниці з-під впливу місцевих адміністрацій. 16 жовтня 2019 року Кабмін затвердив проект закону, яким передбачається об'єднання органів митниці у єдину юридичну </a:t>
            </a: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особу.</a:t>
            </a:r>
            <a:endParaRPr lang="uk-UA" sz="1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6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652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03201" y="313268"/>
            <a:ext cx="11653838" cy="545729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Ці органи при реалізації митної політики держави здійснюють спеціальні основні </a:t>
            </a:r>
            <a:r>
              <a:rPr lang="uk-UA" sz="1600" dirty="0" smtClean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завдання та функції:</a:t>
            </a:r>
            <a:endParaRPr lang="uk-UA" sz="1600" b="0" dirty="0">
              <a:solidFill>
                <a:srgbClr val="373F5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 smtClean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виконання </a:t>
            </a: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та контроль за додержанням законодавства України з питань митної справи;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 smtClean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захист </a:t>
            </a: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економічних інтересів України;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 smtClean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забезпечення </a:t>
            </a: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виконання зобов’язань, передбачених між­народними договорами України з питань митної справи, згода на обов’язковість яких надана Верховною Радою України;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 smtClean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сприяння </a:t>
            </a: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захисту інтелектуальної власності учасників зовнішньо­економічних зв’язків, інших юридичних та фізичних осіб;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 smtClean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застосування </a:t>
            </a: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відповідно до закону заходів тарифного та нетарифного регулювання при переміщенні товарів через митний кордон України;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 smtClean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здійснення </a:t>
            </a: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митного контролю та митного оформлення то­варів і транспортних засобів, що переміщуються через митний кор­дон України, вдосконалення форм і методів їх здійснення;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 smtClean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контроль </a:t>
            </a: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за дотриманням правил переміщення валютних цін­ностей через митний кордон України;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 smtClean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здійснення </a:t>
            </a: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спільно з уповноваженими органами державної влади заходів щодо захисту інтересів споживачів товарів і додер­жання учасниками зовнішньоекономічних зв’язків державних інтересів на зовнішньому ринку;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 smtClean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створення </a:t>
            </a: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сприятливих умов для прискорення товарообігу та пасажиропотоку через митний кордон України;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 smtClean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боротьба </a:t>
            </a: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з контрабандою та порушенням вимог цього коде­ксу (митного законодавства);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 smtClean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міжнародного співробітництва у галузі митної справи;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 smtClean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ведення </a:t>
            </a: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митної статистики;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 smtClean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ведення </a:t>
            </a: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Української класифікації товарів зовнішньоекономі­чної діяльності;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 smtClean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здійснення </a:t>
            </a:r>
            <a:r>
              <a:rPr lang="uk-UA" sz="1600" b="0" dirty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верифікації (встановлення достовірності сертифі­катів походження товарів з України</a:t>
            </a:r>
            <a:r>
              <a:rPr lang="uk-UA" sz="1600" b="0" dirty="0" smtClean="0">
                <a:solidFill>
                  <a:srgbClr val="373F5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uk-UA" sz="1600" b="0" dirty="0">
              <a:solidFill>
                <a:srgbClr val="373F5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377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28601" y="237068"/>
            <a:ext cx="11628438" cy="5533496"/>
          </a:xfrm>
        </p:spPr>
        <p:txBody>
          <a:bodyPr/>
          <a:lstStyle/>
          <a:p>
            <a:pPr marL="0" indent="0" algn="just">
              <a:buNone/>
            </a:pPr>
            <a:r>
              <a:rPr lang="uk-UA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Основними принципами діяльності митної служби України є:</a:t>
            </a:r>
          </a:p>
          <a:p>
            <a:pPr algn="just"/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законність;</a:t>
            </a:r>
          </a:p>
          <a:p>
            <a:pPr algn="just"/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відкритість для суспільства;</a:t>
            </a:r>
          </a:p>
          <a:p>
            <a:pPr algn="just"/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повага і дотримання прав та свобод людини та громадянина;</a:t>
            </a:r>
          </a:p>
          <a:p>
            <a:pPr algn="just"/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позапартійність;</a:t>
            </a:r>
          </a:p>
          <a:p>
            <a:pPr algn="just"/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безперервність;</a:t>
            </a:r>
          </a:p>
          <a:p>
            <a:pPr algn="just"/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єдиноначальність; колегіальність при розробці важливих рішень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Митна служба України є правоохоронним органом виконавчої влади із спеціальним статусом (спеціального призначення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 Загальну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структуру (систему) митної служби України складають митні органи (безпосередньо здійснюють митну справу): спеціально уповноважений центральний орган виконавчої влади України в галузі митної справи, регіональні митниці,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митниці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спеціалізовані митні установи й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організації.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Організаційна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митної служби України визначається Президентом України.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Митні органи, спеціалізовані митні установи та організації є юридичними особами, мають печатку із зображенням Державного Герба України та своїм найменуванням, інші печатки і штампи, рахунки в банках, у тому числі в іноземній валюті.</a:t>
            </a:r>
          </a:p>
          <a:p>
            <a:pPr marL="0" indent="0" algn="just">
              <a:buNone/>
            </a:pPr>
            <a:endParaRPr lang="uk-UA" sz="2200" b="0" dirty="0">
              <a:solidFill>
                <a:srgbClr val="293A55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705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463019"/>
          </a:xfrm>
        </p:spPr>
        <p:txBody>
          <a:bodyPr>
            <a:normAutofit/>
          </a:bodyPr>
          <a:lstStyle/>
          <a:p>
            <a:r>
              <a:rPr lang="uk-UA" sz="2000" b="1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Види і методи здійснення митного контролюю.</a:t>
            </a:r>
            <a:endParaRPr lang="uk-UA" sz="2000" b="1" i="1" u="sng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75696" y="797983"/>
            <a:ext cx="11679237" cy="4671484"/>
          </a:xfrm>
        </p:spPr>
        <p:txBody>
          <a:bodyPr/>
          <a:lstStyle/>
          <a:p>
            <a:r>
              <a:rPr lang="ru-RU" sz="20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метою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додержання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норм 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нормативно-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укладених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встановленому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законом порядку (пункт 24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першої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4 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Митному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контролю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підлягають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0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000" b="0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транспортні</a:t>
            </a:r>
            <a:r>
              <a:rPr lang="ru-RU" sz="2000" b="0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2000" b="0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комерційного</a:t>
            </a:r>
            <a:r>
              <a:rPr lang="ru-RU" sz="2000" b="0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переміщуються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виключно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митними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органами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 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органами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мінімуму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формальностей,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додержання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перша-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третя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318 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2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033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11667" y="194734"/>
            <a:ext cx="11645371" cy="557583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контролю:</a:t>
            </a:r>
            <a:endParaRPr lang="ru-RU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перевірка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відомостей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335 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надаються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органам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комерційного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огляд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огляд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переогляд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комерційного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огляд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переогляд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ручної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поклажі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багажу,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особистий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огляд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комерційного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переміщуються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усне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посадових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огляд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приміщень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складів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тимчасового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зберігання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складів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вільних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зон,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магазинів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безмитної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торгівлі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знаходяться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транспортні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комерційного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підлягають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митному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контролю,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провадиться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контроль за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покладено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перевірка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переміщуються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та/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перебувають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контролем;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документальних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перевірок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у тому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своєчасності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достовірності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повноти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нарахування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направлення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запитів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установ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уповноважених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іноземних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держав для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автентичності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поданих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митному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органу;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контроль (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339 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8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498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37067" y="254000"/>
            <a:ext cx="11619971" cy="5516563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 режим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– комплекс взаємопов’язаних правових норм, що відповідно до заявленої мети переміщення товарів через митний кордон України визначають митну процедуру щодо цих товарів, їх правовий статус, умови оподаткування і обумовлюють їх використання після митного </a:t>
            </a:r>
            <a:r>
              <a:rPr lang="uk-UA" sz="1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оформлення.</a:t>
            </a:r>
            <a:endParaRPr lang="uk-UA" sz="15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Митні режими та їх врегулювання наведено в Розділі </a:t>
            </a:r>
            <a:r>
              <a:rPr lang="en-US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 </a:t>
            </a: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Митного Кодексу України. З метою застосування законодавства України з питань державної митної справи запроваджуються такі митні </a:t>
            </a:r>
            <a:r>
              <a:rPr lang="uk-UA" sz="1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режими:</a:t>
            </a:r>
            <a:endParaRPr lang="uk-UA" sz="15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імпорт (випуск для вільного обігу);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реімпорт;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експорт (остаточне вивезення);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реекспорт;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транзит;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тимчасове ввезення;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тимчасове вивезення;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митний склад;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вільна митна зона;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безмитна торгівля;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переробка на митній території;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переробка за межами митної території;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знищення або руйнування;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відмова на користь держави.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Митні режими встановлюються виключно Митним кодексом України.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Декларант має право обрати митний режим, у який він бажає помістити товари, з дотриманням умов такого режиму та у порядку, що визначені Митним кодексом </a:t>
            </a:r>
            <a:r>
              <a:rPr lang="uk-UA" sz="15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України. Поміщення </a:t>
            </a:r>
            <a:r>
              <a:rPr lang="uk-UA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 у митний режим здійснюється шляхом їх декларування та виконання митних </a:t>
            </a:r>
            <a:r>
              <a:rPr lang="uk-UA" sz="15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формальностей. За </a:t>
            </a:r>
            <a:r>
              <a:rPr lang="uk-UA" sz="15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митним статусом товари поділяються на українські та іноземні.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5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0696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990</TotalTime>
  <Words>888</Words>
  <Application>Microsoft Office PowerPoint</Application>
  <PresentationFormat>Довільний</PresentationFormat>
  <Paragraphs>100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4" baseType="lpstr">
      <vt:lpstr>Тема Office</vt:lpstr>
      <vt:lpstr>Тема 1.3. Митно-тарифне регулювання ЗЕД.  1. Сутність митного регулювання ЗЕД.  2. Принципи митного регулювання.  3. Митні органи України: завдання, функції, структура.  4. Види і методи здійснення митного контролюю.  5. Характеристика митних режимівУкраїни.  </vt:lpstr>
      <vt:lpstr>1. Сутність митного регулювання ЗЕД.</vt:lpstr>
      <vt:lpstr>2. Принципи митного регулювання.</vt:lpstr>
      <vt:lpstr>3. Митні органи України: завдання, функції, структура.</vt:lpstr>
      <vt:lpstr>Презентація PowerPoint</vt:lpstr>
      <vt:lpstr>Презентація PowerPoint</vt:lpstr>
      <vt:lpstr>4. Види і методи здійснення митного контролюю.</vt:lpstr>
      <vt:lpstr>Презентація PowerPoint</vt:lpstr>
      <vt:lpstr>Презентація PowerPoint</vt:lpstr>
      <vt:lpstr>Презентація PowerPoint</vt:lpstr>
      <vt:lpstr>5. Характеристика митних режимів України.  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55</cp:revision>
  <dcterms:created xsi:type="dcterms:W3CDTF">2023-01-12T09:20:21Z</dcterms:created>
  <dcterms:modified xsi:type="dcterms:W3CDTF">2024-02-26T11:02:49Z</dcterms:modified>
</cp:coreProperties>
</file>