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9" r:id="rId4"/>
    <p:sldId id="258" r:id="rId5"/>
    <p:sldId id="260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26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48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496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781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594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82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8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95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14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93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370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24DF3-35BE-47C4-98C5-DFC47DF2657C}" type="datetimeFigureOut">
              <a:rPr lang="uk-UA" smtClean="0"/>
              <a:t>07.02.2023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90FA1EA-2397-4EDE-B3DE-AC0AF5A9619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41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ex2"/><Relationship Id="rId2" Type="http://schemas.openxmlformats.org/officeDocument/2006/relationships/hyperlink" Target="#ex1"/><Relationship Id="rId1" Type="http://schemas.openxmlformats.org/officeDocument/2006/relationships/slideLayout" Target="../slideLayouts/slideLayout1.xml"/><Relationship Id="rId5" Type="http://schemas.openxmlformats.org/officeDocument/2006/relationships/hyperlink" Target="#ex4"/><Relationship Id="rId4" Type="http://schemas.openxmlformats.org/officeDocument/2006/relationships/hyperlink" Target="#ex3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241E7-41BA-4706-85C8-2C2D33A26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32869" y="540327"/>
            <a:ext cx="8984513" cy="1140856"/>
          </a:xfrm>
        </p:spPr>
        <p:txBody>
          <a:bodyPr/>
          <a:lstStyle/>
          <a:p>
            <a:pPr algn="ctr"/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система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85489CE-22E6-48C8-85C5-17DCEA76C7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2870" y="1968857"/>
            <a:ext cx="9303166" cy="3351287"/>
          </a:xfrm>
        </p:spPr>
        <p:txBody>
          <a:bodyPr/>
          <a:lstStyle/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Політологія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та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інші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науки про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суспільство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.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О’бєкт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 і предмет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2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Закономірності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3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Структура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4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SzPts val="1000"/>
              <a:buFont typeface="+mj-lt"/>
              <a:buAutoNum type="arabicPeriod"/>
              <a:tabLst>
                <a:tab pos="457200" algn="l"/>
              </a:tabLst>
            </a:pP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Основні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категорії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,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методи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і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функції</a:t>
            </a:r>
            <a:r>
              <a:rPr lang="ru-RU" sz="1800" b="0" u="none" strike="noStrike" dirty="0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 </a:t>
            </a:r>
            <a:r>
              <a:rPr lang="ru-RU" sz="1800" b="0" u="none" strike="noStrike" dirty="0" err="1">
                <a:solidFill>
                  <a:srgbClr val="2F2F87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hlinkClick r:id="rId5"/>
              </a:rPr>
              <a:t>політології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3582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effectLst/>
                <a:latin typeface="Times New Roman" panose="02020603050405020304" pitchFamily="18" charset="0"/>
              </a:rPr>
              <a:t>Структура </a:t>
            </a:r>
            <a:r>
              <a:rPr lang="ru-RU" b="1" dirty="0" err="1">
                <a:effectLst/>
                <a:latin typeface="Times New Roman" panose="02020603050405020304" pitchFamily="18" charset="0"/>
              </a:rPr>
              <a:t>політології</a:t>
            </a:r>
            <a:br>
              <a:rPr lang="uk-UA" sz="1800" b="1" dirty="0">
                <a:solidFill>
                  <a:srgbClr val="233EA8"/>
                </a:solidFill>
                <a:effectLst/>
                <a:latin typeface="Verdana" panose="020B0604030504040204" pitchFamily="34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>
              <a:effectLst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Font typeface="+mj-lt"/>
              <a:buAutoNum type="arabicPeriod"/>
              <a:tabLst>
                <a:tab pos="914400" algn="l"/>
              </a:tabLst>
            </a:pP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прикладна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політологія</a:t>
            </a:r>
            <a:endParaRPr lang="uk-UA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535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учень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досліджує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становлення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політичних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поглядів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ідей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протягом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усього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існування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державне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організованого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етапами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цієї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історії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Стародавній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Середньовіччя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Відродження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Новий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Новітній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9198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algn="just">
              <a:spcBef>
                <a:spcPts val="1125"/>
              </a:spcBef>
              <a:spcAft>
                <a:spcPts val="1125"/>
              </a:spcAft>
            </a:pP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предмет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участі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лідерства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неформальних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державознавство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партологія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інтересів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бюрократії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еліт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зовнішньої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8755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Прикладна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(практична) </a:t>
            </a:r>
            <a:r>
              <a:rPr lang="ru-RU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95250" algn="just">
              <a:spcBef>
                <a:spcPts val="0"/>
              </a:spcBef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виборчих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врегулювання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лобіювання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0"/>
              </a:spcBef>
              <a:buFont typeface="+mj-lt"/>
              <a:buAutoNum type="arabicPeriod"/>
              <a:tabLst>
                <a:tab pos="1143000" algn="l"/>
              </a:tabLst>
            </a:pP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методику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експертно-аналітичних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3378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Категорії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endParaRPr lang="uk-UA" sz="4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b="0" u="none" strike="noStrike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політична влада;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 система </a:t>
            </a:r>
            <a:r>
              <a:rPr lang="ru-RU" dirty="0" err="1">
                <a:latin typeface="Verdana" panose="020B0604030504040204" pitchFamily="34" charset="0"/>
              </a:rPr>
              <a:t>суспільства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поєднує</a:t>
            </a:r>
            <a:r>
              <a:rPr lang="ru-RU" dirty="0">
                <a:latin typeface="Verdana" panose="020B0604030504040204" pitchFamily="34" charset="0"/>
              </a:rPr>
              <a:t> в </a:t>
            </a:r>
            <a:r>
              <a:rPr lang="ru-RU" dirty="0" err="1">
                <a:latin typeface="Verdana" panose="020B0604030504040204" pitchFamily="34" charset="0"/>
              </a:rPr>
              <a:t>собі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решту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категорій</a:t>
            </a:r>
            <a:r>
              <a:rPr lang="ru-RU" dirty="0">
                <a:latin typeface="Verdana" panose="020B0604030504040204" pitchFamily="34" charset="0"/>
              </a:rPr>
              <a:t> - політичні </a:t>
            </a:r>
            <a:r>
              <a:rPr lang="ru-RU" dirty="0" err="1">
                <a:latin typeface="Verdana" panose="020B0604030504040204" pitchFamily="34" charset="0"/>
              </a:rPr>
              <a:t>інститути</a:t>
            </a:r>
            <a:r>
              <a:rPr lang="ru-RU" dirty="0">
                <a:latin typeface="Verdana" panose="020B0604030504040204" pitchFamily="34" charset="0"/>
              </a:rPr>
              <a:t> -державу та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структурні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елементи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партії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групи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інтересів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органи</a:t>
            </a:r>
            <a:r>
              <a:rPr lang="ru-RU" dirty="0">
                <a:latin typeface="Verdana" panose="020B0604030504040204" pitchFamily="34" charset="0"/>
              </a:rPr>
              <a:t> місцевого самоврядування);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Verdana" panose="020B0604030504040204" pitchFamily="34" charset="0"/>
              </a:rPr>
              <a:t>культур і </a:t>
            </a:r>
            <a:r>
              <a:rPr lang="ru-RU" dirty="0" err="1">
                <a:latin typeface="Verdana" panose="020B0604030504040204" pitchFamily="34" charset="0"/>
              </a:rPr>
              <a:t>її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складові</a:t>
            </a:r>
            <a:r>
              <a:rPr lang="ru-RU" dirty="0">
                <a:latin typeface="Verdana" panose="020B0604030504040204" pitchFamily="34" charset="0"/>
              </a:rPr>
              <a:t> (політична </a:t>
            </a:r>
            <a:r>
              <a:rPr lang="ru-RU" dirty="0" err="1">
                <a:latin typeface="Verdana" panose="020B0604030504040204" pitchFamily="34" charset="0"/>
              </a:rPr>
              <a:t>свідомість</a:t>
            </a:r>
            <a:r>
              <a:rPr lang="ru-RU" dirty="0">
                <a:latin typeface="Verdana" panose="020B0604030504040204" pitchFamily="34" charset="0"/>
              </a:rPr>
              <a:t>, політична </a:t>
            </a:r>
            <a:r>
              <a:rPr lang="ru-RU" dirty="0" err="1">
                <a:latin typeface="Verdana" panose="020B0604030504040204" pitchFamily="34" charset="0"/>
              </a:rPr>
              <a:t>поведінка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цінності</a:t>
            </a:r>
            <a:r>
              <a:rPr lang="ru-RU" dirty="0">
                <a:latin typeface="Verdana" panose="020B0604030504040204" pitchFamily="34" charset="0"/>
              </a:rPr>
              <a:t>, політичні </a:t>
            </a:r>
            <a:r>
              <a:rPr lang="ru-RU" dirty="0" err="1">
                <a:latin typeface="Verdana" panose="020B0604030504040204" pitchFamily="34" charset="0"/>
              </a:rPr>
              <a:t>норми</a:t>
            </a:r>
            <a:r>
              <a:rPr lang="ru-RU" dirty="0">
                <a:latin typeface="Verdana" panose="020B0604030504040204" pitchFamily="34" charset="0"/>
              </a:rPr>
              <a:t>, політична соціалізація);</a:t>
            </a:r>
            <a:endParaRPr lang="uk-UA" dirty="0">
              <a:latin typeface="Verdana" panose="020B0604030504040204" pitchFamily="34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>
                <a:latin typeface="Verdana" panose="020B0604030504040204" pitchFamily="34" charset="0"/>
              </a:rPr>
              <a:t>політичний </a:t>
            </a:r>
            <a:r>
              <a:rPr lang="ru-RU" dirty="0" err="1">
                <a:latin typeface="Verdana" panose="020B0604030504040204" pitchFamily="34" charset="0"/>
              </a:rPr>
              <a:t>процес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відносно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однорідні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серії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політичних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явиш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між</a:t>
            </a:r>
            <a:r>
              <a:rPr lang="ru-RU" dirty="0">
                <a:latin typeface="Verdana" panose="020B0604030504040204" pitchFamily="34" charset="0"/>
              </a:rPr>
              <a:t> собою </a:t>
            </a:r>
            <a:r>
              <a:rPr lang="ru-RU" dirty="0" err="1">
                <a:latin typeface="Verdana" panose="020B0604030504040204" pitchFamily="34" charset="0"/>
              </a:rPr>
              <a:t>причиновими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або</a:t>
            </a:r>
            <a:r>
              <a:rPr lang="ru-RU" dirty="0">
                <a:latin typeface="Verdana" panose="020B0604030504040204" pitchFamily="34" charset="0"/>
              </a:rPr>
              <a:t> структурно-</a:t>
            </a:r>
            <a:r>
              <a:rPr lang="ru-RU" dirty="0" err="1">
                <a:latin typeface="Verdana" panose="020B0604030504040204" pitchFamily="34" charset="0"/>
              </a:rPr>
              <a:t>функціональними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залежностями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tabLst>
                <a:tab pos="914400" algn="l"/>
              </a:tabLst>
            </a:pPr>
            <a:r>
              <a:rPr lang="ru-RU" dirty="0" err="1">
                <a:latin typeface="Verdana" panose="020B0604030504040204" pitchFamily="34" charset="0"/>
              </a:rPr>
              <a:t>політичне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явище</a:t>
            </a:r>
            <a:r>
              <a:rPr lang="ru-RU" dirty="0">
                <a:latin typeface="Verdana" panose="020B0604030504040204" pitchFamily="34" charset="0"/>
              </a:rPr>
              <a:t> (</a:t>
            </a:r>
            <a:r>
              <a:rPr lang="ru-RU" dirty="0" err="1">
                <a:latin typeface="Verdana" panose="020B0604030504040204" pitchFamily="34" charset="0"/>
              </a:rPr>
              <a:t>сукупність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усіх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чинників</a:t>
            </a:r>
            <a:r>
              <a:rPr lang="ru-RU" dirty="0">
                <a:latin typeface="Verdana" panose="020B0604030504040204" pitchFamily="34" charset="0"/>
              </a:rPr>
              <a:t> і </a:t>
            </a:r>
            <a:r>
              <a:rPr lang="ru-RU" dirty="0" err="1">
                <a:latin typeface="Verdana" panose="020B0604030504040204" pitchFamily="34" charset="0"/>
              </a:rPr>
              <a:t>явищ</a:t>
            </a:r>
            <a:r>
              <a:rPr lang="ru-RU" dirty="0">
                <a:latin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</a:rPr>
              <a:t>пов'язаних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із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здійсненням</a:t>
            </a:r>
            <a:r>
              <a:rPr lang="ru-RU" dirty="0">
                <a:latin typeface="Verdana" panose="020B0604030504040204" pitchFamily="34" charset="0"/>
              </a:rPr>
              <a:t> </a:t>
            </a:r>
            <a:r>
              <a:rPr lang="ru-RU" dirty="0" err="1">
                <a:latin typeface="Verdana" panose="020B0604030504040204" pitchFamily="34" charset="0"/>
              </a:rPr>
              <a:t>політики</a:t>
            </a:r>
            <a:r>
              <a:rPr lang="ru-RU" dirty="0">
                <a:latin typeface="Verdana" panose="020B0604030504040204" pitchFamily="34" charset="0"/>
              </a:rPr>
              <a:t>). </a:t>
            </a:r>
            <a:endParaRPr lang="uk-UA" dirty="0">
              <a:latin typeface="Verdana" panose="020B060403050404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5603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політологічних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Нормативно-ціннісний метод —оцінювання політичних процесів з погляду оптимального варіанту, ідеалу. При цьому завданням є не дослідження механізму реально існуючих політичних процесів, їх причин та наслідків, а конструювання абстрактної моделі «того, як має бути».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5486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Порівняльний (компаративний) метод —зіставлення об’єктів, які мають риси схожості (політичних систем, політичних партій, електоральних систем тощо), з метою виявити їхні загальні риси та особливості. Використання порівняльного методу дає змогу з’ясувати ідентичне і специфічне в політичному житті, сприяє засвоєнню досвіду інших країн і народів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8324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 (метод психологічного аналізу поведінки)—вивчення політики за допомогою конкретного дослідження поведінки окремих особистостей і груп. Даний метод виходить з того, що люди завжди прагнуть влади, саме це і є їхньою домінуючою рисою психіки і свідомості, вирішальним чинником політичної активності. Виходячи з цього, розглядають процеси політичної соціалізації особи, електоральну поведінку і деякі інші актуальні проблеми політології. В основі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біхевіористського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методу покладено такі парадигми: 1) політика має особистісний вимір; 2) домінуючими мотивами політичної поведінки є психологічні мотиви; 3) політичні явища вимірюються кількісно, отже, у політології можна широко використовувати математичні методи дослідження, статистичні дані, комп’ютерну техніку тощо.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29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Системний метод-розгляд політики як цілісного, складно організованого організму, як саморегулюючого механізму, що перебуває в безупинній взаємодії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знавколишнім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середовищем через "вхід" і "вихід" системи. Політичній системі належить верховна влада в суспільстві. Вона прагне до самозбереження і виконує в суспільстві дві найважливіші функції:1) розподіл цінностей і ресурсів; 2) забезпечення сприйняття громадянами прийнятих рішень як обов'язкових. За порівняно короткий час системний підхід до політики засвідчив свою конструктивність, зараз він достатньо представлений у різноманітних теоріях політичних систем.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73202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rtl="0"/>
            <a:r>
              <a:rPr lang="uk-UA" dirty="0">
                <a:effectLst/>
                <a:latin typeface="Arial" panose="020B0604020202020204" pitchFamily="34" charset="0"/>
              </a:rPr>
              <a:t>Інституційний метод—вивчення інститутів, за допомогою яких здійснюється політична діяльність (держави, партій, інших організацій і об'єднань, права, урядових програм та інших регуляторів політичної діяльності).На сучасному етапі розвитку політичної науки більш актуальним є </a:t>
            </a:r>
            <a:r>
              <a:rPr lang="uk-UA" dirty="0" err="1">
                <a:effectLst/>
                <a:latin typeface="Arial" panose="020B0604020202020204" pitchFamily="34" charset="0"/>
              </a:rPr>
              <a:t>неоінституціоналізм</a:t>
            </a:r>
            <a:r>
              <a:rPr lang="uk-UA" dirty="0">
                <a:effectLst/>
                <a:latin typeface="Arial" panose="020B0604020202020204" pitchFamily="34" charset="0"/>
              </a:rPr>
              <a:t>, який трактує </a:t>
            </a:r>
            <a:r>
              <a:rPr lang="uk-UA" b="0" i="0" dirty="0">
                <a:effectLst/>
                <a:latin typeface="Arial" panose="020B0604020202020204" pitchFamily="34" charset="0"/>
              </a:rPr>
              <a:t>поняття інституту не як установи, а як базової моделі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суспільнихвідносин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яка еволюціонує відповідно до динаміки суспільного розвитку. На становлення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неоінституціоналізму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так само як і системного методу, великий вплив здійснив марксистський метод аналізу</a:t>
            </a:r>
            <a:endParaRPr lang="uk-UA" dirty="0">
              <a:effectLst/>
            </a:endParaRPr>
          </a:p>
          <a:p>
            <a:br>
              <a:rPr lang="uk-UA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5115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82094-3BFF-4C26-AE48-6156D654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3A75F8-2659-4841-822F-46995829A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грецьк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politika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pl-PL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слово,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вчення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6396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Діяльнісний метод (метод аналізу прийняття рішень)—розгляд політики циклічного процесу, що має певні стадії (етапи). Це визначення цілей діяльності, прийняття рішень; організація мас і мобілізація ресурсів на їх здійснення, регулювання діяльності; облік і контроль за реалізацією цілей; аналіз результатів і постановка нових цілей і завдань. Розглянута під цим кутом зору політика виступає як процес підготовки, прийняття і реалізації рішень, обов'язкових для всього суспільства.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61554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Критично-діалектичний(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конфліктологічний</a:t>
            </a:r>
            <a:r>
              <a:rPr lang="uk-UA" b="0" i="0" dirty="0">
                <a:effectLst/>
                <a:latin typeface="Arial" panose="020B0604020202020204" pitchFamily="34" charset="0"/>
              </a:rPr>
              <a:t>)метод—виявлення суперечностей як джерел динамічного розвитку політики. Критично-діалектичний метод широко використовується в марксистському аналізі політики, у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неомарксизмі</a:t>
            </a:r>
            <a:r>
              <a:rPr lang="uk-UA" b="0" i="0" dirty="0">
                <a:effectLst/>
                <a:latin typeface="Arial" panose="020B0604020202020204" pitchFamily="34" charset="0"/>
              </a:rPr>
              <a:t> (Юрген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Габермас</a:t>
            </a:r>
            <a:r>
              <a:rPr lang="uk-UA" b="0" i="0" dirty="0">
                <a:effectLst/>
                <a:latin typeface="Arial" panose="020B0604020202020204" pitchFamily="34" charset="0"/>
              </a:rPr>
              <a:t>, Теодор Адорно та ін.),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уліволіберальній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 соціал-демократичній думці, у цілому ряді інших ідейно-політичних течій. Плідність цього методу визначається, по суті, всіма прихильниками плюралістичної організації суспільства, тому що плюралістична теорія ґрунтується на принципі протиріч, конкурентного суперництва різноманітних ідей, ціннісних орієнтацій, політичних, економічних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ікультурних</a:t>
            </a:r>
            <a:r>
              <a:rPr lang="uk-UA" b="0" i="0" dirty="0">
                <a:effectLst/>
                <a:latin typeface="Arial" panose="020B0604020202020204" pitchFamily="34" charset="0"/>
              </a:rPr>
              <a:t> інститутів, індивідів і соціальних груп. Критично-діалектичний метод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єпровідним</a:t>
            </a:r>
            <a:r>
              <a:rPr lang="uk-UA" b="0" i="0" dirty="0">
                <a:effectLst/>
                <a:latin typeface="Arial" panose="020B0604020202020204" pitchFamily="34" charset="0"/>
              </a:rPr>
              <a:t> у такій важливій політологічній і соціологічній дисципліні, як конфліктологія.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5415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Структурно-функціональний метод–полягає у розчленуванні складного об’єкта на складові, вивченні </a:t>
            </a:r>
            <a:r>
              <a:rPr lang="uk-UA" b="0" i="0" dirty="0" err="1">
                <a:effectLst/>
                <a:latin typeface="Arial" panose="020B0604020202020204" pitchFamily="34" charset="0"/>
              </a:rPr>
              <a:t>зв’язків</a:t>
            </a:r>
            <a:r>
              <a:rPr lang="uk-UA" b="0" i="0" dirty="0">
                <a:effectLst/>
                <a:latin typeface="Arial" panose="020B0604020202020204" pitchFamily="34" charset="0"/>
              </a:rPr>
              <a:t> між ними й визначенні місця і ролі всіх складових у функціонуванні об'єкта як цілого, за умови збереження ним своєї цілісності у взаємодії із зовнішнім середовищем. Застосування структурно-функціонального методу в дослідженні політичної системи суспільства передбачає виокремлення елементів її структури, основними з яких є політичні інститути, з’ясування особливостей їхнього функціонування та зв’язку між ними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06355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7C5D4B-3B1D-493D-B614-C6C8A40339DC}"/>
              </a:ext>
            </a:extLst>
          </p:cNvPr>
          <p:cNvSpPr txBox="1"/>
          <p:nvPr/>
        </p:nvSpPr>
        <p:spPr>
          <a:xfrm>
            <a:off x="3051464" y="2835763"/>
            <a:ext cx="610292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Спеціальні методи дослідження–група методів, що ґрунтуються на різних варіантах дослідження структури, функцій політичних процесів та інститутів –методи, запозичені політологією з інших наук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2880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95250">
              <a:spcBef>
                <a:spcPts val="1125"/>
              </a:spcBef>
              <a:spcAft>
                <a:spcPts val="1125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понять,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формулюванні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пояснюють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багатоманітні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288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5250" algn="just">
              <a:lnSpc>
                <a:spcPct val="100000"/>
              </a:lnSpc>
              <a:spcBef>
                <a:spcPts val="1125"/>
              </a:spcBef>
              <a:spcAft>
                <a:spcPts val="1125"/>
              </a:spcAft>
            </a:pP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Методологічна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науки, 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формульовані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науками як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інструментарій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endParaRPr lang="uk-UA" sz="12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влада;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система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політичний режим;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>
              <a:lnSpc>
                <a:spcPct val="100000"/>
              </a:lnSpc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партія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1695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Практична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зорієнтованості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проблем. На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розроблюваних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формулює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найповніше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складає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розроблення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4145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31F9A8-6AA1-464F-AF42-D7A762C7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Виховна</a:t>
            </a:r>
            <a:r>
              <a:rPr lang="ru-RU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політології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світогляду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особи,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критичного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мислення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соціалізації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озброєння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знаннями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сферу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суспільного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про політичні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права,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свободи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громадянина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формує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культуру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6779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9554D7-01A4-4653-9DB3-E093B6E5E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Прогностична</a:t>
            </a:r>
            <a:r>
              <a:rPr lang="ru-RU" sz="1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найближчі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віддалені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моделювання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завчасне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експертиз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найвагоміших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політичних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предмет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очікуваного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7018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2095B-B6B3-46D6-9EA2-B14E8670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accent1">
                    <a:lumMod val="50000"/>
                  </a:schemeClr>
                </a:solidFill>
              </a:rPr>
              <a:t>Дякую за увагу!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B08277-A96D-4D3A-A0EE-731116449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Шановні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наша сила,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зброя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професіоналізм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 algn="ctr">
              <a:buNone/>
            </a:pP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-результативного та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цікаво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uk-UA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41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91C891-DA1C-42F2-9BF5-255EFB186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013F2D-F293-4A65-98AD-960C7CBB3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закономірності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цілісної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70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Є три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політології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18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міждисциплінарної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науки,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охоплює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подібні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галузі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наукового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знання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вся всю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сукупність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наукових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знань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11430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 наука про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політичну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систему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суспільства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підсистеми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0801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Об’єктом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політичне життя суспільства в різних його виявах (діяльність держави та її органів, політичних партій, політичних і громадських організацій, зовнішня політика, ідеологія і політичні рухи, поведінка і позиція людей, їх участь у політиці, дослідження і прогнозування політичних явищ і процесів, політичні відносини та політична культура).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Предметом політології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є сутність, форми та закономірності явищ політичного життя суспільства, зміст, функціонування й розвиток політики та політичних систем, їхнє місце й роль у життєдіяльності людини, соціальних груп, націй і держави.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286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A3242-C34F-4373-BC42-FD9502DA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Політика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є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об'єктом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дослідження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багатьох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наук про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суспільство</a:t>
            </a:r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589CFC8-151C-439F-94E3-8B760DB2D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47191" y="2230583"/>
            <a:ext cx="4645152" cy="3238144"/>
          </a:xfrm>
        </p:spPr>
        <p:txBody>
          <a:bodyPr>
            <a:normAutofit/>
          </a:bodyPr>
          <a:lstStyle/>
          <a:p>
            <a:endParaRPr lang="uk-UA" dirty="0">
              <a:effectLst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філософія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історія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соціологія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правознавство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культурологія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70408752-CB47-4273-863E-4046616D5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2362" y="2230583"/>
            <a:ext cx="4645152" cy="3228279"/>
          </a:xfrm>
        </p:spPr>
        <p:txBody>
          <a:bodyPr>
            <a:normAutofit/>
          </a:bodyPr>
          <a:lstStyle/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етнографія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демографія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статистика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політична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біополітологія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4197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фактори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сприяли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виникненню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політології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науки: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настійна об’єктивна потреба суспільства в науковому пізнанні політики, її раціональній організації, ефективному управлінні державою.</a:t>
            </a:r>
          </a:p>
          <a:p>
            <a:pPr algn="just"/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розвиток самого політичного життя в процесі руйнування початкового синтезу філософського, наукового та емпіричного знання про політику, поділ політичного знання на філософський і науковий рівні на функціональній основі.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ІІІ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ускладнення структури політичної системи суспільства, поява різного роду недержавних інститутів влади, явищ та процесів соціально-політичного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загальний процес становлення наукового знання світу й суспільства, коли диференціація єдиного філософського знання про природу людини та устрій суспільного життя спричинила необхідність наукового висвітлення суті політики і влади, їхньої ролі та функцій.</a:t>
            </a:r>
          </a:p>
          <a:p>
            <a:pPr algn="just"/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V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постійний пошук пізнання політичних подій неполітичними й ненауковими засобами. Тому виникнення науки про політику – не суто наукове, але і ширше – соціокультурне явище.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264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i="0" dirty="0">
                <a:effectLst/>
                <a:latin typeface="Arial" panose="020B0604020202020204" pitchFamily="34" charset="0"/>
              </a:rPr>
              <a:t>Закономірності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Політико-економічні</a:t>
            </a:r>
          </a:p>
          <a:p>
            <a:r>
              <a:rPr lang="uk-UA" dirty="0"/>
              <a:t>Політико-соціальні</a:t>
            </a:r>
          </a:p>
          <a:p>
            <a:r>
              <a:rPr lang="uk-UA" dirty="0"/>
              <a:t>Політико-психологічні</a:t>
            </a:r>
          </a:p>
        </p:txBody>
      </p:sp>
    </p:spTree>
    <p:extLst>
      <p:ext uri="{BB962C8B-B14F-4D97-AF65-F5344CB8AC3E}">
        <p14:creationId xmlns:p14="http://schemas.microsoft.com/office/powerpoint/2010/main" val="3396889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DD170-7520-4FF4-AA12-1ECBAE91A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політичного життя суспільства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924019-E504-4CC9-A640-F5D3A39A0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98859"/>
            <a:ext cx="9603275" cy="345061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 історичного прогресу 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розширення сфери політичного життя та підвищення її ролі у суспільстві, закон посилення ваги мас в історичному процесі, результатом дії якого, зокрема, є розвиток демократії та самоврядування.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структури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які визначають сутність форм і методів організації політичних систем, їх внутрішню спрямованість та взаємозумовленість (наприклад, закон організації структурування політичних інститутів та ін.)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функціонування 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 визначають її життєдіяльність як особливого організму. Дія цих законів відтворює динаміку політичного життя на досягнутому ступені розвитку, використовує фактор часу, розкриває характер явищ політичного життя.</a:t>
            </a:r>
          </a:p>
          <a:p>
            <a:pPr algn="just"/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закони розвитку політичного життя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політичних відносин – це закони якісних перетворень на основі зіткнення антагоністичних сил і тенденцій у межах певної сутності.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523804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382</TotalTime>
  <Words>1683</Words>
  <Application>Microsoft Office PowerPoint</Application>
  <PresentationFormat>Широкий екран</PresentationFormat>
  <Paragraphs>102</Paragraphs>
  <Slides>29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Cambria</vt:lpstr>
      <vt:lpstr>Symbol</vt:lpstr>
      <vt:lpstr>Times New Roman</vt:lpstr>
      <vt:lpstr>Verdana</vt:lpstr>
      <vt:lpstr>Wingdings</vt:lpstr>
      <vt:lpstr>Галерея</vt:lpstr>
      <vt:lpstr>Політологія як система знань про політику.</vt:lpstr>
      <vt:lpstr>Презентація PowerPoint</vt:lpstr>
      <vt:lpstr>Презентація PowerPoint</vt:lpstr>
      <vt:lpstr>Є три підходи до визначення політології: </vt:lpstr>
      <vt:lpstr>Презентація PowerPoint</vt:lpstr>
      <vt:lpstr>Політика є об'єктом дослідження багатьох наук про суспільство</vt:lpstr>
      <vt:lpstr>Основні фактори, які сприяли виникненню політології як науки:</vt:lpstr>
      <vt:lpstr>Закономірності</vt:lpstr>
      <vt:lpstr>Закони політичного життя суспільства</vt:lpstr>
      <vt:lpstr>Структура політології </vt:lpstr>
      <vt:lpstr>Історія політичних учень </vt:lpstr>
      <vt:lpstr>Теорія політики </vt:lpstr>
      <vt:lpstr>Прикладна (практична) політологія </vt:lpstr>
      <vt:lpstr>Категорії політології</vt:lpstr>
      <vt:lpstr>Методи політологічних досліджень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  Функції політології 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Політологія як система знань про політику.</dc:title>
  <dc:creator>Admin</dc:creator>
  <cp:lastModifiedBy>Oliczka )</cp:lastModifiedBy>
  <cp:revision>5</cp:revision>
  <dcterms:created xsi:type="dcterms:W3CDTF">2022-02-09T22:21:55Z</dcterms:created>
  <dcterms:modified xsi:type="dcterms:W3CDTF">2023-02-07T13:27:43Z</dcterms:modified>
</cp:coreProperties>
</file>