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9" r:id="rId4"/>
    <p:sldId id="258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6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96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88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4DF3-35BE-47C4-98C5-DFC47DF2657C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ex2"/><Relationship Id="rId2" Type="http://schemas.openxmlformats.org/officeDocument/2006/relationships/hyperlink" Target="#ex1"/><Relationship Id="rId1" Type="http://schemas.openxmlformats.org/officeDocument/2006/relationships/slideLayout" Target="../slideLayouts/slideLayout1.xml"/><Relationship Id="rId5" Type="http://schemas.openxmlformats.org/officeDocument/2006/relationships/hyperlink" Target="#ex4"/><Relationship Id="rId4" Type="http://schemas.openxmlformats.org/officeDocument/2006/relationships/hyperlink" Target="#ex3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241E7-41BA-4706-85C8-2C2D33A2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869" y="540327"/>
            <a:ext cx="8984513" cy="1140856"/>
          </a:xfrm>
        </p:spPr>
        <p:txBody>
          <a:bodyPr/>
          <a:lstStyle/>
          <a:p>
            <a:pPr algn="ctr"/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система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5489CE-22E6-48C8-85C5-17DCEA76C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870" y="1968857"/>
            <a:ext cx="9303166" cy="3351287"/>
          </a:xfrm>
        </p:spPr>
        <p:txBody>
          <a:bodyPr/>
          <a:lstStyle/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Політологія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та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інші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науки про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суспільство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.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О’бєкт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і предмет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Закономірності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Структура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Основні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категорії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,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методи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і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функції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58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b="1" dirty="0" err="1">
                <a:effectLst/>
                <a:latin typeface="Times New Roman" panose="02020603050405020304" pitchFamily="18" charset="0"/>
              </a:rPr>
              <a:t>політології</a:t>
            </a:r>
            <a:b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effectLst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53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досліджує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поглядів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етапами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Стародавній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Середньовіччя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Новітній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9198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algn="just">
              <a:spcBef>
                <a:spcPts val="1125"/>
              </a:spcBef>
              <a:spcAft>
                <a:spcPts val="1125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лідерства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державознавство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бюрократії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75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(практична)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5250" algn="just">
              <a:spcBef>
                <a:spcPts val="0"/>
              </a:spcBef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кампаній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врегулювання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лобіювання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експертно-аналітичних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3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політична влада;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 система </a:t>
            </a:r>
            <a:r>
              <a:rPr lang="ru-RU" dirty="0" err="1">
                <a:latin typeface="Verdana" panose="020B0604030504040204" pitchFamily="34" charset="0"/>
              </a:rPr>
              <a:t>суспільства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поєднує</a:t>
            </a:r>
            <a:r>
              <a:rPr lang="ru-RU" dirty="0">
                <a:latin typeface="Verdana" panose="020B0604030504040204" pitchFamily="34" charset="0"/>
              </a:rPr>
              <a:t> в </a:t>
            </a:r>
            <a:r>
              <a:rPr lang="ru-RU" dirty="0" err="1">
                <a:latin typeface="Verdana" panose="020B0604030504040204" pitchFamily="34" charset="0"/>
              </a:rPr>
              <a:t>собі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решту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категорій</a:t>
            </a:r>
            <a:r>
              <a:rPr lang="ru-RU" dirty="0">
                <a:latin typeface="Verdana" panose="020B0604030504040204" pitchFamily="34" charset="0"/>
              </a:rPr>
              <a:t> - політичні </a:t>
            </a:r>
            <a:r>
              <a:rPr lang="ru-RU" dirty="0" err="1">
                <a:latin typeface="Verdana" panose="020B0604030504040204" pitchFamily="34" charset="0"/>
              </a:rPr>
              <a:t>інститути</a:t>
            </a:r>
            <a:r>
              <a:rPr lang="ru-RU" dirty="0">
                <a:latin typeface="Verdana" panose="020B0604030504040204" pitchFamily="34" charset="0"/>
              </a:rPr>
              <a:t> -державу та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структурні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елементи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партії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групи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інтересів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органи</a:t>
            </a:r>
            <a:r>
              <a:rPr lang="ru-RU" dirty="0">
                <a:latin typeface="Verdana" panose="020B0604030504040204" pitchFamily="34" charset="0"/>
              </a:rPr>
              <a:t> місцевого самоврядування);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</a:rPr>
              <a:t>культур і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складові</a:t>
            </a:r>
            <a:r>
              <a:rPr lang="ru-RU" dirty="0">
                <a:latin typeface="Verdana" panose="020B0604030504040204" pitchFamily="34" charset="0"/>
              </a:rPr>
              <a:t> (політична </a:t>
            </a:r>
            <a:r>
              <a:rPr lang="ru-RU" dirty="0" err="1">
                <a:latin typeface="Verdana" panose="020B0604030504040204" pitchFamily="34" charset="0"/>
              </a:rPr>
              <a:t>свідомість</a:t>
            </a:r>
            <a:r>
              <a:rPr lang="ru-RU" dirty="0">
                <a:latin typeface="Verdana" panose="020B0604030504040204" pitchFamily="34" charset="0"/>
              </a:rPr>
              <a:t>, політична </a:t>
            </a:r>
            <a:r>
              <a:rPr lang="ru-RU" dirty="0" err="1">
                <a:latin typeface="Verdana" panose="020B0604030504040204" pitchFamily="34" charset="0"/>
              </a:rPr>
              <a:t>поведінка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цінності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норми</a:t>
            </a:r>
            <a:r>
              <a:rPr lang="ru-RU" dirty="0">
                <a:latin typeface="Verdana" panose="020B0604030504040204" pitchFamily="34" charset="0"/>
              </a:rPr>
              <a:t>, політична соціалізація);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політичний </a:t>
            </a:r>
            <a:r>
              <a:rPr lang="ru-RU" dirty="0" err="1">
                <a:latin typeface="Verdana" panose="020B0604030504040204" pitchFamily="34" charset="0"/>
              </a:rPr>
              <a:t>процес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відносно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однорідні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серії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політичних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явиш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між</a:t>
            </a:r>
            <a:r>
              <a:rPr lang="ru-RU" dirty="0">
                <a:latin typeface="Verdana" panose="020B0604030504040204" pitchFamily="34" charset="0"/>
              </a:rPr>
              <a:t> собою </a:t>
            </a:r>
            <a:r>
              <a:rPr lang="ru-RU" dirty="0" err="1">
                <a:latin typeface="Verdana" panose="020B0604030504040204" pitchFamily="34" charset="0"/>
              </a:rPr>
              <a:t>причиновими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або</a:t>
            </a:r>
            <a:r>
              <a:rPr lang="ru-RU" dirty="0">
                <a:latin typeface="Verdana" panose="020B0604030504040204" pitchFamily="34" charset="0"/>
              </a:rPr>
              <a:t> структурно-</a:t>
            </a:r>
            <a:r>
              <a:rPr lang="ru-RU" dirty="0" err="1">
                <a:latin typeface="Verdana" panose="020B0604030504040204" pitchFamily="34" charset="0"/>
              </a:rPr>
              <a:t>функціональними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залежностями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 err="1">
                <a:latin typeface="Verdana" panose="020B0604030504040204" pitchFamily="34" charset="0"/>
              </a:rPr>
              <a:t>політичне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явище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сукупність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усіх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чинників</a:t>
            </a:r>
            <a:r>
              <a:rPr lang="ru-RU" dirty="0">
                <a:latin typeface="Verdana" panose="020B0604030504040204" pitchFamily="34" charset="0"/>
              </a:rPr>
              <a:t> і </a:t>
            </a:r>
            <a:r>
              <a:rPr lang="ru-RU" dirty="0" err="1">
                <a:latin typeface="Verdana" panose="020B0604030504040204" pitchFamily="34" charset="0"/>
              </a:rPr>
              <a:t>явищ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із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здійсненням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політики</a:t>
            </a:r>
            <a:r>
              <a:rPr lang="ru-RU" dirty="0">
                <a:latin typeface="Verdana" panose="020B0604030504040204" pitchFamily="34" charset="0"/>
              </a:rPr>
              <a:t>). </a:t>
            </a:r>
            <a:endParaRPr lang="uk-UA" dirty="0">
              <a:latin typeface="Verdana" panose="020B060403050404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5603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політологічних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Нормативно-ціннісний метод —оцінювання політичних процесів з погляду оптимального варіанту, ідеалу. При цьому завданням є не дослідження механізму реально існуючих політичних процесів, їх причин та наслідків, а конструювання абстрактної моделі «того, як має бути».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48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Порівняльний (компаративний) метод —зіставлення об’єктів, які мають риси схожості (політичних систем, політичних партій, електоральних систем тощо), з метою виявити їхні загальні риси та особливості. Використання порівняльного методу дає змогу з’ясувати ідентичне і специфічне в політичному житті, сприяє засвоєнню досвіду інших країн і народів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832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 (метод психологічного аналізу поведінки)—вивчення політики за допомогою конкретного дослідження поведінки окремих особистостей і груп. Даний метод виходить з того, що люди завжди прагнуть влади, саме це і є їхньою домінуючою рисою психіки і свідомості, вирішальним чинником політичної активності. Виходячи з цього, розглядають процеси політичної соціалізації особи, електоральну поведінку і деякі інші актуальні проблеми політології. В основі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біхевіористського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методу покладено такі парадигми: 1) політика має особистісний вимір; 2) домінуючими мотивами політичної поведінки є психологічні мотиви; 3) політичні явища вимірюються кількісно, отже, у політології можна широко використовувати математичні методи дослідження, статистичні дані, комп’ютерну техніку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29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Системний метод-розгляд політики як цілісного, складно організованого організму, як саморегулюючого механізму, що перебуває в безупинній взаємодії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знавколишнім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середовищем через "вхід" і "вихід" системи. Політичній системі належить верховна влада в суспільстві. Вона прагне до самозбереження і виконує в суспільстві дві найважливіші функції:1) розподіл цінностей і ресурсів; 2) забезпечення сприйняття громадянами прийнятих рішень як обов'язкових. За порівняно короткий час системний підхід до політики засвідчив свою конструктивність, зараз він достатньо представлений у різноманітних теоріях політичних систем.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320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/>
            <a:r>
              <a:rPr lang="uk-UA" dirty="0">
                <a:effectLst/>
                <a:latin typeface="Arial" panose="020B0604020202020204" pitchFamily="34" charset="0"/>
              </a:rPr>
              <a:t>Інституційний метод—вивчення інститутів, за допомогою яких здійснюється політична діяльність (держави, партій, інших організацій і об'єднань, права, урядових програм та інших регуляторів політичної діяльності).На сучасному етапі розвитку політичної науки більш актуальним є </a:t>
            </a:r>
            <a:r>
              <a:rPr lang="uk-UA" dirty="0" err="1">
                <a:effectLst/>
                <a:latin typeface="Arial" panose="020B0604020202020204" pitchFamily="34" charset="0"/>
              </a:rPr>
              <a:t>неоінституціоналізм</a:t>
            </a:r>
            <a:r>
              <a:rPr lang="uk-UA" dirty="0">
                <a:effectLst/>
                <a:latin typeface="Arial" panose="020B0604020202020204" pitchFamily="34" charset="0"/>
              </a:rPr>
              <a:t>, який трактує </a:t>
            </a:r>
            <a:r>
              <a:rPr lang="uk-UA" b="0" i="0" dirty="0">
                <a:effectLst/>
                <a:latin typeface="Arial" panose="020B0604020202020204" pitchFamily="34" charset="0"/>
              </a:rPr>
              <a:t>поняття інституту не як установи, а як базової моделі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суспільнихвідносин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яка еволюціонує відповідно до динаміки суспільного розвитку. На становлення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неоінституціоналізму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так само як і системного методу, великий вплив здійснив марксистський метод аналізу</a:t>
            </a:r>
            <a:endParaRPr lang="uk-UA" dirty="0">
              <a:effectLst/>
            </a:endParaRPr>
          </a:p>
          <a:p>
            <a:b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511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82094-3BFF-4C26-AE48-6156D654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грецьк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слово,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639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Діяльнісний метод (метод аналізу прийняття рішень)—розгляд політики циклічного процесу, що має певні стадії (етапи). Це визначення цілей діяльності, прийняття рішень; організація мас і мобілізація ресурсів на їх здійснення, регулювання діяльності; облік і контроль за реалізацією цілей; аналіз результатів і постановка нових цілей і завдань. Розглянута під цим кутом зору політика виступає як процес підготовки, прийняття і реалізації рішень, обов'язкових для всього суспільства.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615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Критично-діалектичний(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конфліктологічний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)метод—виявлення суперечностей як джерел динамічного розвитку політики. Критично-діалектичний метод широко використовується в марксистському аналізі політики, у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неомарксизмі</a:t>
            </a:r>
            <a:r>
              <a:rPr lang="uk-UA" b="0" i="0" dirty="0">
                <a:effectLst/>
                <a:latin typeface="Arial" panose="020B0604020202020204" pitchFamily="34" charset="0"/>
              </a:rPr>
              <a:t> (Юрген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Габермас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Теодор Адорно та ін.),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уліволіберальній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 соціал-демократичній думці, у цілому ряді інших ідейно-політичних течій. Плідність цього методу визначається, по суті, всіма прихильниками плюралістичної організації суспільства, тому що плюралістична теорія ґрунтується на принципі протиріч, конкурентного суперництва різноманітних ідей, ціннісних орієнтацій, політичних, економічних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ікультурних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інститутів, індивідів і соціальних груп. Критично-діалектичний метод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єпровідним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у такій важливій політологічній і соціологічній дисципліні, як конфліктологія.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415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Структурно-функціональний метод–полягає у розчленуванні складного об’єкта на складові, вивченні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зв’язків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між ними й визначенні місця і ролі всіх складових у функціонуванні об'єкта як цілого, за умови збереження ним своєї цілісності у взаємодії із зовнішнім середовищем. Застосування структурно-функціонального методу в дослідженні політичної системи суспільства передбачає виокремлення елементів її структури, основними з яких є політичні інститути, з’ясування особливостей їхнього функціонування та зв’язку між ними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635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C5D4B-3B1D-493D-B614-C6C8A40339DC}"/>
              </a:ext>
            </a:extLst>
          </p:cNvPr>
          <p:cNvSpPr txBox="1"/>
          <p:nvPr/>
        </p:nvSpPr>
        <p:spPr>
          <a:xfrm>
            <a:off x="3051464" y="2835763"/>
            <a:ext cx="61029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Спеціальні методи дослідження–група методів, що ґрунтуються на різних варіантах дослідження структури, функцій політичних процесів та інститутів –методи, запозичені політологією з інших наук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288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>
              <a:spcBef>
                <a:spcPts val="1125"/>
              </a:spcBef>
              <a:spcAft>
                <a:spcPts val="1125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понять,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пояснюють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багатоманітні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288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algn="just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формульовані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науками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endParaRPr lang="uk-UA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влада;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режим;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1695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зорієнтованості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проблем.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розроблюваних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найповніше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Виховна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світогляду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критичного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озброєння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 політичні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права,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культуру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779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завчасне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експертиз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найвагоміших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предмет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018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Дякую за увагу!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наша сила,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ctr">
              <a:buNone/>
            </a:pP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-результативного та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uk-UA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1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1C891-DA1C-42F2-9BF5-255EFB18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013F2D-F293-4A65-98AD-960C7CBB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система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70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три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міждисциплінарної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науки,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охоплює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подібні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вся всю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наука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підсистеми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8014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Об’єктом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політичне життя суспільства в різних його виявах (діяльність держави та її органів, політичних партій, політичних і громадських організацій, зовнішня політика, ідеологія і політичні рухи, поведінка і позиція людей, їх участь у політиці, дослідження і прогнозування політичних явищ і процесів, політичні відносини та політична культура).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сутність, форми та закономірності явищ політичного життя суспільства, зміст, функціонування й розвиток політики та політичних систем, їхнє місце й роль у життєдіяльності людини, соціальних груп, націй і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286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A3242-C34F-4373-BC42-FD9502DA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суспільство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589CFC8-151C-439F-94E3-8B760DB2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230583"/>
            <a:ext cx="4645152" cy="3238144"/>
          </a:xfrm>
        </p:spPr>
        <p:txBody>
          <a:bodyPr>
            <a:normAutofit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правознавство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0408752-CB47-4273-863E-4046616D5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30583"/>
            <a:ext cx="4645152" cy="3228279"/>
          </a:xfrm>
        </p:spPr>
        <p:txBody>
          <a:bodyPr>
            <a:normAutofit/>
          </a:bodyPr>
          <a:lstStyle/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етнографія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статистика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біополітологія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419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виникненню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політології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науки: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настійна об’єктивна потреба суспільства в науковому пізнанні політики, її раціональній організації, ефективному управлінні державою.</a:t>
            </a: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 самого політичного життя в процесі руйнування початкового синтезу філософського, наукового та емпіричного знання про політику, поділ політичного знання на філософський і науковий рівні на функціональній основі.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ускладнення структури політичної системи суспільства, поява різного роду недержавних інститутів влади, явищ та процесів соціально-політичного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загальний процес становлення наукового знання світу й суспільства, коли диференціація єдиного філософського знання про природу людини та устрій суспільного життя спричинила необхідність наукового висвітлення суті політики і влади, їхньої ролі та функцій.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постійний пошук пізнання політичних подій неполітичними й ненауковими засобами. Тому виникнення науки про політику – не суто наукове, але і ширше – соціокультурне явище.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264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Закономірності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Політико-економічні</a:t>
            </a:r>
          </a:p>
          <a:p>
            <a:r>
              <a:rPr lang="uk-UA" dirty="0"/>
              <a:t>Політико-соціальні</a:t>
            </a:r>
          </a:p>
          <a:p>
            <a:r>
              <a:rPr lang="uk-UA" dirty="0"/>
              <a:t>Політико-психологічні</a:t>
            </a:r>
          </a:p>
        </p:txBody>
      </p:sp>
    </p:spTree>
    <p:extLst>
      <p:ext uri="{BB962C8B-B14F-4D97-AF65-F5344CB8AC3E}">
        <p14:creationId xmlns:p14="http://schemas.microsoft.com/office/powerpoint/2010/main" val="339688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політичного життя суспільства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98859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історичного прогресу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розширення сфери політичного життя та підвищення її ролі у суспільстві, закон посилення ваги мас в історичному процесі, результатом дії якого, зокрема, є розвиток демократії та самоврядування.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структури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які визначають сутність форм і методів організації політичних систем, їх внутрішню спрямованість та взаємозумовленість (наприклад, закон організації структурування політичних інститутів та ін.)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функціонування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 визначають її життєдіяльність як особливого організму. Дія цих законів відтворює динаміку політичного життя на досягнутому ступені розвитку, використовує фактор часу, розкриває характер явищ 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розвитку політичного життя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політичних відносин – це закони якісних перетворень на основі зіткнення антагоністичних сил і тенденцій у межах певної сутності.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2380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382</TotalTime>
  <Words>1683</Words>
  <Application>Microsoft Office PowerPoint</Application>
  <PresentationFormat>Широкий екран</PresentationFormat>
  <Paragraphs>102</Paragraphs>
  <Slides>29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</vt:lpstr>
      <vt:lpstr>Symbol</vt:lpstr>
      <vt:lpstr>Times New Roman</vt:lpstr>
      <vt:lpstr>Verdana</vt:lpstr>
      <vt:lpstr>Wingdings</vt:lpstr>
      <vt:lpstr>Галерея</vt:lpstr>
      <vt:lpstr>Політологія як система знань про політику.</vt:lpstr>
      <vt:lpstr>Презентація PowerPoint</vt:lpstr>
      <vt:lpstr>Презентація PowerPoint</vt:lpstr>
      <vt:lpstr>Є три підходи до визначення політології: </vt:lpstr>
      <vt:lpstr>Презентація PowerPoint</vt:lpstr>
      <vt:lpstr>Політика є об'єктом дослідження багатьох наук про суспільство</vt:lpstr>
      <vt:lpstr>Основні фактори, які сприяли виникненню політології як науки:</vt:lpstr>
      <vt:lpstr>Закономірності</vt:lpstr>
      <vt:lpstr>Закони політичного життя суспільства</vt:lpstr>
      <vt:lpstr>Структура політології </vt:lpstr>
      <vt:lpstr>Історія політичних учень </vt:lpstr>
      <vt:lpstr>Теорія політики </vt:lpstr>
      <vt:lpstr>Прикладна (практична) політологія </vt:lpstr>
      <vt:lpstr>Категорії політології</vt:lpstr>
      <vt:lpstr>Методи політологічних досліджень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  Функції політології 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Політологія як система знань про політику.</dc:title>
  <dc:creator>Admin</dc:creator>
  <cp:lastModifiedBy>Oliczka )</cp:lastModifiedBy>
  <cp:revision>5</cp:revision>
  <dcterms:created xsi:type="dcterms:W3CDTF">2022-02-09T22:21:55Z</dcterms:created>
  <dcterms:modified xsi:type="dcterms:W3CDTF">2023-02-07T13:27:43Z</dcterms:modified>
</cp:coreProperties>
</file>