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6" r:id="rId30"/>
    <p:sldId id="287" r:id="rId31"/>
    <p:sldId id="288" r:id="rId32"/>
    <p:sldId id="285" r:id="rId33"/>
    <p:sldId id="289" r:id="rId34"/>
    <p:sldId id="290" r:id="rId35"/>
    <p:sldId id="291" r:id="rId36"/>
    <p:sldId id="293" r:id="rId37"/>
    <p:sldId id="292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>
      <p:cViewPr varScale="1">
        <p:scale>
          <a:sx n="80" d="100"/>
          <a:sy n="80" d="100"/>
        </p:scale>
        <p:origin x="5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52BFC-ADEE-496E-93D9-F7D43F6FF0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9237BF-8573-4620-96F0-8B88FAF1F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F49E91-C242-47D3-B0CF-8E4E5437F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3128-6C65-421E-B3E6-0729314696EA}" type="datetimeFigureOut">
              <a:rPr lang="uk-UA" smtClean="0"/>
              <a:t>18.10.2021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06570A-7EE3-429F-9025-3435FBAC0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325367-5C57-4F85-8444-DBF1B4434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18F0-0786-4073-9281-B0B703AB19B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901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A0A501-28DA-4813-8AAE-4D9C9DD4B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5D1547-0BBA-4996-B0A3-BD9DEE108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F6F80E-19CB-4CCC-B64E-98519DBAC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3128-6C65-421E-B3E6-0729314696EA}" type="datetimeFigureOut">
              <a:rPr lang="uk-UA" smtClean="0"/>
              <a:t>18.10.2021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72F99C-3B5B-4F1B-AFBF-CC82F1840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3E1467-3D48-4301-90AD-11A8F06FC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18F0-0786-4073-9281-B0B703AB19B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1284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30DEEF8-C6A6-47BC-B23C-D252109A31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707B378-D99C-4354-A6D2-160D57F144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A19A0E-A4EF-4811-9EEE-1B5D12F9E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3128-6C65-421E-B3E6-0729314696EA}" type="datetimeFigureOut">
              <a:rPr lang="uk-UA" smtClean="0"/>
              <a:t>18.10.2021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C9AF77-0624-400C-A3E1-4A74B41FD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FDF35D-8B8B-4D41-9CBD-A7B37494A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18F0-0786-4073-9281-B0B703AB19B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7167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74E10-ECDC-4D9D-9F55-1E3E013BF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84587F-8E35-4DA5-B7B7-B60175116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E461A3-B488-4559-941C-31CB9C688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3128-6C65-421E-B3E6-0729314696EA}" type="datetimeFigureOut">
              <a:rPr lang="uk-UA" smtClean="0"/>
              <a:t>18.10.2021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36D302-0B59-4319-8BE7-34A7994F5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4B7157-7945-4024-B86D-E7F33862D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18F0-0786-4073-9281-B0B703AB19B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85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D216C-0790-4D38-9625-CE1CB16B0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2A96DD-88A3-4BA8-869B-206EB7675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B90448-95DB-4331-926A-3273396F4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3128-6C65-421E-B3E6-0729314696EA}" type="datetimeFigureOut">
              <a:rPr lang="uk-UA" smtClean="0"/>
              <a:t>18.10.2021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8BA6BA-4F50-4C47-80AC-6B5663E8C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FEFCD1-0ACE-401F-94B1-8ABA6ACB4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18F0-0786-4073-9281-B0B703AB19B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661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6C2CE1-8CAD-4EF7-984D-0BCF1E385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CE9704-743F-40C5-9831-633E2A9E9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82CC6A-A903-4BD4-B4D5-A8A4CF2498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D903C7-4473-4A8E-AA6A-3983A32B0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3128-6C65-421E-B3E6-0729314696EA}" type="datetimeFigureOut">
              <a:rPr lang="uk-UA" smtClean="0"/>
              <a:t>18.10.2021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E19DA6-9D01-44E9-9026-801F29820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0DFD19-CA86-4FA6-8AC2-026AA3E7C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18F0-0786-4073-9281-B0B703AB19B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704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81DE03-457B-490F-8DBE-5DAD5BA05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B37ED4-9159-462E-B1FA-B11195892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DA8EC2-FAD0-4D20-9D19-4704BE8186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5A908F2-5FFA-4D90-BAF2-E925F2EE55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FB573BF-C374-48D4-84DE-3A424C566A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B99C249-CE53-48D3-9CC4-57DD4386A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3128-6C65-421E-B3E6-0729314696EA}" type="datetimeFigureOut">
              <a:rPr lang="uk-UA" smtClean="0"/>
              <a:t>18.10.2021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87F87EB-167F-4B13-AA23-2D9513690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6CDE5D-9880-4A53-A1F8-1C9B7546F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18F0-0786-4073-9281-B0B703AB19B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181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366CDF-6318-43E3-B517-40B6D17DB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AE56A45-80F2-4D20-9939-94C7A3DBE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3128-6C65-421E-B3E6-0729314696EA}" type="datetimeFigureOut">
              <a:rPr lang="uk-UA" smtClean="0"/>
              <a:t>18.10.2021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F141AC6-30BF-474E-B64D-2DF4CDB7F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D1AC197-25FE-4A27-801B-DCD996B8F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18F0-0786-4073-9281-B0B703AB19B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8761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5455FB0-23CA-4600-B95E-8F9475E00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3128-6C65-421E-B3E6-0729314696EA}" type="datetimeFigureOut">
              <a:rPr lang="uk-UA" smtClean="0"/>
              <a:t>18.10.2021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A8C8A1B-668E-408C-8426-8E63CB9DC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8A2E85-4A5C-4A7D-87A9-0A765777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18F0-0786-4073-9281-B0B703AB19B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1520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C900D-15F0-4F34-92C1-6EEFF6A73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8E06FC-A13E-473E-A547-744502D69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0DE454-C70C-4194-98BB-97FC7CB8A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545D66-B882-491F-8A0F-D5C1A7A2A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3128-6C65-421E-B3E6-0729314696EA}" type="datetimeFigureOut">
              <a:rPr lang="uk-UA" smtClean="0"/>
              <a:t>18.10.2021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15B5DF-5BCD-4FD9-B224-68F6D82D9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655F10-3DB0-4466-8D5E-7E47DD43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18F0-0786-4073-9281-B0B703AB19B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0939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30402-3E8C-4E8C-B641-3B39A4110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307B0A1-1501-49C7-A947-2D1CDCD5A5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0EE00D1-037B-47CF-B10E-6BA7D872FF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0D63E7-D9E7-435E-AB54-030EBB61C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3128-6C65-421E-B3E6-0729314696EA}" type="datetimeFigureOut">
              <a:rPr lang="uk-UA" smtClean="0"/>
              <a:t>18.10.2021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AD426B-BD17-44DC-A09B-887AFF9B0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96E425-7BAB-45B7-87D6-8D0CA868D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18F0-0786-4073-9281-B0B703AB19B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9153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D01E39-FED4-402D-A5D6-05AFABB2A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B14738-AA24-4887-8048-38013E82F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DC4E12-B78F-43C2-ADCE-65DD83C9E6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03128-6C65-421E-B3E6-0729314696EA}" type="datetimeFigureOut">
              <a:rPr lang="uk-UA" smtClean="0"/>
              <a:t>18.10.2021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5E950C-5913-46AE-989A-B0308EC1C4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88FEAB-B308-4A28-B32E-FA974F07AE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918F0-0786-4073-9281-B0B703AB19B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6501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D611B3-977A-4B28-9E52-BFFDD65227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15" b="1268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0458E7-DA5A-477D-A8E1-CE52B757E7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7526" y="3343275"/>
            <a:ext cx="5006538" cy="1722711"/>
          </a:xfrm>
        </p:spPr>
        <p:txBody>
          <a:bodyPr>
            <a:normAutofit fontScale="90000"/>
          </a:bodyPr>
          <a:lstStyle/>
          <a:p>
            <a:r>
              <a:rPr lang="ru-RU" sz="4000" dirty="0" err="1"/>
              <a:t>Управління</a:t>
            </a:r>
            <a:r>
              <a:rPr lang="ru-RU" sz="4000" dirty="0"/>
              <a:t> </a:t>
            </a:r>
            <a:r>
              <a:rPr lang="ru-RU" sz="4000" dirty="0" err="1"/>
              <a:t>товарними</a:t>
            </a:r>
            <a:r>
              <a:rPr lang="ru-RU" sz="4000" dirty="0"/>
              <a:t> запасами </a:t>
            </a:r>
            <a:r>
              <a:rPr lang="ru-RU" sz="4000" dirty="0" err="1"/>
              <a:t>торговельного</a:t>
            </a:r>
            <a:r>
              <a:rPr lang="ru-RU" sz="4000" dirty="0"/>
              <a:t> </a:t>
            </a:r>
            <a:r>
              <a:rPr lang="ru-RU" sz="4000" dirty="0" err="1"/>
              <a:t>підприємства</a:t>
            </a:r>
            <a:r>
              <a:rPr lang="ru-RU" sz="4000" dirty="0"/>
              <a:t>. </a:t>
            </a:r>
            <a:r>
              <a:rPr lang="ru-RU" sz="4000" dirty="0" err="1"/>
              <a:t>Частина</a:t>
            </a:r>
            <a:r>
              <a:rPr lang="ru-RU" sz="4000" dirty="0"/>
              <a:t> І</a:t>
            </a:r>
            <a:endParaRPr lang="uk-UA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66D90C-DF05-460B-93BA-C457E9D728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uk-UA" sz="2000" dirty="0"/>
              <a:t>Лекція з навчальної дисципліни </a:t>
            </a:r>
          </a:p>
          <a:p>
            <a:r>
              <a:rPr lang="uk-UA" sz="2000" dirty="0"/>
              <a:t>«Економіка та управління у сфері торгівлі»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585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F2968DC-7264-4B71-A8E8-5D928C4FBD24}"/>
              </a:ext>
            </a:extLst>
          </p:cNvPr>
          <p:cNvSpPr/>
          <p:nvPr/>
        </p:nvSpPr>
        <p:spPr>
          <a:xfrm>
            <a:off x="1495425" y="796350"/>
            <a:ext cx="9201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III. </a:t>
            </a:r>
            <a:r>
              <a:rPr lang="ru-RU" i="1" dirty="0" err="1">
                <a:latin typeface="Century Schoolbook" panose="02040604050505020304" pitchFamily="18" charset="0"/>
              </a:rPr>
              <a:t>Залежно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від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асортиментної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структури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запасів</a:t>
            </a:r>
            <a:r>
              <a:rPr lang="ru-RU" i="1" dirty="0">
                <a:latin typeface="Century Schoolbook" panose="02040604050505020304" pitchFamily="18" charset="0"/>
              </a:rPr>
              <a:t> (</a:t>
            </a:r>
            <a:r>
              <a:rPr lang="ru-RU" i="1" dirty="0" err="1">
                <a:latin typeface="Century Schoolbook" panose="02040604050505020304" pitchFamily="18" charset="0"/>
              </a:rPr>
              <a:t>споживчого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uk-UA" i="1" dirty="0">
                <a:latin typeface="Century Schoolbook" panose="02040604050505020304" pitchFamily="18" charset="0"/>
              </a:rPr>
              <a:t>призначення).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EAD09E-7D4B-43AA-9E48-D429EFE9B7E4}"/>
              </a:ext>
            </a:extLst>
          </p:cNvPr>
          <p:cNvSpPr/>
          <p:nvPr/>
        </p:nvSpPr>
        <p:spPr>
          <a:xfrm>
            <a:off x="1362075" y="1397675"/>
            <a:ext cx="89535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Класифікація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дозволяє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охарактеризувати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склад та служить основою для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ними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як за </a:t>
            </a:r>
            <a:r>
              <a:rPr lang="ru-RU" dirty="0" err="1">
                <a:latin typeface="Century Schoolbook" panose="02040604050505020304" pitchFamily="18" charset="0"/>
              </a:rPr>
              <a:t>загальним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обсягом</a:t>
            </a:r>
            <a:r>
              <a:rPr lang="ru-RU" dirty="0">
                <a:latin typeface="Century Schoolbook" panose="02040604050505020304" pitchFamily="18" charset="0"/>
              </a:rPr>
              <a:t>, так і за </a:t>
            </a:r>
            <a:r>
              <a:rPr lang="ru-RU" dirty="0" err="1">
                <a:latin typeface="Century Schoolbook" panose="02040604050505020304" pitchFamily="18" charset="0"/>
              </a:rPr>
              <a:t>асор</a:t>
            </a:r>
            <a:r>
              <a:rPr lang="uk-UA" dirty="0" err="1">
                <a:latin typeface="Century Schoolbook" panose="02040604050505020304" pitchFamily="18" charset="0"/>
              </a:rPr>
              <a:t>тиментною</a:t>
            </a:r>
            <a:r>
              <a:rPr lang="uk-UA" dirty="0">
                <a:latin typeface="Century Schoolbook" panose="02040604050505020304" pitchFamily="18" charset="0"/>
              </a:rPr>
              <a:t> структурою.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В </a:t>
            </a:r>
            <a:r>
              <a:rPr lang="ru-RU" dirty="0" err="1">
                <a:latin typeface="Century Schoolbook" panose="02040604050505020304" pitchFamily="18" charset="0"/>
              </a:rPr>
              <a:t>статистичній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звітності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</a:t>
            </a:r>
            <a:r>
              <a:rPr lang="ru-RU" dirty="0" err="1">
                <a:latin typeface="Century Schoolbook" panose="02040604050505020304" pitchFamily="18" charset="0"/>
              </a:rPr>
              <a:t>групуються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відповідно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номенклатури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звіту</a:t>
            </a:r>
            <a:r>
              <a:rPr lang="ru-RU" dirty="0">
                <a:latin typeface="Century Schoolbook" panose="02040604050505020304" pitchFamily="18" charset="0"/>
              </a:rPr>
              <a:t> ф. №3 - торг "</a:t>
            </a:r>
            <a:r>
              <a:rPr lang="ru-RU" dirty="0" err="1">
                <a:latin typeface="Century Schoolbook" panose="02040604050505020304" pitchFamily="18" charset="0"/>
              </a:rPr>
              <a:t>Звіт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реалізацію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залишки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", в </a:t>
            </a:r>
            <a:r>
              <a:rPr lang="ru-RU" dirty="0" err="1">
                <a:latin typeface="Century Schoolbook" panose="02040604050505020304" pitchFamily="18" charset="0"/>
              </a:rPr>
              <a:t>якому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виділяється</a:t>
            </a:r>
            <a:r>
              <a:rPr lang="ru-RU" dirty="0">
                <a:latin typeface="Century Schoolbook" panose="02040604050505020304" pitchFamily="18" charset="0"/>
              </a:rPr>
              <a:t> 35 </a:t>
            </a:r>
            <a:r>
              <a:rPr lang="ru-RU" dirty="0" err="1">
                <a:latin typeface="Century Schoolbook" panose="02040604050505020304" pitchFamily="18" charset="0"/>
              </a:rPr>
              <a:t>груп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продовольчих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та 57 </a:t>
            </a:r>
            <a:r>
              <a:rPr lang="ru-RU" dirty="0" err="1">
                <a:latin typeface="Century Schoolbook" panose="02040604050505020304" pitchFamily="18" charset="0"/>
              </a:rPr>
              <a:t>непродовольчих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1955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1F374C8-065C-48DD-80FB-2D644823C602}"/>
              </a:ext>
            </a:extLst>
          </p:cNvPr>
          <p:cNvSpPr/>
          <p:nvPr/>
        </p:nvSpPr>
        <p:spPr>
          <a:xfrm>
            <a:off x="1052512" y="1391573"/>
            <a:ext cx="100869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IV. </a:t>
            </a:r>
            <a:r>
              <a:rPr lang="ru-RU" i="1" dirty="0" err="1">
                <a:latin typeface="Century Schoolbook" panose="02040604050505020304" pitchFamily="18" charset="0"/>
              </a:rPr>
              <a:t>Залежно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від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регулярності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поповнення</a:t>
            </a:r>
            <a:r>
              <a:rPr lang="ru-RU" i="1" dirty="0">
                <a:latin typeface="Century Schoolbook" panose="02040604050505020304" pitchFamily="18" charset="0"/>
              </a:rPr>
              <a:t> (</a:t>
            </a:r>
            <a:r>
              <a:rPr lang="ru-RU" i="1" dirty="0" err="1">
                <a:latin typeface="Century Schoolbook" panose="02040604050505020304" pitchFamily="18" charset="0"/>
              </a:rPr>
              <a:t>надходжень</a:t>
            </a:r>
            <a:r>
              <a:rPr lang="ru-RU" i="1" dirty="0">
                <a:latin typeface="Century Schoolbook" panose="02040604050505020304" pitchFamily="18" charset="0"/>
              </a:rPr>
              <a:t> та </a:t>
            </a:r>
            <a:r>
              <a:rPr lang="ru-RU" i="1" dirty="0" err="1">
                <a:latin typeface="Century Schoolbook" panose="02040604050505020304" pitchFamily="18" charset="0"/>
              </a:rPr>
              <a:t>ви</a:t>
            </a:r>
            <a:r>
              <a:rPr lang="uk-UA" i="1" dirty="0">
                <a:latin typeface="Century Schoolbook" panose="02040604050505020304" pitchFamily="18" charset="0"/>
              </a:rPr>
              <a:t>трат) товарних запасів.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Різниця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обумовлюється</a:t>
            </a:r>
            <a:r>
              <a:rPr lang="ru-RU" dirty="0">
                <a:latin typeface="Century Schoolbook" panose="02040604050505020304" pitchFamily="18" charset="0"/>
              </a:rPr>
              <a:t> часом </a:t>
            </a:r>
            <a:r>
              <a:rPr lang="ru-RU" dirty="0" err="1">
                <a:latin typeface="Century Schoolbook" panose="02040604050505020304" pitchFamily="18" charset="0"/>
              </a:rPr>
              <a:t>накопичення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) та часом </a:t>
            </a:r>
            <a:r>
              <a:rPr lang="ru-RU" dirty="0" err="1">
                <a:latin typeface="Century Schoolbook" panose="02040604050505020304" pitchFamily="18" charset="0"/>
              </a:rPr>
              <a:t>споживання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) товар</a:t>
            </a:r>
            <a:r>
              <a:rPr lang="uk-UA" dirty="0">
                <a:latin typeface="Century Schoolbook" panose="02040604050505020304" pitchFamily="18" charset="0"/>
              </a:rPr>
              <a:t>них запасів.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Такий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підхід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обумовлює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виділення: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регулярного </a:t>
            </a:r>
            <a:r>
              <a:rPr lang="ru-RU" dirty="0" err="1">
                <a:latin typeface="Century Schoolbook" panose="02040604050505020304" pitchFamily="18" charset="0"/>
              </a:rPr>
              <a:t>поновлення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надходжень</a:t>
            </a:r>
            <a:r>
              <a:rPr lang="ru-RU" dirty="0">
                <a:latin typeface="Century Schoolbook" panose="02040604050505020304" pitchFamily="18" charset="0"/>
              </a:rPr>
              <a:t>) та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регулярного </a:t>
            </a:r>
            <a:r>
              <a:rPr lang="ru-RU" dirty="0" err="1">
                <a:latin typeface="Century Schoolbook" panose="02040604050505020304" pitchFamily="18" charset="0"/>
              </a:rPr>
              <a:t>поповнення</a:t>
            </a:r>
            <a:r>
              <a:rPr lang="ru-RU" dirty="0">
                <a:latin typeface="Century Schoolbook" panose="02040604050505020304" pitchFamily="18" charset="0"/>
              </a:rPr>
              <a:t>, але сезонного </a:t>
            </a:r>
            <a:r>
              <a:rPr lang="ru-RU" dirty="0" err="1">
                <a:latin typeface="Century Schoolbook" panose="02040604050505020304" pitchFamily="18" charset="0"/>
              </a:rPr>
              <a:t>викорис</a:t>
            </a:r>
            <a:r>
              <a:rPr lang="uk-UA" dirty="0" err="1">
                <a:latin typeface="Century Schoolbook" panose="02040604050505020304" pitchFamily="18" charset="0"/>
              </a:rPr>
              <a:t>тання</a:t>
            </a:r>
            <a:r>
              <a:rPr lang="uk-UA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сезонного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та регулярного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періодичного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поновлення</a:t>
            </a:r>
            <a:r>
              <a:rPr lang="ru-RU" dirty="0">
                <a:latin typeface="Century Schoolbook" panose="02040604050505020304" pitchFamily="18" charset="0"/>
              </a:rPr>
              <a:t> (як правило, </a:t>
            </a:r>
            <a:r>
              <a:rPr lang="ru-RU" dirty="0" err="1">
                <a:latin typeface="Century Schoolbook" panose="02040604050505020304" pitchFamily="18" charset="0"/>
              </a:rPr>
              <a:t>цільового</a:t>
            </a:r>
            <a:r>
              <a:rPr lang="ru-RU" dirty="0">
                <a:latin typeface="Century Schoolbook" panose="02040604050505020304" pitchFamily="18" charset="0"/>
              </a:rPr>
              <a:t> при</a:t>
            </a:r>
            <a:r>
              <a:rPr lang="uk-UA" dirty="0">
                <a:latin typeface="Century Schoolbook" panose="02040604050505020304" pitchFamily="18" charset="0"/>
              </a:rPr>
              <a:t>значення).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Використовуючи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групування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цією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ознакою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виділити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регулярного та нерегулярного </a:t>
            </a:r>
            <a:r>
              <a:rPr lang="ru-RU" dirty="0" err="1">
                <a:latin typeface="Century Schoolbook" panose="02040604050505020304" pitchFamily="18" charset="0"/>
              </a:rPr>
              <a:t>поповнення</a:t>
            </a:r>
            <a:r>
              <a:rPr lang="ru-RU" dirty="0">
                <a:latin typeface="Century Schoolbook" panose="02040604050505020304" pitchFamily="18" charset="0"/>
              </a:rPr>
              <a:t>, регулярного та нерегулярного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97536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B8DB09-E391-4F4F-98A3-36F3100D2F29}"/>
              </a:ext>
            </a:extLst>
          </p:cNvPr>
          <p:cNvSpPr/>
          <p:nvPr/>
        </p:nvSpPr>
        <p:spPr>
          <a:xfrm>
            <a:off x="1066800" y="1223725"/>
            <a:ext cx="1022985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V. </a:t>
            </a:r>
            <a:r>
              <a:rPr lang="ru-RU" i="1" dirty="0" err="1">
                <a:latin typeface="Century Schoolbook" panose="02040604050505020304" pitchFamily="18" charset="0"/>
              </a:rPr>
              <a:t>Залежно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від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попиту</a:t>
            </a:r>
            <a:r>
              <a:rPr lang="ru-RU" i="1" dirty="0">
                <a:latin typeface="Century Schoolbook" panose="02040604050505020304" pitchFamily="18" charset="0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</a:rPr>
              <a:t>споживчі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товари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</a:t>
            </a:r>
            <a:r>
              <a:rPr lang="ru-RU" dirty="0" err="1">
                <a:latin typeface="Century Schoolbook" panose="02040604050505020304" pitchFamily="18" charset="0"/>
              </a:rPr>
              <a:t>залежно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відповідності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поділяють</a:t>
            </a:r>
            <a:r>
              <a:rPr lang="ru-RU" dirty="0">
                <a:latin typeface="Century Schoolbook" panose="02040604050505020304" pitchFamily="18" charset="0"/>
              </a:rPr>
              <a:t> на запаси, </a:t>
            </a:r>
            <a:r>
              <a:rPr lang="ru-RU" dirty="0" err="1">
                <a:latin typeface="Century Schoolbook" panose="02040604050505020304" pitchFamily="18" charset="0"/>
              </a:rPr>
              <a:t>іцо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відповідають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відповідають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попитові</a:t>
            </a:r>
            <a:r>
              <a:rPr lang="ru-RU" dirty="0">
                <a:latin typeface="Century Schoolbook" panose="02040604050505020304" pitchFamily="18" charset="0"/>
              </a:rPr>
              <a:t>. До </a:t>
            </a:r>
            <a:r>
              <a:rPr lang="ru-RU" dirty="0" err="1">
                <a:latin typeface="Century Schoolbook" panose="02040604050505020304" pitchFamily="18" charset="0"/>
              </a:rPr>
              <a:t>останніх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відносяться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неходові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залежані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завезені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понад</a:t>
            </a:r>
            <a:r>
              <a:rPr lang="ru-RU" dirty="0">
                <a:latin typeface="Century Schoolbook" panose="02040604050505020304" pitchFamily="18" charset="0"/>
              </a:rPr>
              <a:t> норму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i="1" dirty="0" err="1">
                <a:latin typeface="Century Schoolbook" panose="02040604050505020304" pitchFamily="18" charset="0"/>
              </a:rPr>
              <a:t>Неходові</a:t>
            </a:r>
            <a:r>
              <a:rPr lang="ru-RU" i="1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відповідають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якісним</a:t>
            </a:r>
            <a:r>
              <a:rPr lang="ru-RU" dirty="0">
                <a:latin typeface="Century Schoolbook" panose="02040604050505020304" pitchFamily="18" charset="0"/>
              </a:rPr>
              <a:t> параметрам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даному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місці</a:t>
            </a:r>
            <a:r>
              <a:rPr lang="ru-RU" dirty="0">
                <a:latin typeface="Century Schoolbook" panose="02040604050505020304" pitchFamily="18" charset="0"/>
              </a:rPr>
              <a:t> та в даний час.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До </a:t>
            </a:r>
            <a:r>
              <a:rPr lang="ru-RU" i="1" dirty="0" err="1">
                <a:latin typeface="Century Schoolbook" panose="02040604050505020304" pitchFamily="18" charset="0"/>
              </a:rPr>
              <a:t>залежалих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відносяться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довгий</a:t>
            </a:r>
            <a:r>
              <a:rPr lang="ru-RU" dirty="0">
                <a:latin typeface="Century Schoolbook" panose="02040604050505020304" pitchFamily="18" charset="0"/>
              </a:rPr>
              <a:t> час </a:t>
            </a:r>
            <a:r>
              <a:rPr lang="ru-RU" dirty="0" err="1">
                <a:latin typeface="Century Schoolbook" panose="02040604050505020304" pitchFamily="18" charset="0"/>
              </a:rPr>
              <a:t>знаходяться</a:t>
            </a:r>
            <a:r>
              <a:rPr lang="ru-RU" dirty="0">
                <a:latin typeface="Century Schoolbook" panose="02040604050505020304" pitchFamily="18" charset="0"/>
              </a:rPr>
              <a:t> без руху на складах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частково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втратили</a:t>
            </a:r>
            <a:r>
              <a:rPr lang="ru-RU" dirty="0">
                <a:latin typeface="Century Schoolbook" panose="02040604050505020304" pitchFamily="18" charset="0"/>
              </a:rPr>
              <a:t> свою </a:t>
            </a:r>
            <a:r>
              <a:rPr lang="ru-RU" dirty="0" err="1">
                <a:latin typeface="Century Schoolbook" panose="02040604050505020304" pitchFamily="18" charset="0"/>
              </a:rPr>
              <a:t>якість</a:t>
            </a:r>
            <a:r>
              <a:rPr lang="ru-RU" dirty="0">
                <a:latin typeface="Century Schoolbook" panose="02040604050505020304" pitchFamily="18" charset="0"/>
              </a:rPr>
              <a:t> та морально </a:t>
            </a:r>
            <a:r>
              <a:rPr lang="ru-RU" dirty="0" err="1">
                <a:latin typeface="Century Schoolbook" panose="02040604050505020304" pitchFamily="18" charset="0"/>
              </a:rPr>
              <a:t>застаріли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як правило, </a:t>
            </a:r>
            <a:r>
              <a:rPr lang="ru-RU" dirty="0" err="1">
                <a:latin typeface="Century Schoolbook" panose="02040604050505020304" pitchFamily="18" charset="0"/>
              </a:rPr>
              <a:t>обумовлено</a:t>
            </a:r>
            <a:r>
              <a:rPr lang="ru-RU" dirty="0">
                <a:latin typeface="Century Schoolbook" panose="02040604050505020304" pitchFamily="18" charset="0"/>
              </a:rPr>
              <a:t> завозом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без </a:t>
            </a:r>
            <a:r>
              <a:rPr lang="ru-RU" dirty="0" err="1">
                <a:latin typeface="Century Schoolbook" panose="02040604050505020304" pitchFamily="18" charset="0"/>
              </a:rPr>
              <a:t>врахування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i="1" dirty="0" err="1">
                <a:latin typeface="Century Schoolbook" panose="02040604050505020304" pitchFamily="18" charset="0"/>
              </a:rPr>
              <a:t>Понадзавезені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відповідають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кількісним</a:t>
            </a:r>
            <a:r>
              <a:rPr lang="ru-RU" dirty="0">
                <a:latin typeface="Century Schoolbook" panose="02040604050505020304" pitchFamily="18" charset="0"/>
              </a:rPr>
              <a:t> параметрам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певному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територіальному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сегменті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ринку. </a:t>
            </a:r>
            <a:r>
              <a:rPr lang="ru-RU" dirty="0" err="1">
                <a:latin typeface="Century Schoolbook" panose="02040604050505020304" pitchFamily="18" charset="0"/>
              </a:rPr>
              <a:t>Реалізація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можлива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умові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регіональної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диверсифікації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наступні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періоди</a:t>
            </a:r>
            <a:r>
              <a:rPr lang="ru-RU" dirty="0">
                <a:latin typeface="Century Schoolbook" panose="02040604050505020304" pitchFamily="18" charset="0"/>
              </a:rPr>
              <a:t> та за </a:t>
            </a:r>
            <a:r>
              <a:rPr lang="ru-RU" dirty="0" err="1">
                <a:latin typeface="Century Schoolbook" panose="02040604050505020304" pitchFamily="18" charset="0"/>
              </a:rPr>
              <a:t>активної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рекламної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кампанії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якщо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виходячи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встановлених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термінів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08729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BE82D3-F390-4DFB-8BE4-A96CB4BBB77D}"/>
              </a:ext>
            </a:extLst>
          </p:cNvPr>
          <p:cNvSpPr/>
          <p:nvPr/>
        </p:nvSpPr>
        <p:spPr>
          <a:xfrm>
            <a:off x="1719262" y="1538585"/>
            <a:ext cx="87534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VI. </a:t>
            </a:r>
            <a:r>
              <a:rPr lang="ru-RU" i="1" dirty="0" err="1">
                <a:latin typeface="Century Schoolbook" panose="02040604050505020304" pitchFamily="18" charset="0"/>
              </a:rPr>
              <a:t>Залежно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від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чутливості</a:t>
            </a:r>
            <a:r>
              <a:rPr lang="ru-RU" i="1" dirty="0">
                <a:latin typeface="Century Schoolbook" panose="02040604050505020304" pitchFamily="18" charset="0"/>
              </a:rPr>
              <a:t> до </a:t>
            </a:r>
            <a:r>
              <a:rPr lang="ru-RU" i="1" dirty="0" err="1">
                <a:latin typeface="Century Schoolbook" panose="02040604050505020304" pitchFamily="18" charset="0"/>
              </a:rPr>
              <a:t>зміни</a:t>
            </a:r>
            <a:r>
              <a:rPr lang="ru-RU" i="1" dirty="0">
                <a:latin typeface="Century Schoolbook" panose="02040604050505020304" pitchFamily="18" charset="0"/>
              </a:rPr>
              <a:t> товарообороту </a:t>
            </a:r>
            <a:r>
              <a:rPr lang="ru-RU" i="1" dirty="0" err="1">
                <a:latin typeface="Century Schoolbook" panose="02040604050505020304" pitchFamily="18" charset="0"/>
              </a:rPr>
              <a:t>підпри</a:t>
            </a:r>
            <a:r>
              <a:rPr lang="uk-UA" i="1" dirty="0" err="1">
                <a:latin typeface="Century Schoolbook" panose="02040604050505020304" pitchFamily="18" charset="0"/>
              </a:rPr>
              <a:t>ємства</a:t>
            </a:r>
            <a:r>
              <a:rPr lang="uk-UA" i="1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BFF240-5C2F-4783-B667-23571C254049}"/>
              </a:ext>
            </a:extLst>
          </p:cNvPr>
          <p:cNvSpPr/>
          <p:nvPr/>
        </p:nvSpPr>
        <p:spPr>
          <a:xfrm>
            <a:off x="1719262" y="2278440"/>
            <a:ext cx="81629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Залежно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чутливості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</a:t>
            </a:r>
            <a:r>
              <a:rPr lang="ru-RU" dirty="0" err="1">
                <a:latin typeface="Century Schoolbook" panose="02040604050505020304" pitchFamily="18" charset="0"/>
              </a:rPr>
              <a:t>можуть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певною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мірою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умовності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представлені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двома частинами: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умовно-змінна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обумовлюється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розміром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динамі</a:t>
            </a:r>
            <a:r>
              <a:rPr lang="uk-UA" dirty="0">
                <a:latin typeface="Century Schoolbook" panose="02040604050505020304" pitchFamily="18" charset="0"/>
              </a:rPr>
              <a:t>кою товарообороту підприємства;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умовно-постійна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якої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залежить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товарообо</a:t>
            </a:r>
            <a:r>
              <a:rPr lang="uk-UA" dirty="0">
                <a:latin typeface="Century Schoolbook" panose="02040604050505020304" pitchFamily="18" charset="0"/>
              </a:rPr>
              <a:t>роту підприємства.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11886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85C2C3-3B80-4885-B405-D0CAACBBAC23}"/>
              </a:ext>
            </a:extLst>
          </p:cNvPr>
          <p:cNvSpPr/>
          <p:nvPr/>
        </p:nvSpPr>
        <p:spPr>
          <a:xfrm>
            <a:off x="1643062" y="1720840"/>
            <a:ext cx="89058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До </a:t>
            </a:r>
            <a:r>
              <a:rPr lang="ru-RU" dirty="0" err="1">
                <a:latin typeface="Century Schoolbook" panose="02040604050505020304" pitchFamily="18" charset="0"/>
              </a:rPr>
              <a:t>другої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частини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відносяться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в межах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представницького</a:t>
            </a:r>
            <a:r>
              <a:rPr lang="ru-RU" dirty="0">
                <a:latin typeface="Century Schoolbook" panose="02040604050505020304" pitchFamily="18" charset="0"/>
              </a:rPr>
              <a:t> набору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постійно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знаходитись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торговельній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мережі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Іх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обумовлюється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встановленим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переліком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розмірами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площі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формою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обслуговування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До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яких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залежить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обсягів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відносяться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</a:t>
            </a:r>
            <a:r>
              <a:rPr lang="ru-RU" dirty="0" err="1">
                <a:latin typeface="Century Schoolbook" panose="02040604050505020304" pitchFamily="18" charset="0"/>
              </a:rPr>
              <a:t>цільового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призначення.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Відсутня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пропорційність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поточною </a:t>
            </a:r>
            <a:r>
              <a:rPr lang="ru-RU" dirty="0" err="1">
                <a:latin typeface="Century Schoolbook" panose="02040604050505020304" pitchFamily="18" charset="0"/>
              </a:rPr>
              <a:t>зміною</a:t>
            </a:r>
            <a:r>
              <a:rPr lang="ru-RU" dirty="0">
                <a:latin typeface="Century Schoolbook" panose="02040604050505020304" pitchFamily="18" charset="0"/>
              </a:rPr>
              <a:t> товарообороту та </a:t>
            </a:r>
            <a:r>
              <a:rPr lang="ru-RU" dirty="0" err="1">
                <a:latin typeface="Century Schoolbook" panose="02040604050505020304" pitchFamily="18" charset="0"/>
              </a:rPr>
              <a:t>зміною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сезонного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хоча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більшому</a:t>
            </a:r>
            <a:r>
              <a:rPr lang="ru-RU" dirty="0">
                <a:latin typeface="Century Schoolbook" panose="02040604050505020304" pitchFamily="18" charset="0"/>
              </a:rPr>
              <a:t> часовому </a:t>
            </a:r>
            <a:r>
              <a:rPr lang="ru-RU" dirty="0" err="1">
                <a:latin typeface="Century Schoolbook" panose="02040604050505020304" pitchFamily="18" charset="0"/>
              </a:rPr>
              <a:t>інтервалі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дослідження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роз</a:t>
            </a:r>
            <a:r>
              <a:rPr lang="uk-UA" dirty="0">
                <a:latin typeface="Century Schoolbook" panose="02040604050505020304" pitchFamily="18" charset="0"/>
              </a:rPr>
              <a:t>мірами має місце.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20079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40757CE-2D91-467D-AFD8-D61D1E9D8158}"/>
              </a:ext>
            </a:extLst>
          </p:cNvPr>
          <p:cNvSpPr/>
          <p:nvPr/>
        </p:nvSpPr>
        <p:spPr>
          <a:xfrm>
            <a:off x="1500187" y="1483995"/>
            <a:ext cx="88487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VII. </a:t>
            </a:r>
            <a:r>
              <a:rPr lang="ru-RU" i="1" dirty="0" err="1">
                <a:latin typeface="Century Schoolbook" panose="02040604050505020304" pitchFamily="18" charset="0"/>
              </a:rPr>
              <a:t>Залежно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від</a:t>
            </a:r>
            <a:r>
              <a:rPr lang="ru-RU" i="1" dirty="0">
                <a:latin typeface="Century Schoolbook" panose="02040604050505020304" pitchFamily="18" charset="0"/>
              </a:rPr>
              <a:t> моменту та характеру </a:t>
            </a:r>
            <a:r>
              <a:rPr lang="ru-RU" i="1" dirty="0" err="1">
                <a:latin typeface="Century Schoolbook" panose="02040604050505020304" pitchFamily="18" charset="0"/>
              </a:rPr>
              <a:t>оцінки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В </a:t>
            </a:r>
            <a:r>
              <a:rPr lang="ru-RU" dirty="0" err="1">
                <a:latin typeface="Century Schoolbook" panose="02040604050505020304" pitchFamily="18" charset="0"/>
              </a:rPr>
              <a:t>залежності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класифікаційної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ознаки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виділяють</a:t>
            </a:r>
            <a:r>
              <a:rPr lang="ru-RU" dirty="0">
                <a:latin typeface="Century Schoolbook" panose="02040604050505020304" pitchFamily="18" charset="0"/>
              </a:rPr>
              <a:t>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початкові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вхідні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залишки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характеризують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фактично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склалися</a:t>
            </a:r>
            <a:r>
              <a:rPr lang="ru-RU" dirty="0">
                <a:latin typeface="Century Schoolbook" panose="02040604050505020304" pitchFamily="18" charset="0"/>
              </a:rPr>
              <a:t> на початок </a:t>
            </a:r>
            <a:r>
              <a:rPr lang="ru-RU" dirty="0" err="1">
                <a:latin typeface="Century Schoolbook" panose="02040604050505020304" pitchFamily="18" charset="0"/>
              </a:rPr>
              <a:t>певноїх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(звітного або планового);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вихідні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характеризують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фактично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склалися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кінець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певного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звітного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планового);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середні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характеризують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протягом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певного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розраховуються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середній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арифметичній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хронологічній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планові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прогнозні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очікує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забезпечити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певну</a:t>
            </a:r>
            <a:r>
              <a:rPr lang="ru-RU" dirty="0">
                <a:latin typeface="Century Schoolbook" panose="02040604050505020304" pitchFamily="18" charset="0"/>
              </a:rPr>
              <a:t> дату.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79968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C5FFC0-D47B-406A-8972-DCBA5836C490}"/>
              </a:ext>
            </a:extLst>
          </p:cNvPr>
          <p:cNvSpPr/>
          <p:nvPr/>
        </p:nvSpPr>
        <p:spPr>
          <a:xfrm>
            <a:off x="1538287" y="702945"/>
            <a:ext cx="911542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VIII. </a:t>
            </a:r>
            <a:r>
              <a:rPr lang="ru-RU" i="1" dirty="0" err="1">
                <a:latin typeface="Century Schoolbook" panose="02040604050505020304" pitchFamily="18" charset="0"/>
              </a:rPr>
              <a:t>Залежно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від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відповідності</a:t>
            </a:r>
            <a:r>
              <a:rPr lang="ru-RU" i="1" dirty="0">
                <a:latin typeface="Century Schoolbook" panose="02040604050505020304" pitchFamily="18" charset="0"/>
              </a:rPr>
              <a:t> нормативу.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встановленого</a:t>
            </a:r>
            <a:r>
              <a:rPr lang="ru-RU" dirty="0">
                <a:latin typeface="Century Schoolbook" panose="02040604050505020304" pitchFamily="18" charset="0"/>
              </a:rPr>
              <a:t> нормативу </a:t>
            </a:r>
            <a:r>
              <a:rPr lang="ru-RU" dirty="0" err="1">
                <a:latin typeface="Century Schoolbook" panose="02040604050505020304" pitchFamily="18" charset="0"/>
              </a:rPr>
              <a:t>виділяють</a:t>
            </a:r>
            <a:r>
              <a:rPr lang="ru-RU" dirty="0">
                <a:latin typeface="Century Schoolbook" panose="02040604050505020304" pitchFamily="18" charset="0"/>
              </a:rPr>
              <a:t> запаси в межах норма</a:t>
            </a:r>
            <a:r>
              <a:rPr lang="uk-UA" dirty="0" err="1">
                <a:latin typeface="Century Schoolbook" panose="02040604050505020304" pitchFamily="18" charset="0"/>
              </a:rPr>
              <a:t>тиву</a:t>
            </a:r>
            <a:r>
              <a:rPr lang="uk-UA" dirty="0">
                <a:latin typeface="Century Schoolbook" panose="02040604050505020304" pitchFamily="18" charset="0"/>
              </a:rPr>
              <a:t> та понаднормативні.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Необхідність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нормування</a:t>
            </a:r>
            <a:r>
              <a:rPr lang="ru-RU" dirty="0">
                <a:latin typeface="Century Schoolbook" panose="02040604050505020304" pitchFamily="18" charset="0"/>
              </a:rPr>
              <a:t> як </a:t>
            </a:r>
            <a:r>
              <a:rPr lang="ru-RU" dirty="0" err="1">
                <a:latin typeface="Century Schoolbook" panose="02040604050505020304" pitchFamily="18" charset="0"/>
              </a:rPr>
              <a:t>однієї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функцій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запасами </a:t>
            </a:r>
            <a:r>
              <a:rPr lang="ru-RU" dirty="0" err="1">
                <a:latin typeface="Century Schoolbook" panose="02040604050505020304" pitchFamily="18" charset="0"/>
              </a:rPr>
              <a:t>обумовлена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тим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недостатній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менший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нормативну</a:t>
            </a:r>
            <a:r>
              <a:rPr lang="ru-RU" dirty="0">
                <a:latin typeface="Century Schoolbook" panose="02040604050505020304" pitchFamily="18" charset="0"/>
              </a:rPr>
              <a:t> величину) </a:t>
            </a:r>
            <a:r>
              <a:rPr lang="ru-RU" dirty="0" err="1">
                <a:latin typeface="Century Schoolbook" panose="02040604050505020304" pitchFamily="18" charset="0"/>
              </a:rPr>
              <a:t>призводить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порушення</a:t>
            </a:r>
            <a:r>
              <a:rPr lang="ru-RU" dirty="0">
                <a:latin typeface="Century Schoolbook" panose="02040604050505020304" pitchFamily="18" charset="0"/>
              </a:rPr>
              <a:t> ритму продажу, </a:t>
            </a:r>
            <a:r>
              <a:rPr lang="ru-RU" dirty="0" err="1">
                <a:latin typeface="Century Schoolbook" panose="02040604050505020304" pitchFamily="18" charset="0"/>
              </a:rPr>
              <a:t>неотримання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належного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 та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незадоволеного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Наявність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розмірах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перевищують</a:t>
            </a:r>
            <a:r>
              <a:rPr lang="ru-RU" dirty="0">
                <a:latin typeface="Century Schoolbook" panose="02040604050505020304" pitchFamily="18" charset="0"/>
              </a:rPr>
              <a:t> норматив, </a:t>
            </a:r>
            <a:r>
              <a:rPr lang="ru-RU" dirty="0" err="1">
                <a:latin typeface="Century Schoolbook" panose="02040604050505020304" pitchFamily="18" charset="0"/>
              </a:rPr>
              <a:t>призводить</a:t>
            </a:r>
            <a:r>
              <a:rPr lang="ru-RU" dirty="0">
                <a:latin typeface="Century Schoolbook" panose="02040604050505020304" pitchFamily="18" charset="0"/>
              </a:rPr>
              <a:t> до "</a:t>
            </a:r>
            <a:r>
              <a:rPr lang="ru-RU" dirty="0" err="1">
                <a:latin typeface="Century Schoolbook" panose="02040604050505020304" pitchFamily="18" charset="0"/>
              </a:rPr>
              <a:t>заморожування</a:t>
            </a:r>
            <a:r>
              <a:rPr lang="ru-RU" dirty="0">
                <a:latin typeface="Century Schoolbook" panose="02040604050505020304" pitchFamily="18" charset="0"/>
              </a:rPr>
              <a:t>" </a:t>
            </a:r>
            <a:r>
              <a:rPr lang="ru-RU" dirty="0" err="1">
                <a:latin typeface="Century Schoolbook" panose="02040604050505020304" pitchFamily="18" charset="0"/>
              </a:rPr>
              <a:t>оборотних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коштів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втрат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обігу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зниження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матері</a:t>
            </a:r>
            <a:r>
              <a:rPr lang="uk-UA" dirty="0" err="1">
                <a:latin typeface="Century Schoolbook" panose="02040604050505020304" pitchFamily="18" charset="0"/>
              </a:rPr>
              <a:t>альних</a:t>
            </a:r>
            <a:r>
              <a:rPr lang="uk-UA" dirty="0">
                <a:latin typeface="Century Schoolbook" panose="02040604050505020304" pitchFamily="18" charset="0"/>
              </a:rPr>
              <a:t> ресурсів.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49C8EE-6D4F-4D4A-A3C8-D4977995293A}"/>
              </a:ext>
            </a:extLst>
          </p:cNvPr>
          <p:cNvSpPr/>
          <p:nvPr/>
        </p:nvSpPr>
        <p:spPr>
          <a:xfrm>
            <a:off x="1471611" y="4223266"/>
            <a:ext cx="91154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Оцінка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позиції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дотримання</a:t>
            </a:r>
            <a:r>
              <a:rPr lang="ru-RU" dirty="0">
                <a:latin typeface="Century Schoolbook" panose="02040604050505020304" pitchFamily="18" charset="0"/>
              </a:rPr>
              <a:t> нормативу </a:t>
            </a:r>
            <a:r>
              <a:rPr lang="ru-RU" dirty="0" err="1">
                <a:latin typeface="Century Schoolbook" panose="02040604050505020304" pitchFamily="18" charset="0"/>
              </a:rPr>
              <a:t>необхідна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обгрунтованої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комерційної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стратегії</a:t>
            </a:r>
            <a:r>
              <a:rPr lang="ru-RU" dirty="0">
                <a:latin typeface="Century Schoolbook" panose="02040604050505020304" pitchFamily="18" charset="0"/>
              </a:rPr>
              <a:t> й тактики у </a:t>
            </a:r>
            <a:r>
              <a:rPr lang="ru-RU" dirty="0" err="1">
                <a:latin typeface="Century Schoolbook" panose="02040604050505020304" pitchFamily="18" charset="0"/>
              </a:rPr>
              <a:t>формуванні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управлінні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товарними запасами.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7307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72E1020-632E-41E8-BA92-BA10FD7264C3}"/>
              </a:ext>
            </a:extLst>
          </p:cNvPr>
          <p:cNvSpPr/>
          <p:nvPr/>
        </p:nvSpPr>
        <p:spPr>
          <a:xfrm>
            <a:off x="1323975" y="363915"/>
            <a:ext cx="95440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1" u="none" strike="noStrike" baseline="0" dirty="0">
                <a:latin typeface="Trebuchet MS" panose="020B0603020202020204" pitchFamily="34" charset="0"/>
              </a:rPr>
              <a:t>2.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Показники</a:t>
            </a:r>
            <a:r>
              <a:rPr lang="ru-RU" sz="2400" b="0" i="1" u="none" strike="noStrike" baseline="0" dirty="0">
                <a:latin typeface="Trebuchet MS" panose="020B0603020202020204" pitchFamily="34" charset="0"/>
              </a:rPr>
              <a:t>,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що</a:t>
            </a:r>
            <a:r>
              <a:rPr lang="ru-RU" sz="2400" b="0" i="1" u="none" strike="noStrike" baseline="0" dirty="0">
                <a:latin typeface="Trebuchet MS" panose="020B0603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характеризують</a:t>
            </a:r>
            <a:r>
              <a:rPr lang="ru-RU" sz="2400" b="0" i="1" u="none" strike="noStrike" baseline="0" dirty="0">
                <a:latin typeface="Trebuchet MS" panose="020B0603020202020204" pitchFamily="34" charset="0"/>
              </a:rPr>
              <a:t> стан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товарних</a:t>
            </a:r>
            <a:r>
              <a:rPr lang="ru-RU" sz="2400" b="0" i="1" u="none" strike="noStrike" baseline="0" dirty="0">
                <a:latin typeface="Trebuchet MS" panose="020B0603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запа</a:t>
            </a:r>
            <a:r>
              <a:rPr lang="uk-UA" sz="2400" b="0" i="1" u="none" strike="noStrike" baseline="0" dirty="0">
                <a:latin typeface="Trebuchet MS" panose="020B0603020202020204" pitchFamily="34" charset="0"/>
              </a:rPr>
              <a:t>сів торговельного підприємства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обліку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різні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вимірювання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абсолютні</a:t>
            </a:r>
            <a:r>
              <a:rPr lang="ru-RU" dirty="0">
                <a:latin typeface="Century Schoolbook" panose="02040604050505020304" pitchFamily="18" charset="0"/>
              </a:rPr>
              <a:t> (в </a:t>
            </a:r>
            <a:r>
              <a:rPr lang="ru-RU" dirty="0" err="1">
                <a:latin typeface="Century Schoolbook" panose="02040604050505020304" pitchFamily="18" charset="0"/>
              </a:rPr>
              <a:t>натуральних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вартісних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одиницях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відносні</a:t>
            </a:r>
            <a:r>
              <a:rPr lang="ru-RU" dirty="0">
                <a:latin typeface="Century Schoolbook" panose="02040604050505020304" pitchFamily="18" charset="0"/>
              </a:rPr>
              <a:t> (в днях, разах, </a:t>
            </a:r>
            <a:r>
              <a:rPr lang="ru-RU" dirty="0" err="1">
                <a:latin typeface="Century Schoolbook" panose="02040604050505020304" pitchFamily="18" charset="0"/>
              </a:rPr>
              <a:t>відсотках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товарообо</a:t>
            </a:r>
            <a:r>
              <a:rPr lang="uk-UA" dirty="0">
                <a:latin typeface="Century Schoolbook" panose="02040604050505020304" pitchFamily="18" charset="0"/>
              </a:rPr>
              <a:t>роту)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CD0F53-092B-41A3-BBEE-ABF9C79E6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2381093"/>
            <a:ext cx="7639050" cy="421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34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CE795A9-2279-4608-ABD9-4DCAD99A3CF9}"/>
              </a:ext>
            </a:extLst>
          </p:cNvPr>
          <p:cNvSpPr/>
          <p:nvPr/>
        </p:nvSpPr>
        <p:spPr>
          <a:xfrm>
            <a:off x="1190625" y="1836777"/>
            <a:ext cx="94678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Показники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>
                <a:latin typeface="Century Schoolbook" panose="02040604050505020304" pitchFamily="18" charset="0"/>
              </a:rPr>
              <a:t>натурального </a:t>
            </a:r>
            <a:r>
              <a:rPr lang="ru-RU" i="1" dirty="0" err="1">
                <a:latin typeface="Century Schoolbook" panose="02040604050505020304" pitchFamily="18" charset="0"/>
              </a:rPr>
              <a:t>виміру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використовуються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ресурсів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організації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складської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мережі</a:t>
            </a:r>
            <a:r>
              <a:rPr lang="ru-RU" dirty="0">
                <a:latin typeface="Century Schoolbook" panose="02040604050505020304" pitchFamily="18" charset="0"/>
              </a:rPr>
              <a:t>, для </a:t>
            </a:r>
            <a:r>
              <a:rPr lang="ru-RU" dirty="0" err="1">
                <a:latin typeface="Century Schoolbook" panose="02040604050505020304" pitchFamily="18" charset="0"/>
              </a:rPr>
              <a:t>розрахунку</a:t>
            </a:r>
            <a:r>
              <a:rPr lang="ru-RU" dirty="0">
                <a:latin typeface="Century Schoolbook" panose="02040604050505020304" pitchFamily="18" charset="0"/>
              </a:rPr>
              <a:t> потреби в </a:t>
            </a:r>
            <a:r>
              <a:rPr lang="ru-RU" dirty="0" err="1">
                <a:latin typeface="Century Schoolbook" panose="02040604050505020304" pitchFamily="18" charset="0"/>
              </a:rPr>
              <a:t>матеріально-технічній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базі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</a:t>
            </a:r>
            <a:r>
              <a:rPr lang="ru-RU" dirty="0">
                <a:latin typeface="Century Schoolbook" panose="02040604050505020304" pitchFamily="18" charset="0"/>
              </a:rPr>
              <a:t>, для оперативного </a:t>
            </a:r>
            <a:r>
              <a:rPr lang="ru-RU" dirty="0" err="1">
                <a:latin typeface="Century Schoolbook" panose="02040604050505020304" pitchFamily="18" charset="0"/>
              </a:rPr>
              <a:t>обліку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залишків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Одиниці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виміру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використовуються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відображають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особливості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споживчих</a:t>
            </a:r>
            <a:r>
              <a:rPr lang="ru-RU" dirty="0">
                <a:latin typeface="Century Schoolbook" panose="02040604050505020304" pitchFamily="18" charset="0"/>
              </a:rPr>
              <a:t> характеристик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BDD199-7857-4076-925F-EB1FDE242C6A}"/>
              </a:ext>
            </a:extLst>
          </p:cNvPr>
          <p:cNvSpPr/>
          <p:nvPr/>
        </p:nvSpPr>
        <p:spPr>
          <a:xfrm>
            <a:off x="1190626" y="3543895"/>
            <a:ext cx="94678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Оскільки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крім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вартості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характеризуються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ще</a:t>
            </a:r>
            <a:r>
              <a:rPr lang="ru-RU" dirty="0">
                <a:latin typeface="Century Schoolbook" panose="02040604050505020304" pitchFamily="18" charset="0"/>
              </a:rPr>
              <a:t> і </a:t>
            </a:r>
            <a:r>
              <a:rPr lang="ru-RU" dirty="0" err="1">
                <a:latin typeface="Century Schoolbook" panose="02040604050505020304" pitchFamily="18" charset="0"/>
              </a:rPr>
              <a:t>вартістю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абсолютний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завжди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i="1" dirty="0" err="1">
                <a:latin typeface="Century Schoolbook" panose="02040604050505020304" pitchFamily="18" charset="0"/>
              </a:rPr>
              <a:t>грошовій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формі</a:t>
            </a:r>
            <a:r>
              <a:rPr lang="ru-RU" i="1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причому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можуть</a:t>
            </a:r>
            <a:r>
              <a:rPr lang="ru-RU" dirty="0">
                <a:latin typeface="Century Schoolbook" panose="02040604050505020304" pitchFamily="18" charset="0"/>
              </a:rPr>
              <a:t> бути як </a:t>
            </a:r>
            <a:r>
              <a:rPr lang="ru-RU" dirty="0" err="1">
                <a:latin typeface="Century Schoolbook" panose="02040604050505020304" pitchFamily="18" charset="0"/>
              </a:rPr>
              <a:t>фактичними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uk-UA" dirty="0">
                <a:latin typeface="Century Schoolbook" panose="02040604050505020304" pitchFamily="18" charset="0"/>
              </a:rPr>
              <a:t>так і порівняльними.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68553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70F15B-DA08-422D-BC1A-D75866DA35D2}"/>
              </a:ext>
            </a:extLst>
          </p:cNvPr>
          <p:cNvSpPr/>
          <p:nvPr/>
        </p:nvSpPr>
        <p:spPr>
          <a:xfrm>
            <a:off x="1414462" y="1703070"/>
            <a:ext cx="936307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entury Schoolbook" panose="02040604050505020304" pitchFamily="18" charset="0"/>
              </a:rPr>
              <a:t>Вартісні одиниці вимірювання дозволяють оцінити рівень </a:t>
            </a:r>
            <a:r>
              <a:rPr lang="uk-UA" dirty="0" err="1">
                <a:latin typeface="Century Schoolbook" panose="02040604050505020304" pitchFamily="18" charset="0"/>
              </a:rPr>
              <a:t>забез</a:t>
            </a:r>
            <a:r>
              <a:rPr lang="ru-RU" dirty="0" err="1">
                <a:latin typeface="Century Schoolbook" panose="02040604050505020304" pitchFamily="18" charset="0"/>
              </a:rPr>
              <a:t>печеності</a:t>
            </a:r>
            <a:r>
              <a:rPr lang="ru-RU" dirty="0">
                <a:latin typeface="Century Schoolbook" panose="02040604050505020304" pitchFamily="18" charset="0"/>
              </a:rPr>
              <a:t> запасами в </a:t>
            </a:r>
            <a:r>
              <a:rPr lang="ru-RU" dirty="0" err="1">
                <a:latin typeface="Century Schoolbook" panose="02040604050505020304" pitchFamily="18" charset="0"/>
              </a:rPr>
              <a:t>цілому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підприємству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i="1" dirty="0" err="1">
                <a:latin typeface="Century Schoolbook" panose="02040604050505020304" pitchFamily="18" charset="0"/>
              </a:rPr>
              <a:t>Вартісні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показники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обліку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звітності</a:t>
            </a:r>
            <a:r>
              <a:rPr lang="ru-RU" dirty="0">
                <a:latin typeface="Century Schoolbook" panose="02040604050505020304" pitchFamily="18" charset="0"/>
              </a:rPr>
              <a:t>, в </a:t>
            </a:r>
            <a:r>
              <a:rPr lang="ru-RU" dirty="0" err="1">
                <a:latin typeface="Century Schoolbook" panose="02040604050505020304" pitchFamily="18" charset="0"/>
              </a:rPr>
              <a:t>аналізі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плануванні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пов'язаних</a:t>
            </a:r>
            <a:r>
              <a:rPr lang="ru-RU" dirty="0">
                <a:latin typeface="Century Schoolbook" panose="02040604050505020304" pitchFamily="18" charset="0"/>
              </a:rPr>
              <a:t> з ними </a:t>
            </a:r>
            <a:r>
              <a:rPr lang="ru-RU" dirty="0" err="1">
                <a:latin typeface="Century Schoolbook" panose="02040604050505020304" pitchFamily="18" charset="0"/>
              </a:rPr>
              <a:t>обсягові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структурі</a:t>
            </a:r>
            <a:r>
              <a:rPr lang="ru-RU" dirty="0">
                <a:latin typeface="Century Schoolbook" panose="02040604050505020304" pitchFamily="18" charset="0"/>
              </a:rPr>
              <a:t> товарообороту, </a:t>
            </a:r>
            <a:r>
              <a:rPr lang="ru-RU" dirty="0" err="1">
                <a:latin typeface="Century Schoolbook" panose="02040604050505020304" pitchFamily="18" charset="0"/>
              </a:rPr>
              <a:t>витратах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обігу</a:t>
            </a:r>
            <a:r>
              <a:rPr lang="ru-RU" dirty="0">
                <a:latin typeface="Century Schoolbook" panose="02040604050505020304" pitchFamily="18" charset="0"/>
              </a:rPr>
              <a:t>; при </a:t>
            </a:r>
            <a:r>
              <a:rPr lang="ru-RU" dirty="0" err="1">
                <a:latin typeface="Century Schoolbook" panose="02040604050505020304" pitchFamily="18" charset="0"/>
              </a:rPr>
              <a:t>обгрунтуванні</a:t>
            </a:r>
            <a:r>
              <a:rPr lang="ru-RU" dirty="0">
                <a:latin typeface="Century Schoolbook" panose="02040604050505020304" pitchFamily="18" charset="0"/>
              </a:rPr>
              <a:t> потреби в </a:t>
            </a:r>
            <a:r>
              <a:rPr lang="ru-RU" dirty="0" err="1">
                <a:latin typeface="Century Schoolbook" panose="02040604050505020304" pitchFamily="18" charset="0"/>
              </a:rPr>
              <a:t>обігових</a:t>
            </a:r>
            <a:r>
              <a:rPr lang="ru-RU" dirty="0">
                <a:latin typeface="Century Schoolbook" panose="02040604050505020304" pitchFamily="18" charset="0"/>
              </a:rPr>
              <a:t> коштах, </a:t>
            </a:r>
            <a:r>
              <a:rPr lang="ru-RU" dirty="0" err="1">
                <a:latin typeface="Century Schoolbook" panose="02040604050505020304" pitchFamily="18" charset="0"/>
              </a:rPr>
              <a:t>кредитної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політики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політики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розподілу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тощо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i="1" dirty="0" err="1">
                <a:latin typeface="Century Schoolbook" panose="02040604050505020304" pitchFamily="18" charset="0"/>
              </a:rPr>
              <a:t>Відносні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показники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використовуються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забезпеченості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запасами,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швидкості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обертання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тобто</a:t>
            </a:r>
            <a:r>
              <a:rPr lang="ru-RU" dirty="0">
                <a:latin typeface="Century Schoolbook" panose="02040604050505020304" pitchFamily="18" charset="0"/>
              </a:rPr>
              <a:t> для характеристики </a:t>
            </a:r>
            <a:r>
              <a:rPr lang="ru-RU" dirty="0" err="1">
                <a:latin typeface="Century Schoolbook" panose="02040604050505020304" pitchFamily="18" charset="0"/>
              </a:rPr>
              <a:t>якісних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21243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771FAAD-D84A-49E8-8383-B68242470CB4}"/>
              </a:ext>
            </a:extLst>
          </p:cNvPr>
          <p:cNvSpPr/>
          <p:nvPr/>
        </p:nvSpPr>
        <p:spPr>
          <a:xfrm>
            <a:off x="1933575" y="1305342"/>
            <a:ext cx="86582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ПЛАН</a:t>
            </a:r>
          </a:p>
          <a:p>
            <a:pPr algn="ctr"/>
            <a:endParaRPr lang="ru-RU" dirty="0"/>
          </a:p>
          <a:p>
            <a:r>
              <a:rPr lang="ru-RU" dirty="0"/>
              <a:t>1. Суть та склад </a:t>
            </a:r>
            <a:r>
              <a:rPr lang="ru-RU" dirty="0" err="1"/>
              <a:t>товарних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r>
              <a:rPr lang="ru-RU" dirty="0"/>
              <a:t> </a:t>
            </a:r>
            <a:r>
              <a:rPr lang="ru-RU" dirty="0" err="1"/>
              <a:t>торговельного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endParaRPr lang="ru-RU" dirty="0"/>
          </a:p>
          <a:p>
            <a:r>
              <a:rPr lang="ru-RU" dirty="0"/>
              <a:t>2. </a:t>
            </a:r>
            <a:r>
              <a:rPr lang="ru-RU" dirty="0" err="1"/>
              <a:t>Показники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стан </a:t>
            </a:r>
            <a:r>
              <a:rPr lang="ru-RU" dirty="0" err="1"/>
              <a:t>товарних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r>
              <a:rPr lang="ru-RU" dirty="0"/>
              <a:t> </a:t>
            </a:r>
            <a:r>
              <a:rPr lang="ru-RU" dirty="0" err="1"/>
              <a:t>торговельного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endParaRPr lang="ru-RU" dirty="0"/>
          </a:p>
          <a:p>
            <a:r>
              <a:rPr lang="ru-RU" dirty="0"/>
              <a:t>3. </a:t>
            </a:r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та </a:t>
            </a:r>
            <a:r>
              <a:rPr lang="ru-RU" dirty="0" err="1"/>
              <a:t>швидкість</a:t>
            </a:r>
            <a:r>
              <a:rPr lang="ru-RU" dirty="0"/>
              <a:t> обороту </a:t>
            </a:r>
            <a:r>
              <a:rPr lang="ru-RU" dirty="0" err="1"/>
              <a:t>товарних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endParaRPr lang="ru-RU" dirty="0"/>
          </a:p>
          <a:p>
            <a:r>
              <a:rPr lang="ru-RU" dirty="0"/>
              <a:t>4. </a:t>
            </a:r>
            <a:r>
              <a:rPr lang="ru-RU" dirty="0" err="1"/>
              <a:t>Стратегія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товарними</a:t>
            </a:r>
            <a:r>
              <a:rPr lang="ru-RU" dirty="0"/>
              <a:t> запасами </a:t>
            </a:r>
            <a:r>
              <a:rPr lang="ru-RU" dirty="0" err="1"/>
              <a:t>підприємства</a:t>
            </a:r>
            <a:r>
              <a:rPr lang="ru-RU" dirty="0"/>
              <a:t>: </a:t>
            </a:r>
            <a:r>
              <a:rPr lang="ru-RU" dirty="0" err="1"/>
              <a:t>цілі</a:t>
            </a:r>
            <a:r>
              <a:rPr lang="ru-RU" dirty="0"/>
              <a:t>, </a:t>
            </a:r>
            <a:r>
              <a:rPr lang="ru-RU" dirty="0" err="1"/>
              <a:t>вихідні</a:t>
            </a:r>
            <a:r>
              <a:rPr lang="ru-RU" dirty="0"/>
              <a:t> </a:t>
            </a:r>
            <a:r>
              <a:rPr lang="ru-RU" dirty="0" err="1"/>
              <a:t>передумови</a:t>
            </a:r>
            <a:r>
              <a:rPr lang="ru-RU" dirty="0"/>
              <a:t> та порядок </a:t>
            </a:r>
            <a:r>
              <a:rPr lang="ru-RU" dirty="0" err="1"/>
              <a:t>розробки</a:t>
            </a:r>
            <a:endParaRPr lang="ru-RU" dirty="0"/>
          </a:p>
          <a:p>
            <a:r>
              <a:rPr lang="ru-RU" dirty="0"/>
              <a:t>5. Методика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товарних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endParaRPr lang="ru-RU" dirty="0"/>
          </a:p>
          <a:p>
            <a:r>
              <a:rPr lang="ru-RU" dirty="0"/>
              <a:t>6. </a:t>
            </a:r>
            <a:r>
              <a:rPr lang="ru-RU" dirty="0" err="1"/>
              <a:t>Нормування</a:t>
            </a:r>
            <a:r>
              <a:rPr lang="ru-RU" dirty="0"/>
              <a:t> та </a:t>
            </a:r>
            <a:r>
              <a:rPr lang="ru-RU" dirty="0" err="1"/>
              <a:t>планування</a:t>
            </a:r>
            <a:r>
              <a:rPr lang="ru-RU" dirty="0"/>
              <a:t> </a:t>
            </a:r>
            <a:r>
              <a:rPr lang="ru-RU" dirty="0" err="1"/>
              <a:t>товарних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endParaRPr lang="ru-RU" dirty="0"/>
          </a:p>
          <a:p>
            <a:r>
              <a:rPr lang="ru-RU" dirty="0"/>
              <a:t>7. </a:t>
            </a:r>
            <a:r>
              <a:rPr lang="ru-RU" dirty="0" err="1"/>
              <a:t>Оперативне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та контроль за </a:t>
            </a:r>
            <a:r>
              <a:rPr lang="ru-RU" dirty="0" err="1"/>
              <a:t>утворенням</a:t>
            </a:r>
            <a:r>
              <a:rPr lang="ru-RU" dirty="0"/>
              <a:t> </a:t>
            </a:r>
            <a:r>
              <a:rPr lang="ru-RU" dirty="0" err="1"/>
              <a:t>товарних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32583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FA20F2B-57D6-4132-9E5E-224A3E2E50D1}"/>
                  </a:ext>
                </a:extLst>
              </p:cNvPr>
              <p:cNvSpPr/>
              <p:nvPr/>
            </p:nvSpPr>
            <p:spPr>
              <a:xfrm>
                <a:off x="1400174" y="1040190"/>
                <a:ext cx="8772525" cy="22729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latin typeface="Century Schoolbook" panose="02040604050505020304" pitchFamily="18" charset="0"/>
                  </a:rPr>
                  <a:t>Для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оцінки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забезпеченості</a:t>
                </a:r>
                <a:r>
                  <a:rPr lang="ru-RU" dirty="0">
                    <a:latin typeface="Century Schoolbook" panose="02040604050505020304" pitchFamily="18" charset="0"/>
                  </a:rPr>
                  <a:t> товарообороту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товарними</a:t>
                </a:r>
                <a:r>
                  <a:rPr lang="ru-RU" dirty="0">
                    <a:latin typeface="Century Schoolbook" panose="02040604050505020304" pitchFamily="18" charset="0"/>
                  </a:rPr>
                  <a:t> запасами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використовують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показник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i="1" dirty="0" err="1">
                    <a:latin typeface="Century Schoolbook" panose="02040604050505020304" pitchFamily="18" charset="0"/>
                  </a:rPr>
                  <a:t>рівня</a:t>
                </a:r>
                <a:r>
                  <a:rPr lang="ru-RU" i="1" dirty="0">
                    <a:latin typeface="Century Schoolbook" panose="02040604050505020304" pitchFamily="18" charset="0"/>
                  </a:rPr>
                  <a:t> </a:t>
                </a:r>
                <a:r>
                  <a:rPr lang="ru-RU" i="1" dirty="0" err="1">
                    <a:latin typeface="Century Schoolbook" panose="02040604050505020304" pitchFamily="18" charset="0"/>
                  </a:rPr>
                  <a:t>товарних</a:t>
                </a:r>
                <a:r>
                  <a:rPr lang="ru-RU" i="1" dirty="0">
                    <a:latin typeface="Century Schoolbook" panose="02040604050505020304" pitchFamily="18" charset="0"/>
                  </a:rPr>
                  <a:t> </a:t>
                </a:r>
                <a:r>
                  <a:rPr lang="ru-RU" i="1" dirty="0" err="1">
                    <a:latin typeface="Century Schoolbook" panose="02040604050505020304" pitchFamily="18" charset="0"/>
                  </a:rPr>
                  <a:t>запасів</a:t>
                </a:r>
                <a:r>
                  <a:rPr lang="ru-RU" i="1" dirty="0">
                    <a:latin typeface="Century Schoolbook" panose="02040604050505020304" pitchFamily="18" charset="0"/>
                  </a:rPr>
                  <a:t> у днях обороту.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Він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визначається</a:t>
                </a:r>
                <a:r>
                  <a:rPr lang="ru-RU" dirty="0">
                    <a:latin typeface="Century Schoolbook" panose="02040604050505020304" pitchFamily="18" charset="0"/>
                  </a:rPr>
                  <a:t> як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частка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від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ділення</a:t>
                </a:r>
                <a:r>
                  <a:rPr lang="ru-RU" dirty="0">
                    <a:latin typeface="Century Schoolbook" panose="02040604050505020304" pitchFamily="18" charset="0"/>
                  </a:rPr>
                  <a:t> абсолютного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розміру</a:t>
                </a:r>
                <a:r>
                  <a:rPr lang="ru-RU" dirty="0">
                    <a:latin typeface="Century Schoolbook" panose="02040604050505020304" pitchFamily="18" charset="0"/>
                  </a:rPr>
                  <a:t> товарного запасу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під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кінець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періоду</a:t>
                </a:r>
                <a:r>
                  <a:rPr lang="ru-RU" dirty="0">
                    <a:latin typeface="Century Schoolbook" panose="02040604050505020304" pitchFamily="18" charset="0"/>
                  </a:rPr>
                  <a:t> на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середньоденний</a:t>
                </a:r>
                <a:r>
                  <a:rPr lang="ru-RU" dirty="0">
                    <a:latin typeface="Century Schoolbook" panose="02040604050505020304" pitchFamily="18" charset="0"/>
                  </a:rPr>
                  <a:t> товарооборот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цього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періоду</a:t>
                </a:r>
                <a:r>
                  <a:rPr lang="ru-RU" dirty="0">
                    <a:latin typeface="Century Schoolbook" panose="02040604050505020304" pitchFamily="18" charset="0"/>
                  </a:rPr>
                  <a:t> (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місяця</a:t>
                </a:r>
                <a:r>
                  <a:rPr lang="ru-RU" dirty="0">
                    <a:latin typeface="Century Schoolbook" panose="02040604050505020304" pitchFamily="18" charset="0"/>
                  </a:rPr>
                  <a:t>, кварталу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чи</a:t>
                </a:r>
                <a:r>
                  <a:rPr lang="ru-RU" dirty="0">
                    <a:latin typeface="Century Schoolbook" panose="02040604050505020304" pitchFamily="18" charset="0"/>
                  </a:rPr>
                  <a:t> року, для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котрих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цей</a:t>
                </a:r>
                <a:r>
                  <a:rPr lang="ru-RU" dirty="0">
                    <a:latin typeface="Century Schoolbook" panose="02040604050505020304" pitchFamily="18" charset="0"/>
                  </a:rPr>
                  <a:t> запас є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кінцевим</a:t>
                </a:r>
                <a:r>
                  <a:rPr lang="ru-RU" dirty="0">
                    <a:latin typeface="Century Schoolbook" panose="02040604050505020304" pitchFamily="18" charset="0"/>
                  </a:rPr>
                  <a:t>).</a:t>
                </a:r>
              </a:p>
              <a:p>
                <a:r>
                  <a:rPr lang="uk-UA" dirty="0">
                    <a:latin typeface="Century Schoolbook" panose="02040604050505020304" pitchFamily="18" charset="0"/>
                  </a:rPr>
                  <a:t>Розрахунок проводиться за формулою: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uk-U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Р</m:t>
                          </m:r>
                        </m:e>
                        <m:sub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з</m:t>
                          </m:r>
                        </m:sub>
                        <m:sup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дн</m:t>
                          </m:r>
                        </m:sup>
                      </m:sSubSup>
                      <m:r>
                        <a:rPr lang="uk-U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З</m:t>
                          </m:r>
                          <m: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×К</m:t>
                          </m:r>
                        </m:num>
                        <m:den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Т</m:t>
                          </m:r>
                        </m:den>
                      </m:f>
                    </m:oMath>
                  </m:oMathPara>
                </a14:m>
                <a:endParaRPr lang="uk-UA" b="0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FA20F2B-57D6-4132-9E5E-224A3E2E50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174" y="1040190"/>
                <a:ext cx="8772525" cy="2272930"/>
              </a:xfrm>
              <a:prstGeom prst="rect">
                <a:avLst/>
              </a:prstGeom>
              <a:blipFill>
                <a:blip r:embed="rId2"/>
                <a:stretch>
                  <a:fillRect l="-625" t="-1613" r="-118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DC46035A-AFF8-4D94-AF7E-BE080B547580}"/>
                  </a:ext>
                </a:extLst>
              </p:cNvPr>
              <p:cNvSpPr/>
              <p:nvPr/>
            </p:nvSpPr>
            <p:spPr>
              <a:xfrm>
                <a:off x="1400174" y="3313120"/>
                <a:ext cx="7667626" cy="12016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latin typeface="Century Schoolbook" panose="02040604050505020304" pitchFamily="18" charset="0"/>
                  </a:rPr>
                  <a:t>де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з</m:t>
                        </m:r>
                      </m:sub>
                      <m:sup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дн</m:t>
                        </m:r>
                      </m:sup>
                    </m:sSubSup>
                    <m:r>
                      <a:rPr lang="uk-UA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>
                    <a:latin typeface="Century Schoolbook" panose="02040604050505020304" pitchFamily="18" charset="0"/>
                  </a:rPr>
                  <a:t>-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рівень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товарних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запасів</a:t>
                </a:r>
                <a:r>
                  <a:rPr lang="ru-RU" dirty="0">
                    <a:latin typeface="Century Schoolbook" panose="02040604050505020304" pitchFamily="18" charset="0"/>
                  </a:rPr>
                  <a:t> в днях обороту,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днів</a:t>
                </a:r>
                <a:r>
                  <a:rPr lang="ru-RU" dirty="0">
                    <a:latin typeface="Century Schoolbook" panose="02040604050505020304" pitchFamily="18" charset="0"/>
                  </a:rPr>
                  <a:t>;</a:t>
                </a:r>
              </a:p>
              <a:p>
                <a:r>
                  <a:rPr lang="ru-RU" dirty="0">
                    <a:latin typeface="Century Schoolbook" panose="02040604050505020304" pitchFamily="18" charset="0"/>
                  </a:rPr>
                  <a:t>З - абсолютна величина товарного запасу на даний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період</a:t>
                </a:r>
                <a:r>
                  <a:rPr lang="ru-RU" dirty="0">
                    <a:latin typeface="Century Schoolbook" panose="02040604050505020304" pitchFamily="18" charset="0"/>
                  </a:rPr>
                  <a:t>, </a:t>
                </a:r>
                <a:r>
                  <a:rPr lang="uk-UA" dirty="0">
                    <a:latin typeface="Century Schoolbook" panose="02040604050505020304" pitchFamily="18" charset="0"/>
                  </a:rPr>
                  <a:t>грн.;</a:t>
                </a:r>
              </a:p>
              <a:p>
                <a:r>
                  <a:rPr lang="ru-RU" dirty="0">
                    <a:latin typeface="Century Schoolbook" panose="02040604050505020304" pitchFamily="18" charset="0"/>
                  </a:rPr>
                  <a:t>Т - товарооборот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підприємства</a:t>
                </a:r>
                <a:r>
                  <a:rPr lang="ru-RU" dirty="0">
                    <a:latin typeface="Century Schoolbook" panose="02040604050505020304" pitchFamily="18" charset="0"/>
                  </a:rPr>
                  <a:t> за даний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період</a:t>
                </a:r>
                <a:r>
                  <a:rPr lang="ru-RU" dirty="0">
                    <a:latin typeface="Century Schoolbook" panose="02040604050505020304" pitchFamily="18" charset="0"/>
                  </a:rPr>
                  <a:t>, грн.;</a:t>
                </a:r>
              </a:p>
              <a:p>
                <a:r>
                  <a:rPr lang="ru-RU" dirty="0">
                    <a:latin typeface="Century Schoolbook" panose="02040604050505020304" pitchFamily="18" charset="0"/>
                  </a:rPr>
                  <a:t>К -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кількість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днів</a:t>
                </a:r>
                <a:r>
                  <a:rPr lang="ru-RU" dirty="0">
                    <a:latin typeface="Century Schoolbook" panose="02040604050505020304" pitchFamily="18" charset="0"/>
                  </a:rPr>
                  <a:t> в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періоді</a:t>
                </a:r>
                <a:r>
                  <a:rPr lang="ru-RU" dirty="0">
                    <a:latin typeface="Century Schoolbook" panose="02040604050505020304" pitchFamily="18" charset="0"/>
                  </a:rPr>
                  <a:t>,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дні</a:t>
                </a:r>
                <a:r>
                  <a:rPr lang="ru-RU" dirty="0">
                    <a:latin typeface="Century Schoolbook" panose="02040604050505020304" pitchFamily="18" charset="0"/>
                  </a:rPr>
                  <a:t>.</a:t>
                </a:r>
                <a:endParaRPr lang="uk-UA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DC46035A-AFF8-4D94-AF7E-BE080B5475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174" y="3313120"/>
                <a:ext cx="7667626" cy="1201676"/>
              </a:xfrm>
              <a:prstGeom prst="rect">
                <a:avLst/>
              </a:prstGeom>
              <a:blipFill>
                <a:blip r:embed="rId3"/>
                <a:stretch>
                  <a:fillRect l="-715" t="-2525" b="-606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7762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EA1C62-83DE-46E7-8F1C-1D3796D6BDE6}"/>
              </a:ext>
            </a:extLst>
          </p:cNvPr>
          <p:cNvSpPr/>
          <p:nvPr/>
        </p:nvSpPr>
        <p:spPr>
          <a:xfrm>
            <a:off x="1457325" y="1689944"/>
            <a:ext cx="89058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Рівень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в днях обороту </a:t>
            </a:r>
            <a:r>
              <a:rPr lang="ru-RU" dirty="0" err="1">
                <a:latin typeface="Century Schoolbook" panose="02040604050505020304" pitchFamily="18" charset="0"/>
              </a:rPr>
              <a:t>обчислюється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аналізується</a:t>
            </a:r>
            <a:r>
              <a:rPr lang="ru-RU" dirty="0">
                <a:latin typeface="Century Schoolbook" panose="02040604050505020304" pitchFamily="18" charset="0"/>
              </a:rPr>
              <a:t> як в </a:t>
            </a:r>
            <a:r>
              <a:rPr lang="ru-RU" dirty="0" err="1">
                <a:latin typeface="Century Schoolbook" panose="02040604050505020304" pitchFamily="18" charset="0"/>
              </a:rPr>
              <a:t>цілому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підприємству</a:t>
            </a:r>
            <a:r>
              <a:rPr lang="ru-RU" dirty="0">
                <a:latin typeface="Century Schoolbook" panose="02040604050505020304" pitchFamily="18" charset="0"/>
              </a:rPr>
              <a:t>, так і за </a:t>
            </a:r>
            <a:r>
              <a:rPr lang="ru-RU" dirty="0" err="1">
                <a:latin typeface="Century Schoolbook" panose="02040604050505020304" pitchFamily="18" charset="0"/>
              </a:rPr>
              <a:t>окремими</a:t>
            </a:r>
            <a:r>
              <a:rPr lang="ru-RU" dirty="0">
                <a:latin typeface="Century Schoolbook" panose="02040604050505020304" pitchFamily="18" charset="0"/>
              </a:rPr>
              <a:t> товарами та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групами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окремими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періодами</a:t>
            </a:r>
            <a:r>
              <a:rPr lang="ru-RU" dirty="0">
                <a:latin typeface="Century Schoolbook" panose="02040604050505020304" pitchFamily="18" charset="0"/>
              </a:rPr>
              <a:t> року. </a:t>
            </a:r>
            <a:r>
              <a:rPr lang="ru-RU" dirty="0" err="1">
                <a:latin typeface="Century Schoolbook" panose="02040604050505020304" pitchFamily="18" charset="0"/>
              </a:rPr>
              <a:t>Особливу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увагу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приділяють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у днях </a:t>
            </a:r>
            <a:r>
              <a:rPr lang="ru-RU" dirty="0" err="1">
                <a:latin typeface="Century Schoolbook" panose="02040604050505020304" pitchFamily="18" charset="0"/>
              </a:rPr>
              <a:t>під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кінець</a:t>
            </a:r>
            <a:r>
              <a:rPr lang="ru-RU" dirty="0">
                <a:latin typeface="Century Schoolbook" panose="02040604050505020304" pitchFamily="18" charset="0"/>
              </a:rPr>
              <a:t> року, </a:t>
            </a:r>
            <a:r>
              <a:rPr lang="ru-RU" dirty="0" err="1">
                <a:latin typeface="Century Schoolbook" panose="02040604050505020304" pitchFamily="18" charset="0"/>
              </a:rPr>
              <a:t>виходячи</a:t>
            </a:r>
            <a:r>
              <a:rPr lang="ru-RU" dirty="0">
                <a:latin typeface="Century Schoolbook" panose="02040604050505020304" pitchFamily="18" charset="0"/>
              </a:rPr>
              <a:t> з товарообороту IV кварталу, </a:t>
            </a:r>
            <a:r>
              <a:rPr lang="ru-RU" dirty="0" err="1">
                <a:latin typeface="Century Schoolbook" panose="02040604050505020304" pitchFamily="18" charset="0"/>
              </a:rPr>
              <a:t>оскільки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використовується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обгрунтуванні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наступний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рік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Співвідношення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одноденним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обсягом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тривалість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перебування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сфері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обертання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час </a:t>
            </a:r>
            <a:r>
              <a:rPr lang="ru-RU" i="1" dirty="0">
                <a:latin typeface="Century Schoolbook" panose="02040604050505020304" pitchFamily="18" charset="0"/>
              </a:rPr>
              <a:t>товарного </a:t>
            </a:r>
            <a:r>
              <a:rPr lang="ru-RU" i="1" dirty="0" err="1">
                <a:latin typeface="Century Schoolbook" panose="02040604050505020304" pitchFamily="18" charset="0"/>
              </a:rPr>
              <a:t>обертання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78208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A44ABC9-1734-45E0-BEF3-3A520C7178E3}"/>
              </a:ext>
            </a:extLst>
          </p:cNvPr>
          <p:cNvSpPr/>
          <p:nvPr/>
        </p:nvSpPr>
        <p:spPr>
          <a:xfrm>
            <a:off x="1457325" y="1436549"/>
            <a:ext cx="90011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Час товарного </a:t>
            </a:r>
            <a:r>
              <a:rPr lang="ru-RU" dirty="0" err="1">
                <a:latin typeface="Century Schoolbook" panose="02040604050505020304" pitchFamily="18" charset="0"/>
              </a:rPr>
              <a:t>обертання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, за </a:t>
            </a:r>
            <a:r>
              <a:rPr lang="ru-RU" dirty="0" err="1">
                <a:latin typeface="Century Schoolbook" panose="02040604050505020304" pitchFamily="18" charset="0"/>
              </a:rPr>
              <a:t>який</a:t>
            </a:r>
            <a:r>
              <a:rPr lang="ru-RU" dirty="0">
                <a:latin typeface="Century Schoolbook" panose="02040604050505020304" pitchFamily="18" charset="0"/>
              </a:rPr>
              <a:t> товар проходить увесь шлях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виробництва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кінцевого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споживача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Цей</a:t>
            </a:r>
            <a:r>
              <a:rPr lang="ru-RU" dirty="0">
                <a:latin typeface="Century Schoolbook" panose="02040604050505020304" pitchFamily="18" charset="0"/>
              </a:rPr>
              <a:t> шлях </a:t>
            </a:r>
            <a:r>
              <a:rPr lang="ru-RU" dirty="0" err="1">
                <a:latin typeface="Century Schoolbook" panose="02040604050505020304" pitchFamily="18" charset="0"/>
              </a:rPr>
              <a:t>складається</a:t>
            </a:r>
            <a:r>
              <a:rPr lang="ru-RU" dirty="0">
                <a:latin typeface="Century Schoolbook" panose="02040604050505020304" pitchFamily="18" charset="0"/>
              </a:rPr>
              <a:t> з часу </a:t>
            </a:r>
            <a:r>
              <a:rPr lang="ru-RU" dirty="0" err="1">
                <a:latin typeface="Century Schoolbook" panose="02040604050505020304" pitchFamily="18" charset="0"/>
              </a:rPr>
              <a:t>переміщення</a:t>
            </a:r>
            <a:r>
              <a:rPr lang="ru-RU" dirty="0">
                <a:latin typeface="Century Schoolbook" panose="02040604050505020304" pitchFamily="18" charset="0"/>
              </a:rPr>
              <a:t> товару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робітника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складів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гуртової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роздрібної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торгівлі</a:t>
            </a:r>
            <a:r>
              <a:rPr lang="ru-RU" dirty="0">
                <a:latin typeface="Century Schoolbook" panose="02040604050505020304" pitchFamily="18" charset="0"/>
              </a:rPr>
              <a:t>, часу </a:t>
            </a:r>
            <a:r>
              <a:rPr lang="ru-RU" dirty="0" err="1">
                <a:latin typeface="Century Schoolbook" panose="02040604050505020304" pitchFamily="18" charset="0"/>
              </a:rPr>
              <a:t>перебування</a:t>
            </a:r>
            <a:r>
              <a:rPr lang="ru-RU" dirty="0">
                <a:latin typeface="Century Schoolbook" panose="02040604050505020304" pitchFamily="18" charset="0"/>
              </a:rPr>
              <a:t> на складах і </a:t>
            </a:r>
            <a:r>
              <a:rPr lang="ru-RU" dirty="0" err="1">
                <a:latin typeface="Century Schoolbook" panose="02040604050505020304" pitchFamily="18" charset="0"/>
              </a:rPr>
              <a:t>перетворення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виробничого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торговельний</a:t>
            </a:r>
            <a:r>
              <a:rPr lang="ru-RU" dirty="0">
                <a:latin typeface="Century Schoolbook" panose="02040604050505020304" pitchFamily="18" charset="0"/>
              </a:rPr>
              <a:t>, та часу, </a:t>
            </a:r>
            <a:r>
              <a:rPr lang="ru-RU" dirty="0" err="1">
                <a:latin typeface="Century Schoolbook" panose="02040604050505020304" pitchFamily="18" charset="0"/>
              </a:rPr>
              <a:t>необхідного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uk-UA" dirty="0">
                <a:latin typeface="Century Schoolbook" panose="02040604050505020304" pitchFamily="18" charset="0"/>
              </a:rPr>
              <a:t>роздрібного продажу товарів.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804A2CE-57C1-4DF8-B26D-41CB463184E7}"/>
              </a:ext>
            </a:extLst>
          </p:cNvPr>
          <p:cNvSpPr/>
          <p:nvPr/>
        </p:nvSpPr>
        <p:spPr>
          <a:xfrm>
            <a:off x="1457325" y="3037702"/>
            <a:ext cx="85629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Час товарного </a:t>
            </a:r>
            <a:r>
              <a:rPr lang="ru-RU" dirty="0" err="1">
                <a:latin typeface="Century Schoolbook" panose="02040604050505020304" pitchFamily="18" charset="0"/>
              </a:rPr>
              <a:t>обертання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вимірюється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певний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Різниця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показниками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рівень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(у днях обороту) та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 товарного </a:t>
            </a:r>
            <a:r>
              <a:rPr lang="ru-RU" dirty="0" err="1">
                <a:latin typeface="Century Schoolbook" panose="02040604050505020304" pitchFamily="18" charset="0"/>
              </a:rPr>
              <a:t>обертання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у днях обороту) у тому,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першого</a:t>
            </a:r>
            <a:r>
              <a:rPr lang="ru-RU" dirty="0">
                <a:latin typeface="Century Schoolbook" panose="02040604050505020304" pitchFamily="18" charset="0"/>
              </a:rPr>
              <a:t> з них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дані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наявність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на будь-</a:t>
            </a:r>
            <a:r>
              <a:rPr lang="ru-RU" dirty="0" err="1">
                <a:latin typeface="Century Schoolbook" panose="02040604050505020304" pitchFamily="18" charset="0"/>
              </a:rPr>
              <a:t>який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конкретний</a:t>
            </a:r>
            <a:r>
              <a:rPr lang="ru-RU" dirty="0">
                <a:latin typeface="Century Schoolbook" panose="02040604050505020304" pitchFamily="18" charset="0"/>
              </a:rPr>
              <a:t> момент, а для другого – </a:t>
            </a:r>
            <a:r>
              <a:rPr lang="ru-RU" dirty="0" err="1">
                <a:latin typeface="Century Schoolbook" panose="02040604050505020304" pitchFamily="18" charset="0"/>
              </a:rPr>
              <a:t>використовується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інформація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середній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за будь-</a:t>
            </a:r>
            <a:r>
              <a:rPr lang="ru-RU" dirty="0" err="1">
                <a:latin typeface="Century Schoolbook" panose="02040604050505020304" pitchFamily="18" charset="0"/>
              </a:rPr>
              <a:t>який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endParaRPr lang="uk-UA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307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4AE70617-07D4-4462-9C03-F33BB73A6704}"/>
                  </a:ext>
                </a:extLst>
              </p:cNvPr>
              <p:cNvSpPr/>
              <p:nvPr/>
            </p:nvSpPr>
            <p:spPr>
              <a:xfrm>
                <a:off x="1133475" y="1632288"/>
                <a:ext cx="9601200" cy="19021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latin typeface="Century Schoolbook" panose="02040604050505020304" pitchFamily="18" charset="0"/>
                  </a:rPr>
                  <a:t>Розрахунок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середнього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розміру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товарних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запасів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ведеться</a:t>
                </a:r>
                <a:r>
                  <a:rPr lang="ru-RU" dirty="0">
                    <a:latin typeface="Century Schoolbook" panose="02040604050505020304" pitchFamily="18" charset="0"/>
                  </a:rPr>
                  <a:t> по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середній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арифметичній</a:t>
                </a:r>
                <a:r>
                  <a:rPr lang="ru-RU" dirty="0">
                    <a:latin typeface="Century Schoolbook" panose="02040604050505020304" pitchFamily="18" charset="0"/>
                  </a:rPr>
                  <a:t> (при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наявності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інформації</a:t>
                </a:r>
                <a:r>
                  <a:rPr lang="ru-RU" dirty="0">
                    <a:latin typeface="Century Schoolbook" panose="02040604050505020304" pitchFamily="18" charset="0"/>
                  </a:rPr>
                  <a:t> про стан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товарних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запасів</a:t>
                </a:r>
                <a:r>
                  <a:rPr lang="ru-RU" dirty="0">
                    <a:latin typeface="Century Schoolbook" panose="02040604050505020304" pitchFamily="18" charset="0"/>
                  </a:rPr>
                  <a:t> на початок та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кінець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періоду</a:t>
                </a:r>
                <a:r>
                  <a:rPr lang="ru-RU" dirty="0">
                    <a:latin typeface="Century Schoolbook" panose="02040604050505020304" pitchFamily="18" charset="0"/>
                  </a:rPr>
                  <a:t>)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або</a:t>
                </a:r>
                <a:r>
                  <a:rPr lang="ru-RU" dirty="0">
                    <a:latin typeface="Century Schoolbook" panose="02040604050505020304" pitchFamily="18" charset="0"/>
                  </a:rPr>
                  <a:t> по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середній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хронологічній</a:t>
                </a:r>
                <a:r>
                  <a:rPr lang="ru-RU" dirty="0">
                    <a:latin typeface="Century Schoolbook" panose="02040604050505020304" pitchFamily="18" charset="0"/>
                  </a:rPr>
                  <a:t> з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ви</a:t>
                </a:r>
                <a:r>
                  <a:rPr lang="uk-UA" dirty="0" err="1">
                    <a:latin typeface="Century Schoolbook" panose="02040604050505020304" pitchFamily="18" charset="0"/>
                  </a:rPr>
                  <a:t>користанням</a:t>
                </a:r>
                <a:r>
                  <a:rPr lang="uk-UA" dirty="0">
                    <a:latin typeface="Century Schoolbook" panose="02040604050505020304" pitchFamily="18" charset="0"/>
                  </a:rPr>
                  <a:t> наступної формули:</a:t>
                </a:r>
              </a:p>
              <a:p>
                <a:endParaRPr lang="uk-UA" dirty="0">
                  <a:latin typeface="Century Schoolbook" panose="020406040505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uk-UA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ТЗ</m:t>
                          </m:r>
                        </m:e>
                      </m:acc>
                      <m:r>
                        <a:rPr lang="uk-U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uk-U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b="0" i="1" smtClean="0">
                                      <a:latin typeface="Cambria Math" panose="02040503050406030204" pitchFamily="18" charset="0"/>
                                    </a:rPr>
                                    <m:t>ТЗ</m:t>
                                  </m:r>
                                </m:e>
                                <m:sub>
                                  <m:r>
                                    <a:rPr lang="uk-UA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ТЗ</m:t>
                              </m:r>
                            </m:e>
                            <m:sub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ТЗ</m:t>
                              </m:r>
                            </m:e>
                            <m:sub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ТЗ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b="0" i="1" smtClean="0">
                                      <a:latin typeface="Cambria Math" panose="02040503050406030204" pitchFamily="18" charset="0"/>
                                    </a:rPr>
                                    <m:t>ТЗ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Century Schoolbook" panose="02040604050505020304" pitchFamily="18" charset="0"/>
                </a:endParaRP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4AE70617-07D4-4462-9C03-F33BB73A67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475" y="1632288"/>
                <a:ext cx="9601200" cy="1902124"/>
              </a:xfrm>
              <a:prstGeom prst="rect">
                <a:avLst/>
              </a:prstGeom>
              <a:blipFill>
                <a:blip r:embed="rId2"/>
                <a:stretch>
                  <a:fillRect l="-571" t="-192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6A4D9AE-1CE1-44D7-A954-C1864D8754A2}"/>
              </a:ext>
            </a:extLst>
          </p:cNvPr>
          <p:cNvSpPr/>
          <p:nvPr/>
        </p:nvSpPr>
        <p:spPr>
          <a:xfrm>
            <a:off x="1133475" y="3800386"/>
            <a:ext cx="8924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де ТЗ</a:t>
            </a:r>
            <a:r>
              <a:rPr lang="en-US" b="0" i="0" u="none" strike="noStrike" baseline="-25000" dirty="0">
                <a:latin typeface="Century Schoolbook" panose="02040604050505020304" pitchFamily="18" charset="0"/>
              </a:rPr>
              <a:t>0</a:t>
            </a:r>
            <a:r>
              <a:rPr lang="ru-RU" sz="800" b="0" i="0" u="none" strike="noStrike" baseline="0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, Т3</a:t>
            </a:r>
            <a:r>
              <a:rPr lang="ru-RU" b="0" i="0" u="none" strike="noStrike" baseline="-25000" dirty="0">
                <a:latin typeface="Century Schoolbook" panose="02040604050505020304" pitchFamily="18" charset="0"/>
              </a:rPr>
              <a:t>2</a:t>
            </a:r>
            <a:r>
              <a:rPr lang="ru-RU" sz="800" b="0" i="0" u="none" strike="noStrike" baseline="0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. . . -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на </a:t>
            </a:r>
            <a:r>
              <a:rPr lang="ru-RU" dirty="0" err="1">
                <a:latin typeface="Century Schoolbook" panose="02040604050505020304" pitchFamily="18" charset="0"/>
              </a:rPr>
              <a:t>визначену</a:t>
            </a:r>
            <a:r>
              <a:rPr lang="ru-RU" dirty="0">
                <a:latin typeface="Century Schoolbook" panose="02040604050505020304" pitchFamily="18" charset="0"/>
              </a:rPr>
              <a:t> дату (момент </a:t>
            </a:r>
            <a:r>
              <a:rPr lang="ru-RU" dirty="0" err="1">
                <a:latin typeface="Century Schoolbook" panose="02040604050505020304" pitchFamily="18" charset="0"/>
              </a:rPr>
              <a:t>оцін</a:t>
            </a:r>
            <a:r>
              <a:rPr lang="uk-UA" dirty="0" err="1">
                <a:latin typeface="Century Schoolbook" panose="02040604050505020304" pitchFamily="18" charset="0"/>
              </a:rPr>
              <a:t>ки</a:t>
            </a:r>
            <a:r>
              <a:rPr lang="uk-UA" dirty="0">
                <a:latin typeface="Century Schoolbook" panose="02040604050505020304" pitchFamily="18" charset="0"/>
              </a:rPr>
              <a:t>);</a:t>
            </a:r>
          </a:p>
          <a:p>
            <a:r>
              <a:rPr lang="ru-RU" i="1" dirty="0">
                <a:latin typeface="Century Schoolbook" panose="02040604050505020304" pitchFamily="18" charset="0"/>
              </a:rPr>
              <a:t>п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кількість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спостережень</a:t>
            </a:r>
            <a:r>
              <a:rPr lang="ru-RU" dirty="0">
                <a:latin typeface="Century Schoolbook" panose="02040604050505020304" pitchFamily="18" charset="0"/>
              </a:rPr>
              <a:t> за станом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2728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B4F561B1-A958-4FDB-A92A-A1C2F9F1B324}"/>
                  </a:ext>
                </a:extLst>
              </p:cNvPr>
              <p:cNvSpPr/>
              <p:nvPr/>
            </p:nvSpPr>
            <p:spPr>
              <a:xfrm>
                <a:off x="1600201" y="1005185"/>
                <a:ext cx="8558212" cy="48365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latin typeface="Century Schoolbook" panose="02040604050505020304" pitchFamily="18" charset="0"/>
                  </a:rPr>
                  <a:t>Для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оцінки</a:t>
                </a:r>
                <a:r>
                  <a:rPr lang="ru-RU" dirty="0">
                    <a:latin typeface="Century Schoolbook" panose="02040604050505020304" pitchFamily="18" charset="0"/>
                  </a:rPr>
                  <a:t> часу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обігу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товарів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використовуються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наступні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формули</a:t>
                </a:r>
                <a:r>
                  <a:rPr lang="ru-RU" dirty="0">
                    <a:latin typeface="Century Schoolbook" panose="02040604050505020304" pitchFamily="18" charset="0"/>
                  </a:rPr>
                  <a:t>:</a:t>
                </a:r>
              </a:p>
              <a:p>
                <a:pPr marL="285750" indent="-285750">
                  <a:buFontTx/>
                  <a:buChar char="-"/>
                </a:pPr>
                <a:r>
                  <a:rPr lang="uk-UA" dirty="0">
                    <a:latin typeface="Century Schoolbook" panose="02040604050505020304" pitchFamily="18" charset="0"/>
                  </a:rPr>
                  <a:t>в днях товарообороту:</a:t>
                </a:r>
                <a:endParaRPr lang="en-US" dirty="0">
                  <a:latin typeface="Century Schoolbook" panose="020406040505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Д</m:t>
                          </m:r>
                        </m:e>
                        <m:sub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о</m:t>
                          </m:r>
                        </m:sub>
                      </m:sSub>
                      <m:r>
                        <a:rPr lang="uk-U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ТЗ</m:t>
                              </m:r>
                            </m:e>
                          </m:acc>
                          <m:r>
                            <a:rPr lang="uk-U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num>
                        <m:den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Т</m:t>
                          </m:r>
                        </m:den>
                      </m:f>
                    </m:oMath>
                  </m:oMathPara>
                </a14:m>
                <a:endParaRPr lang="uk-UA" dirty="0"/>
              </a:p>
              <a:p>
                <a:pPr algn="ctr"/>
                <a:endParaRPr lang="uk-UA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Д</m:t>
                          </m:r>
                        </m:e>
                        <m:sub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о</m:t>
                          </m:r>
                        </m:sub>
                      </m:sSub>
                      <m:r>
                        <a:rPr lang="uk-U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uk-UA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ТЗ</m:t>
                              </m:r>
                            </m:e>
                          </m:acc>
                        </m:num>
                        <m:den>
                          <m:sSub>
                            <m:sSubPr>
                              <m:ctrlPr>
                                <a:rPr lang="uk-U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Т</m:t>
                              </m:r>
                            </m:e>
                            <m:sub>
                              <m:r>
                                <a:rPr lang="uk-U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uk-UA" dirty="0"/>
              </a:p>
              <a:p>
                <a:pPr marL="285750" indent="-285750" algn="just">
                  <a:buFontTx/>
                  <a:buChar char="-"/>
                </a:pPr>
                <a:r>
                  <a:rPr lang="ru-RU" dirty="0">
                    <a:latin typeface="Century Schoolbook" panose="02040604050505020304" pitchFamily="18" charset="0"/>
                  </a:rPr>
                  <a:t>в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числі</a:t>
                </a:r>
                <a:r>
                  <a:rPr lang="ru-RU" dirty="0">
                    <a:latin typeface="Century Schoolbook" panose="02040604050505020304" pitchFamily="18" charset="0"/>
                  </a:rPr>
                  <a:t> (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кількості</a:t>
                </a:r>
                <a:r>
                  <a:rPr lang="ru-RU" dirty="0">
                    <a:latin typeface="Century Schoolbook" panose="02040604050505020304" pitchFamily="18" charset="0"/>
                  </a:rPr>
                  <a:t>)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оборотів</a:t>
                </a:r>
                <a:r>
                  <a:rPr lang="ru-RU" dirty="0">
                    <a:latin typeface="Century Schoolbook" panose="02040604050505020304" pitchFamily="18" charset="0"/>
                  </a:rPr>
                  <a:t> (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швидкість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обігу</a:t>
                </a:r>
                <a:r>
                  <a:rPr lang="ru-RU" dirty="0">
                    <a:latin typeface="Century Schoolbook" panose="02040604050505020304" pitchFamily="18" charset="0"/>
                  </a:rPr>
                  <a:t>):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К</m:t>
                          </m:r>
                        </m:e>
                        <m:sub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О</m:t>
                          </m:r>
                        </m:sub>
                      </m:sSub>
                      <m:r>
                        <a:rPr lang="uk-U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Т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ТЗ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lang="uk-UA" b="0" dirty="0">
                  <a:latin typeface="Century Schoolbook" panose="02040604050505020304" pitchFamily="18" charset="0"/>
                </a:endParaRPr>
              </a:p>
              <a:p>
                <a:pPr algn="ctr"/>
                <a:endParaRPr lang="ru-RU" dirty="0">
                  <a:latin typeface="Century Schoolbook" panose="020406040505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К</m:t>
                          </m:r>
                        </m:e>
                        <m:sub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О</m:t>
                          </m:r>
                        </m:sub>
                      </m:sSub>
                      <m:r>
                        <a:rPr lang="uk-U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Д</m:t>
                          </m:r>
                        </m:num>
                        <m:den>
                          <m:sSub>
                            <m:sSubPr>
                              <m:ctrlPr>
                                <a:rPr lang="uk-UA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Д</m:t>
                              </m:r>
                            </m:e>
                            <m:sub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О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uk-UA" dirty="0">
                  <a:latin typeface="Century Schoolbook" panose="02040604050505020304" pitchFamily="18" charset="0"/>
                </a:endParaRPr>
              </a:p>
              <a:p>
                <a:pPr algn="just"/>
                <a:r>
                  <a:rPr lang="uk-UA" dirty="0">
                    <a:latin typeface="Century Schoolbook" panose="02040604050505020304" pitchFamily="18" charset="0"/>
                  </a:rPr>
                  <a:t>де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uk-UA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ТЗ</m:t>
                        </m:r>
                      </m:e>
                    </m:acc>
                  </m:oMath>
                </a14:m>
                <a:r>
                  <a:rPr lang="uk-UA" dirty="0">
                    <a:latin typeface="Century Schoolbook" panose="02040604050505020304" pitchFamily="18" charset="0"/>
                  </a:rPr>
                  <a:t> - середні товарні запаси грн.;</a:t>
                </a:r>
              </a:p>
              <a:p>
                <a:pPr algn="just"/>
                <a:r>
                  <a:rPr lang="uk-UA" dirty="0">
                    <a:latin typeface="Century Schoolbook" panose="02040604050505020304" pitchFamily="18" charset="0"/>
                  </a:rPr>
                  <a:t>Т – обсяг товарообороту, грн.;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uk-U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Т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dirty="0">
                    <a:latin typeface="Century Schoolbook" panose="02040604050505020304" pitchFamily="18" charset="0"/>
                  </a:rPr>
                  <a:t>- одноденний товарооборот, грн.;</a:t>
                </a:r>
              </a:p>
              <a:p>
                <a:pPr algn="just"/>
                <a:r>
                  <a:rPr lang="uk-UA" dirty="0">
                    <a:latin typeface="Century Schoolbook" panose="02040604050505020304" pitchFamily="18" charset="0"/>
                  </a:rPr>
                  <a:t>Д – кількість днів у періоді.</a:t>
                </a: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B4F561B1-A958-4FDB-A92A-A1C2F9F1B3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1" y="1005185"/>
                <a:ext cx="8558212" cy="4836580"/>
              </a:xfrm>
              <a:prstGeom prst="rect">
                <a:avLst/>
              </a:prstGeom>
              <a:blipFill>
                <a:blip r:embed="rId2"/>
                <a:stretch>
                  <a:fillRect l="-641" t="-757" b="-113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5199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63D46F9-A4F4-461C-94CF-F940FAD81C22}"/>
              </a:ext>
            </a:extLst>
          </p:cNvPr>
          <p:cNvSpPr/>
          <p:nvPr/>
        </p:nvSpPr>
        <p:spPr>
          <a:xfrm>
            <a:off x="1143000" y="1771293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Час </a:t>
            </a:r>
            <a:r>
              <a:rPr lang="ru-RU" dirty="0" err="1">
                <a:latin typeface="Century Schoolbook" panose="02040604050505020304" pitchFamily="18" charset="0"/>
              </a:rPr>
              <a:t>обігу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тривалість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перебування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вигляді</a:t>
            </a:r>
            <a:r>
              <a:rPr lang="ru-RU" dirty="0">
                <a:latin typeface="Century Schoolbook" panose="02040604050505020304" pitchFamily="18" charset="0"/>
              </a:rPr>
              <a:t> товарного запасу, </a:t>
            </a:r>
            <a:r>
              <a:rPr lang="ru-RU" dirty="0" err="1">
                <a:latin typeface="Century Schoolbook" panose="02040604050505020304" pitchFamily="18" charset="0"/>
              </a:rPr>
              <a:t>характеризує</a:t>
            </a:r>
            <a:r>
              <a:rPr lang="ru-RU" dirty="0">
                <a:latin typeface="Century Schoolbook" panose="02040604050505020304" pitchFamily="18" charset="0"/>
              </a:rPr>
              <a:t> час, </a:t>
            </a:r>
            <a:r>
              <a:rPr lang="ru-RU" dirty="0" err="1">
                <a:latin typeface="Century Schoolbook" panose="02040604050505020304" pitchFamily="18" charset="0"/>
              </a:rPr>
              <a:t>необхідний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повного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оновлення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Швидкість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обертання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вказує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скільки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разів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протягом</a:t>
            </a:r>
            <a:r>
              <a:rPr lang="ru-RU" dirty="0">
                <a:latin typeface="Century Schoolbook" panose="02040604050505020304" pitchFamily="18" charset="0"/>
              </a:rPr>
              <a:t> року (кварталу) </a:t>
            </a:r>
            <a:r>
              <a:rPr lang="ru-RU" dirty="0" err="1">
                <a:latin typeface="Century Schoolbook" panose="02040604050505020304" pitchFamily="18" charset="0"/>
              </a:rPr>
              <a:t>поновлюється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товарний</a:t>
            </a:r>
            <a:r>
              <a:rPr lang="ru-RU" dirty="0">
                <a:latin typeface="Century Schoolbook" panose="02040604050505020304" pitchFamily="18" charset="0"/>
              </a:rPr>
              <a:t> запас.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Ці</a:t>
            </a:r>
            <a:r>
              <a:rPr lang="ru-RU" dirty="0">
                <a:latin typeface="Century Schoolbook" panose="02040604050505020304" pitchFamily="18" charset="0"/>
              </a:rPr>
              <a:t> два </a:t>
            </a:r>
            <a:r>
              <a:rPr lang="ru-RU" dirty="0" err="1">
                <a:latin typeface="Century Schoolbook" panose="02040604050505020304" pitchFamily="18" charset="0"/>
              </a:rPr>
              <a:t>показники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тісно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взаємопов'язані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Швидкість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обертання</a:t>
            </a:r>
            <a:r>
              <a:rPr lang="ru-RU" dirty="0">
                <a:latin typeface="Century Schoolbook" panose="02040604050505020304" pitchFamily="18" charset="0"/>
              </a:rPr>
              <a:t>, помножена на час </a:t>
            </a:r>
            <a:r>
              <a:rPr lang="ru-RU" dirty="0" err="1">
                <a:latin typeface="Century Schoolbook" panose="02040604050505020304" pitchFamily="18" charset="0"/>
              </a:rPr>
              <a:t>обертання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дорівнює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днів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звітному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періоді</a:t>
            </a:r>
            <a:r>
              <a:rPr lang="ru-RU" dirty="0">
                <a:latin typeface="Century Schoolbook" panose="02040604050505020304" pitchFamily="18" charset="0"/>
              </a:rPr>
              <a:t> (360, 90, ЗО). </a:t>
            </a:r>
            <a:r>
              <a:rPr lang="ru-RU" dirty="0" err="1">
                <a:latin typeface="Century Schoolbook" panose="02040604050505020304" pitchFamily="18" charset="0"/>
              </a:rPr>
              <a:t>Якщо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поділити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днів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звітному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періоді</a:t>
            </a:r>
            <a:r>
              <a:rPr lang="ru-RU" dirty="0">
                <a:latin typeface="Century Schoolbook" panose="02040604050505020304" pitchFamily="18" charset="0"/>
              </a:rPr>
              <a:t> на час </a:t>
            </a:r>
            <a:r>
              <a:rPr lang="ru-RU" dirty="0" err="1">
                <a:latin typeface="Century Schoolbook" panose="02040604050505020304" pitchFamily="18" charset="0"/>
              </a:rPr>
              <a:t>обертання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то </a:t>
            </a:r>
            <a:r>
              <a:rPr lang="ru-RU" dirty="0" err="1">
                <a:latin typeface="Century Schoolbook" panose="02040604050505020304" pitchFamily="18" charset="0"/>
              </a:rPr>
              <a:t>отримаємо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товарооборотність</a:t>
            </a:r>
            <a:r>
              <a:rPr lang="ru-RU" dirty="0">
                <a:latin typeface="Century Schoolbook" panose="02040604050505020304" pitchFamily="18" charset="0"/>
              </a:rPr>
              <a:t> в разах; </a:t>
            </a:r>
            <a:r>
              <a:rPr lang="ru-RU" dirty="0" err="1">
                <a:latin typeface="Century Schoolbook" panose="02040604050505020304" pitchFamily="18" charset="0"/>
              </a:rPr>
              <a:t>поділивши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днів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звітному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періоді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швидкість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/>
              <a:t>обертання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товарооборотність</a:t>
            </a:r>
            <a:r>
              <a:rPr lang="ru-RU" dirty="0">
                <a:latin typeface="Century Schoolbook" panose="02040604050505020304" pitchFamily="18" charset="0"/>
              </a:rPr>
              <a:t>) в разах, </a:t>
            </a:r>
            <a:r>
              <a:rPr lang="ru-RU" dirty="0" err="1">
                <a:latin typeface="Century Schoolbook" panose="02040604050505020304" pitchFamily="18" charset="0"/>
              </a:rPr>
              <a:t>отримаємо</a:t>
            </a:r>
            <a:r>
              <a:rPr lang="ru-RU" dirty="0">
                <a:latin typeface="Century Schoolbook" panose="02040604050505020304" pitchFamily="18" charset="0"/>
              </a:rPr>
              <a:t> час </a:t>
            </a:r>
            <a:r>
              <a:rPr lang="ru-RU" dirty="0" err="1">
                <a:latin typeface="Century Schoolbook" panose="02040604050505020304" pitchFamily="18" charset="0"/>
              </a:rPr>
              <a:t>обер</a:t>
            </a:r>
            <a:r>
              <a:rPr lang="uk-UA" dirty="0" err="1">
                <a:latin typeface="Century Schoolbook" panose="02040604050505020304" pitchFamily="18" charset="0"/>
              </a:rPr>
              <a:t>тання</a:t>
            </a:r>
            <a:r>
              <a:rPr lang="uk-UA" dirty="0">
                <a:latin typeface="Century Schoolbook" panose="02040604050505020304" pitchFamily="18" charset="0"/>
              </a:rPr>
              <a:t> в днях обороту.</a:t>
            </a:r>
          </a:p>
        </p:txBody>
      </p:sp>
    </p:spTree>
    <p:extLst>
      <p:ext uri="{BB962C8B-B14F-4D97-AF65-F5344CB8AC3E}">
        <p14:creationId xmlns:p14="http://schemas.microsoft.com/office/powerpoint/2010/main" val="2472927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EBC86B-FD43-4E22-BF5C-A5FCBFE856E4}"/>
              </a:ext>
            </a:extLst>
          </p:cNvPr>
          <p:cNvSpPr/>
          <p:nvPr/>
        </p:nvSpPr>
        <p:spPr>
          <a:xfrm>
            <a:off x="819150" y="508338"/>
            <a:ext cx="10287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latin typeface="Trebuchet MS" panose="020B0603020202020204" pitchFamily="34" charset="0"/>
              </a:rPr>
              <a:t>3. </a:t>
            </a:r>
            <a:r>
              <a:rPr lang="ru-RU" sz="2000" i="1" dirty="0" err="1">
                <a:latin typeface="Trebuchet MS" panose="020B0603020202020204" pitchFamily="34" charset="0"/>
              </a:rPr>
              <a:t>Фактори</a:t>
            </a:r>
            <a:r>
              <a:rPr lang="ru-RU" sz="2000" i="1" dirty="0">
                <a:latin typeface="Trebuchet MS" panose="020B0603020202020204" pitchFamily="34" charset="0"/>
              </a:rPr>
              <a:t>, </a:t>
            </a:r>
            <a:r>
              <a:rPr lang="ru-RU" sz="2000" i="1" dirty="0" err="1">
                <a:latin typeface="Trebuchet MS" panose="020B0603020202020204" pitchFamily="34" charset="0"/>
              </a:rPr>
              <a:t>що</a:t>
            </a:r>
            <a:r>
              <a:rPr lang="ru-RU" sz="2000" i="1" dirty="0">
                <a:latin typeface="Trebuchet MS" panose="020B0603020202020204" pitchFamily="34" charset="0"/>
              </a:rPr>
              <a:t> </a:t>
            </a:r>
            <a:r>
              <a:rPr lang="ru-RU" sz="2000" i="1" dirty="0" err="1">
                <a:latin typeface="Trebuchet MS" panose="020B0603020202020204" pitchFamily="34" charset="0"/>
              </a:rPr>
              <a:t>визначають</a:t>
            </a:r>
            <a:r>
              <a:rPr lang="ru-RU" sz="2000" i="1" dirty="0">
                <a:latin typeface="Trebuchet MS" panose="020B0603020202020204" pitchFamily="34" charset="0"/>
              </a:rPr>
              <a:t> </a:t>
            </a:r>
            <a:r>
              <a:rPr lang="ru-RU" sz="2000" i="1" dirty="0" err="1">
                <a:latin typeface="Trebuchet MS" panose="020B0603020202020204" pitchFamily="34" charset="0"/>
              </a:rPr>
              <a:t>розмір</a:t>
            </a:r>
            <a:r>
              <a:rPr lang="ru-RU" sz="2000" i="1" dirty="0">
                <a:latin typeface="Trebuchet MS" panose="020B0603020202020204" pitchFamily="34" charset="0"/>
              </a:rPr>
              <a:t> та </a:t>
            </a:r>
            <a:r>
              <a:rPr lang="ru-RU" sz="2000" i="1" dirty="0" err="1">
                <a:latin typeface="Trebuchet MS" panose="020B0603020202020204" pitchFamily="34" charset="0"/>
              </a:rPr>
              <a:t>швидкість</a:t>
            </a:r>
            <a:r>
              <a:rPr lang="ru-RU" sz="2000" i="1" dirty="0">
                <a:latin typeface="Trebuchet MS" panose="020B0603020202020204" pitchFamily="34" charset="0"/>
              </a:rPr>
              <a:t> обо</a:t>
            </a:r>
            <a:r>
              <a:rPr lang="uk-UA" sz="2000" i="1" dirty="0">
                <a:latin typeface="Trebuchet MS" panose="020B0603020202020204" pitchFamily="34" charset="0"/>
              </a:rPr>
              <a:t>роту товарних запасів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Динаміка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та час </a:t>
            </a:r>
            <a:r>
              <a:rPr lang="ru-RU" dirty="0" err="1">
                <a:latin typeface="Century Schoolbook" panose="02040604050505020304" pitchFamily="18" charset="0"/>
              </a:rPr>
              <a:t>обертання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складаються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великої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644198-2945-42E5-BEB4-E68DDE4EB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660" y="1447331"/>
            <a:ext cx="6226080" cy="541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39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143970B-349A-40FC-815C-785B5913D786}"/>
              </a:ext>
            </a:extLst>
          </p:cNvPr>
          <p:cNvSpPr/>
          <p:nvPr/>
        </p:nvSpPr>
        <p:spPr>
          <a:xfrm>
            <a:off x="1104899" y="1306890"/>
            <a:ext cx="98488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характеру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механізму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впливу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необхідною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передумовою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обгрунтованої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стану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розробки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прийняття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конкретних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заходів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регулювання.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Найважливішими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зовнішніми</a:t>
            </a:r>
            <a:r>
              <a:rPr lang="ru-RU" dirty="0">
                <a:latin typeface="Century Schoolbook" panose="02040604050505020304" pitchFamily="18" charset="0"/>
              </a:rPr>
              <a:t> факторами,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наступні</a:t>
            </a:r>
            <a:r>
              <a:rPr lang="ru-RU" dirty="0">
                <a:latin typeface="Century Schoolbook" panose="02040604050505020304" pitchFamily="18" charset="0"/>
              </a:rPr>
              <a:t>: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45D5390-72EC-4452-8678-C07A823DBC33}"/>
              </a:ext>
            </a:extLst>
          </p:cNvPr>
          <p:cNvSpPr/>
          <p:nvPr/>
        </p:nvSpPr>
        <p:spPr>
          <a:xfrm>
            <a:off x="1825209" y="3244334"/>
            <a:ext cx="5798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1. </a:t>
            </a:r>
            <a:r>
              <a:rPr lang="ru-RU" i="1" dirty="0" err="1">
                <a:latin typeface="Century Schoolbook" panose="02040604050505020304" pitchFamily="18" charset="0"/>
              </a:rPr>
              <a:t>Співвідношення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між</a:t>
            </a:r>
            <a:r>
              <a:rPr lang="ru-RU" i="1" dirty="0">
                <a:latin typeface="Century Schoolbook" panose="02040604050505020304" pitchFamily="18" charset="0"/>
              </a:rPr>
              <a:t> попитом та </a:t>
            </a:r>
            <a:r>
              <a:rPr lang="ru-RU" i="1" dirty="0" err="1">
                <a:latin typeface="Century Schoolbook" panose="02040604050505020304" pitchFamily="18" charset="0"/>
              </a:rPr>
              <a:t>пропозицією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1C2F985-8A32-4CD0-8D93-2ADE906F69DC}"/>
              </a:ext>
            </a:extLst>
          </p:cNvPr>
          <p:cNvSpPr/>
          <p:nvPr/>
        </p:nvSpPr>
        <p:spPr>
          <a:xfrm>
            <a:off x="1481137" y="3899596"/>
            <a:ext cx="90963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В </a:t>
            </a:r>
            <a:r>
              <a:rPr lang="ru-RU" dirty="0" err="1">
                <a:latin typeface="Century Schoolbook" panose="02040604050505020304" pitchFamily="18" charset="0"/>
              </a:rPr>
              <a:t>умовах</a:t>
            </a:r>
            <a:r>
              <a:rPr lang="ru-RU" dirty="0">
                <a:latin typeface="Century Schoolbook" panose="02040604050505020304" pitchFamily="18" charset="0"/>
              </a:rPr>
              <a:t>, коли попит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окремі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перевищує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пропозицію</a:t>
            </a:r>
            <a:r>
              <a:rPr lang="ru-RU" dirty="0">
                <a:latin typeface="Century Schoolbook" panose="02040604050505020304" pitchFamily="18" charset="0"/>
              </a:rPr>
              <a:t>, товарооборот </a:t>
            </a:r>
            <a:r>
              <a:rPr lang="ru-RU" dirty="0" err="1">
                <a:latin typeface="Century Schoolbook" panose="02040604050505020304" pitchFamily="18" charset="0"/>
              </a:rPr>
              <a:t>здійснюється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найменшими</a:t>
            </a:r>
            <a:r>
              <a:rPr lang="ru-RU" dirty="0">
                <a:latin typeface="Century Schoolbook" panose="02040604050505020304" pitchFamily="18" charset="0"/>
              </a:rPr>
              <a:t> запасами. В </a:t>
            </a:r>
            <a:r>
              <a:rPr lang="ru-RU" dirty="0" err="1">
                <a:latin typeface="Century Schoolbook" panose="02040604050505020304" pitchFamily="18" charset="0"/>
              </a:rPr>
              <a:t>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збільшення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пропозиції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насиченості</a:t>
            </a:r>
            <a:r>
              <a:rPr lang="ru-RU" dirty="0">
                <a:latin typeface="Century Schoolbook" panose="02040604050505020304" pitchFamily="18" charset="0"/>
              </a:rPr>
              <a:t> ринку </a:t>
            </a:r>
            <a:r>
              <a:rPr lang="ru-RU" dirty="0" err="1">
                <a:latin typeface="Century Schoolbook" panose="02040604050505020304" pitchFamily="18" charset="0"/>
              </a:rPr>
              <a:t>спостерігається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деяке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уповільнення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швидкості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обертання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816614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FE50F60-AC37-4FCE-BBFC-E0DA43353EE1}"/>
              </a:ext>
            </a:extLst>
          </p:cNvPr>
          <p:cNvSpPr/>
          <p:nvPr/>
        </p:nvSpPr>
        <p:spPr>
          <a:xfrm>
            <a:off x="1671637" y="1683425"/>
            <a:ext cx="89820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2. </a:t>
            </a:r>
            <a:r>
              <a:rPr lang="ru-RU" i="1" dirty="0" err="1">
                <a:latin typeface="Century Schoolbook" panose="02040604050505020304" pitchFamily="18" charset="0"/>
              </a:rPr>
              <a:t>Рівномірність</a:t>
            </a:r>
            <a:r>
              <a:rPr lang="ru-RU" i="1" dirty="0">
                <a:latin typeface="Century Schoolbook" panose="02040604050505020304" pitchFamily="18" charset="0"/>
              </a:rPr>
              <a:t> та </a:t>
            </a:r>
            <a:r>
              <a:rPr lang="ru-RU" i="1" dirty="0" err="1">
                <a:latin typeface="Century Schoolbook" panose="02040604050505020304" pitchFamily="18" charset="0"/>
              </a:rPr>
              <a:t>стійкість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споживання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окремих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товарів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</a:p>
          <a:p>
            <a:endParaRPr lang="ru-RU" i="1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Чим </a:t>
            </a:r>
            <a:r>
              <a:rPr lang="ru-RU" dirty="0" err="1">
                <a:latin typeface="Century Schoolbook" panose="02040604050505020304" pitchFamily="18" charset="0"/>
              </a:rPr>
              <a:t>стабільнішим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сталішим</a:t>
            </a:r>
            <a:r>
              <a:rPr lang="ru-RU" dirty="0">
                <a:latin typeface="Century Schoolbook" panose="02040604050505020304" pitchFamily="18" charset="0"/>
              </a:rPr>
              <a:t> є попит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окремі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меншою</a:t>
            </a:r>
            <a:r>
              <a:rPr lang="ru-RU" dirty="0">
                <a:latin typeface="Century Schoolbook" panose="02040604050505020304" pitchFamily="18" charset="0"/>
              </a:rPr>
              <a:t> є потреба в </a:t>
            </a:r>
            <a:r>
              <a:rPr lang="ru-RU" dirty="0" err="1">
                <a:latin typeface="Century Schoolbook" panose="02040604050505020304" pitchFamily="18" charset="0"/>
              </a:rPr>
              <a:t>створенні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випадок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непередбачених коливань попиту.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Зовнішньою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ознакою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рівномірності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показники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середньоквадратичного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відхилення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коефіцієнта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варіації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одноденного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783BBA4-EBEC-4CAD-8F27-5B3C61F0BCAB}"/>
              </a:ext>
            </a:extLst>
          </p:cNvPr>
          <p:cNvSpPr/>
          <p:nvPr/>
        </p:nvSpPr>
        <p:spPr>
          <a:xfrm>
            <a:off x="1671637" y="4115574"/>
            <a:ext cx="9448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Великий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свідчить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імпульсивне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ажіотажне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періодичний</a:t>
            </a:r>
            <a:r>
              <a:rPr lang="ru-RU" dirty="0">
                <a:latin typeface="Century Schoolbook" panose="02040604050505020304" pitchFamily="18" charset="0"/>
              </a:rPr>
              <a:t> попит,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потребує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відносно</a:t>
            </a:r>
            <a:r>
              <a:rPr lang="ru-RU" dirty="0">
                <a:latin typeface="Century Schoolbook" panose="02040604050505020304" pitchFamily="18" charset="0"/>
              </a:rPr>
              <a:t> великих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продовження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нормальної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і в </a:t>
            </a:r>
            <a:r>
              <a:rPr lang="ru-RU" dirty="0" err="1">
                <a:latin typeface="Century Schoolbook" panose="02040604050505020304" pitchFamily="18" charset="0"/>
              </a:rPr>
              <a:t>критичні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підвищеного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319503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7AA287-C23B-436B-8E5A-5C2D961A8FF3}"/>
              </a:ext>
            </a:extLst>
          </p:cNvPr>
          <p:cNvSpPr/>
          <p:nvPr/>
        </p:nvSpPr>
        <p:spPr>
          <a:xfrm>
            <a:off x="1123950" y="1248698"/>
            <a:ext cx="97917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3. </a:t>
            </a:r>
            <a:r>
              <a:rPr lang="ru-RU" i="1" dirty="0" err="1">
                <a:latin typeface="Century Schoolbook" panose="02040604050505020304" pitchFamily="18" charset="0"/>
              </a:rPr>
              <a:t>Ритмічність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виробництва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окремих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товарів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</a:p>
          <a:p>
            <a:endParaRPr lang="ru-RU" i="1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Виробництво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закупівля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сезонний</a:t>
            </a:r>
            <a:r>
              <a:rPr lang="ru-RU" dirty="0">
                <a:latin typeface="Century Schoolbook" panose="02040604050505020304" pitchFamily="18" charset="0"/>
              </a:rPr>
              <a:t> характер.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відноситься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овочів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цукру</a:t>
            </a:r>
            <a:r>
              <a:rPr lang="ru-RU" dirty="0">
                <a:latin typeface="Century Schoolbook" panose="02040604050505020304" pitchFamily="18" charset="0"/>
              </a:rPr>
              <a:t>, круп, </a:t>
            </a:r>
            <a:r>
              <a:rPr lang="ru-RU" dirty="0" err="1">
                <a:latin typeface="Century Schoolbook" panose="02040604050505020304" pitchFamily="18" charset="0"/>
              </a:rPr>
              <a:t>плодоовочевих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консервів тощо.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В </a:t>
            </a:r>
            <a:r>
              <a:rPr lang="ru-RU" dirty="0" err="1">
                <a:latin typeface="Century Schoolbook" panose="02040604050505020304" pitchFamily="18" charset="0"/>
              </a:rPr>
              <a:t>періоди</a:t>
            </a:r>
            <a:r>
              <a:rPr lang="ru-RU" dirty="0">
                <a:latin typeface="Century Schoolbook" panose="02040604050505020304" pitchFamily="18" charset="0"/>
              </a:rPr>
              <a:t> сезону </a:t>
            </a:r>
            <a:r>
              <a:rPr lang="ru-RU" dirty="0" err="1">
                <a:latin typeface="Century Schoolbook" panose="02040604050505020304" pitchFamily="18" charset="0"/>
              </a:rPr>
              <a:t>виробництва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придбання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безпосередніх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виробників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мінімальними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цінами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Після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завершення</a:t>
            </a:r>
            <a:r>
              <a:rPr lang="ru-RU" dirty="0">
                <a:latin typeface="Century Schoolbook" panose="02040604050505020304" pitchFamily="18" charset="0"/>
              </a:rPr>
              <a:t> сезону </a:t>
            </a:r>
            <a:r>
              <a:rPr lang="ru-RU" dirty="0" err="1">
                <a:latin typeface="Century Schoolbook" panose="02040604050505020304" pitchFamily="18" charset="0"/>
              </a:rPr>
              <a:t>основним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постачальником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різні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посередники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чиї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вищі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ціни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виробників</a:t>
            </a:r>
            <a:r>
              <a:rPr lang="ru-RU" dirty="0">
                <a:latin typeface="Century Schoolbook" panose="02040604050505020304" pitchFamily="18" charset="0"/>
              </a:rPr>
              <a:t>. Закупка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дефіцитних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після</a:t>
            </a:r>
            <a:r>
              <a:rPr lang="ru-RU" dirty="0">
                <a:latin typeface="Century Schoolbook" panose="02040604050505020304" pitchFamily="18" charset="0"/>
              </a:rPr>
              <a:t> сезону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взагалі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неможливою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негативно </a:t>
            </a:r>
            <a:r>
              <a:rPr lang="ru-RU" dirty="0" err="1">
                <a:latin typeface="Century Schoolbook" panose="02040604050505020304" pitchFamily="18" charset="0"/>
              </a:rPr>
              <a:t>впливатиме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асортимент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товарів підприємства.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Наявність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фактора (за </a:t>
            </a:r>
            <a:r>
              <a:rPr lang="ru-RU" dirty="0" err="1">
                <a:latin typeface="Century Schoolbook" panose="02040604050505020304" pitchFamily="18" charset="0"/>
              </a:rPr>
              <a:t>наявності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відповідної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матеріально-технічної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бази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грошових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коштів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обумовлює</a:t>
            </a:r>
            <a:r>
              <a:rPr lang="ru-RU" dirty="0">
                <a:latin typeface="Century Schoolbook" panose="02040604050505020304" pitchFamily="18" charset="0"/>
              </a:rPr>
              <a:t> потребу та </a:t>
            </a:r>
            <a:r>
              <a:rPr lang="ru-RU" dirty="0" err="1">
                <a:latin typeface="Century Schoolbook" panose="02040604050505020304" pitchFamily="18" charset="0"/>
              </a:rPr>
              <a:t>економічну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зацікавленість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створенні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</a:t>
            </a:r>
            <a:r>
              <a:rPr lang="uk-UA" dirty="0">
                <a:latin typeface="Century Schoolbook" panose="02040604050505020304" pitchFamily="18" charset="0"/>
              </a:rPr>
              <a:t>сів сезонного зберігання.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30674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22F0B4-926A-4AA5-AD17-D37E70152616}"/>
              </a:ext>
            </a:extLst>
          </p:cNvPr>
          <p:cNvSpPr/>
          <p:nvPr/>
        </p:nvSpPr>
        <p:spPr>
          <a:xfrm>
            <a:off x="1147762" y="823943"/>
            <a:ext cx="989647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1" u="none" strike="noStrike" baseline="0" dirty="0">
                <a:latin typeface="Trebuchet MS" panose="020B0603020202020204" pitchFamily="34" charset="0"/>
              </a:rPr>
              <a:t>1. Суть та склад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товарних</a:t>
            </a:r>
            <a:r>
              <a:rPr lang="ru-RU" sz="2400" b="0" i="1" u="none" strike="noStrike" baseline="0" dirty="0">
                <a:latin typeface="Trebuchet MS" panose="020B0603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запасів</a:t>
            </a:r>
            <a:r>
              <a:rPr lang="ru-RU" sz="2400" b="0" i="1" u="none" strike="noStrike" baseline="0" dirty="0">
                <a:latin typeface="Trebuchet MS" panose="020B0603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торговельного</a:t>
            </a:r>
            <a:r>
              <a:rPr lang="ru-RU" sz="2400" b="0" i="1" u="none" strike="noStrike" baseline="0" dirty="0">
                <a:latin typeface="Trebuchet MS" panose="020B0603020202020204" pitchFamily="34" charset="0"/>
              </a:rPr>
              <a:t> </a:t>
            </a:r>
            <a:r>
              <a:rPr lang="uk-UA" sz="2400" b="0" i="1" u="none" strike="noStrike" baseline="0" dirty="0">
                <a:latin typeface="Trebuchet MS" panose="020B0603020202020204" pitchFamily="34" charset="0"/>
              </a:rPr>
              <a:t>підприємства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безперервності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процесу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обслуговування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покупців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потребує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створення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торговельному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певного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i="1" dirty="0" err="1">
                <a:latin typeface="Century Schoolbook" panose="02040604050505020304" pitchFamily="18" charset="0"/>
              </a:rPr>
              <a:t>Товарний</a:t>
            </a:r>
            <a:r>
              <a:rPr lang="ru-RU" i="1" dirty="0">
                <a:latin typeface="Century Schoolbook" panose="02040604050505020304" pitchFamily="18" charset="0"/>
              </a:rPr>
              <a:t> запас - </a:t>
            </a:r>
            <a:r>
              <a:rPr lang="ru-RU" dirty="0" err="1">
                <a:latin typeface="Century Schoolbook" panose="02040604050505020304" pitchFamily="18" charset="0"/>
              </a:rPr>
              <a:t>являє</a:t>
            </a:r>
            <a:r>
              <a:rPr lang="ru-RU" dirty="0">
                <a:latin typeface="Century Schoolbook" panose="02040604050505020304" pitchFamily="18" charset="0"/>
              </a:rPr>
              <a:t> собою </a:t>
            </a:r>
            <a:r>
              <a:rPr lang="ru-RU" dirty="0" err="1">
                <a:latin typeface="Century Schoolbook" panose="02040604050505020304" pitchFamily="18" charset="0"/>
              </a:rPr>
              <a:t>масу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призначену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наступного</a:t>
            </a:r>
            <a:r>
              <a:rPr lang="ru-RU" dirty="0">
                <a:latin typeface="Century Schoolbook" panose="02040604050505020304" pitchFamily="18" charset="0"/>
              </a:rPr>
              <a:t> продажу,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знаходиться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сфері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обігу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процесі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переміщення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виробництва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споживача</a:t>
            </a:r>
            <a:r>
              <a:rPr lang="ru-RU" dirty="0">
                <a:latin typeface="Century Schoolbook" panose="02040604050505020304" pitchFamily="18" charset="0"/>
              </a:rPr>
              <a:t>. В </a:t>
            </a:r>
            <a:r>
              <a:rPr lang="ru-RU" dirty="0" err="1">
                <a:latin typeface="Century Schoolbook" panose="02040604050505020304" pitchFamily="18" charset="0"/>
              </a:rPr>
              <a:t>процесі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переміщення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</a:t>
            </a:r>
            <a:r>
              <a:rPr lang="ru-RU" dirty="0" err="1">
                <a:latin typeface="Century Schoolbook" panose="02040604050505020304" pitchFamily="18" charset="0"/>
              </a:rPr>
              <a:t>сфери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обігу набувають різних форм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BC3959-9646-4773-B3C0-08F345D5C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231" y="3429000"/>
            <a:ext cx="9084736" cy="225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426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4040B10-0A94-4FA9-A79D-236D75D435E6}"/>
              </a:ext>
            </a:extLst>
          </p:cNvPr>
          <p:cNvSpPr/>
          <p:nvPr/>
        </p:nvSpPr>
        <p:spPr>
          <a:xfrm>
            <a:off x="1333500" y="1582341"/>
            <a:ext cx="9220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4. Стан </a:t>
            </a:r>
            <a:r>
              <a:rPr lang="ru-RU" i="1" dirty="0" err="1">
                <a:latin typeface="Century Schoolbook" panose="02040604050505020304" pitchFamily="18" charset="0"/>
              </a:rPr>
              <a:t>конкуренції</a:t>
            </a:r>
            <a:r>
              <a:rPr lang="ru-RU" i="1" dirty="0">
                <a:latin typeface="Century Schoolbook" panose="02040604050505020304" pitchFamily="18" charset="0"/>
              </a:rPr>
              <a:t> на ринку </a:t>
            </a:r>
            <a:r>
              <a:rPr lang="ru-RU" i="1" dirty="0" err="1">
                <a:latin typeface="Century Schoolbook" panose="02040604050505020304" pitchFamily="18" charset="0"/>
              </a:rPr>
              <a:t>товарних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ресурсів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Чим </a:t>
            </a:r>
            <a:r>
              <a:rPr lang="ru-RU" dirty="0" err="1">
                <a:latin typeface="Century Schoolbook" panose="02040604050505020304" pitchFamily="18" charset="0"/>
              </a:rPr>
              <a:t>вищий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ступінь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конкуренції</a:t>
            </a:r>
            <a:r>
              <a:rPr lang="ru-RU" dirty="0">
                <a:latin typeface="Century Schoolbook" panose="02040604050505020304" pitchFamily="18" charset="0"/>
              </a:rPr>
              <a:t> на ринку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ресурсів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більшу</a:t>
            </a:r>
            <a:r>
              <a:rPr lang="ru-RU" dirty="0">
                <a:latin typeface="Century Schoolbook" panose="02040604050505020304" pitchFamily="18" charset="0"/>
              </a:rPr>
              <a:t> свободу у </a:t>
            </a:r>
            <a:r>
              <a:rPr lang="ru-RU" dirty="0" err="1">
                <a:latin typeface="Century Schoolbook" panose="02040604050505020304" pitchFamily="18" charset="0"/>
              </a:rPr>
              <a:t>виборі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постачальників</a:t>
            </a:r>
            <a:r>
              <a:rPr lang="ru-RU" dirty="0">
                <a:latin typeface="Century Schoolbook" panose="02040604050505020304" pitchFamily="18" charset="0"/>
              </a:rPr>
              <a:t> та "</a:t>
            </a:r>
            <a:r>
              <a:rPr lang="ru-RU" dirty="0" err="1">
                <a:latin typeface="Century Schoolbook" panose="02040604050505020304" pitchFamily="18" charset="0"/>
              </a:rPr>
              <a:t>уторгуванні</a:t>
            </a:r>
            <a:r>
              <a:rPr lang="ru-RU" dirty="0">
                <a:latin typeface="Century Schoolbook" panose="02040604050505020304" pitchFamily="18" charset="0"/>
              </a:rPr>
              <a:t>" умов поставки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Узгоджені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умови</a:t>
            </a:r>
            <a:r>
              <a:rPr lang="ru-RU" dirty="0">
                <a:latin typeface="Century Schoolbook" panose="02040604050505020304" pitchFamily="18" charset="0"/>
              </a:rPr>
              <a:t> поставки: </a:t>
            </a:r>
            <a:r>
              <a:rPr lang="ru-RU" dirty="0" err="1">
                <a:latin typeface="Century Schoolbook" panose="02040604050505020304" pitchFamily="18" charset="0"/>
              </a:rPr>
              <a:t>періодичність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обсяги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партій</a:t>
            </a:r>
            <a:r>
              <a:rPr lang="ru-RU" dirty="0">
                <a:latin typeface="Century Schoolbook" panose="02040604050505020304" pitchFamily="18" charset="0"/>
              </a:rPr>
              <a:t> поставки,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оновлює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можливість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повернення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недоброякісних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нереалізованих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суттєво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впливають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387064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5A88CFB-BC2C-411D-83B8-F7E7FA241576}"/>
              </a:ext>
            </a:extLst>
          </p:cNvPr>
          <p:cNvSpPr/>
          <p:nvPr/>
        </p:nvSpPr>
        <p:spPr>
          <a:xfrm>
            <a:off x="1333500" y="1720840"/>
            <a:ext cx="90868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5. </a:t>
            </a:r>
            <a:r>
              <a:rPr lang="ru-RU" i="1" dirty="0" err="1">
                <a:latin typeface="Century Schoolbook" panose="02040604050505020304" pitchFamily="18" charset="0"/>
              </a:rPr>
              <a:t>Добросовісність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постачальників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щодо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виконання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договорів</a:t>
            </a:r>
            <a:r>
              <a:rPr lang="ru-RU" i="1" dirty="0">
                <a:latin typeface="Century Schoolbook" panose="02040604050505020304" pitchFamily="18" charset="0"/>
              </a:rPr>
              <a:t> поставки </a:t>
            </a:r>
            <a:r>
              <a:rPr lang="ru-RU" i="1" dirty="0" err="1">
                <a:latin typeface="Century Schoolbook" panose="02040604050505020304" pitchFamily="18" charset="0"/>
              </a:rPr>
              <a:t>товарних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ресурсів</a:t>
            </a:r>
            <a:r>
              <a:rPr lang="ru-RU" i="1" dirty="0">
                <a:latin typeface="Century Schoolbook" panose="02040604050505020304" pitchFamily="18" charset="0"/>
              </a:rPr>
              <a:t>, стан </a:t>
            </a:r>
            <a:r>
              <a:rPr lang="ru-RU" i="1" dirty="0" err="1">
                <a:latin typeface="Century Schoolbook" panose="02040604050505020304" pitchFamily="18" charset="0"/>
              </a:rPr>
              <a:t>дисципліни</a:t>
            </a:r>
            <a:r>
              <a:rPr lang="ru-RU" i="1" dirty="0">
                <a:latin typeface="Century Schoolbook" panose="02040604050505020304" pitchFamily="18" charset="0"/>
              </a:rPr>
              <a:t> поставок.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Загальний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менталітет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постачальників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обов'язковість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добросовісність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виконання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договорів</a:t>
            </a:r>
            <a:r>
              <a:rPr lang="ru-RU" dirty="0">
                <a:latin typeface="Century Schoolbook" panose="02040604050505020304" pitchFamily="18" charset="0"/>
              </a:rPr>
              <a:t> поставки </a:t>
            </a:r>
            <a:r>
              <a:rPr lang="ru-RU" dirty="0" err="1">
                <a:latin typeface="Century Schoolbook" panose="02040604050505020304" pitchFamily="18" charset="0"/>
              </a:rPr>
              <a:t>визначає</a:t>
            </a:r>
            <a:r>
              <a:rPr lang="ru-RU" dirty="0">
                <a:latin typeface="Century Schoolbook" panose="02040604050505020304" pitchFamily="18" charset="0"/>
              </a:rPr>
              <a:t> потребу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створенні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страхових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 Чим </a:t>
            </a:r>
            <a:r>
              <a:rPr lang="ru-RU" dirty="0" err="1">
                <a:latin typeface="Century Schoolbook" panose="02040604050505020304" pitchFamily="18" charset="0"/>
              </a:rPr>
              <a:t>добросовіснішими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постачальники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чим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ритмічно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безперервно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організоване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власне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виробництво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нижча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ймовірність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невиконання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графіка</a:t>
            </a:r>
            <a:r>
              <a:rPr lang="ru-RU" dirty="0">
                <a:latin typeface="Century Schoolbook" panose="02040604050505020304" pitchFamily="18" charset="0"/>
              </a:rPr>
              <a:t> завозу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відповідно</a:t>
            </a:r>
            <a:r>
              <a:rPr lang="ru-RU" dirty="0">
                <a:latin typeface="Century Schoolbook" panose="02040604050505020304" pitchFamily="18" charset="0"/>
              </a:rPr>
              <a:t>, і потреба в </a:t>
            </a:r>
            <a:r>
              <a:rPr lang="uk-UA" dirty="0">
                <a:latin typeface="Century Schoolbook" panose="02040604050505020304" pitchFamily="18" charset="0"/>
              </a:rPr>
              <a:t>створенні товарних запасів.</a:t>
            </a:r>
          </a:p>
        </p:txBody>
      </p:sp>
    </p:spTree>
    <p:extLst>
      <p:ext uri="{BB962C8B-B14F-4D97-AF65-F5344CB8AC3E}">
        <p14:creationId xmlns:p14="http://schemas.microsoft.com/office/powerpoint/2010/main" val="1076124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017BFEC-8BFE-461B-A244-919B818B9D5E}"/>
              </a:ext>
            </a:extLst>
          </p:cNvPr>
          <p:cNvSpPr/>
          <p:nvPr/>
        </p:nvSpPr>
        <p:spPr>
          <a:xfrm>
            <a:off x="1419225" y="1443841"/>
            <a:ext cx="93821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latin typeface="Century Schoolbook" panose="02040604050505020304" pitchFamily="18" charset="0"/>
              </a:rPr>
              <a:t>6. Рівень інфляційних очікувань.</a:t>
            </a:r>
          </a:p>
          <a:p>
            <a:endParaRPr lang="uk-UA" i="1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В </a:t>
            </a:r>
            <a:r>
              <a:rPr lang="ru-RU" dirty="0" err="1">
                <a:latin typeface="Century Schoolbook" panose="02040604050505020304" pitchFamily="18" charset="0"/>
              </a:rPr>
              <a:t>умовах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інфляційної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економіки</a:t>
            </a:r>
            <a:r>
              <a:rPr lang="ru-RU" dirty="0">
                <a:latin typeface="Century Schoolbook" panose="02040604050505020304" pitchFamily="18" charset="0"/>
              </a:rPr>
              <a:t> одним з </a:t>
            </a:r>
            <a:r>
              <a:rPr lang="ru-RU" dirty="0" err="1">
                <a:latin typeface="Century Schoolbook" panose="02040604050505020304" pitchFamily="18" charset="0"/>
              </a:rPr>
              <a:t>спонукаючих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мотивів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створення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матеріальних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резервів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захист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обігових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коштів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</a:t>
            </a:r>
            <a:r>
              <a:rPr lang="uk-UA" dirty="0" err="1">
                <a:latin typeface="Century Schoolbook" panose="02040604050505020304" pitchFamily="18" charset="0"/>
              </a:rPr>
              <a:t>приємств</a:t>
            </a:r>
            <a:r>
              <a:rPr lang="uk-UA" dirty="0">
                <a:latin typeface="Century Schoolbook" panose="02040604050505020304" pitchFamily="18" charset="0"/>
              </a:rPr>
              <a:t> від інфляційного знецінення. Чим вищі темпи інфляції, тим </a:t>
            </a:r>
            <a:r>
              <a:rPr lang="ru-RU" dirty="0" err="1">
                <a:latin typeface="Century Schoolbook" panose="02040604050505020304" pitchFamily="18" charset="0"/>
              </a:rPr>
              <a:t>більша</a:t>
            </a:r>
            <a:r>
              <a:rPr lang="ru-RU" dirty="0">
                <a:latin typeface="Century Schoolbook" panose="02040604050505020304" pitchFamily="18" charset="0"/>
              </a:rPr>
              <a:t> й </a:t>
            </a:r>
            <a:r>
              <a:rPr lang="ru-RU" dirty="0" err="1">
                <a:latin typeface="Century Schoolbook" panose="02040604050505020304" pitchFamily="18" charset="0"/>
              </a:rPr>
              <a:t>зацікавленість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</a:t>
            </a:r>
            <a:r>
              <a:rPr lang="ru-RU" dirty="0">
                <a:latin typeface="Century Schoolbook" panose="02040604050505020304" pitchFamily="18" charset="0"/>
              </a:rPr>
              <a:t> у максимальному </a:t>
            </a:r>
            <a:r>
              <a:rPr lang="ru-RU" dirty="0" err="1">
                <a:latin typeface="Century Schoolbook" panose="02040604050505020304" pitchFamily="18" charset="0"/>
              </a:rPr>
              <a:t>підвищенні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з метою </a:t>
            </a:r>
            <a:r>
              <a:rPr lang="ru-RU" dirty="0" err="1">
                <a:latin typeface="Century Schoolbook" panose="02040604050505020304" pitchFamily="18" charset="0"/>
              </a:rPr>
              <a:t>захисту</a:t>
            </a:r>
            <a:r>
              <a:rPr lang="ru-RU" dirty="0">
                <a:latin typeface="Century Schoolbook" panose="02040604050505020304" pitchFamily="18" charset="0"/>
              </a:rPr>
              <a:t> грошей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інфляції</a:t>
            </a:r>
            <a:r>
              <a:rPr lang="ru-RU" dirty="0">
                <a:latin typeface="Century Schoolbook" panose="02040604050505020304" pitchFamily="18" charset="0"/>
              </a:rPr>
              <a:t> та для 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додаткового</a:t>
            </a:r>
            <a:r>
              <a:rPr lang="ru-RU" dirty="0">
                <a:latin typeface="Century Schoolbook" panose="02040604050505020304" pitchFamily="18" charset="0"/>
              </a:rPr>
              <a:t> доходу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випереджаючого</a:t>
            </a:r>
            <a:r>
              <a:rPr lang="ru-RU" dirty="0">
                <a:latin typeface="Century Schoolbook" panose="02040604050505020304" pitchFamily="18" charset="0"/>
              </a:rPr>
              <a:t> росту </a:t>
            </a:r>
            <a:r>
              <a:rPr lang="ru-RU" dirty="0" err="1">
                <a:latin typeface="Century Schoolbook" panose="02040604050505020304" pitchFamily="18" charset="0"/>
              </a:rPr>
              <a:t>цін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окремі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порівняно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загальним</a:t>
            </a:r>
            <a:r>
              <a:rPr lang="ru-RU" dirty="0">
                <a:latin typeface="Century Schoolbook" panose="02040604050505020304" pitchFamily="18" charset="0"/>
              </a:rPr>
              <a:t> темпом </a:t>
            </a:r>
            <a:r>
              <a:rPr lang="ru-RU" dirty="0" err="1">
                <a:latin typeface="Century Schoolbook" panose="02040604050505020304" pitchFamily="18" charset="0"/>
              </a:rPr>
              <a:t>інфляції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42102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4E4866-D1FF-4325-9E59-8E4963ECF266}"/>
              </a:ext>
            </a:extLst>
          </p:cNvPr>
          <p:cNvSpPr/>
          <p:nvPr/>
        </p:nvSpPr>
        <p:spPr>
          <a:xfrm>
            <a:off x="1047750" y="1437144"/>
            <a:ext cx="100965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обіговість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внутрішніми</a:t>
            </a:r>
            <a:r>
              <a:rPr lang="ru-RU" i="1" dirty="0">
                <a:latin typeface="Century Schoolbook" panose="02040604050505020304" pitchFamily="18" charset="0"/>
              </a:rPr>
              <a:t> факторами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залежать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самого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визначаються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стратегією</a:t>
            </a:r>
            <a:r>
              <a:rPr lang="ru-RU" dirty="0">
                <a:latin typeface="Century Schoolbook" panose="02040604050505020304" pitchFamily="18" charset="0"/>
              </a:rPr>
              <a:t> й тактикою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endParaRPr lang="uk-UA" dirty="0">
              <a:latin typeface="Century Schoolbook" panose="02040604050505020304" pitchFamily="18" charset="0"/>
            </a:endParaRPr>
          </a:p>
          <a:p>
            <a:r>
              <a:rPr lang="uk-UA" dirty="0">
                <a:latin typeface="Century Schoolbook" panose="02040604050505020304" pitchFamily="18" charset="0"/>
              </a:rPr>
              <a:t>До таких факторів належать:</a:t>
            </a:r>
          </a:p>
          <a:p>
            <a:r>
              <a:rPr lang="uk-UA" i="1" dirty="0">
                <a:latin typeface="Century Schoolbook" panose="02040604050505020304" pitchFamily="18" charset="0"/>
              </a:rPr>
              <a:t>1. Місцезнаходження торговельного підприємства.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Даний фактор </a:t>
            </a:r>
            <a:r>
              <a:rPr lang="ru-RU" dirty="0" err="1">
                <a:latin typeface="Century Schoolbook" panose="02040604050505020304" pitchFamily="18" charset="0"/>
              </a:rPr>
              <a:t>визначає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інтенсивність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потоків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районі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відповідно</a:t>
            </a:r>
            <a:r>
              <a:rPr lang="ru-RU" dirty="0">
                <a:latin typeface="Century Schoolbook" panose="02040604050505020304" pitchFamily="18" charset="0"/>
              </a:rPr>
              <a:t>— і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одноденного</a:t>
            </a:r>
            <a:r>
              <a:rPr lang="ru-RU" dirty="0">
                <a:latin typeface="Century Schoolbook" panose="02040604050505020304" pitchFamily="18" charset="0"/>
              </a:rPr>
              <a:t> товарообороту,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швидкість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Чим "</a:t>
            </a:r>
            <a:r>
              <a:rPr lang="ru-RU" dirty="0" err="1">
                <a:latin typeface="Century Schoolbook" panose="02040604050505020304" pitchFamily="18" charset="0"/>
              </a:rPr>
              <a:t>вигідніше</a:t>
            </a:r>
            <a:r>
              <a:rPr lang="ru-RU" dirty="0">
                <a:latin typeface="Century Schoolbook" panose="02040604050505020304" pitchFamily="18" charset="0"/>
              </a:rPr>
              <a:t>" </a:t>
            </a:r>
            <a:r>
              <a:rPr lang="ru-RU" dirty="0" err="1">
                <a:latin typeface="Century Schoolbook" panose="02040604050505020304" pitchFamily="18" charset="0"/>
              </a:rPr>
              <a:t>місцезнаходження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вища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швидкість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запгісів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менша</a:t>
            </a:r>
            <a:r>
              <a:rPr lang="ru-RU" dirty="0">
                <a:latin typeface="Century Schoolbook" panose="02040604050505020304" pitchFamily="18" charset="0"/>
              </a:rPr>
              <a:t> потреба в </a:t>
            </a:r>
            <a:r>
              <a:rPr lang="uk-UA" dirty="0">
                <a:latin typeface="Century Schoolbook" panose="02040604050505020304" pitchFamily="18" charset="0"/>
              </a:rPr>
              <a:t>їх створенні.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069498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0ED82AB-9EC2-4A80-BFA3-98BA56C8935F}"/>
              </a:ext>
            </a:extLst>
          </p:cNvPr>
          <p:cNvSpPr/>
          <p:nvPr/>
        </p:nvSpPr>
        <p:spPr>
          <a:xfrm>
            <a:off x="1438275" y="1771293"/>
            <a:ext cx="93154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2. </a:t>
            </a:r>
            <a:r>
              <a:rPr lang="ru-RU" i="1" dirty="0" err="1">
                <a:latin typeface="Century Schoolbook" panose="02040604050505020304" pitchFamily="18" charset="0"/>
              </a:rPr>
              <a:t>Обсяг</a:t>
            </a:r>
            <a:r>
              <a:rPr lang="ru-RU" i="1" dirty="0">
                <a:latin typeface="Century Schoolbook" panose="02040604050505020304" pitchFamily="18" charset="0"/>
              </a:rPr>
              <a:t> товарообороту торгового </a:t>
            </a:r>
            <a:r>
              <a:rPr lang="ru-RU" i="1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Відносно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великі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розміром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як правило, </a:t>
            </a:r>
            <a:r>
              <a:rPr lang="ru-RU" dirty="0" err="1">
                <a:latin typeface="Century Schoolbook" panose="02040604050505020304" pitchFamily="18" charset="0"/>
              </a:rPr>
              <a:t>здійснюють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діяльність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меншим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рівнем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обумовлено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тим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вони </a:t>
            </a:r>
            <a:r>
              <a:rPr lang="ru-RU" dirty="0" err="1">
                <a:latin typeface="Century Schoolbook" panose="02040604050505020304" pitchFamily="18" charset="0"/>
              </a:rPr>
              <a:t>мають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частіше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завіз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минаючи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гуртову</a:t>
            </a:r>
            <a:r>
              <a:rPr lang="ru-RU" dirty="0">
                <a:latin typeface="Century Schoolbook" panose="02040604050505020304" pitchFamily="18" charset="0"/>
              </a:rPr>
              <a:t> ланку.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Велике за </a:t>
            </a:r>
            <a:r>
              <a:rPr lang="ru-RU" dirty="0" err="1">
                <a:latin typeface="Century Schoolbook" panose="02040604050505020304" pitchFamily="18" charset="0"/>
              </a:rPr>
              <a:t>розмірами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</a:t>
            </a:r>
            <a:r>
              <a:rPr lang="ru-RU" dirty="0">
                <a:latin typeface="Century Schoolbook" panose="02040604050505020304" pitchFamily="18" charset="0"/>
              </a:rPr>
              <a:t>, особливо те,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відповідному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сегменті</a:t>
            </a:r>
            <a:r>
              <a:rPr lang="ru-RU" dirty="0">
                <a:latin typeface="Century Schoolbook" panose="02040604050505020304" pitchFamily="18" charset="0"/>
              </a:rPr>
              <a:t> ринку, </a:t>
            </a:r>
            <a:r>
              <a:rPr lang="ru-RU" dirty="0" err="1">
                <a:latin typeface="Century Schoolbook" panose="02040604050505020304" pitchFamily="18" charset="0"/>
              </a:rPr>
              <a:t>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привабливе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постачальників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посередників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кращі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можливості</a:t>
            </a:r>
            <a:r>
              <a:rPr lang="ru-RU" dirty="0">
                <a:latin typeface="Century Schoolbook" panose="02040604050505020304" pitchFamily="18" charset="0"/>
              </a:rPr>
              <a:t> "</a:t>
            </a:r>
            <a:r>
              <a:rPr lang="ru-RU" dirty="0" err="1">
                <a:latin typeface="Century Schoolbook" panose="02040604050505020304" pitchFamily="18" charset="0"/>
              </a:rPr>
              <a:t>уторгування</a:t>
            </a:r>
            <a:r>
              <a:rPr lang="ru-RU" dirty="0">
                <a:latin typeface="Century Schoolbook" panose="02040604050505020304" pitchFamily="18" charset="0"/>
              </a:rPr>
              <a:t>" умов поставки,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товар</a:t>
            </a:r>
            <a:r>
              <a:rPr lang="uk-UA" dirty="0">
                <a:latin typeface="Century Schoolbook" panose="02040604050505020304" pitchFamily="18" charset="0"/>
              </a:rPr>
              <a:t>них запасів.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80142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C7CC79E-96FA-4FE0-8DF9-5025BA237477}"/>
              </a:ext>
            </a:extLst>
          </p:cNvPr>
          <p:cNvSpPr/>
          <p:nvPr/>
        </p:nvSpPr>
        <p:spPr>
          <a:xfrm>
            <a:off x="1743075" y="876985"/>
            <a:ext cx="7981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3. </a:t>
            </a:r>
            <a:r>
              <a:rPr lang="ru-RU" i="1" dirty="0" err="1">
                <a:latin typeface="Century Schoolbook" panose="02040604050505020304" pitchFamily="18" charset="0"/>
              </a:rPr>
              <a:t>Спеціалізація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i="1" dirty="0">
                <a:latin typeface="Century Schoolbook" panose="02040604050505020304" pitchFamily="18" charset="0"/>
              </a:rPr>
              <a:t> та структура товарообороту.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316EE95-9C1F-44F5-9112-45B980F86F3F}"/>
              </a:ext>
            </a:extLst>
          </p:cNvPr>
          <p:cNvSpPr/>
          <p:nvPr/>
        </p:nvSpPr>
        <p:spPr>
          <a:xfrm>
            <a:off x="1057274" y="1582340"/>
            <a:ext cx="905827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їхньої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якості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особливостей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призначення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ознак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різний</a:t>
            </a:r>
            <a:r>
              <a:rPr lang="ru-RU" dirty="0">
                <a:latin typeface="Century Schoolbook" panose="02040604050505020304" pitchFamily="18" charset="0"/>
              </a:rPr>
              <a:t> час </a:t>
            </a:r>
            <a:r>
              <a:rPr lang="ru-RU" dirty="0" err="1">
                <a:latin typeface="Century Schoolbook" panose="02040604050505020304" pitchFamily="18" charset="0"/>
              </a:rPr>
              <a:t>обертання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властивостей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деяких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предметів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кількості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різновидів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входять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товарної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особливостей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прийомки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комплектування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виробів</a:t>
            </a:r>
            <a:r>
              <a:rPr lang="ru-RU" dirty="0">
                <a:latin typeface="Century Schoolbook" panose="02040604050505020304" pitchFamily="18" charset="0"/>
              </a:rPr>
              <a:t>. Так,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швидко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псуються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швидко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втрачають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властивості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наприклад</a:t>
            </a:r>
            <a:r>
              <a:rPr lang="ru-RU" dirty="0">
                <a:latin typeface="Century Schoolbook" panose="02040604050505020304" pitchFamily="18" charset="0"/>
              </a:rPr>
              <a:t>: </a:t>
            </a:r>
            <a:r>
              <a:rPr lang="ru-RU" dirty="0" err="1">
                <a:latin typeface="Century Schoolbook" panose="02040604050505020304" pitchFamily="18" charset="0"/>
              </a:rPr>
              <a:t>м'ясо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хліб</a:t>
            </a:r>
            <a:r>
              <a:rPr lang="ru-RU" dirty="0">
                <a:latin typeface="Century Schoolbook" panose="02040604050505020304" pitchFamily="18" charset="0"/>
              </a:rPr>
              <a:t>, молоко, масло - через </a:t>
            </a:r>
            <a:r>
              <a:rPr lang="ru-RU" dirty="0" err="1">
                <a:latin typeface="Century Schoolbook" panose="02040604050505020304" pitchFamily="18" charset="0"/>
              </a:rPr>
              <a:t>їхні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фізикхімічні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властивості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мають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реалізовані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протягом</a:t>
            </a:r>
            <a:r>
              <a:rPr lang="ru-RU" dirty="0">
                <a:latin typeface="Century Schoolbook" panose="02040604050505020304" pitchFamily="18" charset="0"/>
              </a:rPr>
              <a:t> короткого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Задоволення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 складного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, таких, як </a:t>
            </a:r>
            <a:r>
              <a:rPr lang="ru-RU" dirty="0" err="1">
                <a:latin typeface="Century Schoolbook" panose="02040604050505020304" pitchFamily="18" charset="0"/>
              </a:rPr>
              <a:t>одяг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тканини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взуття</a:t>
            </a:r>
            <a:r>
              <a:rPr lang="ru-RU" dirty="0">
                <a:latin typeface="Century Schoolbook" panose="02040604050505020304" pitchFamily="18" charset="0"/>
              </a:rPr>
              <a:t>, галантерея та </a:t>
            </a:r>
            <a:r>
              <a:rPr lang="ru-RU" dirty="0" err="1">
                <a:latin typeface="Century Schoolbook" panose="02040604050505020304" pitchFamily="18" charset="0"/>
              </a:rPr>
              <a:t>інше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потребує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наявності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магазині</a:t>
            </a:r>
            <a:r>
              <a:rPr lang="ru-RU" dirty="0">
                <a:latin typeface="Century Schoolbook" panose="02040604050505020304" pitchFamily="18" charset="0"/>
              </a:rPr>
              <a:t> широкого </a:t>
            </a:r>
            <a:r>
              <a:rPr lang="ru-RU" dirty="0" err="1">
                <a:latin typeface="Century Schoolbook" panose="02040604050505020304" pitchFamily="18" charset="0"/>
              </a:rPr>
              <a:t>вибору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різновидів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виробів</a:t>
            </a:r>
            <a:r>
              <a:rPr lang="ru-RU" dirty="0">
                <a:latin typeface="Century Schoolbook" panose="02040604050505020304" pitchFamily="18" charset="0"/>
              </a:rPr>
              <a:t> за артикулами, </a:t>
            </a:r>
            <a:r>
              <a:rPr lang="ru-RU" dirty="0" err="1">
                <a:latin typeface="Century Schoolbook" panose="02040604050505020304" pitchFamily="18" charset="0"/>
              </a:rPr>
              <a:t>кольорами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розмірами</a:t>
            </a:r>
            <a:r>
              <a:rPr lang="ru-RU" dirty="0">
                <a:latin typeface="Century Schoolbook" panose="02040604050505020304" pitchFamily="18" charset="0"/>
              </a:rPr>
              <a:t>, фасонами. </a:t>
            </a:r>
            <a:r>
              <a:rPr lang="ru-RU" dirty="0" err="1">
                <a:latin typeface="Century Schoolbook" panose="02040604050505020304" pitchFamily="18" charset="0"/>
              </a:rPr>
              <a:t>Оскільки</a:t>
            </a:r>
            <a:r>
              <a:rPr lang="ru-RU" dirty="0">
                <a:latin typeface="Century Schoolbook" panose="02040604050505020304" pitchFamily="18" charset="0"/>
              </a:rPr>
              <a:t> такого роду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i="1" dirty="0" err="1">
                <a:latin typeface="Century Schoolbook" panose="02040604050505020304" pitchFamily="18" charset="0"/>
              </a:rPr>
              <a:t>предметали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періодичного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запаси, </a:t>
            </a:r>
            <a:r>
              <a:rPr lang="ru-RU" dirty="0" err="1">
                <a:latin typeface="Century Schoolbook" panose="02040604050505020304" pitchFamily="18" charset="0"/>
              </a:rPr>
              <a:t>виражені</a:t>
            </a:r>
            <a:r>
              <a:rPr lang="ru-RU" dirty="0">
                <a:latin typeface="Century Schoolbook" panose="02040604050505020304" pitchFamily="18" charset="0"/>
              </a:rPr>
              <a:t> в днях до </a:t>
            </a:r>
            <a:r>
              <a:rPr lang="ru-RU" dirty="0" err="1">
                <a:latin typeface="Century Schoolbook" panose="02040604050505020304" pitchFamily="18" charset="0"/>
              </a:rPr>
              <a:t>обігу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відносно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вищі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ніж</a:t>
            </a:r>
            <a:r>
              <a:rPr lang="ru-RU" dirty="0">
                <a:latin typeface="Century Schoolbook" panose="02040604050505020304" pitchFamily="18" charset="0"/>
              </a:rPr>
              <a:t> запаси з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9FC6654-32CB-4390-ABC6-2CF95115584F}"/>
              </a:ext>
            </a:extLst>
          </p:cNvPr>
          <p:cNvSpPr/>
          <p:nvPr/>
        </p:nvSpPr>
        <p:spPr>
          <a:xfrm>
            <a:off x="1057273" y="4721661"/>
            <a:ext cx="98107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Збільшення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роздрібному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товарообороті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частки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непродовольчих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складного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умов є фактором росту </a:t>
            </a:r>
            <a:r>
              <a:rPr lang="ru-RU" dirty="0" err="1">
                <a:latin typeface="Century Schoolbook" panose="02040604050505020304" pitchFamily="18" charset="0"/>
              </a:rPr>
              <a:t>загального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 В той же час </a:t>
            </a:r>
            <a:r>
              <a:rPr lang="ru-RU" dirty="0" err="1">
                <a:latin typeface="Century Schoolbook" panose="02040604050505020304" pitchFamily="18" charset="0"/>
              </a:rPr>
              <a:t>збільшення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питомої</a:t>
            </a:r>
            <a:r>
              <a:rPr lang="ru-RU" dirty="0">
                <a:latin typeface="Century Schoolbook" panose="02040604050505020304" pitchFamily="18" charset="0"/>
              </a:rPr>
              <a:t> ваги </a:t>
            </a:r>
            <a:r>
              <a:rPr lang="ru-RU" dirty="0" err="1">
                <a:latin typeface="Century Schoolbook" panose="02040604050505020304" pitchFamily="18" charset="0"/>
              </a:rPr>
              <a:t>продовольчих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особливо </a:t>
            </a:r>
            <a:r>
              <a:rPr lang="ru-RU" dirty="0" err="1">
                <a:latin typeface="Century Schoolbook" panose="02040604050505020304" pitchFamily="18" charset="0"/>
              </a:rPr>
              <a:t>стійкого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, є фактором </a:t>
            </a:r>
            <a:r>
              <a:rPr lang="ru-RU" dirty="0" err="1">
                <a:latin typeface="Century Schoolbook" panose="02040604050505020304" pitchFamily="18" charset="0"/>
              </a:rPr>
              <a:t>зниження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700006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8A279D7-2B96-4E8C-9677-9C8AC43E8CEC}"/>
              </a:ext>
            </a:extLst>
          </p:cNvPr>
          <p:cNvSpPr/>
          <p:nvPr/>
        </p:nvSpPr>
        <p:spPr>
          <a:xfrm>
            <a:off x="1238250" y="1387971"/>
            <a:ext cx="97155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4. </a:t>
            </a:r>
            <a:r>
              <a:rPr lang="ru-RU" i="1" dirty="0" err="1">
                <a:latin typeface="Century Schoolbook" panose="02040604050505020304" pitchFamily="18" charset="0"/>
              </a:rPr>
              <a:t>Організація</a:t>
            </a:r>
            <a:r>
              <a:rPr lang="ru-RU" i="1" dirty="0">
                <a:latin typeface="Century Schoolbook" panose="02040604050505020304" pitchFamily="18" charset="0"/>
              </a:rPr>
              <a:t> та частота завозу </a:t>
            </a:r>
            <a:r>
              <a:rPr lang="ru-RU" i="1" dirty="0" err="1">
                <a:latin typeface="Century Schoolbook" panose="02040604050505020304" pitchFamily="18" charset="0"/>
              </a:rPr>
              <a:t>товарів</a:t>
            </a:r>
            <a:endParaRPr lang="ru-RU" i="1" dirty="0">
              <a:latin typeface="Century Schoolbook" panose="02040604050505020304" pitchFamily="18" charset="0"/>
            </a:endParaRPr>
          </a:p>
          <a:p>
            <a:endParaRPr lang="ru-RU" i="1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Чим </a:t>
            </a:r>
            <a:r>
              <a:rPr lang="ru-RU" dirty="0" err="1">
                <a:latin typeface="Century Schoolbook" panose="02040604050505020304" pitchFamily="18" charset="0"/>
              </a:rPr>
              <a:t>частіше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завозяться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магазинів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тим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меншими</a:t>
            </a:r>
            <a:r>
              <a:rPr lang="ru-RU" dirty="0">
                <a:latin typeface="Century Schoolbook" panose="02040604050505020304" pitchFamily="18" charset="0"/>
              </a:rPr>
              <a:t> запасами </a:t>
            </a:r>
            <a:r>
              <a:rPr lang="ru-RU" dirty="0" err="1">
                <a:latin typeface="Century Schoolbook" panose="02040604050505020304" pitchFamily="18" charset="0"/>
              </a:rPr>
              <a:t>можна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виконання</a:t>
            </a:r>
            <a:r>
              <a:rPr lang="ru-RU" dirty="0">
                <a:latin typeface="Century Schoolbook" panose="02040604050505020304" pitchFamily="18" charset="0"/>
              </a:rPr>
              <a:t> плану товарообороту, і </a:t>
            </a:r>
            <a:r>
              <a:rPr lang="ru-RU" dirty="0" err="1">
                <a:latin typeface="Century Schoolbook" panose="02040604050505020304" pitchFamily="18" charset="0"/>
              </a:rPr>
              <a:t>навпаки</a:t>
            </a:r>
            <a:r>
              <a:rPr lang="ru-RU" dirty="0">
                <a:latin typeface="Century Schoolbook" panose="02040604050505020304" pitchFamily="18" charset="0"/>
              </a:rPr>
              <a:t>. В свою </a:t>
            </a:r>
            <a:r>
              <a:rPr lang="ru-RU" dirty="0" err="1">
                <a:latin typeface="Century Schoolbook" panose="02040604050505020304" pitchFamily="18" charset="0"/>
              </a:rPr>
              <a:t>чергу</a:t>
            </a:r>
            <a:r>
              <a:rPr lang="ru-RU" dirty="0">
                <a:latin typeface="Century Schoolbook" panose="02040604050505020304" pitchFamily="18" charset="0"/>
              </a:rPr>
              <a:t>, частота завозу </a:t>
            </a:r>
            <a:r>
              <a:rPr lang="ru-RU" dirty="0" err="1">
                <a:latin typeface="Century Schoolbook" panose="02040604050505020304" pitchFamily="18" charset="0"/>
              </a:rPr>
              <a:t>залежить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місцезнаходження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роздрібних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гуртових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організацій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розміщення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основних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постачаль</a:t>
            </a:r>
            <a:r>
              <a:rPr lang="uk-UA" dirty="0" err="1">
                <a:latin typeface="Century Schoolbook" panose="02040604050505020304" pitchFamily="18" charset="0"/>
              </a:rPr>
              <a:t>ників</a:t>
            </a:r>
            <a:r>
              <a:rPr lang="uk-UA" dirty="0">
                <a:latin typeface="Century Schoolbook" panose="02040604050505020304" pitchFamily="18" charset="0"/>
              </a:rPr>
              <a:t>, транспортних умов.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Чим </a:t>
            </a:r>
            <a:r>
              <a:rPr lang="ru-RU" dirty="0" err="1">
                <a:latin typeface="Century Schoolbook" panose="02040604050505020304" pitchFamily="18" charset="0"/>
              </a:rPr>
              <a:t>ближче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розташовані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постачальники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гуртові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бази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районів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частіше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відбувається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завіз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роздрібні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і </a:t>
            </a:r>
            <a:r>
              <a:rPr lang="ru-RU" dirty="0" err="1">
                <a:latin typeface="Century Schoolbook" panose="02040604050505020304" pitchFamily="18" charset="0"/>
              </a:rPr>
              <a:t>менше</a:t>
            </a:r>
            <a:r>
              <a:rPr lang="ru-RU" dirty="0">
                <a:latin typeface="Century Schoolbook" panose="02040604050505020304" pitchFamily="18" charset="0"/>
              </a:rPr>
              <a:t> часу </a:t>
            </a:r>
            <a:r>
              <a:rPr lang="ru-RU" dirty="0" err="1">
                <a:latin typeface="Century Schoolbook" panose="02040604050505020304" pitchFamily="18" charset="0"/>
              </a:rPr>
              <a:t>витрачається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доставку.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Таким чином,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утворення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політикою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вибору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постачальників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залежить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організації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господарських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зв'язків</a:t>
            </a:r>
            <a:r>
              <a:rPr lang="ru-RU" dirty="0">
                <a:latin typeface="Century Schoolbook" panose="02040604050505020304" pitchFamily="18" charset="0"/>
              </a:rPr>
              <a:t> з ними та </a:t>
            </a:r>
            <a:r>
              <a:rPr lang="ru-RU" dirty="0" err="1">
                <a:latin typeface="Century Schoolbook" panose="02040604050505020304" pitchFamily="18" charset="0"/>
              </a:rPr>
              <a:t>оптимальності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розробленого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графіка</a:t>
            </a:r>
            <a:r>
              <a:rPr lang="ru-RU" dirty="0">
                <a:latin typeface="Century Schoolbook" panose="02040604050505020304" pitchFamily="18" charset="0"/>
              </a:rPr>
              <a:t> завозу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44449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825BFFC-ADFF-4A57-8F8E-A184CBDF76C1}"/>
              </a:ext>
            </a:extLst>
          </p:cNvPr>
          <p:cNvSpPr/>
          <p:nvPr/>
        </p:nvSpPr>
        <p:spPr>
          <a:xfrm>
            <a:off x="1724026" y="1380768"/>
            <a:ext cx="90963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5. </a:t>
            </a:r>
            <a:r>
              <a:rPr lang="ru-RU" i="1" dirty="0" err="1">
                <a:latin typeface="Century Schoolbook" panose="02040604050505020304" pitchFamily="18" charset="0"/>
              </a:rPr>
              <a:t>Площа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i="1" dirty="0">
                <a:latin typeface="Century Schoolbook" panose="02040604050505020304" pitchFamily="18" charset="0"/>
              </a:rPr>
              <a:t> залу та форма </a:t>
            </a:r>
            <a:r>
              <a:rPr lang="ru-RU" i="1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обслугову</a:t>
            </a:r>
            <a:r>
              <a:rPr lang="uk-UA" i="1" dirty="0" err="1">
                <a:latin typeface="Century Schoolbook" panose="02040604050505020304" pitchFamily="18" charset="0"/>
              </a:rPr>
              <a:t>вання</a:t>
            </a:r>
            <a:r>
              <a:rPr lang="uk-UA" i="1" dirty="0">
                <a:latin typeface="Century Schoolbook" panose="02040604050505020304" pitchFamily="18" charset="0"/>
              </a:rPr>
              <a:t>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знаходяться</a:t>
            </a:r>
            <a:r>
              <a:rPr lang="ru-RU" dirty="0">
                <a:latin typeface="Century Schoolbook" panose="02040604050505020304" pitchFamily="18" charset="0"/>
              </a:rPr>
              <a:t> в торговому </a:t>
            </a:r>
            <a:r>
              <a:rPr lang="ru-RU" dirty="0" err="1">
                <a:latin typeface="Century Schoolbook" panose="02040604050505020304" pitchFamily="18" charset="0"/>
              </a:rPr>
              <a:t>залі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повинен </a:t>
            </a:r>
            <a:r>
              <a:rPr lang="ru-RU" dirty="0" err="1">
                <a:latin typeface="Century Schoolbook" panose="02040604050505020304" pitchFamily="18" charset="0"/>
              </a:rPr>
              <a:t>забезпечити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представницьку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викладку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всього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є у </a:t>
            </a:r>
            <a:r>
              <a:rPr lang="ru-RU" dirty="0" err="1">
                <a:latin typeface="Century Schoolbook" panose="02040604050505020304" pitchFamily="18" charset="0"/>
              </a:rPr>
              <a:t>наявності</a:t>
            </a:r>
            <a:r>
              <a:rPr lang="ru-RU" dirty="0">
                <a:latin typeface="Century Schoolbook" panose="02040604050505020304" pitchFamily="18" charset="0"/>
              </a:rPr>
              <a:t>; свободу </a:t>
            </a:r>
            <a:r>
              <a:rPr lang="ru-RU" dirty="0" err="1">
                <a:latin typeface="Century Schoolbook" panose="02040604050505020304" pitchFamily="18" charset="0"/>
              </a:rPr>
              <a:t>покупців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вивченні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властивостей</a:t>
            </a:r>
            <a:r>
              <a:rPr lang="ru-RU" dirty="0">
                <a:latin typeface="Century Schoolbook" panose="02040604050505020304" pitchFamily="18" charset="0"/>
              </a:rPr>
              <a:t>, характеристик товару та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вибору</a:t>
            </a:r>
            <a:r>
              <a:rPr lang="ru-RU" dirty="0">
                <a:latin typeface="Century Schoolbook" panose="02040604050505020304" pitchFamily="18" charset="0"/>
              </a:rPr>
              <a:t>; </a:t>
            </a:r>
            <a:r>
              <a:rPr lang="ru-RU" dirty="0" err="1">
                <a:latin typeface="Century Schoolbook" panose="02040604050505020304" pitchFamily="18" charset="0"/>
              </a:rPr>
              <a:t>естетичний</a:t>
            </a:r>
            <a:r>
              <a:rPr lang="ru-RU" dirty="0">
                <a:latin typeface="Century Schoolbook" panose="02040604050505020304" pitchFamily="18" charset="0"/>
              </a:rPr>
              <a:t> дизайн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залу та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привабливість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покупців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Чим </a:t>
            </a:r>
            <a:r>
              <a:rPr lang="ru-RU" dirty="0" err="1">
                <a:latin typeface="Century Schoolbook" panose="02040604050505020304" pitchFamily="18" charset="0"/>
              </a:rPr>
              <a:t>більша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площа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залу, </a:t>
            </a:r>
            <a:r>
              <a:rPr lang="ru-RU" dirty="0" err="1">
                <a:latin typeface="Century Schoolbook" panose="02040604050505020304" pitchFamily="18" charset="0"/>
              </a:rPr>
              <a:t>тим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більший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знаходитись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безпосередньо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торговельному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залі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5DEC419-81A5-4A2E-949D-ACB1A3BCD3DE}"/>
              </a:ext>
            </a:extLst>
          </p:cNvPr>
          <p:cNvSpPr/>
          <p:nvPr/>
        </p:nvSpPr>
        <p:spPr>
          <a:xfrm>
            <a:off x="1724026" y="3966091"/>
            <a:ext cx="90963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Суттєвий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створює</a:t>
            </a:r>
            <a:r>
              <a:rPr lang="ru-RU" dirty="0">
                <a:latin typeface="Century Schoolbook" panose="02040604050505020304" pitchFamily="18" charset="0"/>
              </a:rPr>
              <a:t> і форма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обслуговування</a:t>
            </a:r>
            <a:r>
              <a:rPr lang="ru-RU" dirty="0">
                <a:latin typeface="Century Schoolbook" panose="02040604050505020304" pitchFamily="18" charset="0"/>
              </a:rPr>
              <a:t>. При </a:t>
            </a:r>
            <a:r>
              <a:rPr lang="ru-RU" dirty="0" err="1">
                <a:latin typeface="Century Schoolbook" panose="02040604050505020304" pitchFamily="18" charset="0"/>
              </a:rPr>
              <a:t>самообслуговуванні</a:t>
            </a:r>
            <a:r>
              <a:rPr lang="ru-RU" dirty="0">
                <a:latin typeface="Century Schoolbook" panose="02040604050505020304" pitchFamily="18" charset="0"/>
              </a:rPr>
              <a:t> потреба в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запасах,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знаходяться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торговельному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вища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ніж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обслуговуванні</a:t>
            </a:r>
            <a:r>
              <a:rPr lang="ru-RU" dirty="0">
                <a:latin typeface="Century Schoolbook" panose="02040604050505020304" pitchFamily="18" charset="0"/>
              </a:rPr>
              <a:t> через прилавок.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972185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6658886-FB85-46D0-9241-7603EC984CFE}"/>
              </a:ext>
            </a:extLst>
          </p:cNvPr>
          <p:cNvSpPr/>
          <p:nvPr/>
        </p:nvSpPr>
        <p:spPr>
          <a:xfrm>
            <a:off x="1019175" y="1688396"/>
            <a:ext cx="97631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latin typeface="Century Schoolbook" panose="02040604050505020304" pitchFamily="18" charset="0"/>
              </a:rPr>
              <a:t>6. Стан складського господарства.</a:t>
            </a:r>
          </a:p>
          <a:p>
            <a:endParaRPr lang="uk-UA" i="1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Даний фактор носить </a:t>
            </a:r>
            <a:r>
              <a:rPr lang="ru-RU" dirty="0" err="1">
                <a:latin typeface="Century Schoolbook" panose="02040604050505020304" pitchFamily="18" charset="0"/>
              </a:rPr>
              <a:t>обмежувальний</a:t>
            </a:r>
            <a:r>
              <a:rPr lang="ru-RU" dirty="0">
                <a:latin typeface="Century Schoolbook" panose="02040604050505020304" pitchFamily="18" charset="0"/>
              </a:rPr>
              <a:t> характер та </a:t>
            </a:r>
            <a:r>
              <a:rPr lang="ru-RU" dirty="0" err="1">
                <a:latin typeface="Century Schoolbook" panose="02040604050505020304" pitchFamily="18" charset="0"/>
              </a:rPr>
              <a:t>визначає</a:t>
            </a:r>
            <a:r>
              <a:rPr lang="ru-RU" dirty="0">
                <a:latin typeface="Century Schoolbook" panose="02040604050505020304" pitchFamily="18" charset="0"/>
              </a:rPr>
              <a:t> максимально </a:t>
            </a:r>
            <a:r>
              <a:rPr lang="ru-RU" dirty="0" err="1">
                <a:latin typeface="Century Schoolbook" panose="02040604050505020304" pitchFamily="18" charset="0"/>
              </a:rPr>
              <a:t>можливий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 Чим </a:t>
            </a:r>
            <a:r>
              <a:rPr lang="ru-RU" dirty="0" err="1">
                <a:latin typeface="Century Schoolbook" panose="02040604050505020304" pitchFamily="18" charset="0"/>
              </a:rPr>
              <a:t>більша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площа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ємкість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складських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приміщень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тим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більших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можуть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створюватися</a:t>
            </a:r>
            <a:r>
              <a:rPr lang="ru-RU" dirty="0">
                <a:latin typeface="Century Schoolbook" panose="02040604050505020304" pitchFamily="18" charset="0"/>
              </a:rPr>
              <a:t> (при </a:t>
            </a:r>
            <a:r>
              <a:rPr lang="ru-RU" dirty="0" err="1">
                <a:latin typeface="Century Schoolbook" panose="02040604050505020304" pitchFamily="18" charset="0"/>
              </a:rPr>
              <a:t>потребі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запаси. </a:t>
            </a:r>
            <a:r>
              <a:rPr lang="ru-RU" dirty="0" err="1">
                <a:latin typeface="Century Schoolbook" panose="02040604050505020304" pitchFamily="18" charset="0"/>
              </a:rPr>
              <a:t>Окремі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вимушені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на </a:t>
            </a:r>
            <a:r>
              <a:rPr lang="ru-RU" dirty="0" err="1">
                <a:latin typeface="Century Schoolbook" panose="02040604050505020304" pitchFamily="18" charset="0"/>
              </a:rPr>
              <a:t>недостатньому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власне</a:t>
            </a:r>
            <a:r>
              <a:rPr lang="ru-RU" dirty="0">
                <a:latin typeface="Century Schoolbook" panose="02040604050505020304" pitchFamily="18" charset="0"/>
              </a:rPr>
              <a:t> з причини </a:t>
            </a:r>
            <a:r>
              <a:rPr lang="ru-RU" dirty="0" err="1">
                <a:latin typeface="Century Schoolbook" panose="02040604050505020304" pitchFamily="18" charset="0"/>
              </a:rPr>
              <a:t>відсутності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складських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приміщень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Суттєве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і </a:t>
            </a:r>
            <a:r>
              <a:rPr lang="ru-RU" dirty="0" err="1">
                <a:latin typeface="Century Schoolbook" panose="02040604050505020304" pitchFamily="18" charset="0"/>
              </a:rPr>
              <a:t>наявність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спеціалізованого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складського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обладнання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холодильних</a:t>
            </a:r>
            <a:r>
              <a:rPr lang="ru-RU" dirty="0">
                <a:latin typeface="Century Schoolbook" panose="02040604050505020304" pitchFamily="18" charset="0"/>
              </a:rPr>
              <a:t> камер), </a:t>
            </a:r>
            <a:r>
              <a:rPr lang="ru-RU" dirty="0" err="1">
                <a:latin typeface="Century Schoolbook" panose="02040604050505020304" pitchFamily="18" charset="0"/>
              </a:rPr>
              <a:t>можливість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створення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спеціальних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умов для зберігання окремих товарів (овочі, бакалія, ювелірні вироби, </a:t>
            </a:r>
            <a:r>
              <a:rPr lang="ru-RU" dirty="0" err="1">
                <a:latin typeface="Century Schoolbook" panose="02040604050505020304" pitchFamily="18" charset="0"/>
              </a:rPr>
              <a:t>хутро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синтетичні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миючі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засоби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дотримання</a:t>
            </a:r>
            <a:r>
              <a:rPr lang="ru-RU" dirty="0">
                <a:latin typeface="Century Schoolbook" panose="02040604050505020304" pitchFamily="18" charset="0"/>
              </a:rPr>
              <a:t> товарного </a:t>
            </a:r>
            <a:r>
              <a:rPr lang="ru-RU" dirty="0" err="1">
                <a:latin typeface="Century Schoolbook" panose="02040604050505020304" pitchFamily="18" charset="0"/>
              </a:rPr>
              <a:t>сусідства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uk-UA" dirty="0">
                <a:latin typeface="Century Schoolbook" panose="02040604050505020304" pitchFamily="18" charset="0"/>
              </a:rPr>
              <a:t>інших правил зберігання.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929828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983DA1-84BF-4EC5-B4A3-486E6DDFA683}"/>
              </a:ext>
            </a:extLst>
          </p:cNvPr>
          <p:cNvSpPr/>
          <p:nvPr/>
        </p:nvSpPr>
        <p:spPr>
          <a:xfrm>
            <a:off x="1362075" y="1341120"/>
            <a:ext cx="90201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latin typeface="Century Schoolbook" panose="02040604050505020304" pitchFamily="18" charset="0"/>
              </a:rPr>
              <a:t>7. Організація комерційної роботи.</a:t>
            </a:r>
          </a:p>
          <a:p>
            <a:endParaRPr lang="uk-UA" i="1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Важливе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значення</a:t>
            </a:r>
            <a:r>
              <a:rPr lang="ru-RU" dirty="0">
                <a:latin typeface="Century Schoolbook" panose="02040604050505020304" pitchFamily="18" charset="0"/>
              </a:rPr>
              <a:t> для правильного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потреби в </a:t>
            </a:r>
            <a:r>
              <a:rPr lang="ru-RU" dirty="0" err="1">
                <a:latin typeface="Century Schoolbook" panose="02040604050505020304" pitchFamily="18" charset="0"/>
              </a:rPr>
              <a:t>створенні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та оперативного </a:t>
            </a:r>
            <a:r>
              <a:rPr lang="ru-RU" dirty="0" err="1">
                <a:latin typeface="Century Schoolbook" panose="02040604050505020304" pitchFamily="18" charset="0"/>
              </a:rPr>
              <a:t>регулювання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їхнього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мають кваліфікація й компетентність кадрів та рівень керівництва </a:t>
            </a:r>
            <a:r>
              <a:rPr lang="ru-RU" dirty="0" err="1">
                <a:latin typeface="Century Schoolbook" panose="02040604050505020304" pitchFamily="18" charset="0"/>
              </a:rPr>
              <a:t>торговельним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процесом</a:t>
            </a:r>
            <a:r>
              <a:rPr lang="ru-RU" dirty="0">
                <a:latin typeface="Century Schoolbook" panose="02040604050505020304" pitchFamily="18" charset="0"/>
              </a:rPr>
              <a:t>, стан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організація</a:t>
            </a:r>
            <a:r>
              <a:rPr lang="ru-RU" dirty="0">
                <a:latin typeface="Century Schoolbook" panose="02040604050505020304" pitchFamily="18" charset="0"/>
              </a:rPr>
              <a:t> оперативного та </a:t>
            </a:r>
            <a:r>
              <a:rPr lang="ru-RU" dirty="0" err="1">
                <a:latin typeface="Century Schoolbook" panose="02040604050505020304" pitchFamily="18" charset="0"/>
              </a:rPr>
              <a:t>дійового</a:t>
            </a:r>
            <a:r>
              <a:rPr lang="ru-RU" dirty="0">
                <a:latin typeface="Century Schoolbook" panose="02040604050505020304" pitchFamily="18" charset="0"/>
              </a:rPr>
              <a:t> контролю за </a:t>
            </a:r>
            <a:r>
              <a:rPr lang="ru-RU" dirty="0" err="1">
                <a:latin typeface="Century Schoolbook" panose="02040604050505020304" pitchFamily="18" charset="0"/>
              </a:rPr>
              <a:t>надходженням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реалізацією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залишками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маневрування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ресурсами </a:t>
            </a:r>
            <a:r>
              <a:rPr lang="uk-UA" dirty="0">
                <a:latin typeface="Century Schoolbook" panose="02040604050505020304" pitchFamily="18" charset="0"/>
              </a:rPr>
              <a:t>та інше.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Добре </a:t>
            </a:r>
            <a:r>
              <a:rPr lang="ru-RU" dirty="0" err="1">
                <a:latin typeface="Century Schoolbook" panose="02040604050505020304" pitchFamily="18" charset="0"/>
              </a:rPr>
              <a:t>налагоджена</a:t>
            </a:r>
            <a:r>
              <a:rPr lang="ru-RU" dirty="0">
                <a:latin typeface="Century Schoolbook" panose="02040604050505020304" pitchFamily="18" charset="0"/>
              </a:rPr>
              <a:t> робота в </a:t>
            </a:r>
            <a:r>
              <a:rPr lang="ru-RU" dirty="0" err="1">
                <a:latin typeface="Century Schoolbook" panose="02040604050505020304" pitchFamily="18" charset="0"/>
              </a:rPr>
              <a:t>даному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напрямку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сприяє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мінімізації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неходових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залежалих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понаднормативних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дозволяє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скоротити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знизити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втрати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73307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41AA3CE-57E9-4F01-B73C-EAD02D07CAED}"/>
              </a:ext>
            </a:extLst>
          </p:cNvPr>
          <p:cNvSpPr/>
          <p:nvPr/>
        </p:nvSpPr>
        <p:spPr>
          <a:xfrm>
            <a:off x="1257300" y="1599069"/>
            <a:ext cx="92011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Необхідність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утворення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запасів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обумовлена</a:t>
            </a:r>
            <a:r>
              <a:rPr lang="ru-RU" i="1" dirty="0">
                <a:latin typeface="Century Schoolbook" panose="02040604050505020304" pitchFamily="18" charset="0"/>
              </a:rPr>
              <a:t> такими при</a:t>
            </a:r>
            <a:r>
              <a:rPr lang="uk-UA" i="1" dirty="0">
                <a:latin typeface="Century Schoolbook" panose="02040604050505020304" pitchFamily="18" charset="0"/>
              </a:rPr>
              <a:t>чинами:</a:t>
            </a:r>
          </a:p>
          <a:p>
            <a:endParaRPr lang="uk-UA" dirty="0">
              <a:latin typeface="Century Schoolbook" panose="02040604050505020304" pitchFamily="18" charset="0"/>
            </a:endParaRPr>
          </a:p>
          <a:p>
            <a:r>
              <a:rPr lang="uk-UA" dirty="0">
                <a:latin typeface="Century Schoolbook" panose="02040604050505020304" pitchFamily="18" charset="0"/>
              </a:rPr>
              <a:t>1. Невідповідністю ритму споживання (реалізації) та виробництва товарів.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2. </a:t>
            </a:r>
            <a:r>
              <a:rPr lang="ru-RU" dirty="0" err="1">
                <a:latin typeface="Century Schoolbook" panose="02040604050505020304" pitchFamily="18" charset="0"/>
              </a:rPr>
              <a:t>Сезонністю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виробництва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споживання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3. Нерівномірністю розміщення виробництва і районів споживання товарів.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4. </a:t>
            </a:r>
            <a:r>
              <a:rPr lang="ru-RU" dirty="0" err="1">
                <a:latin typeface="Century Schoolbook" panose="02040604050505020304" pitchFamily="18" charset="0"/>
              </a:rPr>
              <a:t>Необхідністю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перетворення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виробничого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торго</a:t>
            </a:r>
            <a:r>
              <a:rPr lang="uk-UA" dirty="0">
                <a:latin typeface="Century Schoolbook" panose="02040604050505020304" pitchFamily="18" charset="0"/>
              </a:rPr>
              <a:t>вий.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5. </a:t>
            </a:r>
            <a:r>
              <a:rPr lang="ru-RU" dirty="0" err="1">
                <a:latin typeface="Century Schoolbook" panose="02040604050505020304" pitchFamily="18" charset="0"/>
              </a:rPr>
              <a:t>Необхідністю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утворення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страхових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резервів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згладжування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непередбачених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коливань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попиті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пропозиції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uk-UA" dirty="0">
                <a:latin typeface="Century Schoolbook" panose="02040604050505020304" pitchFamily="18" charset="0"/>
              </a:rPr>
              <a:t>обумовлених різними факторами.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867150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896F49-FD4B-4521-B425-B2F82C5C1BD4}"/>
              </a:ext>
            </a:extLst>
          </p:cNvPr>
          <p:cNvSpPr/>
          <p:nvPr/>
        </p:nvSpPr>
        <p:spPr>
          <a:xfrm>
            <a:off x="1076325" y="1291441"/>
            <a:ext cx="966787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latin typeface="Century Schoolbook" panose="02040604050505020304" pitchFamily="18" charset="0"/>
              </a:rPr>
              <a:t>8</a:t>
            </a:r>
            <a:r>
              <a:rPr lang="en-US" i="1" dirty="0">
                <a:latin typeface="Century Schoolbook" panose="02040604050505020304" pitchFamily="18" charset="0"/>
              </a:rPr>
              <a:t>. </a:t>
            </a:r>
            <a:r>
              <a:rPr lang="uk-UA" i="1" dirty="0">
                <a:latin typeface="Century Schoolbook" panose="02040604050505020304" pitchFamily="18" charset="0"/>
              </a:rPr>
              <a:t>Фінансове становище підприємства.</a:t>
            </a:r>
          </a:p>
          <a:p>
            <a:endParaRPr lang="uk-UA" i="1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здійснюватися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різний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спосіб: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шляхом оплати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надходять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грошовими</a:t>
            </a:r>
            <a:r>
              <a:rPr lang="ru-RU" dirty="0">
                <a:latin typeface="Century Schoolbook" panose="02040604050505020304" pitchFamily="18" charset="0"/>
              </a:rPr>
              <a:t> коштами </a:t>
            </a:r>
            <a:r>
              <a:rPr lang="uk-UA" dirty="0">
                <a:latin typeface="Century Schoolbook" panose="02040604050505020304" pitchFamily="18" charset="0"/>
              </a:rPr>
              <a:t>підприємства;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шляхом 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комерційного</a:t>
            </a:r>
            <a:r>
              <a:rPr lang="ru-RU" dirty="0">
                <a:latin typeface="Century Schoolbook" panose="02040604050505020304" pitchFamily="18" charset="0"/>
              </a:rPr>
              <a:t> кредиту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постачальників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відстрочкою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платні</a:t>
            </a:r>
            <a:r>
              <a:rPr lang="ru-RU" dirty="0">
                <a:latin typeface="Century Schoolbook" panose="02040604050505020304" pitchFamily="18" charset="0"/>
              </a:rPr>
              <a:t>);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шляхом </a:t>
            </a:r>
            <a:r>
              <a:rPr lang="ru-RU" dirty="0" err="1">
                <a:latin typeface="Century Schoolbook" panose="02040604050505020304" pitchFamily="18" charset="0"/>
              </a:rPr>
              <a:t>прийому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комісію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Можливості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застосування</a:t>
            </a:r>
            <a:r>
              <a:rPr lang="ru-RU" dirty="0">
                <a:latin typeface="Century Schoolbook" panose="02040604050505020304" pitchFamily="18" charset="0"/>
              </a:rPr>
              <a:t> кожного способу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співвідношення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ними </a:t>
            </a:r>
            <a:r>
              <a:rPr lang="ru-RU" dirty="0" err="1">
                <a:latin typeface="Century Schoolbook" panose="02040604050505020304" pitchFamily="18" charset="0"/>
              </a:rPr>
              <a:t>безпосередньо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залежать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фінансового</a:t>
            </a:r>
            <a:r>
              <a:rPr lang="ru-RU" dirty="0">
                <a:latin typeface="Century Schoolbook" panose="02040604050505020304" pitchFamily="18" charset="0"/>
              </a:rPr>
              <a:t> становища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платоспроможності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фінансової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стійкості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ступеня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довіри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нього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Чим </a:t>
            </a:r>
            <a:r>
              <a:rPr lang="ru-RU" dirty="0" err="1">
                <a:latin typeface="Century Schoolbook" panose="02040604050505020304" pitchFamily="18" charset="0"/>
              </a:rPr>
              <a:t>стійкіше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фінансове</a:t>
            </a:r>
            <a:r>
              <a:rPr lang="ru-RU" dirty="0">
                <a:latin typeface="Century Schoolbook" panose="02040604050505020304" pitchFamily="18" charset="0"/>
              </a:rPr>
              <a:t> становище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кращі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воно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545579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4FF18C2-A13C-48E9-8013-141DA7CFEA9F}"/>
              </a:ext>
            </a:extLst>
          </p:cNvPr>
          <p:cNvSpPr/>
          <p:nvPr/>
        </p:nvSpPr>
        <p:spPr>
          <a:xfrm>
            <a:off x="952500" y="1561058"/>
            <a:ext cx="10287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i="1" dirty="0">
                <a:latin typeface="Trebuchet MS" panose="020B0603020202020204" pitchFamily="34" charset="0"/>
              </a:rPr>
              <a:t>4. Стратегія управління товарними запасами </a:t>
            </a:r>
            <a:r>
              <a:rPr lang="ru-RU" sz="2400" i="1" dirty="0" err="1">
                <a:latin typeface="Trebuchet MS" panose="020B0603020202020204" pitchFamily="34" charset="0"/>
              </a:rPr>
              <a:t>підприємства</a:t>
            </a:r>
            <a:r>
              <a:rPr lang="ru-RU" sz="2400" i="1" dirty="0">
                <a:latin typeface="Trebuchet MS" panose="020B0603020202020204" pitchFamily="34" charset="0"/>
              </a:rPr>
              <a:t>: </a:t>
            </a:r>
            <a:r>
              <a:rPr lang="ru-RU" sz="2400" i="1" dirty="0" err="1">
                <a:latin typeface="Trebuchet MS" panose="020B0603020202020204" pitchFamily="34" charset="0"/>
              </a:rPr>
              <a:t>цілі</a:t>
            </a:r>
            <a:r>
              <a:rPr lang="ru-RU" sz="2400" i="1" dirty="0">
                <a:latin typeface="Trebuchet MS" panose="020B0603020202020204" pitchFamily="34" charset="0"/>
              </a:rPr>
              <a:t>, </a:t>
            </a:r>
            <a:r>
              <a:rPr lang="ru-RU" sz="2400" i="1" dirty="0" err="1">
                <a:latin typeface="Trebuchet MS" panose="020B0603020202020204" pitchFamily="34" charset="0"/>
              </a:rPr>
              <a:t>вихідні</a:t>
            </a:r>
            <a:r>
              <a:rPr lang="ru-RU" sz="2400" i="1" dirty="0">
                <a:latin typeface="Trebuchet MS" panose="020B0603020202020204" pitchFamily="34" charset="0"/>
              </a:rPr>
              <a:t> </a:t>
            </a:r>
            <a:r>
              <a:rPr lang="ru-RU" sz="2400" i="1" dirty="0" err="1">
                <a:latin typeface="Trebuchet MS" panose="020B0603020202020204" pitchFamily="34" charset="0"/>
              </a:rPr>
              <a:t>передумови</a:t>
            </a:r>
            <a:r>
              <a:rPr lang="ru-RU" sz="2400" i="1" dirty="0">
                <a:latin typeface="Trebuchet MS" panose="020B0603020202020204" pitchFamily="34" charset="0"/>
              </a:rPr>
              <a:t> та порядок </a:t>
            </a:r>
            <a:r>
              <a:rPr lang="uk-UA" sz="2400" i="1" dirty="0">
                <a:latin typeface="Trebuchet MS" panose="020B0603020202020204" pitchFamily="34" charset="0"/>
              </a:rPr>
              <a:t>розробки</a:t>
            </a:r>
          </a:p>
          <a:p>
            <a:endParaRPr lang="ru-RU" i="1" dirty="0">
              <a:latin typeface="Century Schoolbook" panose="02040604050505020304" pitchFamily="18" charset="0"/>
            </a:endParaRPr>
          </a:p>
          <a:p>
            <a:r>
              <a:rPr lang="ru-RU" i="1" dirty="0" err="1">
                <a:latin typeface="Century Schoolbook" panose="02040604050505020304" pitchFamily="18" charset="0"/>
              </a:rPr>
              <a:t>Стратегічне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управління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запасами </a:t>
            </a:r>
            <a:r>
              <a:rPr lang="ru-RU" dirty="0" err="1">
                <a:latin typeface="Century Schoolbook" panose="02040604050505020304" pitchFamily="18" charset="0"/>
              </a:rPr>
              <a:t>являє</a:t>
            </a:r>
            <a:r>
              <a:rPr lang="ru-RU" dirty="0">
                <a:latin typeface="Century Schoolbook" panose="02040604050505020304" pitchFamily="18" charset="0"/>
              </a:rPr>
              <a:t> собою комплекс </a:t>
            </a:r>
            <a:r>
              <a:rPr lang="ru-RU" dirty="0" err="1">
                <a:latin typeface="Century Schoolbook" panose="02040604050505020304" pitchFamily="18" charset="0"/>
              </a:rPr>
              <a:t>заходів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спрямовані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підтримання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оп</a:t>
            </a:r>
            <a:r>
              <a:rPr lang="uk-UA" dirty="0" err="1">
                <a:latin typeface="Century Schoolbook" panose="02040604050505020304" pitchFamily="18" charset="0"/>
              </a:rPr>
              <a:t>тимального</a:t>
            </a:r>
            <a:r>
              <a:rPr lang="uk-UA" dirty="0">
                <a:latin typeface="Century Schoolbook" panose="02040604050505020304" pitchFamily="18" charset="0"/>
              </a:rPr>
              <a:t> обсягу.</a:t>
            </a:r>
          </a:p>
          <a:p>
            <a:r>
              <a:rPr lang="ru-RU" i="1" dirty="0" err="1">
                <a:latin typeface="Century Schoolbook" panose="02040604050505020304" pitchFamily="18" charset="0"/>
              </a:rPr>
              <a:t>Процес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стратегічного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складається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наступних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роботи.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453208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F97175-B648-4073-9DCF-31A05D49D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024" y="0"/>
            <a:ext cx="559558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230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38E2576-0864-41E1-9EF3-1479845B7A93}"/>
              </a:ext>
            </a:extLst>
          </p:cNvPr>
          <p:cNvSpPr/>
          <p:nvPr/>
        </p:nvSpPr>
        <p:spPr>
          <a:xfrm>
            <a:off x="1100137" y="1572548"/>
            <a:ext cx="999172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1. </a:t>
            </a:r>
            <a:r>
              <a:rPr lang="ru-RU" i="1" dirty="0" err="1">
                <a:latin typeface="Century Schoolbook" panose="02040604050505020304" pitchFamily="18" charset="0"/>
              </a:rPr>
              <a:t>Визначення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цілей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формування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запасів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Основними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цілями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торговельних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підприємствах є: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- забезпечення стійкості асортименту та ритмічності здійснення </a:t>
            </a:r>
            <a:r>
              <a:rPr lang="ru-RU" dirty="0">
                <a:latin typeface="Century Schoolbook" panose="02040604050505020304" pitchFamily="18" charset="0"/>
              </a:rPr>
              <a:t>торгово-</a:t>
            </a:r>
            <a:r>
              <a:rPr lang="ru-RU" dirty="0" err="1">
                <a:latin typeface="Century Schoolbook" panose="02040604050505020304" pitchFamily="18" charset="0"/>
              </a:rPr>
              <a:t>технологічного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процесу</a:t>
            </a:r>
            <a:r>
              <a:rPr lang="ru-RU" dirty="0">
                <a:latin typeface="Century Schoolbook" panose="02040604050505020304" pitchFamily="18" charset="0"/>
              </a:rPr>
              <a:t> в магазинах та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пунктах продажу для </a:t>
            </a:r>
            <a:r>
              <a:rPr lang="ru-RU" dirty="0" err="1">
                <a:latin typeface="Century Schoolbook" panose="02040604050505020304" pitchFamily="18" charset="0"/>
              </a:rPr>
              <a:t>безперервної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покупцям</a:t>
            </a:r>
            <a:r>
              <a:rPr lang="ru-RU" dirty="0">
                <a:latin typeface="Century Schoolbook" panose="02040604050505020304" pitchFamily="18" charset="0"/>
              </a:rPr>
              <a:t>, та </a:t>
            </a:r>
            <a:r>
              <a:rPr lang="ru-RU" dirty="0" err="1">
                <a:latin typeface="Century Schoolbook" panose="02040604050505020304" pitchFamily="18" charset="0"/>
              </a:rPr>
              <a:t>найбільш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пов</a:t>
            </a:r>
            <a:r>
              <a:rPr lang="uk-UA" dirty="0">
                <a:latin typeface="Century Schoolbook" panose="02040604050505020304" pitchFamily="18" charset="0"/>
              </a:rPr>
              <a:t>ного задоволення їх попиту.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Врахування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мети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життєво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необхідним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оскільки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забезпечує</a:t>
            </a:r>
            <a:r>
              <a:rPr lang="ru-RU" dirty="0">
                <a:latin typeface="Century Schoolbook" panose="02040604050505020304" pitchFamily="18" charset="0"/>
              </a:rPr>
              <a:t> основу для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нормальної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життєдіяльності</a:t>
            </a:r>
            <a:r>
              <a:rPr lang="ru-RU" dirty="0">
                <a:latin typeface="Century Schoolbook" panose="02040604050505020304" pitchFamily="18" charset="0"/>
              </a:rPr>
              <a:t> в плановому </a:t>
            </a:r>
            <a:r>
              <a:rPr lang="ru-RU" dirty="0" err="1">
                <a:latin typeface="Century Schoolbook" panose="02040604050505020304" pitchFamily="18" charset="0"/>
              </a:rPr>
              <a:t>періоді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Порушення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стійкості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скорочення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широти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перебої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мають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тільки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від'ємний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поточний</a:t>
            </a:r>
            <a:r>
              <a:rPr lang="ru-RU" dirty="0">
                <a:latin typeface="Century Schoolbook" panose="02040604050505020304" pitchFamily="18" charset="0"/>
              </a:rPr>
              <a:t> результат (у   </a:t>
            </a:r>
            <a:r>
              <a:rPr lang="ru-RU" dirty="0" err="1">
                <a:latin typeface="Century Schoolbook" panose="02040604050505020304" pitchFamily="18" charset="0"/>
              </a:rPr>
              <a:t>вигляді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зниження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обсягів</a:t>
            </a:r>
            <a:r>
              <a:rPr lang="ru-RU" dirty="0">
                <a:latin typeface="Century Schoolbook" panose="02040604050505020304" pitchFamily="18" charset="0"/>
              </a:rPr>
              <a:t> товарообороту та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), але й </a:t>
            </a:r>
            <a:r>
              <a:rPr lang="ru-RU" dirty="0" err="1">
                <a:latin typeface="Century Schoolbook" panose="02040604050505020304" pitchFamily="18" charset="0"/>
              </a:rPr>
              <a:t>негативні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наслідки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іміджу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конкурентоспроможності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uk-UA" dirty="0">
                <a:latin typeface="Century Schoolbook" panose="02040604050505020304" pitchFamily="18" charset="0"/>
              </a:rPr>
              <a:t>призводить до втрати покупців;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3052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A91D1F-FA9B-456C-97BB-BE648BCD12F2}"/>
              </a:ext>
            </a:extLst>
          </p:cNvPr>
          <p:cNvSpPr/>
          <p:nvPr/>
        </p:nvSpPr>
        <p:spPr>
          <a:xfrm>
            <a:off x="1228725" y="2413337"/>
            <a:ext cx="100964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накопичення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сезонного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, сезонного </a:t>
            </a:r>
            <a:r>
              <a:rPr lang="ru-RU" dirty="0" err="1">
                <a:latin typeface="Century Schoolbook" panose="02040604050505020304" pitchFamily="18" charset="0"/>
              </a:rPr>
              <a:t>виробництва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дострокового</a:t>
            </a:r>
            <a:r>
              <a:rPr lang="ru-RU" dirty="0">
                <a:latin typeface="Century Schoolbook" panose="02040604050505020304" pitchFamily="18" charset="0"/>
              </a:rPr>
              <a:t> завозу та </a:t>
            </a:r>
            <a:r>
              <a:rPr lang="ru-RU" dirty="0" err="1">
                <a:latin typeface="Century Schoolbook" panose="02040604050505020304" pitchFamily="18" charset="0"/>
              </a:rPr>
              <a:t>цільового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призначення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Постановка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мети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призначена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створити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умови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підготовки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сезонної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торгівлі</a:t>
            </a:r>
            <a:r>
              <a:rPr lang="ru-RU" dirty="0">
                <a:latin typeface="Century Schoolbook" panose="02040604050505020304" pitchFamily="18" charset="0"/>
              </a:rPr>
              <a:t> (для </a:t>
            </a:r>
            <a:r>
              <a:rPr lang="ru-RU" dirty="0" err="1">
                <a:latin typeface="Century Schoolbook" panose="02040604050505020304" pitchFamily="18" charset="0"/>
              </a:rPr>
              <a:t>максимізації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ефекту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забезпечити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нормальну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відсутності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поставки (в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сезонами </a:t>
            </a:r>
            <a:r>
              <a:rPr lang="ru-RU" dirty="0" err="1">
                <a:latin typeface="Century Schoolbook" panose="02040604050505020304" pitchFamily="18" charset="0"/>
              </a:rPr>
              <a:t>виробництва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накопичити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ресурси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цільових</a:t>
            </a:r>
            <a:r>
              <a:rPr lang="ru-RU" dirty="0">
                <a:latin typeface="Century Schoolbook" panose="02040604050505020304" pitchFamily="18" charset="0"/>
              </a:rPr>
              <a:t> з</a:t>
            </a:r>
            <a:r>
              <a:rPr lang="uk-UA" dirty="0">
                <a:latin typeface="Century Schoolbook" panose="02040604050505020304" pitchFamily="18" charset="0"/>
              </a:rPr>
              <a:t>ходів;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870037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3F57538-C77B-4C13-A535-7E3BCD2DDBD7}"/>
              </a:ext>
            </a:extLst>
          </p:cNvPr>
          <p:cNvSpPr/>
          <p:nvPr/>
        </p:nvSpPr>
        <p:spPr>
          <a:xfrm>
            <a:off x="1390650" y="2413337"/>
            <a:ext cx="94107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здійснення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спекулятивних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операцій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оптовими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дрібнооптовими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партіями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періоди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вигідної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кон'юнктури</a:t>
            </a:r>
            <a:r>
              <a:rPr lang="ru-RU" dirty="0">
                <a:latin typeface="Century Schoolbook" panose="02040604050505020304" pitchFamily="18" charset="0"/>
              </a:rPr>
              <a:t> на ринку (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зменшенні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пропозиції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понад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власні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господарські</a:t>
            </a:r>
            <a:r>
              <a:rPr lang="ru-RU" dirty="0">
                <a:latin typeface="Century Schoolbook" panose="02040604050505020304" pitchFamily="18" charset="0"/>
              </a:rPr>
              <a:t> потреби </a:t>
            </a:r>
            <a:r>
              <a:rPr lang="ru-RU" dirty="0" err="1">
                <a:latin typeface="Century Schoolbook" panose="02040604050505020304" pitchFamily="18" charset="0"/>
              </a:rPr>
              <a:t>можуть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здійснювати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великі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фінансові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ресурси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складські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приміщення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спекулятивних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операцій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стати </a:t>
            </a:r>
            <a:r>
              <a:rPr lang="ru-RU" dirty="0" err="1">
                <a:latin typeface="Century Schoolbook" panose="02040604050505020304" pitchFamily="18" charset="0"/>
              </a:rPr>
              <a:t>вигідним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умови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відсутності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альтернативних джерел товаропостачання;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85420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C9A6238-4DE1-4B78-845B-36510B024E09}"/>
              </a:ext>
            </a:extLst>
          </p:cNvPr>
          <p:cNvSpPr/>
          <p:nvPr/>
        </p:nvSpPr>
        <p:spPr>
          <a:xfrm>
            <a:off x="1062037" y="2228671"/>
            <a:ext cx="100679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entury Schoolbook" panose="02040604050505020304" pitchFamily="18" charset="0"/>
              </a:rPr>
              <a:t>- запобігання знеціненню вільних грошових коштів підприємства в умовах інфляційної економіки.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Вкладення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коштів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разі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здійснюється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збереження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спроможності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розглядатися</a:t>
            </a:r>
            <a:r>
              <a:rPr lang="ru-RU" dirty="0">
                <a:latin typeface="Century Schoolbook" panose="02040604050505020304" pitchFamily="18" charset="0"/>
              </a:rPr>
              <a:t> як одна з форм </a:t>
            </a:r>
            <a:r>
              <a:rPr lang="ru-RU" dirty="0" err="1">
                <a:latin typeface="Century Schoolbook" panose="02040604050505020304" pitchFamily="18" charset="0"/>
              </a:rPr>
              <a:t>страхування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інфляції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18803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6CDEF83-C1F1-45B9-B42D-4F0D00CC54BE}"/>
              </a:ext>
            </a:extLst>
          </p:cNvPr>
          <p:cNvSpPr/>
          <p:nvPr/>
        </p:nvSpPr>
        <p:spPr>
          <a:xfrm>
            <a:off x="1366837" y="2218968"/>
            <a:ext cx="94583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2. </a:t>
            </a:r>
            <a:r>
              <a:rPr lang="ru-RU" i="1" dirty="0" err="1">
                <a:latin typeface="Century Schoolbook" panose="02040604050505020304" pitchFamily="18" charset="0"/>
              </a:rPr>
              <a:t>Створення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інформаційної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бази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управління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товарними</a:t>
            </a:r>
            <a:r>
              <a:rPr lang="ru-RU" i="1" dirty="0">
                <a:latin typeface="Century Schoolbook" panose="02040604050505020304" pitchFamily="18" charset="0"/>
              </a:rPr>
              <a:t> запасами.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Стратегічне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запасами </a:t>
            </a:r>
            <a:r>
              <a:rPr lang="ru-RU" dirty="0" err="1">
                <a:latin typeface="Century Schoolbook" panose="02040604050505020304" pitchFamily="18" charset="0"/>
              </a:rPr>
              <a:t>базується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зборі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систематизації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внутрішньої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інформації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фактичний</a:t>
            </a:r>
            <a:r>
              <a:rPr lang="ru-RU" dirty="0">
                <a:latin typeface="Century Schoolbook" panose="02040604050505020304" pitchFamily="18" charset="0"/>
              </a:rPr>
              <a:t> стан то</a:t>
            </a:r>
            <a:r>
              <a:rPr lang="uk-UA" dirty="0" err="1">
                <a:latin typeface="Century Schoolbook" panose="02040604050505020304" pitchFamily="18" charset="0"/>
              </a:rPr>
              <a:t>варних</a:t>
            </a:r>
            <a:r>
              <a:rPr lang="uk-UA" dirty="0">
                <a:latin typeface="Century Schoolbook" panose="02040604050505020304" pitchFamily="18" charset="0"/>
              </a:rPr>
              <a:t> запасів, швидкості їх реалізації, відповідності попитові, </a:t>
            </a:r>
            <a:r>
              <a:rPr lang="ru-RU" dirty="0" err="1">
                <a:latin typeface="Century Schoolbook" panose="02040604050505020304" pitchFamily="18" charset="0"/>
              </a:rPr>
              <a:t>зовнішньої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інформації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кон'юнктуру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відповідного</a:t>
            </a:r>
            <a:r>
              <a:rPr lang="ru-RU" dirty="0">
                <a:latin typeface="Century Schoolbook" panose="02040604050505020304" pitchFamily="18" charset="0"/>
              </a:rPr>
              <a:t> сегмента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ринку та </a:t>
            </a:r>
            <a:r>
              <a:rPr lang="ru-RU" dirty="0" err="1">
                <a:latin typeface="Century Schoolbook" panose="02040604050505020304" pitchFamily="18" charset="0"/>
              </a:rPr>
              <a:t>моніторингу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пропозиції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збутової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цінової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політики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постачальників</a:t>
            </a:r>
            <a:r>
              <a:rPr lang="ru-RU" dirty="0">
                <a:latin typeface="Century Schoolbook" panose="02040604050505020304" pitchFamily="18" charset="0"/>
              </a:rPr>
              <a:t>),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враховує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показники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матеріальних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та фінансових ресурсів.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281940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95DF851-20FB-4162-9AEF-910714D8C188}"/>
              </a:ext>
            </a:extLst>
          </p:cNvPr>
          <p:cNvSpPr/>
          <p:nvPr/>
        </p:nvSpPr>
        <p:spPr>
          <a:xfrm>
            <a:off x="1314450" y="1925241"/>
            <a:ext cx="94107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3. </a:t>
            </a:r>
            <a:r>
              <a:rPr lang="ru-RU" i="1" dirty="0" err="1">
                <a:latin typeface="Century Schoolbook" panose="02040604050505020304" pitchFamily="18" charset="0"/>
              </a:rPr>
              <a:t>Аналіз</a:t>
            </a:r>
            <a:r>
              <a:rPr lang="ru-RU" i="1" dirty="0">
                <a:latin typeface="Century Schoolbook" panose="02040604050505020304" pitchFamily="18" charset="0"/>
              </a:rPr>
              <a:t> стану та </a:t>
            </a:r>
            <a:r>
              <a:rPr lang="ru-RU" i="1" dirty="0" err="1">
                <a:latin typeface="Century Schoolbook" panose="02040604050505020304" pitchFamily="18" charset="0"/>
              </a:rPr>
              <a:t>ефективності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управління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товарними</a:t>
            </a:r>
            <a:r>
              <a:rPr lang="ru-RU" i="1" dirty="0">
                <a:latin typeface="Century Schoolbook" panose="02040604050505020304" pitchFamily="18" charset="0"/>
              </a:rPr>
              <a:t> запасами.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На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вивчаються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основні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тенденції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закономірності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притаманні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процесові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аналізується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оборотність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(в разах та днях обороту), </a:t>
            </a:r>
            <a:r>
              <a:rPr lang="ru-RU" dirty="0" err="1">
                <a:latin typeface="Century Schoolbook" panose="02040604050505020304" pitchFamily="18" charset="0"/>
              </a:rPr>
              <a:t>виявляються</a:t>
            </a:r>
            <a:r>
              <a:rPr lang="ru-RU" dirty="0">
                <a:latin typeface="Century Schoolbook" panose="02040604050505020304" pitchFamily="18" charset="0"/>
              </a:rPr>
              <a:t> причини </a:t>
            </a:r>
            <a:r>
              <a:rPr lang="ru-RU" dirty="0" err="1">
                <a:latin typeface="Century Schoolbook" panose="02040604050505020304" pitchFamily="18" charset="0"/>
              </a:rPr>
              <a:t>її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уповільнення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прискорення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оцінюється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інструментів</a:t>
            </a:r>
            <a:r>
              <a:rPr lang="ru-RU" dirty="0">
                <a:latin typeface="Century Schoolbook" panose="02040604050505020304" pitchFamily="18" charset="0"/>
              </a:rPr>
              <a:t> поточного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запасами, що використовуються.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761574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AC8852F-9A2A-4CA0-B6EB-A54D89447127}"/>
              </a:ext>
            </a:extLst>
          </p:cNvPr>
          <p:cNvSpPr/>
          <p:nvPr/>
        </p:nvSpPr>
        <p:spPr>
          <a:xfrm>
            <a:off x="1362075" y="2026414"/>
            <a:ext cx="90011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latin typeface="Century Schoolbook" panose="02040604050505020304" pitchFamily="18" charset="0"/>
              </a:rPr>
              <a:t>4. Нормування товарних запасів.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Розробка</a:t>
            </a:r>
            <a:r>
              <a:rPr lang="ru-RU" dirty="0">
                <a:latin typeface="Century Schoolbook" panose="02040604050505020304" pitchFamily="18" charset="0"/>
              </a:rPr>
              <a:t> норм та </a:t>
            </a:r>
            <a:r>
              <a:rPr lang="ru-RU" dirty="0" err="1">
                <a:latin typeface="Century Schoolbook" panose="02040604050505020304" pitchFamily="18" charset="0"/>
              </a:rPr>
              <a:t>нормативів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поточного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за мету </a:t>
            </a:r>
            <a:r>
              <a:rPr lang="ru-RU" dirty="0" err="1">
                <a:latin typeface="Century Schoolbook" panose="02040604050505020304" pitchFamily="18" charset="0"/>
              </a:rPr>
              <a:t>визначити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оптимальний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даних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умовах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господрювання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ритмічну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безперебійну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найменшими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запасами.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86827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140C9E2-4276-4866-8713-1C5E167688EA}"/>
              </a:ext>
            </a:extLst>
          </p:cNvPr>
          <p:cNvSpPr/>
          <p:nvPr/>
        </p:nvSpPr>
        <p:spPr>
          <a:xfrm>
            <a:off x="1228725" y="1042511"/>
            <a:ext cx="88963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Для характеристики стану, </a:t>
            </a:r>
            <a:r>
              <a:rPr lang="ru-RU" dirty="0" err="1">
                <a:latin typeface="Century Schoolbook" panose="02040604050505020304" pitchFamily="18" charset="0"/>
              </a:rPr>
              <a:t>процесів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утворення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розробки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стратегії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</a:t>
            </a:r>
            <a:r>
              <a:rPr lang="ru-RU" dirty="0" err="1">
                <a:latin typeface="Century Schoolbook" panose="02040604050505020304" pitchFamily="18" charset="0"/>
              </a:rPr>
              <a:t>торговельних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класифі</a:t>
            </a:r>
            <a:r>
              <a:rPr lang="uk-UA" dirty="0">
                <a:latin typeface="Century Schoolbook" panose="02040604050505020304" pitchFamily="18" charset="0"/>
              </a:rPr>
              <a:t>кують за наступними ознаками: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9CC200D-A80A-4EA9-A6EF-65B76C471F17}"/>
              </a:ext>
            </a:extLst>
          </p:cNvPr>
          <p:cNvSpPr/>
          <p:nvPr/>
        </p:nvSpPr>
        <p:spPr>
          <a:xfrm>
            <a:off x="1228725" y="2238018"/>
            <a:ext cx="94107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latin typeface="Century Schoolbook" panose="02040604050505020304" pitchFamily="18" charset="0"/>
              </a:rPr>
              <a:t>І. За призначенням запасів.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Залежно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виділяють</a:t>
            </a:r>
            <a:r>
              <a:rPr lang="ru-RU" dirty="0">
                <a:latin typeface="Century Schoolbook" panose="02040604050505020304" pitchFamily="18" charset="0"/>
              </a:rPr>
              <a:t> 4 </a:t>
            </a:r>
            <a:r>
              <a:rPr lang="ru-RU" dirty="0" err="1">
                <a:latin typeface="Century Schoolbook" panose="02040604050505020304" pitchFamily="18" charset="0"/>
              </a:rPr>
              <a:t>групи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: запаси поточного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, сезонного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дострокового</a:t>
            </a:r>
            <a:r>
              <a:rPr lang="ru-RU" dirty="0">
                <a:latin typeface="Century Schoolbook" panose="02040604050505020304" pitchFamily="18" charset="0"/>
              </a:rPr>
              <a:t> завозу </a:t>
            </a:r>
            <a:r>
              <a:rPr lang="uk-UA" dirty="0">
                <a:latin typeface="Century Schoolbook" panose="02040604050505020304" pitchFamily="18" charset="0"/>
              </a:rPr>
              <a:t>та цільового призначення.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</a:t>
            </a:r>
            <a:r>
              <a:rPr lang="ru-RU" i="1" dirty="0">
                <a:latin typeface="Century Schoolbook" panose="02040604050505020304" pitchFamily="18" charset="0"/>
              </a:rPr>
              <a:t>поточного </a:t>
            </a:r>
            <a:r>
              <a:rPr lang="ru-RU" i="1" dirty="0" err="1">
                <a:latin typeface="Century Schoolbook" panose="02040604050505020304" pitchFamily="18" charset="0"/>
              </a:rPr>
              <a:t>зберігання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складають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головну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частину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всіх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приблизно</a:t>
            </a:r>
            <a:r>
              <a:rPr lang="ru-RU" dirty="0">
                <a:latin typeface="Century Schoolbook" panose="02040604050505020304" pitchFamily="18" charset="0"/>
              </a:rPr>
              <a:t> 80-85 % </a:t>
            </a:r>
            <a:r>
              <a:rPr lang="ru-RU" dirty="0" err="1">
                <a:latin typeface="Century Schoolbook" panose="02040604050505020304" pitchFamily="18" charset="0"/>
              </a:rPr>
              <a:t>всієї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) і </a:t>
            </a:r>
            <a:r>
              <a:rPr lang="ru-RU" dirty="0" err="1">
                <a:latin typeface="Century Schoolbook" panose="02040604050505020304" pitchFamily="18" charset="0"/>
              </a:rPr>
              <a:t>призначені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безперервного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продалсу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обумовлюється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інтервалом</a:t>
            </a:r>
            <a:r>
              <a:rPr lang="ru-RU" dirty="0">
                <a:latin typeface="Century Schoolbook" panose="02040604050505020304" pitchFamily="18" charset="0"/>
              </a:rPr>
              <a:t> поставки. В </a:t>
            </a:r>
            <a:r>
              <a:rPr lang="ru-RU" dirty="0" err="1">
                <a:latin typeface="Century Schoolbook" panose="02040604050505020304" pitchFamily="18" charset="0"/>
              </a:rPr>
              <a:t>процесі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частина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використовується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uk-UA" dirty="0">
                <a:latin typeface="Century Schoolbook" panose="02040604050505020304" pitchFamily="18" charset="0"/>
              </a:rPr>
              <a:t>отже, потребує систематичного поновлення.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03952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282C2C-53A8-413E-93B0-031A1459E992}"/>
              </a:ext>
            </a:extLst>
          </p:cNvPr>
          <p:cNvSpPr/>
          <p:nvPr/>
        </p:nvSpPr>
        <p:spPr>
          <a:xfrm>
            <a:off x="1390650" y="2269689"/>
            <a:ext cx="9220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5. </a:t>
            </a:r>
            <a:r>
              <a:rPr lang="ru-RU" i="1" dirty="0" err="1">
                <a:latin typeface="Century Schoolbook" panose="02040604050505020304" pitchFamily="18" charset="0"/>
              </a:rPr>
              <a:t>Планування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обсягу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запасів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На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базі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розроблених</a:t>
            </a:r>
            <a:r>
              <a:rPr lang="ru-RU" dirty="0">
                <a:latin typeface="Century Schoolbook" panose="02040604050505020304" pitchFamily="18" charset="0"/>
              </a:rPr>
              <a:t> норм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поточного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встановленого</a:t>
            </a:r>
            <a:r>
              <a:rPr lang="ru-RU" dirty="0">
                <a:latin typeface="Century Schoolbook" panose="02040604050505020304" pitchFamily="18" charset="0"/>
              </a:rPr>
              <a:t> плану товарообороту та </a:t>
            </a:r>
            <a:r>
              <a:rPr lang="ru-RU" dirty="0" err="1">
                <a:latin typeface="Century Schoolbook" panose="02040604050505020304" pitchFamily="18" charset="0"/>
              </a:rPr>
              <a:t>цільового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проводиться </a:t>
            </a:r>
            <a:r>
              <a:rPr lang="ru-RU" dirty="0" err="1">
                <a:latin typeface="Century Schoolbook" panose="02040604050505020304" pitchFamily="18" charset="0"/>
              </a:rPr>
              <a:t>розробка</a:t>
            </a:r>
            <a:r>
              <a:rPr lang="ru-RU" dirty="0">
                <a:latin typeface="Century Schoolbook" panose="02040604050505020304" pitchFamily="18" charset="0"/>
              </a:rPr>
              <a:t> плану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товарішх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189542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2674E0-B841-470C-B3BD-36AEAD66C349}"/>
              </a:ext>
            </a:extLst>
          </p:cNvPr>
          <p:cNvSpPr/>
          <p:nvPr/>
        </p:nvSpPr>
        <p:spPr>
          <a:xfrm>
            <a:off x="1128712" y="1859339"/>
            <a:ext cx="98155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6. </a:t>
            </a:r>
            <a:r>
              <a:rPr lang="ru-RU" i="1" dirty="0" err="1">
                <a:latin typeface="Century Schoolbook" panose="02040604050505020304" pitchFamily="18" charset="0"/>
              </a:rPr>
              <a:t>Експертиза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розробленого</a:t>
            </a:r>
            <a:r>
              <a:rPr lang="ru-RU" i="1" dirty="0">
                <a:latin typeface="Century Schoolbook" panose="02040604050505020304" pitchFamily="18" charset="0"/>
              </a:rPr>
              <a:t> плану </a:t>
            </a:r>
            <a:r>
              <a:rPr lang="ru-RU" i="1" dirty="0" err="1">
                <a:latin typeface="Century Schoolbook" panose="02040604050505020304" pitchFamily="18" charset="0"/>
              </a:rPr>
              <a:t>формування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запасів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План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повинен </a:t>
            </a:r>
            <a:r>
              <a:rPr lang="ru-RU" dirty="0" err="1">
                <a:latin typeface="Century Schoolbook" panose="02040604050505020304" pitchFamily="18" charset="0"/>
              </a:rPr>
              <a:t>відповідати</a:t>
            </a:r>
            <a:r>
              <a:rPr lang="ru-RU" dirty="0">
                <a:latin typeface="Century Schoolbook" panose="02040604050505020304" pitchFamily="18" charset="0"/>
              </a:rPr>
              <a:t>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встановленим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цілям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тобто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матеріальні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умови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досягнення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фінансовим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можливостям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відповідати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можливостям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залучення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оборотних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коштів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</a:t>
            </a:r>
            <a:r>
              <a:rPr lang="uk-UA" dirty="0" err="1">
                <a:latin typeface="Century Schoolbook" panose="02040604050505020304" pitchFamily="18" charset="0"/>
              </a:rPr>
              <a:t>ємства</a:t>
            </a:r>
            <a:r>
              <a:rPr lang="uk-UA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матеріально-технічній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базі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тобто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реальним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з точки </a:t>
            </a:r>
            <a:r>
              <a:rPr lang="ru-RU" dirty="0" err="1">
                <a:latin typeface="Century Schoolbook" panose="02040604050505020304" pitchFamily="18" charset="0"/>
              </a:rPr>
              <a:t>зору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площі</a:t>
            </a:r>
            <a:r>
              <a:rPr lang="ru-RU" dirty="0">
                <a:latin typeface="Century Schoolbook" panose="02040604050505020304" pitchFamily="18" charset="0"/>
              </a:rPr>
              <a:t> і </a:t>
            </a:r>
            <a:r>
              <a:rPr lang="ru-RU" dirty="0" err="1">
                <a:latin typeface="Century Schoolbook" panose="02040604050505020304" pitchFamily="18" charset="0"/>
              </a:rPr>
              <a:t>ємкості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складських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приміщень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місць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можливостей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щодо їх розширення.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024019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08A3C3E-3688-45E6-BE5A-B88BCDBA9438}"/>
              </a:ext>
            </a:extLst>
          </p:cNvPr>
          <p:cNvSpPr/>
          <p:nvPr/>
        </p:nvSpPr>
        <p:spPr>
          <a:xfrm>
            <a:off x="1328737" y="1997839"/>
            <a:ext cx="95345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7. </a:t>
            </a:r>
            <a:r>
              <a:rPr lang="ru-RU" i="1" dirty="0" err="1">
                <a:latin typeface="Century Schoolbook" panose="02040604050505020304" pitchFamily="18" charset="0"/>
              </a:rPr>
              <a:t>Оперативне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регулювання</a:t>
            </a:r>
            <a:r>
              <a:rPr lang="ru-RU" i="1" dirty="0">
                <a:latin typeface="Century Schoolbook" panose="02040604050505020304" pitchFamily="18" charset="0"/>
              </a:rPr>
              <a:t> та контроль стану </a:t>
            </a:r>
            <a:r>
              <a:rPr lang="ru-RU" i="1" dirty="0" err="1">
                <a:latin typeface="Century Schoolbook" panose="02040604050505020304" pitchFamily="18" charset="0"/>
              </a:rPr>
              <a:t>запасів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В </a:t>
            </a:r>
            <a:r>
              <a:rPr lang="ru-RU" dirty="0" err="1">
                <a:latin typeface="Century Schoolbook" panose="02040604050505020304" pitchFamily="18" charset="0"/>
              </a:rPr>
              <a:t>умовах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високої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мінливості</a:t>
            </a:r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зовнішнього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середовища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важливе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значення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процесі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стратегічного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оперативного </a:t>
            </a:r>
            <a:r>
              <a:rPr lang="ru-RU" dirty="0" err="1">
                <a:latin typeface="Century Schoolbook" panose="02040604050505020304" pitchFamily="18" charset="0"/>
              </a:rPr>
              <a:t>регулювання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та контроль за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станом.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Дана робота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r>
              <a:rPr lang="ru-RU" dirty="0">
                <a:latin typeface="Century Schoolbook" panose="02040604050505020304" pitchFamily="18" charset="0"/>
              </a:rPr>
              <a:t> контроль за станом та ходом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існуючих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розробку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графіка</a:t>
            </a:r>
            <a:r>
              <a:rPr lang="ru-RU" dirty="0">
                <a:latin typeface="Century Schoolbook" panose="02040604050505020304" pitchFamily="18" charset="0"/>
              </a:rPr>
              <a:t> завозу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оптимального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партії</a:t>
            </a:r>
            <a:r>
              <a:rPr lang="ru-RU" dirty="0">
                <a:latin typeface="Century Schoolbook" panose="02040604050505020304" pitchFamily="18" charset="0"/>
              </a:rPr>
              <a:t> поставки та часу </a:t>
            </a:r>
            <a:r>
              <a:rPr lang="ru-RU" dirty="0" err="1">
                <a:latin typeface="Century Schoolbook" panose="02040604050505020304" pitchFamily="18" charset="0"/>
              </a:rPr>
              <a:t>подачі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замовлення</a:t>
            </a:r>
            <a:r>
              <a:rPr lang="ru-RU" dirty="0">
                <a:latin typeface="Century Schoolbook" panose="02040604050505020304" pitchFamily="18" charset="0"/>
              </a:rPr>
              <a:t> на поставку, </a:t>
            </a:r>
            <a:r>
              <a:rPr lang="ru-RU" dirty="0" err="1">
                <a:latin typeface="Century Schoolbook" panose="02040604050505020304" pitchFamily="18" charset="0"/>
              </a:rPr>
              <a:t>виявлення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обсягів</a:t>
            </a:r>
            <a:r>
              <a:rPr lang="ru-RU" dirty="0">
                <a:latin typeface="Century Schoolbook" panose="02040604050505020304" pitchFamily="18" charset="0"/>
              </a:rPr>
              <a:t> та причин </a:t>
            </a:r>
            <a:r>
              <a:rPr lang="ru-RU" dirty="0" err="1">
                <a:latin typeface="Century Schoolbook" panose="02040604050505020304" pitchFamily="18" charset="0"/>
              </a:rPr>
              <a:t>утворення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понаднормативних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обгрунтування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реалізацію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системи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заходів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профілактики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виникнення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понаднормативних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політики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реалізації.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9960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B146E2-D251-4052-8AFC-FD3150E7DD27}"/>
              </a:ext>
            </a:extLst>
          </p:cNvPr>
          <p:cNvSpPr/>
          <p:nvPr/>
        </p:nvSpPr>
        <p:spPr>
          <a:xfrm>
            <a:off x="1409700" y="2690336"/>
            <a:ext cx="9372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</a:t>
            </a:r>
            <a:r>
              <a:rPr lang="ru-RU" i="1" dirty="0">
                <a:latin typeface="Century Schoolbook" panose="02040604050505020304" pitchFamily="18" charset="0"/>
              </a:rPr>
              <a:t>сезонного </a:t>
            </a:r>
            <a:r>
              <a:rPr lang="ru-RU" i="1" dirty="0" err="1">
                <a:latin typeface="Century Schoolbook" panose="02040604050505020304" pitchFamily="18" charset="0"/>
              </a:rPr>
              <a:t>зберігання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необхідні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пропозиції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періоди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сезонних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пропозиції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виробництва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 Вони </a:t>
            </a:r>
            <a:r>
              <a:rPr lang="ru-RU" dirty="0" err="1">
                <a:latin typeface="Century Schoolbook" panose="02040604050505020304" pitchFamily="18" charset="0"/>
              </a:rPr>
              <a:t>створюються</a:t>
            </a:r>
            <a:r>
              <a:rPr lang="ru-RU" dirty="0">
                <a:latin typeface="Century Schoolbook" panose="02040604050505020304" pitchFamily="18" charset="0"/>
              </a:rPr>
              <a:t> за такими товарами,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в силу </a:t>
            </a:r>
            <a:r>
              <a:rPr lang="ru-RU" dirty="0" err="1">
                <a:latin typeface="Century Schoolbook" panose="02040604050505020304" pitchFamily="18" charset="0"/>
              </a:rPr>
              <a:t>особливостей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виробництва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причин </a:t>
            </a:r>
            <a:r>
              <a:rPr lang="ru-RU" dirty="0" err="1">
                <a:latin typeface="Century Schoolbook" panose="02040604050505020304" pitchFamily="18" charset="0"/>
              </a:rPr>
              <a:t>мають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розрив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часі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виробництва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овочі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шкільна</a:t>
            </a:r>
            <a:r>
              <a:rPr lang="ru-RU" dirty="0">
                <a:latin typeface="Century Schoolbook" panose="02040604050505020304" pitchFamily="18" charset="0"/>
              </a:rPr>
              <a:t> форма, </a:t>
            </a:r>
            <a:r>
              <a:rPr lang="ru-RU" dirty="0" err="1">
                <a:latin typeface="Century Schoolbook" panose="02040604050505020304" pitchFamily="18" charset="0"/>
              </a:rPr>
              <a:t>ялинкові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прикраси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гумове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взуття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інше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896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5CC7DF-151D-4C6F-A721-DC974A32F109}"/>
              </a:ext>
            </a:extLst>
          </p:cNvPr>
          <p:cNvSpPr/>
          <p:nvPr/>
        </p:nvSpPr>
        <p:spPr>
          <a:xfrm>
            <a:off x="1485900" y="2316540"/>
            <a:ext cx="90487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</a:t>
            </a:r>
            <a:r>
              <a:rPr lang="ru-RU" i="1" dirty="0" err="1">
                <a:latin typeface="Century Schoolbook" panose="02040604050505020304" pitchFamily="18" charset="0"/>
              </a:rPr>
              <a:t>дострокового</a:t>
            </a:r>
            <a:r>
              <a:rPr lang="ru-RU" i="1" dirty="0">
                <a:latin typeface="Century Schoolbook" panose="02040604050505020304" pitchFamily="18" charset="0"/>
              </a:rPr>
              <a:t> завозу </a:t>
            </a:r>
            <a:r>
              <a:rPr lang="ru-RU" dirty="0" err="1">
                <a:latin typeface="Century Schoolbook" panose="02040604050505020304" pitchFamily="18" charset="0"/>
              </a:rPr>
              <a:t>мають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нормальний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рівень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торгівлі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протягом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завозами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у районах </a:t>
            </a:r>
            <a:r>
              <a:rPr lang="ru-RU" dirty="0" err="1">
                <a:latin typeface="Century Schoolbook" panose="02040604050505020304" pitchFamily="18" charset="0"/>
              </a:rPr>
              <a:t>Крайньої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Півночі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віддалених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високогірних</a:t>
            </a:r>
            <a:r>
              <a:rPr lang="ru-RU" dirty="0">
                <a:latin typeface="Century Schoolbook" panose="02040604050505020304" pitchFamily="18" charset="0"/>
              </a:rPr>
              <a:t> районах, </a:t>
            </a:r>
            <a:r>
              <a:rPr lang="ru-RU" dirty="0" err="1">
                <a:latin typeface="Century Schoolbook" panose="02040604050505020304" pitchFamily="18" charset="0"/>
              </a:rPr>
              <a:t>зв'язок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якими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підтримується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лише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певний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навігації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чи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тільки</a:t>
            </a:r>
            <a:r>
              <a:rPr lang="ru-RU" dirty="0">
                <a:latin typeface="Century Schoolbook" panose="02040604050505020304" pitchFamily="18" charset="0"/>
              </a:rPr>
              <a:t> у зимовий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). На </a:t>
            </a:r>
            <a:r>
              <a:rPr lang="ru-RU" dirty="0" err="1">
                <a:latin typeface="Century Schoolbook" panose="02040604050505020304" pitchFamily="18" charset="0"/>
              </a:rPr>
              <a:t>території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України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як правило, не </a:t>
            </a:r>
            <a:r>
              <a:rPr lang="ru-RU" dirty="0" err="1">
                <a:latin typeface="Century Schoolbook" panose="02040604050505020304" pitchFamily="18" charset="0"/>
              </a:rPr>
              <a:t>формується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88020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A2922A-7DC2-4BEE-90D8-1F989406E9A9}"/>
              </a:ext>
            </a:extLst>
          </p:cNvPr>
          <p:cNvSpPr/>
          <p:nvPr/>
        </p:nvSpPr>
        <p:spPr>
          <a:xfrm>
            <a:off x="1585912" y="2550854"/>
            <a:ext cx="9020175" cy="1756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</a:t>
            </a:r>
            <a:r>
              <a:rPr lang="ru-RU" i="1" dirty="0" err="1">
                <a:latin typeface="Century Schoolbook" panose="02040604050505020304" pitchFamily="18" charset="0"/>
              </a:rPr>
              <a:t>цільового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призначення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створюються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розпорядженням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органів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влади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виконання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цілей</a:t>
            </a:r>
            <a:r>
              <a:rPr lang="ru-RU" dirty="0">
                <a:latin typeface="Century Schoolbook" panose="02040604050505020304" pitchFamily="18" charset="0"/>
              </a:rPr>
              <a:t>, не </a:t>
            </a:r>
            <a:r>
              <a:rPr lang="ru-RU" dirty="0" err="1">
                <a:latin typeface="Century Schoolbook" panose="02040604050505020304" pitchFamily="18" charset="0"/>
              </a:rPr>
              <a:t>пов'язаних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із</a:t>
            </a:r>
            <a:r>
              <a:rPr lang="ru-RU" dirty="0">
                <a:latin typeface="Century Schoolbook" panose="02040604050505020304" pitchFamily="18" charset="0"/>
              </a:rPr>
              <a:t> поточною </a:t>
            </a:r>
            <a:r>
              <a:rPr lang="ru-RU" dirty="0" err="1">
                <a:latin typeface="Century Schoolbook" panose="02040604050505020304" pitchFamily="18" charset="0"/>
              </a:rPr>
              <a:t>господарською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діяльністю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</a:t>
            </a:r>
            <a:r>
              <a:rPr lang="ru-RU" dirty="0">
                <a:latin typeface="Century Schoolbook" panose="02040604050505020304" pitchFamily="18" charset="0"/>
              </a:rPr>
              <a:t> (для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закупівлі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сільськогосподарських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продуктів</a:t>
            </a:r>
            <a:r>
              <a:rPr lang="ru-RU" dirty="0">
                <a:latin typeface="Century Schoolbook" panose="02040604050505020304" pitchFamily="18" charset="0"/>
              </a:rPr>
              <a:t>, для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мережі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дитячих закладів, об'єктів охорони здоров'я, інвалідів, діабетиків та </a:t>
            </a:r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видачі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виграшів</a:t>
            </a:r>
            <a:r>
              <a:rPr lang="ru-RU" dirty="0">
                <a:latin typeface="Century Schoolbook" panose="02040604050505020304" pitchFamily="18" charset="0"/>
              </a:rPr>
              <a:t> по лотереях </a:t>
            </a:r>
            <a:r>
              <a:rPr lang="ru-RU" dirty="0" err="1">
                <a:latin typeface="Century Schoolbook" panose="02040604050505020304" pitchFamily="18" charset="0"/>
              </a:rPr>
              <a:t>тощо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38848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C05382-90B3-489E-8A3F-8E72F6C2A5D4}"/>
              </a:ext>
            </a:extLst>
          </p:cNvPr>
          <p:cNvSpPr/>
          <p:nvPr/>
        </p:nvSpPr>
        <p:spPr>
          <a:xfrm>
            <a:off x="1409700" y="607963"/>
            <a:ext cx="91630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II. </a:t>
            </a:r>
            <a:r>
              <a:rPr lang="ru-RU" i="1" dirty="0" err="1">
                <a:latin typeface="Century Schoolbook" panose="02040604050505020304" pitchFamily="18" charset="0"/>
              </a:rPr>
              <a:t>Залежно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від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місця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формування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Залежно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місця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виділяють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</a:t>
            </a:r>
            <a:r>
              <a:rPr lang="ru-RU" dirty="0" err="1">
                <a:latin typeface="Century Schoolbook" panose="02040604050505020304" pitchFamily="18" charset="0"/>
              </a:rPr>
              <a:t>роздрібної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торгівлі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оптових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</a:t>
            </a:r>
            <a:r>
              <a:rPr lang="ru-RU" dirty="0">
                <a:latin typeface="Century Schoolbook" panose="02040604050505020304" pitchFamily="18" charset="0"/>
              </a:rPr>
              <a:t> та запаси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дорозі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Наявність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дорозі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обумовлена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діючими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умовами</a:t>
            </a:r>
            <a:r>
              <a:rPr lang="ru-RU" dirty="0">
                <a:latin typeface="Century Schoolbook" panose="02040604050505020304" pitchFamily="18" charset="0"/>
              </a:rPr>
              <a:t> і формами </a:t>
            </a:r>
            <a:r>
              <a:rPr lang="ru-RU" dirty="0" err="1">
                <a:latin typeface="Century Schoolbook" panose="02040604050505020304" pitchFamily="18" charset="0"/>
              </a:rPr>
              <a:t>розра</a:t>
            </a:r>
            <a:r>
              <a:rPr lang="uk-UA" dirty="0" err="1">
                <a:latin typeface="Century Schoolbook" panose="02040604050505020304" pitchFamily="18" charset="0"/>
              </a:rPr>
              <a:t>хунків</a:t>
            </a:r>
            <a:r>
              <a:rPr lang="uk-UA" dirty="0">
                <a:latin typeface="Century Schoolbook" panose="02040604050505020304" pitchFamily="18" charset="0"/>
              </a:rPr>
              <a:t> між виробниками, підприємствами оптової та роздрібної торгівлі.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До складу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роздрібної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торгівлі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відносяться</a:t>
            </a:r>
            <a:r>
              <a:rPr lang="ru-RU" dirty="0">
                <a:latin typeface="Century Schoolbook" panose="02040604050505020304" pitchFamily="18" charset="0"/>
              </a:rPr>
              <a:t> запаси </a:t>
            </a:r>
            <a:r>
              <a:rPr lang="ru-RU" dirty="0" err="1">
                <a:latin typeface="Century Schoolbook" panose="02040604050505020304" pitchFamily="18" charset="0"/>
              </a:rPr>
              <a:t>всіх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належать </a:t>
            </a:r>
            <a:r>
              <a:rPr lang="ru-RU" dirty="0" err="1">
                <a:latin typeface="Century Schoolbook" panose="02040604050505020304" pitchFamily="18" charset="0"/>
              </a:rPr>
              <a:t>торговельному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перебувають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балансі</a:t>
            </a:r>
            <a:r>
              <a:rPr lang="ru-RU" dirty="0">
                <a:latin typeface="Century Schoolbook" panose="02040604050505020304" pitchFamily="18" charset="0"/>
              </a:rPr>
              <a:t> і </a:t>
            </a:r>
            <a:r>
              <a:rPr lang="ru-RU" dirty="0" err="1">
                <a:latin typeface="Century Schoolbook" panose="02040604050505020304" pitchFamily="18" charset="0"/>
              </a:rPr>
              <a:t>призначені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роздрібної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торгівлі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громадського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харчування.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BC1490-60E9-446C-B1B3-61911763C334}"/>
              </a:ext>
            </a:extLst>
          </p:cNvPr>
          <p:cNvSpPr/>
          <p:nvPr/>
        </p:nvSpPr>
        <p:spPr>
          <a:xfrm>
            <a:off x="1409700" y="2916287"/>
            <a:ext cx="91630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Залежно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місцезнаходження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складі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роздріб</a:t>
            </a:r>
            <a:r>
              <a:rPr lang="uk-UA" dirty="0" err="1">
                <a:latin typeface="Century Schoolbook" panose="02040604050505020304" pitchFamily="18" charset="0"/>
              </a:rPr>
              <a:t>ної</a:t>
            </a:r>
            <a:r>
              <a:rPr lang="uk-UA" dirty="0">
                <a:latin typeface="Century Schoolbook" panose="02040604050505020304" pitchFamily="18" charset="0"/>
              </a:rPr>
              <a:t> торгівлі виділяють: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є у </a:t>
            </a:r>
            <a:r>
              <a:rPr lang="ru-RU" dirty="0" err="1">
                <a:latin typeface="Century Schoolbook" panose="02040604050505020304" pitchFamily="18" charset="0"/>
              </a:rPr>
              <a:t>наявності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роздрібній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мережі</a:t>
            </a:r>
            <a:r>
              <a:rPr lang="ru-RU" dirty="0">
                <a:latin typeface="Century Schoolbook" panose="02040604050505020304" pitchFamily="18" charset="0"/>
              </a:rPr>
              <a:t> (магазинах, лавках, аптеках, </a:t>
            </a:r>
            <a:r>
              <a:rPr lang="ru-RU" dirty="0" err="1">
                <a:latin typeface="Century Schoolbook" panose="02040604050505020304" pitchFamily="18" charset="0"/>
              </a:rPr>
              <a:t>кіосках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розвізної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розносної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мережі</a:t>
            </a:r>
            <a:r>
              <a:rPr lang="ru-RU" dirty="0">
                <a:latin typeface="Century Schoolbook" panose="02040604050505020304" pitchFamily="18" charset="0"/>
              </a:rPr>
              <a:t>),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дрібнооптових</a:t>
            </a:r>
            <a:r>
              <a:rPr lang="ru-RU" dirty="0">
                <a:latin typeface="Century Schoolbook" panose="02040604050505020304" pitchFamily="18" charset="0"/>
              </a:rPr>
              <a:t> базах, </a:t>
            </a:r>
            <a:r>
              <a:rPr lang="ru-RU" dirty="0" err="1">
                <a:latin typeface="Century Schoolbook" panose="02040604050505020304" pitchFamily="18" charset="0"/>
              </a:rPr>
              <a:t>розподільних</a:t>
            </a:r>
            <a:r>
              <a:rPr lang="ru-RU" dirty="0">
                <a:latin typeface="Century Schoolbook" panose="02040604050505020304" pitchFamily="18" charset="0"/>
              </a:rPr>
              <a:t> складах та базах, </a:t>
            </a:r>
            <a:r>
              <a:rPr lang="ru-RU" dirty="0" err="1">
                <a:latin typeface="Century Schoolbook" panose="02040604050505020304" pitchFamily="18" charset="0"/>
              </a:rPr>
              <a:t>овочекартопле</a:t>
            </a:r>
            <a:r>
              <a:rPr lang="uk-UA" dirty="0">
                <a:latin typeface="Century Schoolbook" panose="02040604050505020304" pitchFamily="18" charset="0"/>
              </a:rPr>
              <a:t>фруктосховищах;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є в </a:t>
            </a:r>
            <a:r>
              <a:rPr lang="ru-RU" dirty="0" err="1">
                <a:latin typeface="Century Schoolbook" panose="02040604050505020304" pitchFamily="18" charset="0"/>
              </a:rPr>
              <a:t>наявності</a:t>
            </a:r>
            <a:r>
              <a:rPr lang="ru-RU" dirty="0">
                <a:latin typeface="Century Schoolbook" panose="02040604050505020304" pitchFamily="18" charset="0"/>
              </a:rPr>
              <a:t> на базах та складах,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належать </a:t>
            </a:r>
            <a:r>
              <a:rPr lang="uk-UA" dirty="0">
                <a:latin typeface="Century Schoolbook" panose="02040604050505020304" pitchFamily="18" charset="0"/>
              </a:rPr>
              <a:t>роздрібним підприємствам, організаціям;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закуплені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оплачені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підприємством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організацією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залишені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відповідальне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uk-UA" dirty="0">
                <a:latin typeface="Century Schoolbook" panose="02040604050505020304" pitchFamily="18" charset="0"/>
              </a:rPr>
              <a:t>постачальників;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здані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переробку</a:t>
            </a:r>
            <a:r>
              <a:rPr lang="ru-RU" dirty="0">
                <a:latin typeface="Century Schoolbook" panose="02040604050505020304" pitchFamily="18" charset="0"/>
              </a:rPr>
              <a:t> та на </a:t>
            </a:r>
            <a:r>
              <a:rPr lang="ru-RU" dirty="0" err="1">
                <a:latin typeface="Century Schoolbook" panose="02040604050505020304" pitchFamily="18" charset="0"/>
              </a:rPr>
              <a:t>звітну</a:t>
            </a:r>
            <a:r>
              <a:rPr lang="ru-RU" dirty="0">
                <a:latin typeface="Century Schoolbook" panose="02040604050505020304" pitchFamily="18" charset="0"/>
              </a:rPr>
              <a:t> дату і </a:t>
            </a:r>
            <a:r>
              <a:rPr lang="ru-RU" dirty="0" err="1">
                <a:latin typeface="Century Schoolbook" panose="02040604050505020304" pitchFamily="18" charset="0"/>
              </a:rPr>
              <a:t>знаходяться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виробничих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підприємствах</a:t>
            </a:r>
            <a:r>
              <a:rPr lang="ru-RU" dirty="0">
                <a:latin typeface="Century Schoolbook" panose="02040604050505020304" pitchFamily="18" charset="0"/>
              </a:rPr>
              <a:t>, як </a:t>
            </a:r>
            <a:r>
              <a:rPr lang="ru-RU" dirty="0" err="1">
                <a:latin typeface="Century Schoolbook" panose="02040604050505020304" pitchFamily="18" charset="0"/>
              </a:rPr>
              <a:t>власних</a:t>
            </a:r>
            <a:r>
              <a:rPr lang="ru-RU" dirty="0">
                <a:latin typeface="Century Schoolbook" panose="02040604050505020304" pitchFamily="18" charset="0"/>
              </a:rPr>
              <a:t>, так і в </a:t>
            </a:r>
            <a:r>
              <a:rPr lang="ru-RU" dirty="0" err="1">
                <a:latin typeface="Century Schoolbook" panose="02040604050505020304" pitchFamily="18" charset="0"/>
              </a:rPr>
              <a:t>сторонніх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458776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4206</Words>
  <Application>Microsoft Office PowerPoint</Application>
  <PresentationFormat>Широкоэкранный</PresentationFormat>
  <Paragraphs>210</Paragraphs>
  <Slides>52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9" baseType="lpstr">
      <vt:lpstr>Arial</vt:lpstr>
      <vt:lpstr>Calibri</vt:lpstr>
      <vt:lpstr>Calibri Light</vt:lpstr>
      <vt:lpstr>Cambria Math</vt:lpstr>
      <vt:lpstr>Century Schoolbook</vt:lpstr>
      <vt:lpstr>Trebuchet MS</vt:lpstr>
      <vt:lpstr>Тема Office</vt:lpstr>
      <vt:lpstr>Управління товарними запасами торговельного підприємства. Частина 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товарними запасами торговельного підприємства</dc:title>
  <dc:creator>Катерина Бужимська</dc:creator>
  <cp:lastModifiedBy>Катерина Бужимська</cp:lastModifiedBy>
  <cp:revision>58</cp:revision>
  <dcterms:created xsi:type="dcterms:W3CDTF">2021-10-12T11:10:48Z</dcterms:created>
  <dcterms:modified xsi:type="dcterms:W3CDTF">2021-10-18T10:49:39Z</dcterms:modified>
</cp:coreProperties>
</file>