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58" r:id="rId5"/>
    <p:sldId id="276" r:id="rId6"/>
    <p:sldId id="259" r:id="rId7"/>
    <p:sldId id="260" r:id="rId8"/>
    <p:sldId id="273" r:id="rId9"/>
    <p:sldId id="274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7" r:id="rId18"/>
    <p:sldId id="272" r:id="rId19"/>
    <p:sldId id="279" r:id="rId20"/>
    <p:sldId id="271" r:id="rId21"/>
    <p:sldId id="278" r:id="rId22"/>
    <p:sldId id="280" r:id="rId23"/>
    <p:sldId id="281" r:id="rId24"/>
    <p:sldId id="282" r:id="rId25"/>
    <p:sldId id="268" r:id="rId26"/>
    <p:sldId id="283" r:id="rId27"/>
    <p:sldId id="284" r:id="rId2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004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682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3851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9458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8832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5343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2640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259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387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1764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72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131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413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441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530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715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001EE-ADE6-4DB0-AEB9-9F71CCBF14A6}" type="datetimeFigureOut">
              <a:rPr lang="uk-UA" smtClean="0"/>
              <a:pPr/>
              <a:t>27.03.2025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092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7110" y="774357"/>
            <a:ext cx="7766936" cy="2708068"/>
          </a:xfrm>
        </p:spPr>
        <p:txBody>
          <a:bodyPr/>
          <a:lstStyle/>
          <a:p>
            <a:pPr algn="ctr"/>
            <a:r>
              <a:rPr lang="uk-UA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О</a:t>
            </a:r>
            <a:r>
              <a:rPr lang="ru-RU" b="1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боротн</a:t>
            </a:r>
            <a:r>
              <a:rPr lang="uk-UA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і активи та їх </a:t>
            </a:r>
            <a:br>
              <a:rPr lang="uk-UA" dirty="0"/>
            </a:br>
            <a:r>
              <a:rPr lang="uk-UA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організація на підприємстві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8271247" cy="1715653"/>
          </a:xfrm>
        </p:spPr>
        <p:txBody>
          <a:bodyPr>
            <a:normAutofit/>
          </a:bodyPr>
          <a:lstStyle/>
          <a:p>
            <a:pPr algn="l"/>
            <a:r>
              <a:rPr lang="uk-UA" b="1" dirty="0"/>
              <a:t>1. Економічна сутність оборотних активів</a:t>
            </a:r>
            <a:endParaRPr lang="uk-UA" dirty="0"/>
          </a:p>
          <a:p>
            <a:pPr algn="l"/>
            <a:r>
              <a:rPr lang="uk-UA" b="1" dirty="0"/>
              <a:t>2. Визначення потреби підприємства в оборотних активах</a:t>
            </a:r>
          </a:p>
          <a:p>
            <a:pPr algn="l"/>
            <a:r>
              <a:rPr lang="uk-UA" b="1" dirty="0"/>
              <a:t>3. Джерела формування оборотних активів</a:t>
            </a:r>
            <a:endParaRPr lang="uk-UA" dirty="0"/>
          </a:p>
          <a:p>
            <a:pPr algn="l"/>
            <a:r>
              <a:rPr lang="uk-UA" b="1" dirty="0"/>
              <a:t>4. Аналіз ефективності використання оборотних активів</a:t>
            </a:r>
            <a:endParaRPr lang="uk-UA" dirty="0"/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2948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102" y="1082696"/>
            <a:ext cx="7570573" cy="4660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Принципи організації оборотних активів на підприємстві є наступними: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формування оборотних активів в розмірах, необхідних для забезпечення безперервного виробничого процесу;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раціональне розміщення наявних оборотних активів на підприємстві;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самостійність підприємств щодо управління оборотними активами;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контроль за ефективністю використання оборотних активів.</a:t>
            </a:r>
          </a:p>
        </p:txBody>
      </p:sp>
    </p:spTree>
    <p:extLst>
      <p:ext uri="{BB962C8B-B14F-4D97-AF65-F5344CB8AC3E}">
        <p14:creationId xmlns:p14="http://schemas.microsoft.com/office/powerpoint/2010/main" val="4032039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23757" y="1208165"/>
            <a:ext cx="7727093" cy="3470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Норма оборотних активів – </a:t>
            </a: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це відносна величина, що відповідає мінімальному, економічно </a:t>
            </a:r>
            <a:r>
              <a:rPr lang="uk-UA" sz="2400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обгрунтованому</a:t>
            </a: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обсягу запасів товарно-матеріальних цінностей. Як правило, встановлюється в днях, але можуть використовуватись також інші відносні значення.</a:t>
            </a: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Норматив оборотних активів – </a:t>
            </a: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це мінімально необхідна сума грошових коштів, що забезпечує підприємницьку діяльність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1244598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2594" y="872583"/>
            <a:ext cx="8311979" cy="4253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Визначаючи норми оборотних активів для кожного підприємства, необхідно зважати на:</a:t>
            </a:r>
            <a:endParaRPr lang="uk-UA" sz="24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умови постачання і збуту;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віддаленість постачальників від споживачів;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транспортні умови;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час, необхідний для підготовки матеріалів для використання у виробництві, товарів для реалізації;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періодичність введення матеріалів у виробництво;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тривалість виробничого циклу і розподіл його між структурними підрозділами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3380485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451654" y="1210961"/>
            <a:ext cx="1791638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574781"/>
              </p:ext>
            </p:extLst>
          </p:nvPr>
        </p:nvGraphicFramePr>
        <p:xfrm>
          <a:off x="3359375" y="573397"/>
          <a:ext cx="4157161" cy="3723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2276856" imgH="2848356" progId="Word.Picture.8">
                  <p:embed/>
                </p:oleObj>
              </mc:Choice>
              <mc:Fallback>
                <p:oleObj name="Picture" r:id="rId2" imgW="2276856" imgH="2848356" progId="Word.Picture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375" y="573397"/>
                        <a:ext cx="4157161" cy="37232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389955" y="4504037"/>
            <a:ext cx="6096000" cy="87851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10000"/>
              </a:lnSpc>
            </a:pPr>
            <a:r>
              <a:rPr lang="uk-UA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 4.3. Алгоритм нормування оборотних активів</a:t>
            </a: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підприємстві</a:t>
            </a: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220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0919" y="1016828"/>
            <a:ext cx="8040130" cy="3322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прямого розрахунку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дозволяє найбільш точно визначити потребу в оборотних активах, так як враховує всі організаційно-технологічні, технічні, транспортні та інші характерні особливості, досвід і стан розрахунків. Обґрунтований розрахунок здійснюється за кожним елементом оборотних активів з врахуванням завдань виробничого плану, постачання та збуту.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Аналітичний метод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потреби в оборотних активах базується на здійсненні розрахунків з врахуванням середніх фактичних залишків та змін обсягів виробництва. При цьому здійснюється коригування з врахуванням зайвих і непотрібних запасів, неліквідів, які, можливо, мали місце в попередньому періоді.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15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5589" y="1209929"/>
            <a:ext cx="8567352" cy="3519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Коефіцієнтний метод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дозволяє здійснити розрахунок потреби в оборотних активах з врахуванням тенденцій і співвідношень в змінах обсягу виробництва та окремих видів запасів і затрат. Частина з них знаходиться в прямій пропорційній залежності від змін в обсягу виробництва  –  сировина, матеріали, покупні напівфабрикати, незавершене виробництво, готова продукція на складі, інша ж частина залежить в значно меншій мірі – малоцінні і швидкозношувані предмети, запчастини для ремонтів, витрати майбутніх періодів тощо. Співвідношення, що склалися в минулому, з використанням відповідних коефіцієнтів, екстраполюються, на майбутній період.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282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3698" y="955589"/>
            <a:ext cx="9209902" cy="5239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Норматив оборотних активів, авансованих в сировину, основні матеріали і покупні напівфабрикати</a:t>
            </a:r>
            <a:r>
              <a:rPr lang="uk-UA" sz="20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,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визначається за формулою: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2250440" algn="ctr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 = В × </a:t>
            </a:r>
            <a:r>
              <a:rPr lang="en-US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 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,					(4.1)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де М – норматив оборотних активів в запасах сировини, основних матеріалів і покупних напівфабрикатів (грн.);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 – одноденні витрати сировини, матеріалів, напівфабрикатів (грн.);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en-US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</a:t>
            </a:r>
            <a:r>
              <a:rPr lang="ru-RU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 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– норма оборотних активів (дні);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 нормі оборотних активів по кожному виду продукції чи однорідній групі матеріалів враховується час перебування в поточному запасі (П), страховому (С), транспортному (Т), технологічному (А), підготовчому запасах (Д). Таким чином, норматив оборотних активів в запасах сировини, основних матеріалів і покупних напівфабрикатів (М) визначається за формулою: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ctr">
              <a:lnSpc>
                <a:spcPct val="110000"/>
              </a:lnSpc>
              <a:spcAft>
                <a:spcPts val="1000"/>
              </a:spcAft>
            </a:pPr>
            <a:r>
              <a:rPr lang="ru-RU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 = В × (П + С + Т + А + Д)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	</a:t>
            </a:r>
            <a:r>
              <a:rPr lang="uk-UA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		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292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084217"/>
            <a:ext cx="8596668" cy="4957145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Поточний (складський) запас – основний вид запасу, тому норма оборотних активів в поточному запасі є основною вагомою величиною всієї норми запасу в днях. Він призначений забезпечити безперервність процесу виробництва між поставками матеріалів. Величина складського запасу залежить від частоти і рівномірності постачання, а також від періодичності запуску сировини і матеріалів у виробництво.</a:t>
            </a:r>
            <a:endParaRPr lang="en-US" dirty="0"/>
          </a:p>
          <a:p>
            <a:pPr algn="just"/>
            <a:r>
              <a:rPr lang="uk-UA" dirty="0"/>
              <a:t>Страховий запас є другим за величиною видом запасу, що визначає загальну норму. Страховий, або гарантійний, запас необхідний для кожного підприємства для гарантії безперервності виробничого процесу у випадках порушень умов і строків поставок матеріалів постачальником, транспортом</a:t>
            </a:r>
            <a:r>
              <a:rPr lang="ru-RU" dirty="0"/>
              <a:t>.</a:t>
            </a:r>
          </a:p>
          <a:p>
            <a:pPr algn="just"/>
            <a:r>
              <a:rPr lang="uk-UA" dirty="0"/>
              <a:t>Транспортний запас створюється на період розриву між строками вантажообігу і документообігу.</a:t>
            </a:r>
          </a:p>
          <a:p>
            <a:pPr algn="just"/>
            <a:r>
              <a:rPr lang="uk-UA" dirty="0"/>
              <a:t>Технологічний запас створюється на період часу для підготовки матеріалів до виробництва, враховуючи час на аналіз і лабораторні дослідження.</a:t>
            </a:r>
          </a:p>
          <a:p>
            <a:pPr algn="just"/>
            <a:r>
              <a:rPr lang="uk-UA" dirty="0"/>
              <a:t>Підготовчий запас - час, необхідний на відвантаження, прийом, складування матеріалів.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403377"/>
              </p:ext>
            </p:extLst>
          </p:nvPr>
        </p:nvGraphicFramePr>
        <p:xfrm>
          <a:off x="1014065" y="2014944"/>
          <a:ext cx="7899277" cy="36197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3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11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09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0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70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7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33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2947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uk-UA" sz="1100" dirty="0">
                          <a:effectLst/>
                        </a:rPr>
                        <a:t>Назва матеріалу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Приймання, розван-таження, сортування, складування,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Підготовка до виробничого процесу,дні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Час знаходження в дорозі,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Поточний складський запас,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Страховий запас,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Разом норма запасу, </a:t>
                      </a:r>
                      <a:r>
                        <a:rPr lang="ru-RU" sz="1100" dirty="0" err="1">
                          <a:effectLst/>
                        </a:rPr>
                        <a:t>дні</a:t>
                      </a:r>
                      <a:r>
                        <a:rPr lang="uk-UA" sz="1100" dirty="0">
                          <a:effectLst/>
                        </a:rPr>
                        <a:t> (сума ст.2-6)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Одноденне витрачання матеріалів, </a:t>
                      </a:r>
                      <a:r>
                        <a:rPr lang="uk-UA" sz="1100" dirty="0" err="1">
                          <a:effectLst/>
                        </a:rPr>
                        <a:t>тис.грн</a:t>
                      </a:r>
                      <a:r>
                        <a:rPr lang="uk-UA" sz="1100" dirty="0">
                          <a:effectLst/>
                        </a:rPr>
                        <a:t>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Норматив, тис.грн.(ст.7×ст.8)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1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7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9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uk-UA" sz="1100">
                          <a:effectLst/>
                        </a:rPr>
                        <a:t>Сталь кругла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17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34,0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Сталь листова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100,0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Мідь листова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39,0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Разом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9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173,0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64757" y="367371"/>
            <a:ext cx="963342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Приклад 4.1</a:t>
            </a:r>
            <a:endParaRPr kumimoji="0" lang="uk-UA" alt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endParaRPr kumimoji="0" lang="uk-UA" altLang="uk-UA" sz="14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Розрахунок нормативу оборотних коштів, авансованих в сировину та матеріали</a:t>
            </a:r>
            <a:endParaRPr kumimoji="0" lang="uk-UA" alt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Таблиця 4.1</a:t>
            </a:r>
            <a:endParaRPr kumimoji="0" lang="uk-UA" alt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37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93223"/>
            <a:ext cx="8596668" cy="4748139"/>
          </a:xfrm>
        </p:spPr>
        <p:txBody>
          <a:bodyPr/>
          <a:lstStyle/>
          <a:p>
            <a:pPr algn="just"/>
            <a:r>
              <a:rPr lang="uk-UA" sz="2000" b="1" dirty="0"/>
              <a:t>Норматив оборотних активів на допоміжні матеріали</a:t>
            </a:r>
            <a:r>
              <a:rPr lang="uk-UA" sz="2000" dirty="0"/>
              <a:t> встановлюють по двох основних групах. До першої групи належать матеріали, які витрачаються регулярно і у великій кількості. До другої групи включаються допоміжні матеріали, що використовуються у виробництві рідко і в незначних обсягах. За цією групою норми оборотних активів розраховуються спрощено. Середній фактичний залишок цих матеріалів у звітному році, за винятком зайвих і непотрібних, слід поділити на одноденне їх витрачання в минулому році.</a:t>
            </a:r>
            <a:endParaRPr lang="ru-RU" sz="2000" dirty="0"/>
          </a:p>
          <a:p>
            <a:pPr algn="just"/>
            <a:r>
              <a:rPr lang="uk-UA" sz="2000" dirty="0"/>
              <a:t>Загальний норматив оборотних активів на допоміжні матеріали є сумою нормативів двох названих груп.</a:t>
            </a:r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2047" y="348265"/>
            <a:ext cx="8596668" cy="4746249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b="1" i="1" dirty="0"/>
              <a:t>	</a:t>
            </a:r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Кругообіг оборотного капіталу відбувається за схемою:</a:t>
            </a:r>
            <a:endParaRPr lang="uk-UA" sz="4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Г – Т … В … – Т</a:t>
            </a:r>
            <a:r>
              <a:rPr lang="uk-UA" sz="44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 – Г</a:t>
            </a:r>
            <a:r>
              <a:rPr lang="uk-UA" sz="44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,  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де Г –  грошові кошти, які авансуються господарюючими суб’єктами;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Т – засоби виробництва;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В – виробництво;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4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 – готова продукція;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4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 – грошові кошти, одержані від продажу продукції, що включають в себе реалізований прибуток.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Крапки (…) означають, що обіг капіталу перервано, але процес його кругообігу триватиме в сфері виробництва.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16940" y="3866606"/>
            <a:ext cx="9166882" cy="2560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67983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5590" y="1515032"/>
            <a:ext cx="7974226" cy="3034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 оборотних активів в незавершеному виробництві визначається за формулою:</a:t>
            </a:r>
            <a:endParaRPr lang="uk-UA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70735" algn="just">
              <a:lnSpc>
                <a:spcPct val="110000"/>
              </a:lnSpc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 = З × Д × К ,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	</a:t>
            </a: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 З – одноденні витрати на виробництво продукції (грн.);</a:t>
            </a: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 – тривалість виробничого циклу (дні);</a:t>
            </a: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 – коефіцієнт зростання витрат.</a:t>
            </a:r>
          </a:p>
        </p:txBody>
      </p:sp>
    </p:spTree>
    <p:extLst>
      <p:ext uri="{BB962C8B-B14F-4D97-AF65-F5344CB8AC3E}">
        <p14:creationId xmlns:p14="http://schemas.microsoft.com/office/powerpoint/2010/main" val="531200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Нормування оборотних активів на готову продукцію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До готової продукції відносять вироби, закінчені виробництвом і прийняті відділом технічного контролю. Норматив оборотних активів на готову продукцію визначається за формулою:</a:t>
            </a:r>
            <a:endParaRPr lang="ru-RU" dirty="0"/>
          </a:p>
          <a:p>
            <a:pPr algn="ctr"/>
            <a:r>
              <a:rPr lang="uk-UA" b="1" dirty="0"/>
              <a:t>М = В × Д ,					</a:t>
            </a:r>
            <a:endParaRPr lang="ru-RU" dirty="0"/>
          </a:p>
          <a:p>
            <a:r>
              <a:rPr lang="uk-UA" dirty="0"/>
              <a:t>де В – одноденний випуск товарної продукції за виробничою собівартістю;</a:t>
            </a:r>
            <a:endParaRPr lang="ru-RU" dirty="0"/>
          </a:p>
          <a:p>
            <a:r>
              <a:rPr lang="uk-UA" dirty="0"/>
              <a:t>Д – норма запасу в днях.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01784"/>
            <a:ext cx="8596668" cy="3788228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/>
              <a:t>Джерела формування оборотних активів </a:t>
            </a:r>
            <a:r>
              <a:rPr lang="uk-UA" sz="2400" dirty="0"/>
              <a:t>значною мірою визначають ефективність їх використання. Встановлення оптимального співвідношення між власними і залученими джерелами, обумовленого специфічними особливостями кругообігу капіталу на тому чи іншому підприємстві, є важливим завданням системи управління</a:t>
            </a:r>
            <a:endParaRPr lang="ru-RU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93223"/>
            <a:ext cx="8596668" cy="4748139"/>
          </a:xfrm>
        </p:spPr>
        <p:txBody>
          <a:bodyPr>
            <a:normAutofit/>
          </a:bodyPr>
          <a:lstStyle/>
          <a:p>
            <a:pPr algn="just"/>
            <a:r>
              <a:rPr lang="uk-UA" sz="2000" dirty="0"/>
              <a:t>Провідну роль у складі джерел формування призначені відігравати </a:t>
            </a:r>
            <a:r>
              <a:rPr lang="uk-UA" sz="2000" b="1" dirty="0"/>
              <a:t>власні оборотні активи.</a:t>
            </a:r>
            <a:r>
              <a:rPr lang="uk-UA" sz="2000" dirty="0"/>
              <a:t> Вони повинні забезпечувати майнову і оперативну самостійність підприємства, яка є необхідною для рентабельної підприємницької діяльності.</a:t>
            </a:r>
            <a:endParaRPr lang="ru-RU" sz="2000" dirty="0"/>
          </a:p>
          <a:p>
            <a:pPr algn="just"/>
            <a:r>
              <a:rPr lang="uk-UA" sz="2000" dirty="0"/>
              <a:t>Першочергово при створенні підприємства оборотні активи формуються за рахунок його </a:t>
            </a:r>
            <a:r>
              <a:rPr lang="uk-UA" sz="2000" b="1" dirty="0"/>
              <a:t>статутного фонду (капіталу). </a:t>
            </a:r>
            <a:r>
              <a:rPr lang="uk-UA" sz="2000" dirty="0"/>
              <a:t>Вони спрямовуються на придбання виробничих запасів, які надходять у виробництво для виготовлення товарної продукції. </a:t>
            </a:r>
          </a:p>
          <a:p>
            <a:pPr algn="just"/>
            <a:r>
              <a:rPr lang="uk-UA" sz="2000" dirty="0"/>
              <a:t>По мірі зростання виробничої програми потреба в оборотних активах зростає, що також потребує відповідного фінансування зростання оборотних активів. В такому випадку джерелом їх поповнення є чистий прибуток підприємства. Прибуток спрямовується на покриття приросту нормативу оборотних активів в процесі його розподілу. </a:t>
            </a:r>
            <a:endParaRPr lang="ru-RU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До засобів, які прирівнюють до власних, належать сталі пасиви. Ці засоби не можна відносити до власних, однак вони постійно знаходяться в обігу підприємства та в сумі мінімального залишку використовуються в якості джерела формування власних оборотних активів.</a:t>
            </a:r>
            <a:endParaRPr lang="ru-RU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25362" y="6837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963142"/>
              </p:ext>
            </p:extLst>
          </p:nvPr>
        </p:nvGraphicFramePr>
        <p:xfrm>
          <a:off x="2125362" y="1310442"/>
          <a:ext cx="6546783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981700" imgH="1696212" progId="Word.Picture.8">
                  <p:embed/>
                </p:oleObj>
              </mc:Choice>
              <mc:Fallback>
                <p:oleObj name="Picture" r:id="rId2" imgW="5981700" imgH="1696212" progId="Word.Picture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362" y="1310442"/>
                        <a:ext cx="6546783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122127" y="4070743"/>
            <a:ext cx="3772957" cy="3749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0"/>
              </a:spcAft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Рис. 4.4. Склад сталих пасивів</a:t>
            </a:r>
            <a:endParaRPr lang="uk-UA" sz="16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53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79714" y="627017"/>
            <a:ext cx="8360229" cy="523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110343"/>
            <a:ext cx="8596668" cy="4931019"/>
          </a:xfrm>
        </p:spPr>
        <p:txBody>
          <a:bodyPr/>
          <a:lstStyle/>
          <a:p>
            <a:pPr algn="just"/>
            <a:r>
              <a:rPr lang="uk-UA" sz="2000" dirty="0"/>
              <a:t>В сучасних умовах в джерелах формування оборотних активів все більш важливого значення набувають </a:t>
            </a:r>
            <a:r>
              <a:rPr lang="uk-UA" sz="2000" b="1" dirty="0"/>
              <a:t>позикові кошти. </a:t>
            </a:r>
            <a:r>
              <a:rPr lang="uk-UA" sz="2000" dirty="0"/>
              <a:t>Позикові кошти, основну форму яких представляють короткострокові кредити банку, покривають тимчасову додаткову потребу підприємства в засобах. Залучення позикових коштів обумовлено характером виробництва, складними розрахунково-платіжними відносинами, які виникли при переході до ринкової економіки, необхідністю поповнення недостачі власних оборотних активів та іншими об’єктивними причинами.</a:t>
            </a:r>
            <a:endParaRPr lang="ru-RU" sz="2000" dirty="0"/>
          </a:p>
          <a:p>
            <a:pPr algn="just"/>
            <a:r>
              <a:rPr lang="uk-UA" sz="2000" b="1" dirty="0"/>
              <a:t>Позикові засоби </a:t>
            </a:r>
            <a:r>
              <a:rPr lang="uk-UA" sz="2000" dirty="0"/>
              <a:t>у вигляді кредитів використовуються більш ефективно, ніж власні оборотні активи, тому що здійснюють більш швидкий кругообіг, мають цільове призначення, видаються на обумовлений термін та супроводжуються стягненням банківського відсотку.</a:t>
            </a:r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110343"/>
            <a:ext cx="8596668" cy="493101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Отже, оборотний капітал (оборотні активи) – це сукупність коштів, авансованих в оборотні виробничі фонди і фонди обігу для забезпечення безперервності процесу виробництва та реалізації продукції.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належать: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сировина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паливо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тара,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ремонтів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малоцінні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швидкозношувані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предмети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виготовлення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обігу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готової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відвантажені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оплачені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покупцями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поточному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банку,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укладені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папери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611395" y="19770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947766"/>
              </p:ext>
            </p:extLst>
          </p:nvPr>
        </p:nvGraphicFramePr>
        <p:xfrm>
          <a:off x="995082" y="564776"/>
          <a:ext cx="8525436" cy="3321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4381500" imgH="1304544" progId="Word.Picture.8">
                  <p:embed/>
                </p:oleObj>
              </mc:Choice>
              <mc:Fallback>
                <p:oleObj name="Picture" r:id="rId2" imgW="4381500" imgH="1304544" progId="Word.Picture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082" y="564776"/>
                        <a:ext cx="8525436" cy="33214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155616" y="4746555"/>
            <a:ext cx="3923253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 Функції оборотних активів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679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162595"/>
            <a:ext cx="8596668" cy="4284616"/>
          </a:xfrm>
        </p:spPr>
        <p:txBody>
          <a:bodyPr/>
          <a:lstStyle/>
          <a:p>
            <a:pPr algn="just">
              <a:buNone/>
            </a:pPr>
            <a:r>
              <a:rPr lang="en-US" dirty="0"/>
              <a:t>			</a:t>
            </a:r>
            <a:r>
              <a:rPr lang="uk-UA" sz="2400" b="1" dirty="0"/>
              <a:t>Виробнича</a:t>
            </a:r>
            <a:r>
              <a:rPr lang="uk-UA" sz="2400" dirty="0"/>
              <a:t> функція забезпечує безперервність процесу виробництва при постійному процесі формування на підприємстві запасів матеріальних ресурсів. </a:t>
            </a:r>
            <a:endParaRPr lang="en-US" sz="2400" dirty="0"/>
          </a:p>
          <a:p>
            <a:pPr algn="just">
              <a:buNone/>
            </a:pPr>
            <a:r>
              <a:rPr lang="en-US" sz="2400" dirty="0"/>
              <a:t>			</a:t>
            </a:r>
            <a:r>
              <a:rPr lang="uk-UA" sz="2400" b="1" dirty="0"/>
              <a:t>Платіжно-розрахункова</a:t>
            </a:r>
            <a:r>
              <a:rPr lang="uk-UA" sz="2400" dirty="0"/>
              <a:t> функція оборотних активів передусім впливає на стан тієї частини коштів, яка вилучена до сфери обігу, впливає безпосередньо на стан розрахунків і в цілому на грошовий обіг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2664" y="1213238"/>
            <a:ext cx="8596668" cy="3880773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Склад оборотних активів – 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це сукупність окремих елементів оборотних виробничих фондів і фондів обігу. </a:t>
            </a: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Структура оборотних активів –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це питома вага вартості окремих статей оборотних виробничих фондів і фондів обігу в загальній сумі оборотних активів.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коливання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галузях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складу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умов поставок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умов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5379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6205" y="367887"/>
            <a:ext cx="7784757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1000"/>
              </a:spcAf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 і класифікація оборотних активів наведені на рисунку 4.2 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flipV="1">
            <a:off x="2463112" y="1968842"/>
            <a:ext cx="1366686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272150"/>
              </p:ext>
            </p:extLst>
          </p:nvPr>
        </p:nvGraphicFramePr>
        <p:xfrm>
          <a:off x="1452282" y="860612"/>
          <a:ext cx="8041342" cy="554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6591300" imgH="3715512" progId="Word.Picture.8">
                  <p:embed/>
                </p:oleObj>
              </mc:Choice>
              <mc:Fallback>
                <p:oleObj name="Picture" r:id="rId2" imgW="6591300" imgH="3715512" progId="Word.Picture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860612"/>
                        <a:ext cx="8041342" cy="554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080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718457"/>
            <a:ext cx="8596668" cy="5322905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/>
              <a:t>Визначення</a:t>
            </a:r>
            <a:r>
              <a:rPr lang="ru-RU" sz="2000" dirty="0"/>
              <a:t> потреби в </a:t>
            </a:r>
            <a:r>
              <a:rPr lang="ru-RU" sz="2000" dirty="0" err="1"/>
              <a:t>оборотних</a:t>
            </a:r>
            <a:r>
              <a:rPr lang="ru-RU" sz="2000" dirty="0"/>
              <a:t> коштах </a:t>
            </a:r>
            <a:r>
              <a:rPr lang="ru-RU" sz="2000" dirty="0" err="1"/>
              <a:t>здійснюється</a:t>
            </a:r>
            <a:r>
              <a:rPr lang="ru-RU" sz="2000" dirty="0"/>
              <a:t> через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нормування</a:t>
            </a:r>
            <a:r>
              <a:rPr lang="ru-RU" sz="2000" dirty="0"/>
              <a:t>. </a:t>
            </a:r>
          </a:p>
          <a:p>
            <a:pPr algn="just"/>
            <a:r>
              <a:rPr lang="ru-RU" sz="2000" b="1" dirty="0" err="1"/>
              <a:t>Нормування</a:t>
            </a:r>
            <a:r>
              <a:rPr lang="ru-RU" sz="2000" b="1" dirty="0"/>
              <a:t> </a:t>
            </a:r>
            <a:r>
              <a:rPr lang="ru-RU" sz="2000" b="1" dirty="0" err="1"/>
              <a:t>оборотних</a:t>
            </a:r>
            <a:r>
              <a:rPr lang="ru-RU" sz="2000" b="1" dirty="0"/>
              <a:t> </a:t>
            </a:r>
            <a:r>
              <a:rPr lang="ru-RU" sz="2000" b="1" dirty="0" err="1"/>
              <a:t>коштів</a:t>
            </a:r>
            <a:r>
              <a:rPr lang="ru-RU" sz="2000" b="1" dirty="0"/>
              <a:t>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врахування</a:t>
            </a:r>
            <a:r>
              <a:rPr lang="ru-RU" sz="2000" dirty="0"/>
              <a:t> </a:t>
            </a:r>
            <a:r>
              <a:rPr lang="ru-RU" sz="2000" dirty="0" err="1"/>
              <a:t>багатьох</a:t>
            </a:r>
            <a:r>
              <a:rPr lang="ru-RU" sz="2000" dirty="0"/>
              <a:t> </a:t>
            </a:r>
            <a:r>
              <a:rPr lang="ru-RU" sz="2000" dirty="0" err="1"/>
              <a:t>факторів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впливають</a:t>
            </a:r>
            <a:r>
              <a:rPr lang="ru-RU" sz="2000" dirty="0"/>
              <a:t> на </a:t>
            </a:r>
            <a:r>
              <a:rPr lang="ru-RU" sz="2000" dirty="0" err="1"/>
              <a:t>господарську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. На </a:t>
            </a:r>
            <a:r>
              <a:rPr lang="ru-RU" sz="2000" dirty="0" err="1"/>
              <a:t>підприємствах</a:t>
            </a:r>
            <a:r>
              <a:rPr lang="ru-RU" sz="2000" dirty="0"/>
              <a:t> </a:t>
            </a:r>
            <a:r>
              <a:rPr lang="ru-RU" sz="2000" dirty="0" err="1"/>
              <a:t>виробничої</a:t>
            </a:r>
            <a:r>
              <a:rPr lang="ru-RU" sz="2000" dirty="0"/>
              <a:t> </a:t>
            </a:r>
            <a:r>
              <a:rPr lang="ru-RU" sz="2000" dirty="0" err="1"/>
              <a:t>сфери</a:t>
            </a:r>
            <a:r>
              <a:rPr lang="ru-RU" sz="2000" dirty="0"/>
              <a:t> до них належать:</a:t>
            </a:r>
          </a:p>
          <a:p>
            <a:pPr algn="just"/>
            <a:r>
              <a:rPr lang="ru-RU" sz="2000" dirty="0"/>
              <a:t> </a:t>
            </a:r>
            <a:r>
              <a:rPr lang="ru-RU" sz="2000" b="1" dirty="0" err="1"/>
              <a:t>умови</a:t>
            </a:r>
            <a:r>
              <a:rPr lang="ru-RU" sz="2000" b="1" dirty="0"/>
              <a:t> </a:t>
            </a:r>
            <a:r>
              <a:rPr lang="ru-RU" sz="2000" b="1" dirty="0" err="1"/>
              <a:t>постачання</a:t>
            </a:r>
            <a:r>
              <a:rPr lang="ru-RU" sz="2000" b="1" dirty="0"/>
              <a:t> </a:t>
            </a:r>
            <a:r>
              <a:rPr lang="ru-RU" sz="2000" b="1" dirty="0" err="1"/>
              <a:t>підприємств</a:t>
            </a:r>
            <a:r>
              <a:rPr lang="ru-RU" sz="2000" b="1" dirty="0"/>
              <a:t> </a:t>
            </a:r>
            <a:r>
              <a:rPr lang="ru-RU" sz="2000" b="1" dirty="0" err="1"/>
              <a:t>товарно-матеріальними</a:t>
            </a:r>
            <a:r>
              <a:rPr lang="ru-RU" sz="2000" b="1" dirty="0"/>
              <a:t> </a:t>
            </a:r>
            <a:r>
              <a:rPr lang="ru-RU" sz="2000" b="1" dirty="0" err="1"/>
              <a:t>цінностями</a:t>
            </a:r>
            <a:r>
              <a:rPr lang="ru-RU" sz="2000" dirty="0"/>
              <a:t>: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постачальників</a:t>
            </a:r>
            <a:r>
              <a:rPr lang="ru-RU" sz="2000" dirty="0"/>
              <a:t>, строки поставки, </a:t>
            </a:r>
            <a:r>
              <a:rPr lang="ru-RU" sz="2000" dirty="0" err="1"/>
              <a:t>розмір</a:t>
            </a:r>
            <a:r>
              <a:rPr lang="ru-RU" sz="2000" dirty="0"/>
              <a:t> </a:t>
            </a:r>
            <a:r>
              <a:rPr lang="ru-RU" sz="2000" dirty="0" err="1"/>
              <a:t>транзитних</a:t>
            </a:r>
            <a:r>
              <a:rPr lang="ru-RU" sz="2000" dirty="0"/>
              <a:t> </a:t>
            </a:r>
            <a:r>
              <a:rPr lang="ru-RU" sz="2000" dirty="0" err="1"/>
              <a:t>партій</a:t>
            </a:r>
            <a:r>
              <a:rPr lang="ru-RU" sz="2000" dirty="0"/>
              <a:t>,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найменувань</a:t>
            </a:r>
            <a:r>
              <a:rPr lang="ru-RU" sz="2000" dirty="0"/>
              <a:t> </a:t>
            </a:r>
            <a:r>
              <a:rPr lang="ru-RU" sz="2000" dirty="0" err="1"/>
              <a:t>матеріальних</a:t>
            </a:r>
            <a:r>
              <a:rPr lang="ru-RU" sz="2000" dirty="0"/>
              <a:t> </a:t>
            </a:r>
            <a:r>
              <a:rPr lang="ru-RU" sz="2000" dirty="0" err="1"/>
              <a:t>цінностей</a:t>
            </a:r>
            <a:r>
              <a:rPr lang="ru-RU" sz="2000" dirty="0"/>
              <a:t>,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розрахунків</a:t>
            </a:r>
            <a:r>
              <a:rPr lang="ru-RU" sz="2000" dirty="0"/>
              <a:t> за </a:t>
            </a:r>
            <a:r>
              <a:rPr lang="ru-RU" sz="2000" dirty="0" err="1"/>
              <a:t>матеріальні</a:t>
            </a:r>
            <a:r>
              <a:rPr lang="ru-RU" sz="2000" dirty="0"/>
              <a:t> </a:t>
            </a:r>
            <a:r>
              <a:rPr lang="ru-RU" sz="2000" dirty="0" err="1"/>
              <a:t>цінності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* </a:t>
            </a:r>
            <a:r>
              <a:rPr lang="ru-RU" sz="2000" b="1" dirty="0" err="1"/>
              <a:t>організація</a:t>
            </a:r>
            <a:r>
              <a:rPr lang="ru-RU" sz="2000" b="1" dirty="0"/>
              <a:t> </a:t>
            </a:r>
            <a:r>
              <a:rPr lang="ru-RU" sz="2000" b="1" dirty="0" err="1"/>
              <a:t>процесу</a:t>
            </a:r>
            <a:r>
              <a:rPr lang="ru-RU" sz="2000" b="1" dirty="0"/>
              <a:t> </a:t>
            </a:r>
            <a:r>
              <a:rPr lang="ru-RU" sz="2000" b="1" dirty="0" err="1"/>
              <a:t>виробництва</a:t>
            </a:r>
            <a:r>
              <a:rPr lang="ru-RU" sz="2000" b="1" dirty="0"/>
              <a:t>: </a:t>
            </a:r>
            <a:r>
              <a:rPr lang="ru-RU" sz="2000" dirty="0" err="1"/>
              <a:t>тривалість</a:t>
            </a:r>
            <a:r>
              <a:rPr lang="ru-RU" sz="2000" dirty="0"/>
              <a:t> </a:t>
            </a:r>
            <a:r>
              <a:rPr lang="ru-RU" sz="2000" dirty="0" err="1"/>
              <a:t>виробничого</a:t>
            </a:r>
            <a:r>
              <a:rPr lang="ru-RU" sz="2000" dirty="0"/>
              <a:t> циклу, характер </a:t>
            </a:r>
            <a:r>
              <a:rPr lang="ru-RU" sz="2000" dirty="0" err="1"/>
              <a:t>розподілу</a:t>
            </a:r>
            <a:r>
              <a:rPr lang="ru-RU" sz="2000" dirty="0"/>
              <a:t> </a:t>
            </a:r>
            <a:r>
              <a:rPr lang="ru-RU" sz="2000" dirty="0" err="1"/>
              <a:t>витрат</a:t>
            </a:r>
            <a:r>
              <a:rPr lang="ru-RU" sz="2000" dirty="0"/>
              <a:t> </a:t>
            </a:r>
            <a:r>
              <a:rPr lang="ru-RU" sz="2000" dirty="0" err="1"/>
              <a:t>протягом</a:t>
            </a:r>
            <a:r>
              <a:rPr lang="ru-RU" sz="2000" dirty="0"/>
              <a:t> </a:t>
            </a:r>
            <a:r>
              <a:rPr lang="ru-RU" sz="2000" dirty="0" err="1"/>
              <a:t>виробничого</a:t>
            </a:r>
            <a:r>
              <a:rPr lang="ru-RU" sz="2000" dirty="0"/>
              <a:t> циклу, номенклатура </a:t>
            </a:r>
            <a:r>
              <a:rPr lang="ru-RU" sz="2000" dirty="0" err="1"/>
              <a:t>випущеної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* </a:t>
            </a:r>
            <a:r>
              <a:rPr lang="ru-RU" sz="2000" b="1" dirty="0" err="1"/>
              <a:t>умови</a:t>
            </a:r>
            <a:r>
              <a:rPr lang="ru-RU" sz="2000" b="1" dirty="0"/>
              <a:t> </a:t>
            </a:r>
            <a:r>
              <a:rPr lang="ru-RU" sz="2000" b="1" dirty="0" err="1"/>
              <a:t>реалізації</a:t>
            </a:r>
            <a:r>
              <a:rPr lang="ru-RU" sz="2000" b="1" dirty="0"/>
              <a:t> </a:t>
            </a:r>
            <a:r>
              <a:rPr lang="ru-RU" sz="2000" b="1" dirty="0" err="1"/>
              <a:t>продукції</a:t>
            </a:r>
            <a:r>
              <a:rPr lang="ru-RU" sz="2000" b="1" dirty="0"/>
              <a:t>: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споживачів</a:t>
            </a:r>
            <a:r>
              <a:rPr lang="ru-RU" sz="2000" dirty="0"/>
              <a:t> </a:t>
            </a:r>
            <a:r>
              <a:rPr lang="ru-RU" sz="2000" dirty="0" err="1"/>
              <a:t>готової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r>
              <a:rPr lang="ru-RU" sz="2000" dirty="0"/>
              <a:t>,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віддаленість</a:t>
            </a:r>
            <a:r>
              <a:rPr lang="ru-RU" sz="2000" dirty="0"/>
              <a:t>, </a:t>
            </a:r>
            <a:r>
              <a:rPr lang="ru-RU" sz="2000" dirty="0" err="1"/>
              <a:t>призначення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r>
              <a:rPr lang="ru-RU" sz="2000" dirty="0"/>
              <a:t>, </a:t>
            </a:r>
            <a:r>
              <a:rPr lang="ru-RU" sz="2000" dirty="0" err="1"/>
              <a:t>умови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транспортування</a:t>
            </a:r>
            <a:r>
              <a:rPr lang="ru-RU" sz="2000" dirty="0"/>
              <a:t>,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розрахунків</a:t>
            </a:r>
            <a:r>
              <a:rPr lang="ru-RU" sz="2000" dirty="0"/>
              <a:t> за </a:t>
            </a:r>
            <a:r>
              <a:rPr lang="ru-RU" sz="2000" dirty="0" err="1"/>
              <a:t>відвантажену</a:t>
            </a:r>
            <a:r>
              <a:rPr lang="ru-RU" sz="2000" dirty="0"/>
              <a:t> </a:t>
            </a:r>
            <a:r>
              <a:rPr lang="ru-RU" sz="2000" dirty="0" err="1"/>
              <a:t>продукцію</a:t>
            </a:r>
            <a:r>
              <a:rPr lang="ru-RU" sz="20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640081"/>
            <a:ext cx="8596668" cy="4585062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в такому.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По-перше,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правильне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нормативу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безперервність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безперебійність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кожному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По-третє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правильно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встановленого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нормативу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По-четверте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обгрунтовані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нормативи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сприяють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зміцненню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режиму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мінімізації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</TotalTime>
  <Words>1812</Words>
  <Application>Microsoft Office PowerPoint</Application>
  <PresentationFormat>Широкоэкранный</PresentationFormat>
  <Paragraphs>143</Paragraphs>
  <Slides>27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Times New Roman</vt:lpstr>
      <vt:lpstr>Trebuchet MS</vt:lpstr>
      <vt:lpstr>Wingdings 3</vt:lpstr>
      <vt:lpstr>Грань</vt:lpstr>
      <vt:lpstr>Picture</vt:lpstr>
      <vt:lpstr>Оборотні активи та їх  організація на підприємстві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Нормування оборотних активів на готову продукцію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Оборотні активи та їх  організація на підприємстві</dc:title>
  <dc:creator>Прохорчук Наталія Олегівна</dc:creator>
  <cp:lastModifiedBy>Користувач</cp:lastModifiedBy>
  <cp:revision>12</cp:revision>
  <dcterms:created xsi:type="dcterms:W3CDTF">2020-10-27T11:24:00Z</dcterms:created>
  <dcterms:modified xsi:type="dcterms:W3CDTF">2025-03-27T18:50:09Z</dcterms:modified>
</cp:coreProperties>
</file>