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8" d="100"/>
          <a:sy n="78" d="100"/>
        </p:scale>
        <p:origin x="77" y="29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D234F9-E20E-7CDE-D032-5CBEDDC2E5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294ED5C-852E-1C30-87EB-392A90529E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58A93D-0266-96EC-3992-54A8C8529F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30943-40E3-4F25-A969-5F8ECA0E0492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3CC6239-9569-9583-1AF8-7CCC928DAA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50DA933-505D-853F-3E5A-D7852BD2E8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12F90-B939-4C2C-A09B-A1D6B5750D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9185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F96A05-19C2-8F82-A183-6F33D150AB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D6EC44B-E7F9-D603-8E52-4FB9B7B64E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E54F9C-0D8F-BCFB-0FFE-C4FD60128F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30943-40E3-4F25-A969-5F8ECA0E0492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85304E-7423-EB27-55DB-1A6788F82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74B500B-6770-D5D9-1BA7-323AA9380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12F90-B939-4C2C-A09B-A1D6B5750D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522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9A2B306-A852-640B-25ED-2E17F7E911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199960D2-5370-8E14-E311-E1DD6628E6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E23C71B-AEAA-4941-9D51-6EE10D0D1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30943-40E3-4F25-A969-5F8ECA0E0492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6D78FFE-A3DE-E477-A74E-B32798F4E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BB8A128-5E6E-72D5-8CCC-95A5C72CD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12F90-B939-4C2C-A09B-A1D6B5750D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02857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26BD5C-9745-58E5-78B0-ABAFD13495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CED8429-023E-24BA-5989-258ECE0D51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9AF5A1A-34B0-75A2-6249-D36DE454E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30943-40E3-4F25-A969-5F8ECA0E0492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497F6B8-82AE-CFD6-7ACE-52FBEB909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751C543-0864-65E1-49F0-6CDBBADFD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12F90-B939-4C2C-A09B-A1D6B5750D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0835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7E4A81-FB48-F4DC-8CCF-EC4FE6A6F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713B47C-6850-4420-5903-5197555C77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90DBF9-AE8D-30F3-3CAD-A9D70D8AA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30943-40E3-4F25-A969-5F8ECA0E0492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45E40C3-C758-DC7C-9857-566DD76D9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203883A-B69D-A718-5965-770478676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12F90-B939-4C2C-A09B-A1D6B5750D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3723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3CE6AC-B3D1-F024-5A7C-CD3907F58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3CFAB8B-07C6-06EF-BCA9-2842B1CABB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A18DCD6-1B6C-7A8F-3148-DA98F6C214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C2288E3-3E0A-398D-586F-FDD493FC3C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30943-40E3-4F25-A969-5F8ECA0E0492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6672E46-3118-85F6-166F-9DB16BFF63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01E9CC0-7E7E-FB1B-B569-9ED53B544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12F90-B939-4C2C-A09B-A1D6B5750D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2122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6E76D1-841B-B3EE-9B5A-97A9956B6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F5608C2-2883-F6B4-4019-B4BF6498A2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0A50CBD-78E9-5708-FC46-74146FD962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402478E-1FEF-B0CD-8519-0491670E18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48B12FC-35BF-ED69-6123-B9F1D149D3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A82E010-2266-2057-F734-210113B77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30943-40E3-4F25-A969-5F8ECA0E0492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D16CAEB-82BB-5B36-1B76-B953367D4D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11E3631-37CE-B2D4-A6D8-8FC8E12CC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12F90-B939-4C2C-A09B-A1D6B5750D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568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FEB5C5-8256-EE6E-9BAC-0BB2FE85E8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CE4701D-C250-3BDE-EDAB-2AC9F83DE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30943-40E3-4F25-A969-5F8ECA0E0492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F20BA5D-0A41-CCFD-6F04-3AD26DF35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766D755-6FAB-30AC-3B5D-FF690EAD0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12F90-B939-4C2C-A09B-A1D6B5750D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4201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CE54555-724F-2104-9BFD-B96B79E52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30943-40E3-4F25-A969-5F8ECA0E0492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D31EB5E-4E92-9CED-18F2-C59496CF3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39BCDBB-318A-DEB8-D4CB-C3DD89463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12F90-B939-4C2C-A09B-A1D6B5750D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20146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C73BAC1-1FE1-E4F8-1674-F26121A20E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5DB0BCA-30C7-71A8-16EA-F68C298BD7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90BE7DC-CED9-28F6-C56D-48A648A628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2AE3DF6-9BE7-66AA-8D28-19F0DC819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30943-40E3-4F25-A969-5F8ECA0E0492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B8E2C7B-09E0-3A50-794B-39AEC77C0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FA7E875-F711-86F1-EF9A-59B6922F2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12F90-B939-4C2C-A09B-A1D6B5750D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3662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6048286-8354-0472-936B-297D176DA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E28096-30F9-920C-72A3-46A767E33FB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2A330AA-5E0F-34D7-0C91-EC90AE53AF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D6A41B5-2095-DC41-FD54-EF3B9243E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30943-40E3-4F25-A969-5F8ECA0E0492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E0DB99E-D9C7-0CAF-0FE2-270FF8F06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A3D7490-01C9-EFA2-2EF6-2607DE21E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12F90-B939-4C2C-A09B-A1D6B5750D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0198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CD6FA4-EF63-DA30-CF54-3D19119ED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2A3809C-9892-AD31-4F20-903D69542F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D9E414C-9E7D-3AE6-327F-A115123D8B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630943-40E3-4F25-A969-5F8ECA0E0492}" type="datetimeFigureOut">
              <a:rPr lang="ru-RU" smtClean="0"/>
              <a:t>14.09.2022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C8A9CA9-8455-B379-86A4-CDEFFF2B7F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2A3943D-9370-7812-31C2-F44076144D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12F90-B939-4C2C-A09B-A1D6B5750D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3178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C81433D-E4A7-0E14-BBF9-ECE78CE97934}"/>
              </a:ext>
            </a:extLst>
          </p:cNvPr>
          <p:cNvSpPr txBox="1"/>
          <p:nvPr/>
        </p:nvSpPr>
        <p:spPr>
          <a:xfrm>
            <a:off x="0" y="402199"/>
            <a:ext cx="12044516" cy="15056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1595" marR="363220" algn="ctr">
              <a:lnSpc>
                <a:spcPct val="107000"/>
              </a:lnSpc>
              <a:spcBef>
                <a:spcPts val="5"/>
              </a:spcBef>
              <a:spcAft>
                <a:spcPts val="800"/>
              </a:spcAft>
            </a:pPr>
            <a:r>
              <a:rPr lang="uk-UA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ГІРНИЧЕ</a:t>
            </a:r>
            <a:r>
              <a:rPr lang="uk-UA" sz="4400" b="1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uk-UA" sz="44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uk-UA" sz="44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РИНКОВІЙ</a:t>
            </a:r>
            <a:r>
              <a:rPr lang="uk-UA" sz="4400" b="1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ЕКОНОМІЦІ</a:t>
            </a:r>
            <a:endParaRPr lang="ru-RU" sz="4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1310D1C-A976-1562-B30E-1B106B2ACDF3}"/>
              </a:ext>
            </a:extLst>
          </p:cNvPr>
          <p:cNvSpPr txBox="1"/>
          <p:nvPr/>
        </p:nvSpPr>
        <p:spPr>
          <a:xfrm>
            <a:off x="599768" y="2365685"/>
            <a:ext cx="11444748" cy="2841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981960">
              <a:lnSpc>
                <a:spcPts val="1600"/>
              </a:lnSpc>
              <a:spcAft>
                <a:spcPts val="800"/>
              </a:spcAft>
            </a:pPr>
            <a:r>
              <a:rPr lang="uk-UA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Зміст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marR="463550" lvl="1" indent="-285750">
              <a:lnSpc>
                <a:spcPct val="107000"/>
              </a:lnSpc>
              <a:spcAft>
                <a:spcPts val="800"/>
              </a:spcAft>
              <a:buSzPts val="1400"/>
              <a:buFont typeface="Times New Roman" panose="02020603050405020304" pitchFamily="18" charset="0"/>
              <a:buAutoNum type="arabicPeriod"/>
              <a:tabLst>
                <a:tab pos="815340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uk-UA" sz="2800" spc="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суб’єкти</a:t>
            </a:r>
            <a:r>
              <a:rPr lang="uk-UA" sz="2800" spc="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uk-UA" sz="2800" spc="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uk-UA" sz="2800" spc="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господарської</a:t>
            </a:r>
            <a:r>
              <a:rPr lang="uk-UA" sz="2800" spc="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uk-UA" sz="2800" spc="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uk-UA" sz="2800" spc="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ринковій</a:t>
            </a:r>
            <a:r>
              <a:rPr lang="uk-UA" sz="2800" spc="-3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економіці.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ts val="1610"/>
              </a:lnSpc>
              <a:spcAft>
                <a:spcPts val="800"/>
              </a:spcAft>
              <a:buSzPts val="1400"/>
              <a:buFont typeface="Times New Roman" panose="02020603050405020304" pitchFamily="18" charset="0"/>
              <a:buAutoNum type="arabicPeriod"/>
              <a:tabLst>
                <a:tab pos="815340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uk-UA" sz="2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uk-UA" sz="2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uk-UA" sz="2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uk-UA" sz="2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об’єднання.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400"/>
              <a:buFont typeface="Times New Roman" panose="02020603050405020304" pitchFamily="18" charset="0"/>
              <a:buAutoNum type="arabicPeriod"/>
              <a:tabLst>
                <a:tab pos="815340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uk-UA" sz="28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uk-UA" sz="28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гірничого</a:t>
            </a:r>
            <a:r>
              <a:rPr lang="uk-UA" sz="28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підприємства.</a:t>
            </a:r>
            <a:endParaRPr lang="ru-RU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ts val="1610"/>
              </a:lnSpc>
              <a:spcAft>
                <a:spcPts val="800"/>
              </a:spcAft>
              <a:buSzPts val="1400"/>
              <a:buFont typeface="Times New Roman" panose="02020603050405020304" pitchFamily="18" charset="0"/>
              <a:buAutoNum type="arabicPeriod"/>
              <a:tabLst>
                <a:tab pos="815340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uk-UA" sz="28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uk-UA" sz="2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</a:t>
            </a:r>
            <a:r>
              <a:rPr lang="uk-UA" sz="2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відкритої</a:t>
            </a:r>
            <a:r>
              <a:rPr lang="uk-UA" sz="2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системи.</a:t>
            </a:r>
            <a:endParaRPr lang="ru-RU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ts val="1610"/>
              </a:lnSpc>
              <a:spcAft>
                <a:spcPts val="800"/>
              </a:spcAft>
              <a:buSzPts val="1400"/>
              <a:buFont typeface="Times New Roman" panose="02020603050405020304" pitchFamily="18" charset="0"/>
              <a:buAutoNum type="arabicPeriod"/>
              <a:tabLst>
                <a:tab pos="815340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uk-UA" sz="28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ризики</a:t>
            </a:r>
            <a:r>
              <a:rPr lang="uk-UA" sz="2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гірничого</a:t>
            </a:r>
            <a:r>
              <a:rPr lang="uk-UA" sz="2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підприємства.</a:t>
            </a:r>
            <a:endParaRPr lang="ru-RU" sz="2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11882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6DD1D6C-E529-6265-38B7-B7C385DB3619}"/>
              </a:ext>
            </a:extLst>
          </p:cNvPr>
          <p:cNvSpPr txBox="1"/>
          <p:nvPr/>
        </p:nvSpPr>
        <p:spPr>
          <a:xfrm>
            <a:off x="1966452" y="256938"/>
            <a:ext cx="84754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Добувна</a:t>
            </a:r>
            <a:r>
              <a:rPr lang="uk-UA" sz="18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діяльність</a:t>
            </a:r>
            <a:r>
              <a:rPr lang="uk-UA" sz="18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</a:t>
            </a:r>
            <a:r>
              <a:rPr lang="uk-UA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Класифікатором</a:t>
            </a:r>
            <a:r>
              <a:rPr lang="uk-UA" sz="18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видів</a:t>
            </a:r>
            <a:r>
              <a:rPr lang="uk-UA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економічної</a:t>
            </a:r>
            <a:r>
              <a:rPr lang="uk-UA" sz="18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</a:t>
            </a:r>
            <a:r>
              <a:rPr lang="uk-UA" sz="18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КВЕД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ru-RU" dirty="0"/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B32B84FD-C537-3EFE-4174-238D4CBB53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554839"/>
              </p:ext>
            </p:extLst>
          </p:nvPr>
        </p:nvGraphicFramePr>
        <p:xfrm>
          <a:off x="250722" y="815272"/>
          <a:ext cx="11690555" cy="5227456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522407">
                  <a:extLst>
                    <a:ext uri="{9D8B030D-6E8A-4147-A177-3AD203B41FA5}">
                      <a16:colId xmlns:a16="http://schemas.microsoft.com/office/drawing/2014/main" val="4100757967"/>
                    </a:ext>
                  </a:extLst>
                </a:gridCol>
                <a:gridCol w="90256">
                  <a:extLst>
                    <a:ext uri="{9D8B030D-6E8A-4147-A177-3AD203B41FA5}">
                      <a16:colId xmlns:a16="http://schemas.microsoft.com/office/drawing/2014/main" val="1408760833"/>
                    </a:ext>
                  </a:extLst>
                </a:gridCol>
                <a:gridCol w="9077892">
                  <a:extLst>
                    <a:ext uri="{9D8B030D-6E8A-4147-A177-3AD203B41FA5}">
                      <a16:colId xmlns:a16="http://schemas.microsoft.com/office/drawing/2014/main" val="424287342"/>
                    </a:ext>
                  </a:extLst>
                </a:gridCol>
              </a:tblGrid>
              <a:tr h="720749">
                <a:tc>
                  <a:txBody>
                    <a:bodyPr/>
                    <a:lstStyle/>
                    <a:p>
                      <a:pPr marL="0" marR="19431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2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КВЕД</a:t>
                      </a:r>
                      <a:r>
                        <a:rPr lang="uk-UA" sz="2000" b="1" spc="-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2014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15113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Секція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</a:t>
                      </a:r>
                      <a:r>
                        <a:rPr lang="uk-UA" sz="2000" b="1" spc="-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видів</a:t>
                      </a:r>
                      <a:r>
                        <a:rPr lang="uk-UA" sz="2000" b="1" spc="-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економічної</a:t>
                      </a:r>
                      <a:r>
                        <a:rPr lang="uk-UA" sz="2000" b="1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діяльності</a:t>
                      </a:r>
                      <a:r>
                        <a:rPr lang="uk-UA" sz="2000" b="1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та</a:t>
                      </a:r>
                      <a:r>
                        <a:rPr lang="uk-UA" sz="2000" b="1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пояснення</a:t>
                      </a:r>
                      <a:r>
                        <a:rPr lang="uk-UA" sz="2000" b="1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</a:t>
                      </a:r>
                      <a:r>
                        <a:rPr lang="uk-UA" sz="2000" b="1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них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27847025"/>
                  </a:ext>
                </a:extLst>
              </a:tr>
              <a:tr h="373626"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Добувна</a:t>
                      </a:r>
                      <a:r>
                        <a:rPr lang="uk-UA" sz="2000" b="1" spc="-2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промисловість</a:t>
                      </a:r>
                      <a:r>
                        <a:rPr lang="uk-UA" sz="2000" b="1" spc="-2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і</a:t>
                      </a:r>
                      <a:r>
                        <a:rPr lang="uk-UA" sz="2000" b="1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розроблення</a:t>
                      </a:r>
                      <a:r>
                        <a:rPr lang="uk-UA" sz="2000" b="1" spc="-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кар'єрів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8603179"/>
                  </a:ext>
                </a:extLst>
              </a:tr>
              <a:tr h="598209">
                <a:tc gridSpan="2"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Розділ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929005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</a:t>
                      </a:r>
                      <a:r>
                        <a:rPr lang="uk-UA" sz="2000" b="1" spc="-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розділу</a:t>
                      </a:r>
                      <a:r>
                        <a:rPr lang="uk-UA" sz="2000" b="1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</a:t>
                      </a:r>
                      <a:r>
                        <a:rPr lang="uk-UA" sz="2000" b="1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b="1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КВЕД</a:t>
                      </a:r>
                      <a:r>
                        <a:rPr lang="uk-UA" sz="2000" b="1" spc="-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2010-2014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68187044"/>
                  </a:ext>
                </a:extLst>
              </a:tr>
              <a:tr h="598209">
                <a:tc gridSpan="2">
                  <a:txBody>
                    <a:bodyPr/>
                    <a:lstStyle/>
                    <a:p>
                      <a:pPr marL="0" marR="639445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05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Добування</a:t>
                      </a:r>
                      <a:r>
                        <a:rPr lang="uk-UA" sz="2000" spc="-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кам'яного</a:t>
                      </a:r>
                      <a:r>
                        <a:rPr lang="uk-UA" sz="20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та</a:t>
                      </a:r>
                      <a:r>
                        <a:rPr lang="uk-UA" sz="20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бурого</a:t>
                      </a:r>
                      <a:r>
                        <a:rPr lang="uk-UA" sz="20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вугілля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68661889"/>
                  </a:ext>
                </a:extLst>
              </a:tr>
              <a:tr h="596510">
                <a:tc gridSpan="2">
                  <a:txBody>
                    <a:bodyPr/>
                    <a:lstStyle/>
                    <a:p>
                      <a:pPr marL="0" marR="639445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06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Добування</a:t>
                      </a:r>
                      <a:r>
                        <a:rPr lang="uk-UA" sz="2000" spc="-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сирої</a:t>
                      </a:r>
                      <a:r>
                        <a:rPr lang="uk-UA" sz="2000" spc="-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нафти</a:t>
                      </a:r>
                      <a:r>
                        <a:rPr lang="uk-UA" sz="20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та</a:t>
                      </a:r>
                      <a:r>
                        <a:rPr lang="uk-UA" sz="2000" spc="-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природного</a:t>
                      </a:r>
                      <a:r>
                        <a:rPr lang="uk-UA" sz="20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газу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53566643"/>
                  </a:ext>
                </a:extLst>
              </a:tr>
              <a:tr h="598209">
                <a:tc gridSpan="2">
                  <a:txBody>
                    <a:bodyPr/>
                    <a:lstStyle/>
                    <a:p>
                      <a:pPr marL="0" marR="639445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07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Добування</a:t>
                      </a:r>
                      <a:r>
                        <a:rPr lang="uk-UA" sz="2000" spc="-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металевих</a:t>
                      </a:r>
                      <a:r>
                        <a:rPr lang="uk-UA" sz="20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руд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27556928"/>
                  </a:ext>
                </a:extLst>
              </a:tr>
              <a:tr h="598209">
                <a:tc gridSpan="2">
                  <a:txBody>
                    <a:bodyPr/>
                    <a:lstStyle/>
                    <a:p>
                      <a:pPr marL="0" marR="639445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08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Добування</a:t>
                      </a:r>
                      <a:r>
                        <a:rPr lang="uk-UA" sz="2000" spc="-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інших</a:t>
                      </a:r>
                      <a:r>
                        <a:rPr lang="uk-UA" sz="20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корисних</a:t>
                      </a:r>
                      <a:r>
                        <a:rPr lang="uk-UA" sz="20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копалин</a:t>
                      </a:r>
                      <a:r>
                        <a:rPr lang="uk-UA" sz="2000" spc="-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і</a:t>
                      </a:r>
                      <a:r>
                        <a:rPr lang="uk-UA" sz="20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розроблення</a:t>
                      </a:r>
                      <a:r>
                        <a:rPr lang="uk-UA" sz="2000" spc="-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кар'єрів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8796370"/>
                  </a:ext>
                </a:extLst>
              </a:tr>
              <a:tr h="1143735">
                <a:tc gridSpan="2">
                  <a:txBody>
                    <a:bodyPr/>
                    <a:lstStyle/>
                    <a:p>
                      <a:pPr marL="0" marR="639445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20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09</a:t>
                      </a:r>
                      <a:endParaRPr lang="ru-RU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105918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Надання допоміжних послуг у сфері добувної</a:t>
                      </a:r>
                      <a:r>
                        <a:rPr lang="uk-UA" sz="2000" spc="-33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промисловості</a:t>
                      </a:r>
                      <a:r>
                        <a:rPr lang="uk-UA" sz="20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та</a:t>
                      </a:r>
                      <a:r>
                        <a:rPr lang="uk-UA" sz="20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розроблення</a:t>
                      </a:r>
                      <a:r>
                        <a:rPr lang="uk-UA" sz="20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кар'єрів</a:t>
                      </a:r>
                      <a:endParaRPr lang="ru-R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846598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55992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FDC35E1-41BF-9743-27BB-9891243982B0}"/>
              </a:ext>
            </a:extLst>
          </p:cNvPr>
          <p:cNvSpPr txBox="1"/>
          <p:nvPr/>
        </p:nvSpPr>
        <p:spPr>
          <a:xfrm>
            <a:off x="3175820" y="287283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Основні</a:t>
            </a:r>
            <a:r>
              <a:rPr lang="uk-UA" sz="18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ознаки</a:t>
            </a:r>
            <a:r>
              <a:rPr lang="uk-UA" sz="18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підприємства</a:t>
            </a:r>
            <a:endParaRPr lang="ru-RU" dirty="0"/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50EE0F49-6147-822E-301D-6B8B6713CC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9859221"/>
              </p:ext>
            </p:extLst>
          </p:nvPr>
        </p:nvGraphicFramePr>
        <p:xfrm>
          <a:off x="255639" y="656615"/>
          <a:ext cx="11710219" cy="591410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4854585">
                  <a:extLst>
                    <a:ext uri="{9D8B030D-6E8A-4147-A177-3AD203B41FA5}">
                      <a16:colId xmlns:a16="http://schemas.microsoft.com/office/drawing/2014/main" val="3595838863"/>
                    </a:ext>
                  </a:extLst>
                </a:gridCol>
                <a:gridCol w="6855634">
                  <a:extLst>
                    <a:ext uri="{9D8B030D-6E8A-4147-A177-3AD203B41FA5}">
                      <a16:colId xmlns:a16="http://schemas.microsoft.com/office/drawing/2014/main" val="4098122957"/>
                    </a:ext>
                  </a:extLst>
                </a:gridCol>
              </a:tblGrid>
              <a:tr h="959754">
                <a:tc>
                  <a:txBody>
                    <a:bodyPr/>
                    <a:lstStyle/>
                    <a:p>
                      <a:pPr marL="0" marR="104775" indent="-19621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2200" i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Група А. </a:t>
                      </a: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Технічна, виробнича</a:t>
                      </a:r>
                      <a:r>
                        <a:rPr lang="uk-UA" sz="2200" spc="-33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та</a:t>
                      </a:r>
                      <a:r>
                        <a:rPr lang="uk-UA" sz="2200" spc="33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організаційна</a:t>
                      </a:r>
                      <a:r>
                        <a:rPr lang="uk-UA" sz="2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єдність</a:t>
                      </a:r>
                      <a:endParaRPr lang="ru-RU" sz="2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304800" indent="-92837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2200" i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Група Б. </a:t>
                      </a:r>
                      <a:r>
                        <a:rPr lang="uk-UA" sz="2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Адміністративно-економічна</a:t>
                      </a:r>
                      <a:r>
                        <a:rPr lang="uk-UA" sz="2200" spc="-33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самостійність</a:t>
                      </a:r>
                      <a:endParaRPr lang="ru-RU" sz="2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6464425"/>
                  </a:ext>
                </a:extLst>
              </a:tr>
              <a:tr h="4954348">
                <a:tc>
                  <a:txBody>
                    <a:bodyPr/>
                    <a:lstStyle/>
                    <a:p>
                      <a:pPr marL="0" marR="59690" lvl="0" indent="-3429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300"/>
                        <a:buFont typeface="Times New Roman" panose="02020603050405020304" pitchFamily="18" charset="0"/>
                        <a:buChar char="–"/>
                        <a:tabLst>
                          <a:tab pos="535305" algn="l"/>
                          <a:tab pos="1489710" algn="l"/>
                          <a:tab pos="1632585" algn="l"/>
                          <a:tab pos="1660525" algn="l"/>
                          <a:tab pos="2007870" algn="l"/>
                        </a:tabLst>
                      </a:pPr>
                      <a:r>
                        <a:rPr lang="uk-UA" sz="2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технічно-виробнича</a:t>
                      </a:r>
                      <a:r>
                        <a:rPr lang="uk-UA" sz="22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єдність</a:t>
                      </a: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uk-UA" sz="2200" spc="7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ознаки</a:t>
                      </a:r>
                      <a:r>
                        <a:rPr lang="uk-UA" sz="2200" spc="7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характеризують</a:t>
                      </a:r>
                      <a:r>
                        <a:rPr lang="uk-UA" sz="2200" spc="-3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тісноту		виробничо-</a:t>
                      </a:r>
                      <a:r>
                        <a:rPr lang="uk-UA" sz="2200" spc="-3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технологічного</a:t>
                      </a:r>
                      <a:r>
                        <a:rPr lang="uk-UA" sz="2200" spc="2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зв'язку</a:t>
                      </a:r>
                      <a:r>
                        <a:rPr lang="uk-UA" sz="2200" spc="22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окремих</a:t>
                      </a:r>
                      <a:r>
                        <a:rPr lang="uk-UA" sz="2200" spc="-3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структурних			підрозділів</a:t>
                      </a:r>
                      <a:r>
                        <a:rPr lang="uk-UA" sz="2200" spc="-3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підприємства	і			стадій</a:t>
                      </a:r>
                      <a:r>
                        <a:rPr lang="uk-UA" sz="2200" spc="-3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технологічного</a:t>
                      </a:r>
                      <a:r>
                        <a:rPr lang="uk-UA" sz="2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процесу;</a:t>
                      </a:r>
                      <a:endParaRPr lang="ru-RU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60325" lvl="0" indent="-3429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300"/>
                        <a:buFont typeface="Times New Roman" panose="02020603050405020304" pitchFamily="18" charset="0"/>
                        <a:buChar char="–"/>
                        <a:tabLst>
                          <a:tab pos="535305" algn="l"/>
                        </a:tabLst>
                      </a:pPr>
                      <a:r>
                        <a:rPr lang="uk-UA" sz="2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організаційна</a:t>
                      </a:r>
                      <a:r>
                        <a:rPr lang="uk-UA" sz="22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єдність</a:t>
                      </a: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uk-UA" sz="2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підприємство - це певним чином</a:t>
                      </a:r>
                      <a:r>
                        <a:rPr lang="uk-UA" sz="2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організований колектив зі своєю</a:t>
                      </a:r>
                      <a:r>
                        <a:rPr lang="uk-UA" sz="2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внутрішньою</a:t>
                      </a:r>
                      <a:r>
                        <a:rPr lang="uk-UA" sz="2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структурою</a:t>
                      </a:r>
                      <a:r>
                        <a:rPr lang="uk-UA" sz="2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і</a:t>
                      </a:r>
                      <a:r>
                        <a:rPr lang="uk-UA" sz="2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порядком</a:t>
                      </a:r>
                      <a:r>
                        <a:rPr lang="uk-UA" sz="2200" spc="-2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управління.</a:t>
                      </a:r>
                      <a:endParaRPr lang="ru-RU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0960" lvl="0" indent="-3429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300"/>
                        <a:buFont typeface="Times New Roman" panose="02020603050405020304" pitchFamily="18" charset="0"/>
                        <a:buChar char="–"/>
                        <a:tabLst>
                          <a:tab pos="535305" algn="l"/>
                        </a:tabLst>
                      </a:pPr>
                      <a:r>
                        <a:rPr lang="uk-UA" sz="2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відособленість майна</a:t>
                      </a: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 підприємство має</a:t>
                      </a:r>
                      <a:r>
                        <a:rPr lang="uk-UA" sz="2200" spc="-3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власне майно (виробничі, невиробничі фонди),</a:t>
                      </a:r>
                      <a:r>
                        <a:rPr lang="uk-UA" sz="2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яке</a:t>
                      </a:r>
                      <a:r>
                        <a:rPr lang="uk-UA" sz="2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використовують</a:t>
                      </a:r>
                      <a:r>
                        <a:rPr lang="uk-UA" sz="2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для</a:t>
                      </a:r>
                      <a:r>
                        <a:rPr lang="uk-UA" sz="2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досягнення</a:t>
                      </a:r>
                      <a:r>
                        <a:rPr lang="uk-UA" sz="2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певних</a:t>
                      </a:r>
                      <a:r>
                        <a:rPr lang="uk-UA" sz="2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цілей;</a:t>
                      </a:r>
                      <a:endParaRPr lang="ru-RU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59690" lvl="0" indent="-3429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300"/>
                        <a:buFont typeface="Times New Roman" panose="02020603050405020304" pitchFamily="18" charset="0"/>
                        <a:buChar char="–"/>
                        <a:tabLst>
                          <a:tab pos="535305" algn="l"/>
                        </a:tabLst>
                      </a:pPr>
                      <a:r>
                        <a:rPr lang="uk-UA" sz="2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економічна самостійність</a:t>
                      </a: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 визначається</a:t>
                      </a:r>
                      <a:r>
                        <a:rPr lang="uk-UA" sz="2200" spc="-3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правами</a:t>
                      </a:r>
                      <a:r>
                        <a:rPr lang="uk-UA" sz="2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юридичної</a:t>
                      </a:r>
                      <a:r>
                        <a:rPr lang="uk-UA" sz="2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особи</a:t>
                      </a:r>
                      <a:r>
                        <a:rPr lang="uk-UA" sz="2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(розрахунковий</a:t>
                      </a:r>
                      <a:r>
                        <a:rPr lang="uk-UA" sz="2200" spc="-3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рахунок</a:t>
                      </a:r>
                      <a:r>
                        <a:rPr lang="uk-UA" sz="2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  <a:r>
                        <a:rPr lang="uk-UA" sz="2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банку,</a:t>
                      </a:r>
                      <a:r>
                        <a:rPr lang="uk-UA" sz="2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планування</a:t>
                      </a:r>
                      <a:r>
                        <a:rPr lang="uk-UA" sz="2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та</a:t>
                      </a:r>
                      <a:r>
                        <a:rPr lang="uk-UA" sz="2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організація</a:t>
                      </a:r>
                      <a:r>
                        <a:rPr lang="uk-UA" sz="2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діяльності</a:t>
                      </a:r>
                      <a:r>
                        <a:rPr lang="uk-UA" sz="2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</a:t>
                      </a:r>
                      <a:r>
                        <a:rPr lang="uk-UA" sz="2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забороненої</a:t>
                      </a:r>
                      <a:r>
                        <a:rPr lang="uk-UA" sz="2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законодавством,</a:t>
                      </a:r>
                      <a:r>
                        <a:rPr lang="uk-UA" sz="2200" spc="-3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самостійний</a:t>
                      </a:r>
                      <a:r>
                        <a:rPr lang="uk-UA" sz="2200" spc="-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бухгалтерський</a:t>
                      </a:r>
                      <a:r>
                        <a:rPr lang="uk-UA" sz="2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баланс);</a:t>
                      </a:r>
                      <a:endParaRPr lang="ru-RU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60325" lvl="0" indent="-3429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300"/>
                        <a:buFont typeface="Times New Roman" panose="02020603050405020304" pitchFamily="18" charset="0"/>
                        <a:buChar char="–"/>
                        <a:tabLst>
                          <a:tab pos="535305" algn="l"/>
                          <a:tab pos="2169160" algn="l"/>
                        </a:tabLst>
                      </a:pPr>
                      <a:r>
                        <a:rPr lang="uk-UA" sz="2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майнова	</a:t>
                      </a:r>
                      <a:r>
                        <a:rPr lang="uk-UA" sz="2200" b="1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відповідальність</a:t>
                      </a:r>
                      <a:r>
                        <a:rPr lang="uk-UA" sz="2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uk-UA" sz="2200" spc="-3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підприємство несе повну відповідальність всім</a:t>
                      </a:r>
                      <a:r>
                        <a:rPr lang="uk-UA" sz="2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своїм</a:t>
                      </a:r>
                      <a:r>
                        <a:rPr lang="uk-UA" sz="2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майном</a:t>
                      </a:r>
                      <a:r>
                        <a:rPr lang="uk-UA" sz="2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</a:t>
                      </a:r>
                      <a:r>
                        <a:rPr lang="uk-UA" sz="2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різними</a:t>
                      </a:r>
                      <a:r>
                        <a:rPr lang="uk-UA" sz="2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зобов'язаннями.</a:t>
                      </a:r>
                      <a:endParaRPr lang="ru-RU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459679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24443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359B10A-5AD6-9D40-CA7D-59095A5F6FE6}"/>
              </a:ext>
            </a:extLst>
          </p:cNvPr>
          <p:cNvSpPr txBox="1"/>
          <p:nvPr/>
        </p:nvSpPr>
        <p:spPr>
          <a:xfrm>
            <a:off x="167148" y="764606"/>
            <a:ext cx="11779046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Специфічні</a:t>
            </a:r>
            <a:r>
              <a:rPr lang="uk-UA" sz="2400" b="1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характеристики</a:t>
            </a:r>
            <a:r>
              <a:rPr lang="uk-UA" sz="2400" b="1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гірничого</a:t>
            </a:r>
            <a:r>
              <a:rPr lang="uk-UA" sz="2400" b="1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464185" lvl="1" indent="-285750" algn="just">
              <a:buSzPts val="1400"/>
              <a:buFont typeface="Symbol" panose="05050102010706020507" pitchFamily="18" charset="2"/>
              <a:buChar char=""/>
              <a:tabLst>
                <a:tab pos="618490" algn="l"/>
              </a:tabLst>
            </a:pP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Залежність характеру виробничого процесу і умови його здійснення від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гірничо-геологічних</a:t>
            </a:r>
            <a:r>
              <a:rPr lang="uk-UA" sz="2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і</a:t>
            </a:r>
            <a:r>
              <a:rPr lang="uk-UA" sz="2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природних факторів.</a:t>
            </a:r>
            <a:endParaRPr lang="ru-RU" sz="2400" dirty="0">
              <a:effectLst/>
              <a:latin typeface="Calibri" panose="020F050202020403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0" marR="462915" lvl="1" indent="-285750" algn="just">
              <a:buSzPts val="1400"/>
              <a:buFont typeface="Symbol" panose="05050102010706020507" pitchFamily="18" charset="2"/>
              <a:buChar char=""/>
              <a:tabLst>
                <a:tab pos="619125" algn="l"/>
              </a:tabLst>
            </a:pP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Завчасне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і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надалі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безперервне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вкладення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значних</a:t>
            </a:r>
            <a:r>
              <a:rPr lang="uk-UA" sz="2400" spc="3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інвестицій</a:t>
            </a:r>
            <a:r>
              <a:rPr lang="uk-UA" sz="2400" spc="3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на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створення,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підтримку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або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збільшення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виробничої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потужності:</a:t>
            </a:r>
            <a:r>
              <a:rPr lang="uk-UA" sz="2400" spc="3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підготовчі</a:t>
            </a:r>
            <a:r>
              <a:rPr lang="uk-UA" sz="2400" spc="-3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роботи</a:t>
            </a:r>
            <a:r>
              <a:rPr lang="uk-UA" sz="2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для</a:t>
            </a:r>
            <a:r>
              <a:rPr lang="uk-UA" sz="2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забезпечення</a:t>
            </a:r>
            <a:r>
              <a:rPr lang="uk-UA" sz="2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фронту</a:t>
            </a:r>
            <a:r>
              <a:rPr lang="uk-UA" sz="2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видобувної діяльності.</a:t>
            </a:r>
            <a:endParaRPr lang="ru-RU" sz="2400" dirty="0">
              <a:effectLst/>
              <a:latin typeface="Calibri" panose="020F050202020403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0" marR="463550" lvl="1" indent="-285750" algn="just">
              <a:buSzPts val="1400"/>
              <a:buFont typeface="Symbol" panose="05050102010706020507" pitchFamily="18" charset="2"/>
              <a:buChar char=""/>
              <a:tabLst>
                <a:tab pos="618490" algn="l"/>
              </a:tabLst>
            </a:pP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Складність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планування,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організації,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управління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виробництвом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через</a:t>
            </a:r>
            <a:r>
              <a:rPr lang="uk-UA" sz="2400" spc="-3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безперервне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переміщення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робочих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місць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(розкривних,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видобувних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</a:t>
            </a:r>
            <a:r>
              <a:rPr lang="uk-UA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вибоїв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,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перевантажувальних</a:t>
            </a:r>
            <a:r>
              <a:rPr lang="uk-UA" sz="24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пунктів</a:t>
            </a:r>
            <a:r>
              <a:rPr lang="uk-UA" sz="2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і</a:t>
            </a:r>
            <a:r>
              <a:rPr lang="uk-UA" sz="2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транспортних</a:t>
            </a:r>
            <a:r>
              <a:rPr lang="uk-UA" sz="2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комунікацій).</a:t>
            </a:r>
            <a:endParaRPr lang="ru-RU" sz="2400" dirty="0">
              <a:effectLst/>
              <a:latin typeface="Calibri" panose="020F050202020403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0" lvl="1" indent="-285750" algn="just">
              <a:buSzPts val="1400"/>
              <a:buFont typeface="Symbol" panose="05050102010706020507" pitchFamily="18" charset="2"/>
              <a:buChar char=""/>
              <a:tabLst>
                <a:tab pos="618490" algn="l"/>
              </a:tabLst>
            </a:pP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Жорсткий   </a:t>
            </a:r>
            <a:r>
              <a:rPr lang="uk-UA" sz="2400" spc="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взаємозв'язок     окремих    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частин     виробничого     процесу</a:t>
            </a:r>
            <a:endParaRPr lang="ru-RU" sz="2400" dirty="0">
              <a:effectLst/>
              <a:latin typeface="Calibri" panose="020F050202020403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algn="just"/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(видобування,</a:t>
            </a:r>
            <a:r>
              <a:rPr lang="uk-UA" sz="24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вентиляція,</a:t>
            </a:r>
            <a:r>
              <a:rPr lang="uk-UA" sz="24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транспортування,</a:t>
            </a:r>
            <a:r>
              <a:rPr lang="uk-UA" sz="24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збагачення).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463550" lvl="1" indent="-285750" algn="just">
              <a:buSzPts val="1400"/>
              <a:buFont typeface="Symbol" panose="05050102010706020507" pitchFamily="18" charset="2"/>
              <a:buChar char=""/>
              <a:tabLst>
                <a:tab pos="619125" algn="l"/>
              </a:tabLst>
            </a:pP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Значна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матеріаломісткість,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фондомісткість,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трудомісткість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гірничого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виробництва,</a:t>
            </a:r>
            <a:r>
              <a:rPr lang="uk-UA" sz="2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зокрема з</a:t>
            </a:r>
            <a:r>
              <a:rPr lang="uk-UA" sz="24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поглибленням горизонту</a:t>
            </a:r>
            <a:r>
              <a:rPr lang="uk-UA" sz="2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ведення робіт.</a:t>
            </a:r>
            <a:endParaRPr lang="ru-RU" sz="2400" dirty="0">
              <a:effectLst/>
              <a:latin typeface="Calibri" panose="020F050202020403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  <a:p>
            <a:pPr marL="0" marR="463550" lvl="1" indent="-285750" algn="just">
              <a:buSzPts val="1400"/>
              <a:buFont typeface="Symbol" panose="05050102010706020507" pitchFamily="18" charset="2"/>
              <a:buChar char=""/>
              <a:tabLst>
                <a:tab pos="618490" algn="l"/>
              </a:tabLst>
            </a:pP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Складні, важкі умови виробництва і праці (температурний режим, пил,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шкідливі домішки в</a:t>
            </a:r>
            <a:r>
              <a:rPr lang="uk-UA" sz="2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складі</a:t>
            </a:r>
            <a:r>
              <a:rPr lang="uk-UA" sz="2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атмосферного повітря, шум</a:t>
            </a:r>
            <a:r>
              <a:rPr lang="uk-UA" sz="24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тощо).</a:t>
            </a:r>
            <a:endParaRPr lang="ru-RU" sz="2400" dirty="0">
              <a:effectLst/>
              <a:latin typeface="Calibri" panose="020F0502020204030204" pitchFamily="34" charset="0"/>
              <a:ea typeface="Symbol" panose="05050102010706020507" pitchFamily="18" charset="2"/>
              <a:cs typeface="Symbol" panose="05050102010706020507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0008856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2D92853-8506-E6C1-2CB4-E32142179DA8}"/>
              </a:ext>
            </a:extLst>
          </p:cNvPr>
          <p:cNvSpPr txBox="1"/>
          <p:nvPr/>
        </p:nvSpPr>
        <p:spPr>
          <a:xfrm>
            <a:off x="3165987" y="168717"/>
            <a:ext cx="6096000" cy="311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>
              <a:lnSpc>
                <a:spcPct val="107000"/>
              </a:lnSpc>
              <a:spcBef>
                <a:spcPts val="440"/>
              </a:spcBef>
              <a:spcAft>
                <a:spcPts val="800"/>
              </a:spcAft>
              <a:buSzPts val="1400"/>
              <a:buFont typeface="Times New Roman" panose="02020603050405020304" pitchFamily="18" charset="0"/>
              <a:buAutoNum type="arabicPeriod" startAt="4"/>
              <a:tabLst>
                <a:tab pos="815340" algn="l"/>
              </a:tabLst>
            </a:pPr>
            <a:r>
              <a:rPr lang="uk-UA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uk-UA" sz="1400" b="1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uk-UA" sz="1400" b="1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</a:t>
            </a:r>
            <a:r>
              <a:rPr lang="uk-UA" sz="1400" b="1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відкритої</a:t>
            </a:r>
            <a:r>
              <a:rPr lang="uk-UA" sz="1400" b="1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endParaRPr lang="ru-RU" sz="11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60B2269-66A9-3579-8C16-FEAF1A7B0FDE}"/>
              </a:ext>
            </a:extLst>
          </p:cNvPr>
          <p:cNvSpPr txBox="1"/>
          <p:nvPr/>
        </p:nvSpPr>
        <p:spPr>
          <a:xfrm>
            <a:off x="127819" y="480213"/>
            <a:ext cx="11936362" cy="2562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655" marR="462915" indent="342900"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головної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економічної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мети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отримання прибутку, а також забезпечення довгострокового функціонування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підприємства – пов’язано з реалізацією комплексу (системи) різноманітних, але</a:t>
            </a:r>
            <a:r>
              <a:rPr lang="uk-UA" sz="1800" spc="-3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взаємозалежних</a:t>
            </a:r>
            <a:r>
              <a:rPr lang="uk-UA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цілей: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464185" lvl="0" indent="-342900" algn="just">
              <a:lnSpc>
                <a:spcPct val="107000"/>
              </a:lnSpc>
              <a:spcBef>
                <a:spcPts val="5"/>
              </a:spcBef>
              <a:spcAft>
                <a:spcPts val="800"/>
              </a:spcAft>
              <a:buSzPts val="1400"/>
              <a:buFont typeface="Times New Roman" panose="02020603050405020304" pitchFamily="18" charset="0"/>
              <a:buChar char="–"/>
              <a:tabLst>
                <a:tab pos="637540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випуск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внутрішньому</a:t>
            </a:r>
            <a:r>
              <a:rPr lang="uk-UA" sz="1800" spc="3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зовнішньому</a:t>
            </a:r>
            <a:r>
              <a:rPr lang="uk-UA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ринках;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462915" lvl="0" indent="-342900" algn="just">
              <a:lnSpc>
                <a:spcPct val="107000"/>
              </a:lnSpc>
              <a:spcAft>
                <a:spcPts val="800"/>
              </a:spcAft>
              <a:buSzPts val="1400"/>
              <a:buFont typeface="Times New Roman" panose="02020603050405020304" pitchFamily="18" charset="0"/>
              <a:buChar char="–"/>
              <a:tabLst>
                <a:tab pos="637540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соціально-економічного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добробуту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населення</a:t>
            </a:r>
            <a:r>
              <a:rPr lang="uk-UA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регіону;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463550" lvl="0" indent="-342900" algn="just">
              <a:lnSpc>
                <a:spcPct val="107000"/>
              </a:lnSpc>
              <a:spcAft>
                <a:spcPts val="800"/>
              </a:spcAft>
              <a:buSzPts val="1400"/>
              <a:buFont typeface="Times New Roman" panose="02020603050405020304" pitchFamily="18" charset="0"/>
              <a:buChar char="–"/>
              <a:tabLst>
                <a:tab pos="637540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умов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надійності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стабільності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господарювання,</a:t>
            </a:r>
            <a:r>
              <a:rPr lang="uk-UA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високого рівня</a:t>
            </a:r>
            <a:r>
              <a:rPr lang="uk-UA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ділової</a:t>
            </a:r>
            <a:r>
              <a:rPr lang="uk-UA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репутації;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463550" lvl="0" indent="-342900" algn="just">
              <a:lnSpc>
                <a:spcPct val="107000"/>
              </a:lnSpc>
              <a:spcAft>
                <a:spcPts val="800"/>
              </a:spcAft>
              <a:buSzPts val="1400"/>
              <a:buFont typeface="Times New Roman" panose="02020603050405020304" pitchFamily="18" charset="0"/>
              <a:buChar char="–"/>
              <a:tabLst>
                <a:tab pos="637540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природоохоронної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політики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запобігання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ліквідації</a:t>
            </a:r>
            <a:r>
              <a:rPr lang="uk-UA" sz="1800" spc="-3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екологічних</a:t>
            </a:r>
            <a:r>
              <a:rPr lang="uk-UA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наслідків</a:t>
            </a:r>
            <a:r>
              <a:rPr lang="uk-UA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діяльності.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C7A13A-27C7-5B3B-3689-6BBDB95B6FD3}"/>
              </a:ext>
            </a:extLst>
          </p:cNvPr>
          <p:cNvSpPr txBox="1"/>
          <p:nvPr/>
        </p:nvSpPr>
        <p:spPr>
          <a:xfrm>
            <a:off x="-78659" y="2996558"/>
            <a:ext cx="11936362" cy="38614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655" marR="462280" indent="342900" algn="just">
              <a:lnSpc>
                <a:spcPct val="107000"/>
              </a:lnSpc>
              <a:spcAft>
                <a:spcPts val="800"/>
              </a:spcAft>
            </a:pP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uk-UA" sz="1800" b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uk-UA" sz="1800" b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означає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спосіб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ним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стратегічних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цілей, які визначають бажані якісні зміни: опанування новітніми технологіями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збільшення ринкової частки, розширення географії бізнесу тощо.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Стратегічна</a:t>
            </a:r>
            <a:r>
              <a:rPr lang="uk-UA" sz="1800" b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ціль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характеризує якісний стан підприємства на окремий момент часу, тобто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стратегія розкриває спосіб переходу підприємства з одного до іншого якісного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стану:</a:t>
            </a:r>
            <a:r>
              <a:rPr lang="uk-UA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uk-UA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нового</a:t>
            </a:r>
            <a:r>
              <a:rPr lang="uk-UA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конкурентного</a:t>
            </a:r>
            <a:r>
              <a:rPr lang="uk-UA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потенціалу</a:t>
            </a:r>
            <a:r>
              <a:rPr lang="uk-UA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підприємства.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1290" marR="463550" indent="342265" algn="just">
              <a:lnSpc>
                <a:spcPct val="107000"/>
              </a:lnSpc>
              <a:spcAft>
                <a:spcPts val="800"/>
              </a:spcAft>
            </a:pP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uk-UA" sz="1800" b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uk-UA" sz="1800" b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розкриває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способу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прибутку,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першочергово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виду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ринку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збуту.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Подальша</a:t>
            </a:r>
            <a:r>
              <a:rPr lang="uk-UA" sz="1800" spc="-3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деталізація</a:t>
            </a:r>
            <a:r>
              <a:rPr lang="uk-UA" sz="1800" spc="30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uk-UA" sz="1800" spc="3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uk-UA" sz="1800" spc="3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пов’язана</a:t>
            </a:r>
            <a:r>
              <a:rPr lang="uk-UA" sz="1800" spc="30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uk-UA" sz="1800" spc="3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функціональними</a:t>
            </a:r>
            <a:r>
              <a:rPr lang="uk-UA" sz="1800" b="1" spc="30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стратегіями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b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1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0655" marR="462915" algn="just">
              <a:lnSpc>
                <a:spcPct val="107000"/>
              </a:lnSpc>
              <a:spcBef>
                <a:spcPts val="440"/>
              </a:spcBef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виробничою, маркетинговою, інноваційною, кадровою, фінансовою та іншими.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Функціональні стратегії не лише забезпечують виконання планів з випуску та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продукції,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але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перегляд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бізнесу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корпоративної</a:t>
            </a:r>
            <a:r>
              <a:rPr lang="uk-UA" sz="1800" b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uk-UA" sz="18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uk-UA" sz="18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(реалізація</a:t>
            </a:r>
            <a:r>
              <a:rPr lang="uk-UA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місії</a:t>
            </a:r>
            <a:r>
              <a:rPr lang="uk-UA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підприємства).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12541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7DA10AA-1F3D-4B5A-28CB-3DA5B4BDF726}"/>
              </a:ext>
            </a:extLst>
          </p:cNvPr>
          <p:cNvSpPr txBox="1"/>
          <p:nvPr/>
        </p:nvSpPr>
        <p:spPr>
          <a:xfrm>
            <a:off x="275303" y="368885"/>
            <a:ext cx="11788877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uk-UA" sz="20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uk-UA" sz="20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реалізація</a:t>
            </a:r>
            <a:r>
              <a:rPr lang="uk-UA" sz="20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uk-UA" sz="20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включають</a:t>
            </a:r>
            <a:r>
              <a:rPr lang="uk-UA" sz="20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uk-UA" sz="20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uk-UA" sz="2000" b="1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462915" lvl="0" indent="-342900" algn="just">
              <a:buSzPts val="1400"/>
              <a:buFont typeface="Times New Roman" panose="02020603050405020304" pitchFamily="18" charset="0"/>
              <a:buChar char="–"/>
              <a:tabLst>
                <a:tab pos="294640" algn="l"/>
              </a:tabLst>
            </a:pP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прогнозування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можливих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варіантів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майбутнього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урахуванням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циклової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нерівномірності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економіки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взаємодії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циклів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суміжних</a:t>
            </a:r>
            <a:r>
              <a:rPr lang="uk-UA" sz="2000" spc="3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віддалених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галузях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діяльності,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виявлення,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оцінку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передбачення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фаз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циклів;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463550" lvl="1" indent="-285750" algn="just">
              <a:buSzPts val="1400"/>
              <a:buFont typeface="Times New Roman" panose="02020603050405020304" pitchFamily="18" charset="0"/>
              <a:buChar char="–"/>
              <a:tabLst>
                <a:tab pos="866775" algn="l"/>
              </a:tabLst>
            </a:pP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пріоритетів, доцільних і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можливих варіантів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напрямків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розвитку,</a:t>
            </a:r>
            <a:r>
              <a:rPr lang="uk-UA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uk-UA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стратегічних</a:t>
            </a:r>
            <a:r>
              <a:rPr lang="uk-UA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цілей і</a:t>
            </a:r>
            <a:r>
              <a:rPr lang="uk-UA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шляхів</a:t>
            </a:r>
            <a:r>
              <a:rPr lang="uk-UA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uk-UA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досягнення;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462915" lvl="1" indent="-285750" algn="just">
              <a:buSzPts val="1400"/>
              <a:buFont typeface="Times New Roman" panose="02020603050405020304" pitchFamily="18" charset="0"/>
              <a:buChar char="–"/>
              <a:tabLst>
                <a:tab pos="866775" algn="l"/>
              </a:tabLst>
            </a:pP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побудова стратегічних планів і цільових програм з реалізації обраної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стратегії, що погоджує їх з наявними ресурсами. Такі ресурси забезпечують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uk-UA" sz="20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uk-UA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стратегій;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463550" lvl="1" indent="-285750" algn="just">
              <a:buSzPts val="1400"/>
              <a:buFont typeface="Times New Roman" panose="02020603050405020304" pitchFamily="18" charset="0"/>
              <a:buChar char="–"/>
              <a:tabLst>
                <a:tab pos="866140" algn="l"/>
              </a:tabLst>
            </a:pP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визначення гнучкої тактики виконання стратегічних планів і програм,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uk-UA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ув'язка з</a:t>
            </a:r>
            <a:r>
              <a:rPr lang="uk-UA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поточною</a:t>
            </a:r>
            <a:r>
              <a:rPr lang="uk-UA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ринковою</a:t>
            </a:r>
            <a:r>
              <a:rPr lang="uk-UA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кон'юнктурою;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463550" lvl="1" indent="-285750" algn="just">
              <a:buSzPts val="1400"/>
              <a:buFont typeface="Times New Roman" panose="02020603050405020304" pitchFamily="18" charset="0"/>
              <a:buChar char="–"/>
              <a:tabLst>
                <a:tab pos="866140" algn="l"/>
              </a:tabLst>
            </a:pP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відстеження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стратегії,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відхилень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неї,</a:t>
            </a:r>
            <a:r>
              <a:rPr lang="uk-UA" sz="2000" spc="-3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своєчасне попередження про необхідні уточнених в тактиці чи зміні стратегії,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якщо кардинально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змінилася ситуація.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464820" indent="342900" algn="just"/>
            <a:endParaRPr lang="uk-UA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464820" indent="342900" algn="just"/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Стратегічне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гірничодобувного</a:t>
            </a:r>
            <a:r>
              <a:rPr lang="uk-UA" sz="2000" spc="3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uk-UA" sz="2000" spc="3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здійснюватися</a:t>
            </a:r>
            <a:r>
              <a:rPr lang="uk-UA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uk-UA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такими</a:t>
            </a:r>
            <a:r>
              <a:rPr lang="uk-UA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напрямами: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1" indent="-285750">
              <a:buSzPts val="1400"/>
              <a:buFont typeface="Times New Roman" panose="02020603050405020304" pitchFamily="18" charset="0"/>
              <a:buChar char="–"/>
              <a:tabLst>
                <a:tab pos="866775" algn="l"/>
              </a:tabLst>
            </a:pP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обґрунтування</a:t>
            </a:r>
            <a:r>
              <a:rPr lang="uk-UA" sz="20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uk-UA" sz="20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розширення</a:t>
            </a:r>
            <a:r>
              <a:rPr lang="uk-UA" sz="20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мінерально-сировинної</a:t>
            </a:r>
            <a:r>
              <a:rPr lang="uk-UA" sz="20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бази;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463550" lvl="1" indent="-285750">
              <a:buSzPts val="1400"/>
              <a:buFont typeface="Times New Roman" panose="02020603050405020304" pitchFamily="18" charset="0"/>
              <a:buChar char="–"/>
              <a:tabLst>
                <a:tab pos="866775" algn="l"/>
                <a:tab pos="2084705" algn="l"/>
                <a:tab pos="2711450" algn="l"/>
                <a:tab pos="3709035" algn="l"/>
                <a:tab pos="4143375" algn="l"/>
                <a:tab pos="5108575" algn="l"/>
                <a:tab pos="5330825" algn="l"/>
              </a:tabLst>
            </a:pP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використання	нових	технологій	для	видобутку	і	комплексної</a:t>
            </a:r>
            <a:r>
              <a:rPr lang="uk-UA" sz="2000" spc="-3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переробки</a:t>
            </a:r>
            <a:r>
              <a:rPr lang="uk-UA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корисних</a:t>
            </a:r>
            <a:r>
              <a:rPr lang="uk-UA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копалин;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indent="-285750">
              <a:buSzPts val="1400"/>
              <a:buFont typeface="Times New Roman" panose="02020603050405020304" pitchFamily="18" charset="0"/>
              <a:buChar char="–"/>
              <a:tabLst>
                <a:tab pos="866140" algn="l"/>
              </a:tabLst>
            </a:pP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вдосконалення</a:t>
            </a:r>
            <a:r>
              <a:rPr lang="uk-UA" sz="20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існуючої</a:t>
            </a:r>
            <a:r>
              <a:rPr lang="uk-UA" sz="20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uk-UA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uk-UA" sz="20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технології;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1" indent="-285750">
              <a:buSzPts val="1400"/>
              <a:buFont typeface="Times New Roman" panose="02020603050405020304" pitchFamily="18" charset="0"/>
              <a:buChar char="–"/>
              <a:tabLst>
                <a:tab pos="866140" algn="l"/>
              </a:tabLst>
            </a:pP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поліпшення</a:t>
            </a:r>
            <a:r>
              <a:rPr lang="uk-UA" sz="20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uk-UA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видобутого</a:t>
            </a:r>
            <a:r>
              <a:rPr lang="uk-UA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сировини</a:t>
            </a:r>
            <a:r>
              <a:rPr lang="uk-UA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uk-UA" sz="20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товарної</a:t>
            </a:r>
            <a:r>
              <a:rPr lang="uk-UA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продукції.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90328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F9B1BB73-B41D-B3D2-BDAE-24065476DEF5}"/>
              </a:ext>
            </a:extLst>
          </p:cNvPr>
          <p:cNvSpPr txBox="1"/>
          <p:nvPr/>
        </p:nvSpPr>
        <p:spPr>
          <a:xfrm>
            <a:off x="3175820" y="12996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1.5.	</a:t>
            </a:r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ризики</a:t>
            </a:r>
            <a:r>
              <a:rPr lang="ru-RU" dirty="0"/>
              <a:t> </a:t>
            </a:r>
            <a:r>
              <a:rPr lang="ru-RU" dirty="0" err="1"/>
              <a:t>гірничого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04BC1C-D215-47F1-23EF-B7A676D9AAA3}"/>
              </a:ext>
            </a:extLst>
          </p:cNvPr>
          <p:cNvSpPr txBox="1"/>
          <p:nvPr/>
        </p:nvSpPr>
        <p:spPr>
          <a:xfrm>
            <a:off x="113071" y="990912"/>
            <a:ext cx="11965858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Ризик</a:t>
            </a:r>
            <a:r>
              <a:rPr lang="uk-UA" sz="2800" b="1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uk-UA" sz="2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можливість</a:t>
            </a:r>
            <a:r>
              <a:rPr lang="uk-UA" sz="2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виникнення</a:t>
            </a:r>
            <a:r>
              <a:rPr lang="uk-UA" sz="2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непередбаченої</a:t>
            </a:r>
            <a:r>
              <a:rPr lang="uk-UA" sz="2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втрати</a:t>
            </a:r>
            <a:r>
              <a:rPr lang="uk-UA" sz="2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очікуваного</a:t>
            </a:r>
            <a:r>
              <a:rPr lang="uk-UA" sz="2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прибутку,</a:t>
            </a:r>
            <a:r>
              <a:rPr lang="uk-UA" sz="2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майна,</a:t>
            </a:r>
            <a:r>
              <a:rPr lang="uk-UA" sz="2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грошей</a:t>
            </a:r>
            <a:r>
              <a:rPr lang="uk-UA" sz="2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через</a:t>
            </a:r>
            <a:r>
              <a:rPr lang="uk-UA" sz="2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випадкові</a:t>
            </a:r>
            <a:r>
              <a:rPr lang="uk-UA" sz="2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зміни</a:t>
            </a:r>
            <a:r>
              <a:rPr lang="uk-UA" sz="2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умов</a:t>
            </a:r>
            <a:r>
              <a:rPr lang="uk-UA" sz="2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економічної</a:t>
            </a:r>
            <a:r>
              <a:rPr lang="uk-UA" sz="2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діяльності,</a:t>
            </a:r>
            <a:r>
              <a:rPr lang="uk-UA" sz="2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несприятливі</a:t>
            </a:r>
            <a:r>
              <a:rPr lang="uk-UA" sz="2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обставини;</a:t>
            </a:r>
            <a:r>
              <a:rPr lang="uk-UA" sz="2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загроза</a:t>
            </a:r>
            <a:r>
              <a:rPr lang="uk-UA" sz="2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того,</a:t>
            </a:r>
            <a:r>
              <a:rPr lang="uk-UA" sz="2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uk-UA" sz="2800" i="1" spc="3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підприємство</a:t>
            </a:r>
            <a:r>
              <a:rPr lang="uk-UA" sz="2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буде</a:t>
            </a:r>
            <a:r>
              <a:rPr lang="uk-UA" sz="2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змушене</a:t>
            </a:r>
            <a:r>
              <a:rPr lang="uk-UA" sz="2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робити</a:t>
            </a:r>
            <a:r>
              <a:rPr lang="uk-UA" sz="2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додаткові</a:t>
            </a:r>
            <a:r>
              <a:rPr lang="uk-UA" sz="2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витрати</a:t>
            </a:r>
            <a:r>
              <a:rPr lang="uk-UA" sz="2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або</a:t>
            </a:r>
            <a:r>
              <a:rPr lang="uk-UA" sz="2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отримає</a:t>
            </a:r>
            <a:r>
              <a:rPr lang="uk-UA" sz="2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нижче</a:t>
            </a:r>
            <a:r>
              <a:rPr lang="uk-UA" sz="2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</a:t>
            </a:r>
            <a:r>
              <a:rPr lang="uk-UA" sz="2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очікуваних доходи. Вимірюється частотою, імовірністю настання тих</a:t>
            </a:r>
            <a:r>
              <a:rPr lang="uk-UA" sz="2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чи</a:t>
            </a:r>
            <a:r>
              <a:rPr lang="uk-UA" sz="2800" i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інших</a:t>
            </a:r>
            <a:r>
              <a:rPr lang="uk-UA" sz="2800" i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втрат.</a:t>
            </a:r>
            <a:endParaRPr lang="ru-RU" sz="28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E8EC83A-B9DD-2510-4039-A04186C86ED7}"/>
              </a:ext>
            </a:extLst>
          </p:cNvPr>
          <p:cNvSpPr txBox="1"/>
          <p:nvPr/>
        </p:nvSpPr>
        <p:spPr>
          <a:xfrm>
            <a:off x="113071" y="4409933"/>
            <a:ext cx="11897032" cy="12100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04190" algn="ctr">
              <a:lnSpc>
                <a:spcPts val="1605"/>
              </a:lnSpc>
              <a:spcAft>
                <a:spcPts val="800"/>
              </a:spcAft>
            </a:pP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Ризики</a:t>
            </a:r>
            <a:r>
              <a:rPr lang="uk-UA" sz="2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підрозділяються</a:t>
            </a:r>
            <a:r>
              <a:rPr lang="uk-UA" sz="2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uk-UA" sz="2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два</a:t>
            </a:r>
            <a:r>
              <a:rPr lang="uk-UA" sz="2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класи.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ctr">
              <a:lnSpc>
                <a:spcPct val="107000"/>
              </a:lnSpc>
              <a:spcAft>
                <a:spcPts val="800"/>
              </a:spcAft>
              <a:buSzPts val="1400"/>
              <a:buFont typeface="Times New Roman" panose="02020603050405020304" pitchFamily="18" charset="0"/>
              <a:buAutoNum type="arabicPeriod"/>
              <a:tabLst>
                <a:tab pos="681990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Ризики,</a:t>
            </a:r>
            <a:r>
              <a:rPr lang="uk-UA" sz="2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пов'язані</a:t>
            </a:r>
            <a:r>
              <a:rPr lang="uk-UA" sz="2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uk-UA" sz="28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проявом</a:t>
            </a:r>
            <a:r>
              <a:rPr lang="uk-UA" sz="28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стихійних</a:t>
            </a:r>
            <a:r>
              <a:rPr lang="uk-UA" sz="28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сил</a:t>
            </a:r>
            <a:r>
              <a:rPr lang="uk-UA" sz="2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природи.</a:t>
            </a:r>
            <a:endParaRPr lang="ru-RU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ctr">
              <a:lnSpc>
                <a:spcPts val="1610"/>
              </a:lnSpc>
              <a:spcAft>
                <a:spcPts val="800"/>
              </a:spcAft>
              <a:buSzPts val="1400"/>
              <a:buFont typeface="Times New Roman" panose="02020603050405020304" pitchFamily="18" charset="0"/>
              <a:buAutoNum type="arabicPeriod"/>
              <a:tabLst>
                <a:tab pos="681990" algn="l"/>
              </a:tabLst>
            </a:pP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Ризики,</a:t>
            </a:r>
            <a:r>
              <a:rPr lang="uk-UA" sz="2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пов'язані</a:t>
            </a:r>
            <a:r>
              <a:rPr lang="uk-UA" sz="2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uk-UA" sz="28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цілеспрямованими діями</a:t>
            </a:r>
            <a:r>
              <a:rPr lang="uk-UA" sz="28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людини.</a:t>
            </a:r>
            <a:endParaRPr lang="ru-RU" sz="2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669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BC4FD28-8292-0AE7-E6E3-02B318B73609}"/>
              </a:ext>
            </a:extLst>
          </p:cNvPr>
          <p:cNvSpPr txBox="1"/>
          <p:nvPr/>
        </p:nvSpPr>
        <p:spPr>
          <a:xfrm>
            <a:off x="0" y="318212"/>
            <a:ext cx="12064181" cy="62215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655" marR="455930" indent="342900">
              <a:lnSpc>
                <a:spcPct val="107000"/>
              </a:lnSpc>
              <a:spcAft>
                <a:spcPts val="800"/>
              </a:spcAft>
            </a:pPr>
            <a:r>
              <a:rPr lang="uk-UA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Політичний</a:t>
            </a:r>
            <a:r>
              <a:rPr lang="uk-UA" sz="1800" b="1" i="1" spc="9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uk-UA" sz="1800" b="1" i="1" spc="9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пов'язаний</a:t>
            </a:r>
            <a:r>
              <a:rPr lang="uk-UA" sz="1800" spc="9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uk-UA" sz="1800" spc="9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виникненням</a:t>
            </a:r>
            <a:r>
              <a:rPr lang="uk-UA" sz="1800" spc="9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збитків</a:t>
            </a:r>
            <a:r>
              <a:rPr lang="uk-UA" sz="1800" spc="9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uk-UA" sz="1800" spc="9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скороченням</a:t>
            </a:r>
            <a:r>
              <a:rPr lang="uk-UA" sz="1800" spc="-3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розмірів</a:t>
            </a:r>
            <a:r>
              <a:rPr lang="uk-UA" sz="1800" spc="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прибутку,</a:t>
            </a:r>
            <a:r>
              <a:rPr lang="uk-UA" sz="1800" spc="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uk-UA" sz="1800" spc="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uk-UA" sz="1800" spc="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наслідком</a:t>
            </a:r>
            <a:r>
              <a:rPr lang="uk-UA" sz="1800" spc="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державної</a:t>
            </a:r>
            <a:r>
              <a:rPr lang="uk-UA" sz="1800" spc="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політики.</a:t>
            </a:r>
            <a:r>
              <a:rPr lang="uk-UA" sz="1800" spc="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uk-UA" sz="1800" spc="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uk-UA" sz="1800" spc="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uk-UA" sz="1800" spc="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прояви: ризик націоналізації та експропріації без адекватної компенсації; ризик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розриву контракту через дії влади країни, в якій знаходиться контрагент; ризик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військових</a:t>
            </a:r>
            <a:r>
              <a:rPr lang="uk-UA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uk-UA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uk-UA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цивільних заворушень.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0655" marR="462915" indent="342265" algn="just">
              <a:lnSpc>
                <a:spcPct val="107000"/>
              </a:lnSpc>
              <a:spcAft>
                <a:spcPts val="800"/>
              </a:spcAft>
            </a:pPr>
            <a:r>
              <a:rPr lang="uk-UA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Науково-технічний ризик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технологічні невизначеності, що пов'язані з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використанням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технологій.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імовірності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втрат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внаслідок</a:t>
            </a:r>
            <a:r>
              <a:rPr lang="uk-UA" sz="1800" spc="-3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негативного результату науково-дослідних робіт, недосягнення запланованих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технічних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параметрів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конструюванні;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ймовірності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втрат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через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низькі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технологічні можливості виробництва, що не дозволяє впровадити результати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uk-UA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розробок</a:t>
            </a:r>
            <a:r>
              <a:rPr lang="uk-UA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тощо.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1290" marR="462915" indent="342900" algn="just">
              <a:lnSpc>
                <a:spcPct val="107000"/>
              </a:lnSpc>
              <a:spcBef>
                <a:spcPts val="5"/>
              </a:spcBef>
              <a:spcAft>
                <a:spcPts val="800"/>
              </a:spcAft>
            </a:pPr>
            <a:r>
              <a:rPr lang="uk-UA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Виробничий ризик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загроза зниження запланованих обсягів виробництва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через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простій,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відсутність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необхідної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кількості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матеріалів,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обсягів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відходів,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матеріальних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результаті перевитрати матеріалів, низьку дисципліну поставок матеріальних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ресурсів.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0655" marR="462915" indent="342900" algn="just">
              <a:lnSpc>
                <a:spcPct val="107000"/>
              </a:lnSpc>
              <a:spcAft>
                <a:spcPts val="800"/>
              </a:spcAft>
            </a:pPr>
            <a:r>
              <a:rPr lang="uk-UA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Комерційний</a:t>
            </a:r>
            <a:r>
              <a:rPr lang="uk-UA" sz="1800" b="1" i="1" spc="3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ризик</a:t>
            </a:r>
            <a:r>
              <a:rPr lang="uk-UA" sz="1800" b="1" i="1" spc="3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uk-UA" sz="1800" spc="3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загроза</a:t>
            </a:r>
            <a:r>
              <a:rPr lang="uk-UA" sz="1800" spc="3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зниження</a:t>
            </a:r>
            <a:r>
              <a:rPr lang="uk-UA" sz="1800" spc="3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обсягів</a:t>
            </a:r>
            <a:r>
              <a:rPr lang="uk-UA" sz="1800" spc="3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uk-UA" sz="1800" spc="3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через</a:t>
            </a:r>
            <a:r>
              <a:rPr lang="uk-UA" sz="1800" spc="-3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конкурентну боротьбу, введення обмежень на продаж; непередбачені зниження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обсягів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планових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контрактів,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збільшує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одиницю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обсягу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реалізованого товару; втрати якості продукції в процесі транспортування, що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призводить</a:t>
            </a:r>
            <a:r>
              <a:rPr lang="uk-UA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 зниження</a:t>
            </a:r>
            <a:r>
              <a:rPr lang="uk-UA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його ціни.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0655" marR="463550" indent="342900" algn="just">
              <a:lnSpc>
                <a:spcPct val="107000"/>
              </a:lnSpc>
              <a:spcAft>
                <a:spcPts val="800"/>
              </a:spcAft>
            </a:pPr>
            <a:r>
              <a:rPr lang="uk-UA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Фінансовий ризик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ймовірність втрати грошових коштів підприємства,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внаслідок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невиплати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кредитів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відсоткової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ставки,</a:t>
            </a:r>
            <a:r>
              <a:rPr lang="uk-UA" sz="1800" spc="-3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коливання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валютного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курсу,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помилок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операційної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підприємства,</a:t>
            </a:r>
            <a:r>
              <a:rPr lang="uk-UA" sz="18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впливу</a:t>
            </a:r>
            <a:r>
              <a:rPr lang="uk-UA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галузевих</a:t>
            </a:r>
            <a:r>
              <a:rPr lang="uk-UA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lang="uk-UA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uk-UA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фінансовий</a:t>
            </a:r>
            <a:r>
              <a:rPr lang="uk-UA" sz="18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стан</a:t>
            </a:r>
            <a:r>
              <a:rPr lang="uk-UA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uk-UA" sz="18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тощо.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61290" marR="462915" indent="341630" algn="just">
              <a:lnSpc>
                <a:spcPct val="107000"/>
              </a:lnSpc>
              <a:spcAft>
                <a:spcPts val="800"/>
              </a:spcAft>
            </a:pPr>
            <a:r>
              <a:rPr lang="uk-UA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Інвестиційний ризик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ймовірність невиправданого (помилкового) вибору</a:t>
            </a:r>
            <a:r>
              <a:rPr lang="uk-UA" sz="1800" spc="-3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інвестування;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втрат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зміні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процентних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ставок,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інфляції.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11187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842F4E4-8718-F8BF-5303-8BB0C5C516F6}"/>
              </a:ext>
            </a:extLst>
          </p:cNvPr>
          <p:cNvSpPr txBox="1"/>
          <p:nvPr/>
        </p:nvSpPr>
        <p:spPr>
          <a:xfrm>
            <a:off x="3205316" y="235749"/>
            <a:ext cx="6096000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0960" marR="363220" algn="ctr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uk-UA" sz="18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uk-UA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ризиком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68BFDA53-DCE3-83D2-1DBF-93670C84D7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8186163"/>
              </p:ext>
            </p:extLst>
          </p:nvPr>
        </p:nvGraphicFramePr>
        <p:xfrm>
          <a:off x="275303" y="609825"/>
          <a:ext cx="11749549" cy="5890035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6352912">
                  <a:extLst>
                    <a:ext uri="{9D8B030D-6E8A-4147-A177-3AD203B41FA5}">
                      <a16:colId xmlns:a16="http://schemas.microsoft.com/office/drawing/2014/main" val="2442281592"/>
                    </a:ext>
                  </a:extLst>
                </a:gridCol>
                <a:gridCol w="5396637">
                  <a:extLst>
                    <a:ext uri="{9D8B030D-6E8A-4147-A177-3AD203B41FA5}">
                      <a16:colId xmlns:a16="http://schemas.microsoft.com/office/drawing/2014/main" val="618315170"/>
                    </a:ext>
                  </a:extLst>
                </a:gridCol>
              </a:tblGrid>
              <a:tr h="783877">
                <a:tc>
                  <a:txBody>
                    <a:bodyPr/>
                    <a:lstStyle/>
                    <a:p>
                      <a:pPr marL="0" indent="4572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Загальні</a:t>
                      </a:r>
                      <a:r>
                        <a:rPr lang="uk-UA" sz="2800" spc="-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цілі</a:t>
                      </a:r>
                      <a:r>
                        <a:rPr lang="uk-UA" sz="28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управління</a:t>
                      </a:r>
                      <a:r>
                        <a:rPr lang="uk-UA" sz="2800" spc="-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ризиком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4572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Основні</a:t>
                      </a:r>
                      <a:r>
                        <a:rPr lang="uk-UA" sz="2800" spc="-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методи</a:t>
                      </a:r>
                      <a:r>
                        <a:rPr lang="uk-UA" sz="2800" spc="-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зниження</a:t>
                      </a:r>
                      <a:r>
                        <a:rPr lang="uk-UA" sz="2800" spc="-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ризику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3480050"/>
                  </a:ext>
                </a:extLst>
              </a:tr>
              <a:tr h="5036595">
                <a:tc>
                  <a:txBody>
                    <a:bodyPr/>
                    <a:lstStyle/>
                    <a:p>
                      <a:pPr marL="0" marR="537210" lvl="0" indent="4572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AutoNum type="arabicPeriod"/>
                        <a:tabLst>
                          <a:tab pos="335280" algn="l"/>
                        </a:tabLst>
                      </a:pP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Визначення та оцінка факторів ризику</a:t>
                      </a:r>
                      <a:r>
                        <a:rPr lang="uk-UA" sz="2800" spc="-29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діяльності</a:t>
                      </a:r>
                      <a:r>
                        <a:rPr lang="uk-UA" sz="28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підприємства.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lvl="0" indent="4572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AutoNum type="arabicPeriod"/>
                        <a:tabLst>
                          <a:tab pos="335280" algn="l"/>
                        </a:tabLst>
                      </a:pP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Розробка</a:t>
                      </a:r>
                      <a:r>
                        <a:rPr lang="uk-UA" sz="2800" spc="-2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логічних</a:t>
                      </a:r>
                      <a:r>
                        <a:rPr lang="uk-UA" sz="2800" spc="-2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оцінних</a:t>
                      </a:r>
                      <a:r>
                        <a:rPr lang="uk-UA" sz="2800" spc="-2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припущень.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143510" lvl="0" indent="4572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AutoNum type="arabicPeriod"/>
                        <a:tabLst>
                          <a:tab pos="335280" algn="l"/>
                        </a:tabLst>
                      </a:pP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Попередня ідентифікація потенційних змін і</a:t>
                      </a:r>
                      <a:r>
                        <a:rPr lang="uk-UA" sz="2800" spc="-28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вимог внутрішнього та зовнішнього середовища</a:t>
                      </a:r>
                      <a:r>
                        <a:rPr lang="uk-UA" sz="2800" spc="-28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підприємства.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516255" lvl="0" indent="45720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AutoNum type="arabicPeriod"/>
                        <a:tabLst>
                          <a:tab pos="335280" algn="l"/>
                        </a:tabLst>
                      </a:pP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Контроль і аналіз рівня формування та</a:t>
                      </a:r>
                      <a:r>
                        <a:rPr lang="uk-UA" sz="2800" spc="-29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споживання</a:t>
                      </a:r>
                      <a:r>
                        <a:rPr lang="uk-UA" sz="28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резервів.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434975" lvl="0" indent="4572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AutoNum type="arabicPeriod"/>
                        <a:tabLst>
                          <a:tab pos="335280" algn="l"/>
                        </a:tabLst>
                      </a:pP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Залучення до розробки проектів</a:t>
                      </a:r>
                      <a:r>
                        <a:rPr lang="uk-UA" sz="2800" spc="-29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кваліфікованих</a:t>
                      </a:r>
                      <a:r>
                        <a:rPr lang="uk-UA" sz="28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кадрів.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692785" lvl="0" indent="4572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AutoNum type="arabicPeriod"/>
                        <a:tabLst>
                          <a:tab pos="335280" algn="l"/>
                        </a:tabLst>
                      </a:pP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Ґрунтовне </a:t>
                      </a:r>
                      <a:r>
                        <a:rPr lang="uk-UA" sz="2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передпроектне</a:t>
                      </a:r>
                      <a:r>
                        <a:rPr lang="uk-UA" sz="2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опрацювання</a:t>
                      </a:r>
                      <a:r>
                        <a:rPr lang="uk-UA" sz="2800" spc="-2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супутніх</a:t>
                      </a:r>
                      <a:r>
                        <a:rPr lang="uk-UA" sz="2800" spc="-3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проблем.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233680" lvl="0" indent="4572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AutoNum type="arabicPeriod"/>
                        <a:tabLst>
                          <a:tab pos="335280" algn="l"/>
                        </a:tabLst>
                      </a:pP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Прогнозування</a:t>
                      </a:r>
                      <a:r>
                        <a:rPr lang="uk-UA" sz="2800" spc="-3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тенденцій</a:t>
                      </a:r>
                      <a:r>
                        <a:rPr lang="uk-UA" sz="2800" spc="-4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розвитку</a:t>
                      </a:r>
                      <a:r>
                        <a:rPr lang="uk-UA" sz="2800" spc="-28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ринкової</a:t>
                      </a:r>
                      <a:r>
                        <a:rPr lang="uk-UA" sz="28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кон’юнктури.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lvl="0" indent="4572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AutoNum type="arabicPeriod"/>
                        <a:tabLst>
                          <a:tab pos="335280" algn="l"/>
                        </a:tabLst>
                      </a:pP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Страхування</a:t>
                      </a:r>
                      <a:r>
                        <a:rPr lang="uk-UA" sz="2800" spc="-2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ризиків.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lvl="0" indent="4572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AutoNum type="arabicPeriod"/>
                        <a:tabLst>
                          <a:tab pos="335280" algn="l"/>
                        </a:tabLst>
                      </a:pP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Повноцінне</a:t>
                      </a:r>
                      <a:r>
                        <a:rPr lang="uk-UA" sz="2800" spc="-3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2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бізнес-планування.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506609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76177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1401F2B0-92EA-43D3-EA8D-F24A42D4F1EA}"/>
              </a:ext>
            </a:extLst>
          </p:cNvPr>
          <p:cNvSpPr txBox="1"/>
          <p:nvPr/>
        </p:nvSpPr>
        <p:spPr>
          <a:xfrm>
            <a:off x="304800" y="538341"/>
            <a:ext cx="11887200" cy="54476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ризики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національних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гірничих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обумовлені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	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коливанням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профіцит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мінеральної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сировини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ринку;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	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обмеженістю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внутрішнього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ринку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мінеральної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сировини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	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податковим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навантаженням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	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труднощами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доступу до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земельних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ділянок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площі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земельного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відводу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	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погіршенням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гірничо-геологічних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умов	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ведення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виробничої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	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підвищенням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вартості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енергоресурсів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	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недосконалістю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судової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країни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господарських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позовів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	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негативний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довкілля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688597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FF473FA-079F-0A32-8660-0EA8521DF8CB}"/>
              </a:ext>
            </a:extLst>
          </p:cNvPr>
          <p:cNvSpPr txBox="1"/>
          <p:nvPr/>
        </p:nvSpPr>
        <p:spPr>
          <a:xfrm>
            <a:off x="491613" y="705324"/>
            <a:ext cx="11208774" cy="55608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463550" lvl="0" indent="-342900" algn="just">
              <a:lnSpc>
                <a:spcPct val="107000"/>
              </a:lnSpc>
              <a:spcBef>
                <a:spcPts val="1615"/>
              </a:spcBef>
              <a:spcAft>
                <a:spcPts val="800"/>
              </a:spcAft>
              <a:buSzPts val="1400"/>
              <a:buFont typeface="Times New Roman" panose="02020603050405020304" pitchFamily="18" charset="0"/>
              <a:buAutoNum type="arabicPeriod"/>
              <a:tabLst>
                <a:tab pos="180340" algn="l"/>
              </a:tabLst>
            </a:pP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Розкрийте</a:t>
            </a:r>
            <a:r>
              <a:rPr lang="uk-UA" sz="2000" spc="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uk-UA" sz="2000" spc="4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ринкової</a:t>
            </a:r>
            <a:r>
              <a:rPr lang="uk-UA" sz="2000" spc="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економіки</a:t>
            </a:r>
            <a:r>
              <a:rPr lang="uk-UA" sz="2000" spc="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</a:t>
            </a:r>
            <a:r>
              <a:rPr lang="uk-UA" sz="2000" spc="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uk-UA" sz="2000" spc="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uk-UA" sz="2000" spc="-3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суб’єктів</a:t>
            </a:r>
            <a:r>
              <a:rPr lang="uk-UA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господарювання.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464820" lvl="0" indent="-342900" algn="just">
              <a:lnSpc>
                <a:spcPct val="107000"/>
              </a:lnSpc>
              <a:spcBef>
                <a:spcPts val="5"/>
              </a:spcBef>
              <a:spcAft>
                <a:spcPts val="800"/>
              </a:spcAft>
              <a:buSzPts val="1400"/>
              <a:buFont typeface="Times New Roman" panose="02020603050405020304" pitchFamily="18" charset="0"/>
              <a:buAutoNum type="arabicPeriod"/>
              <a:tabLst>
                <a:tab pos="180340" algn="l"/>
                <a:tab pos="1669415" algn="l"/>
                <a:tab pos="2733675" algn="l"/>
                <a:tab pos="3210560" algn="l"/>
                <a:tab pos="4553585" algn="l"/>
                <a:tab pos="4902835" algn="l"/>
              </a:tabLst>
            </a:pP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Поясніть	відмінності	між	господарською	та	</a:t>
            </a:r>
            <a:r>
              <a:rPr lang="uk-UA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підприємницькою</a:t>
            </a:r>
            <a:r>
              <a:rPr lang="uk-UA" sz="2000" spc="-3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діяльністю.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464185" lvl="0" indent="-342900" algn="just">
              <a:lnSpc>
                <a:spcPct val="107000"/>
              </a:lnSpc>
              <a:spcAft>
                <a:spcPts val="800"/>
              </a:spcAft>
              <a:buSzPts val="1400"/>
              <a:buFont typeface="Times New Roman" panose="02020603050405020304" pitchFamily="18" charset="0"/>
              <a:buAutoNum type="arabicPeriod"/>
              <a:tabLst>
                <a:tab pos="180340" algn="l"/>
              </a:tabLst>
            </a:pP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Поясніть</a:t>
            </a:r>
            <a:r>
              <a:rPr lang="uk-UA" sz="2000" spc="2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загальні</a:t>
            </a:r>
            <a:r>
              <a:rPr lang="uk-UA" sz="2000" spc="2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uk-UA" sz="2000" spc="2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господарювання</a:t>
            </a:r>
            <a:r>
              <a:rPr lang="uk-UA" sz="2000" spc="2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uk-UA" sz="2000" spc="2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підприємництва</a:t>
            </a:r>
            <a:r>
              <a:rPr lang="uk-UA" sz="2000" spc="2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uk-UA" sz="2000" spc="-3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Україні.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1610"/>
              </a:lnSpc>
              <a:spcAft>
                <a:spcPts val="800"/>
              </a:spcAft>
              <a:buSzPts val="1400"/>
              <a:buFont typeface="Times New Roman" panose="02020603050405020304" pitchFamily="18" charset="0"/>
              <a:buAutoNum type="arabicPeriod"/>
              <a:tabLst>
                <a:tab pos="180340" algn="l"/>
              </a:tabLst>
            </a:pP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Розкрийте</a:t>
            </a:r>
            <a:r>
              <a:rPr lang="uk-UA" sz="20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видове</a:t>
            </a:r>
            <a:r>
              <a:rPr lang="uk-UA" sz="20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різноманіття</a:t>
            </a:r>
            <a:r>
              <a:rPr lang="uk-UA" sz="20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uk-UA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uk-UA" sz="20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різними</a:t>
            </a:r>
            <a:r>
              <a:rPr lang="uk-UA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ознаками.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464820" lvl="0" indent="-342900" algn="just">
              <a:lnSpc>
                <a:spcPct val="107000"/>
              </a:lnSpc>
              <a:spcAft>
                <a:spcPts val="800"/>
              </a:spcAft>
              <a:buSzPts val="1400"/>
              <a:buFont typeface="Times New Roman" panose="02020603050405020304" pitchFamily="18" charset="0"/>
              <a:buAutoNum type="arabicPeriod"/>
              <a:tabLst>
                <a:tab pos="180340" algn="l"/>
                <a:tab pos="1697990" algn="l"/>
                <a:tab pos="2790190" algn="l"/>
                <a:tab pos="3295650" algn="l"/>
                <a:tab pos="4351020" algn="l"/>
              </a:tabLst>
            </a:pP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Поясніть	відмінності	між	основними	</a:t>
            </a:r>
            <a:r>
              <a:rPr lang="uk-UA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організаційно-правовими</a:t>
            </a:r>
            <a:r>
              <a:rPr lang="uk-UA" sz="2000" spc="-3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формами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об'єднань підприємств.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462915" lvl="0" indent="-342900" algn="just">
              <a:lnSpc>
                <a:spcPct val="107000"/>
              </a:lnSpc>
              <a:spcAft>
                <a:spcPts val="800"/>
              </a:spcAft>
              <a:buSzPts val="1400"/>
              <a:buFont typeface="Times New Roman" panose="02020603050405020304" pitchFamily="18" charset="0"/>
              <a:buAutoNum type="arabicPeriod"/>
              <a:tabLst>
                <a:tab pos="180340" algn="l"/>
                <a:tab pos="1216660" algn="l"/>
                <a:tab pos="1783080" algn="l"/>
                <a:tab pos="2416175" algn="l"/>
                <a:tab pos="3139440" algn="l"/>
                <a:tab pos="4324985" algn="l"/>
                <a:tab pos="4646930" algn="l"/>
                <a:tab pos="5358765" algn="l"/>
              </a:tabLst>
            </a:pP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	являє	собою	гірниче	підприємство	як	суб’єкт	</a:t>
            </a:r>
            <a:r>
              <a:rPr lang="uk-UA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економічної</a:t>
            </a:r>
            <a:r>
              <a:rPr lang="uk-UA" sz="2000" spc="-3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діяльності.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1610"/>
              </a:lnSpc>
              <a:spcAft>
                <a:spcPts val="800"/>
              </a:spcAft>
              <a:buSzPts val="1400"/>
              <a:buFont typeface="Times New Roman" panose="02020603050405020304" pitchFamily="18" charset="0"/>
              <a:buAutoNum type="arabicPeriod"/>
              <a:tabLst>
                <a:tab pos="180340" algn="l"/>
              </a:tabLst>
            </a:pP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Поясніть</a:t>
            </a:r>
            <a:r>
              <a:rPr lang="uk-UA" sz="20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специфічні</a:t>
            </a:r>
            <a:r>
              <a:rPr lang="uk-UA" sz="20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характеристики гірничого</a:t>
            </a:r>
            <a:r>
              <a:rPr lang="uk-UA" sz="20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підприємства.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ts val="1610"/>
              </a:lnSpc>
              <a:spcAft>
                <a:spcPts val="800"/>
              </a:spcAft>
              <a:buSzPts val="1400"/>
              <a:buFont typeface="Times New Roman" panose="02020603050405020304" pitchFamily="18" charset="0"/>
              <a:buAutoNum type="arabicPeriod"/>
              <a:tabLst>
                <a:tab pos="180340" algn="l"/>
              </a:tabLst>
            </a:pP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Розкрите</a:t>
            </a:r>
            <a:r>
              <a:rPr lang="uk-UA" sz="20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механізм</a:t>
            </a:r>
            <a:r>
              <a:rPr lang="uk-UA" sz="2000" spc="-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uk-UA" sz="20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uk-UA" sz="20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</a:t>
            </a:r>
            <a:r>
              <a:rPr lang="uk-UA" sz="20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відкритої</a:t>
            </a:r>
            <a:r>
              <a:rPr lang="uk-UA" sz="20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системи.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463550" lvl="0" indent="-342900" algn="just">
              <a:lnSpc>
                <a:spcPct val="107000"/>
              </a:lnSpc>
              <a:spcAft>
                <a:spcPts val="800"/>
              </a:spcAft>
              <a:buSzPts val="1400"/>
              <a:buFont typeface="Times New Roman" panose="02020603050405020304" pitchFamily="18" charset="0"/>
              <a:buAutoNum type="arabicPeriod"/>
              <a:tabLst>
                <a:tab pos="180340" algn="l"/>
                <a:tab pos="1682115" algn="l"/>
                <a:tab pos="2276475" algn="l"/>
                <a:tab pos="2637155" algn="l"/>
                <a:tab pos="3689985" algn="l"/>
                <a:tab pos="4933315" algn="l"/>
                <a:tab pos="6019800" algn="l"/>
              </a:tabLst>
            </a:pP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Поясніть	зміст	та	значущість	стратегічного	планування	для</a:t>
            </a:r>
            <a:r>
              <a:rPr lang="uk-UA" sz="2000" spc="-3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підприємства.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462915" lvl="0" indent="-342900" algn="just">
              <a:lnSpc>
                <a:spcPct val="107000"/>
              </a:lnSpc>
              <a:spcAft>
                <a:spcPts val="800"/>
              </a:spcAft>
              <a:buSzPts val="1400"/>
              <a:buFont typeface="Times New Roman" panose="02020603050405020304" pitchFamily="18" charset="0"/>
              <a:buAutoNum type="arabicPeriod"/>
              <a:tabLst>
                <a:tab pos="180340" algn="l"/>
                <a:tab pos="885825" algn="l"/>
                <a:tab pos="1701800" algn="l"/>
                <a:tab pos="2430780" algn="l"/>
                <a:tab pos="2943860" algn="l"/>
                <a:tab pos="3705860" algn="l"/>
                <a:tab pos="4071620" algn="l"/>
                <a:tab pos="4702175" algn="l"/>
                <a:tab pos="5265420" algn="l"/>
                <a:tab pos="5497830" algn="l"/>
              </a:tabLst>
            </a:pP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Наведіть	основні	види	ризиків,	які	мають	місце	в	діяльності</a:t>
            </a:r>
            <a:r>
              <a:rPr lang="uk-UA" sz="2000" spc="-3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підприємства.</a:t>
            </a:r>
            <a:r>
              <a:rPr lang="uk-UA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ризики</a:t>
            </a:r>
            <a:r>
              <a:rPr lang="uk-UA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характерні</a:t>
            </a:r>
            <a:r>
              <a:rPr lang="uk-UA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uk-UA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гірничого підприємства?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A044256-48B8-1018-F1AD-811E79D00E3C}"/>
              </a:ext>
            </a:extLst>
          </p:cNvPr>
          <p:cNvSpPr txBox="1"/>
          <p:nvPr/>
        </p:nvSpPr>
        <p:spPr>
          <a:xfrm>
            <a:off x="3244645" y="331247"/>
            <a:ext cx="6096000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0960" marR="363220" algn="ctr">
              <a:lnSpc>
                <a:spcPct val="107000"/>
              </a:lnSpc>
              <a:spcAft>
                <a:spcPts val="800"/>
              </a:spcAft>
            </a:pP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Питання до Лекції</a:t>
            </a:r>
            <a:endParaRPr lang="ru-RU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9843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B234C800-EAAA-7441-8193-FE77E56B0CCD}"/>
              </a:ext>
            </a:extLst>
          </p:cNvPr>
          <p:cNvSpPr txBox="1"/>
          <p:nvPr/>
        </p:nvSpPr>
        <p:spPr>
          <a:xfrm>
            <a:off x="117986" y="117064"/>
            <a:ext cx="11936361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marR="464820" lvl="1" indent="-285750">
              <a:lnSpc>
                <a:spcPct val="107000"/>
              </a:lnSpc>
              <a:spcBef>
                <a:spcPts val="440"/>
              </a:spcBef>
              <a:spcAft>
                <a:spcPts val="800"/>
              </a:spcAft>
              <a:buSzPts val="1400"/>
              <a:buFont typeface="Times New Roman" panose="02020603050405020304" pitchFamily="18" charset="0"/>
              <a:buAutoNum type="arabicPeriod"/>
              <a:tabLst>
                <a:tab pos="817880" algn="l"/>
              </a:tabLst>
            </a:pP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Основні суб’єкти</a:t>
            </a:r>
            <a:r>
              <a:rPr lang="uk-UA" sz="1800" b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uk-UA" sz="1800" b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принципи господарської</a:t>
            </a:r>
            <a:r>
              <a:rPr lang="uk-UA" sz="1800" b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діяльності в</a:t>
            </a:r>
            <a:r>
              <a:rPr lang="uk-UA" sz="1800" b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ринковій</a:t>
            </a:r>
            <a:r>
              <a:rPr lang="uk-UA" sz="1800" b="1" spc="-3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економіці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02FD8BA-4C58-E2B4-7EE6-863DAFCA9CBA}"/>
              </a:ext>
            </a:extLst>
          </p:cNvPr>
          <p:cNvSpPr txBox="1"/>
          <p:nvPr/>
        </p:nvSpPr>
        <p:spPr>
          <a:xfrm>
            <a:off x="245805" y="819407"/>
            <a:ext cx="11680721" cy="52191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04190" algn="just">
              <a:lnSpc>
                <a:spcPts val="1600"/>
              </a:lnSpc>
              <a:spcAft>
                <a:spcPts val="800"/>
              </a:spcAft>
            </a:pP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Ознаки</a:t>
            </a:r>
            <a:r>
              <a:rPr lang="uk-UA" sz="32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ринкової</a:t>
            </a:r>
            <a:r>
              <a:rPr lang="uk-UA" sz="32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економіки:</a:t>
            </a:r>
            <a:endParaRPr lang="ru-RU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411480" lvl="0" indent="-342900" algn="just">
              <a:lnSpc>
                <a:spcPct val="107000"/>
              </a:lnSpc>
              <a:spcAft>
                <a:spcPts val="800"/>
              </a:spcAft>
              <a:buSzPts val="1400"/>
              <a:buFont typeface="Times New Roman" panose="02020603050405020304" pitchFamily="18" charset="0"/>
              <a:buChar char="–"/>
              <a:tabLst>
                <a:tab pos="637540" algn="l"/>
              </a:tabLst>
            </a:pPr>
            <a:r>
              <a:rPr lang="uk-UA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форма організації економічної діяльності, при якій на ринках взаємодіють</a:t>
            </a:r>
            <a:r>
              <a:rPr lang="uk-UA" sz="32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вільні</a:t>
            </a:r>
            <a:r>
              <a:rPr lang="uk-UA" sz="32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індивідуальні</a:t>
            </a:r>
            <a:r>
              <a:rPr lang="uk-UA" sz="32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виробники та</a:t>
            </a:r>
            <a:r>
              <a:rPr lang="uk-UA" sz="3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вільні індивідуальні</a:t>
            </a:r>
            <a:r>
              <a:rPr lang="uk-UA" sz="3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споживачі;</a:t>
            </a:r>
            <a:endParaRPr lang="ru-RU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411480" lvl="0" indent="-342900" algn="just">
              <a:lnSpc>
                <a:spcPct val="107000"/>
              </a:lnSpc>
              <a:spcAft>
                <a:spcPts val="800"/>
              </a:spcAft>
              <a:buSzPts val="1400"/>
              <a:buFont typeface="Times New Roman" panose="02020603050405020304" pitchFamily="18" charset="0"/>
              <a:buChar char="–"/>
              <a:tabLst>
                <a:tab pos="636905" algn="l"/>
              </a:tabLst>
            </a:pPr>
            <a:r>
              <a:rPr lang="uk-UA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заснована на принципах: підприємницька діяльність суб’єктів економіки;</a:t>
            </a:r>
            <a:r>
              <a:rPr lang="uk-UA" sz="32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різноманіття</a:t>
            </a:r>
            <a:r>
              <a:rPr lang="uk-UA" sz="32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</a:t>
            </a:r>
            <a:r>
              <a:rPr lang="uk-UA" sz="32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власності</a:t>
            </a:r>
            <a:r>
              <a:rPr lang="uk-UA" sz="32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uk-UA" sz="32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uk-UA" sz="32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виробництва;</a:t>
            </a:r>
            <a:r>
              <a:rPr lang="uk-UA" sz="32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вільне</a:t>
            </a:r>
            <a:r>
              <a:rPr lang="uk-UA" sz="32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ціноутворення;</a:t>
            </a:r>
            <a:r>
              <a:rPr lang="uk-UA" sz="32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договірні</a:t>
            </a:r>
            <a:r>
              <a:rPr lang="uk-UA" sz="32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відносини</a:t>
            </a:r>
            <a:r>
              <a:rPr lang="uk-UA" sz="32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uk-UA" sz="32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господарюючими</a:t>
            </a:r>
            <a:r>
              <a:rPr lang="uk-UA" sz="32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суб'єктами;</a:t>
            </a:r>
            <a:r>
              <a:rPr lang="uk-UA" sz="32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обмежене</a:t>
            </a:r>
            <a:r>
              <a:rPr lang="uk-UA" sz="32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втручання</a:t>
            </a:r>
            <a:r>
              <a:rPr lang="uk-UA" sz="32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держави</a:t>
            </a:r>
            <a:r>
              <a:rPr lang="uk-UA" sz="32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uk-UA" sz="3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господарську</a:t>
            </a:r>
            <a:r>
              <a:rPr lang="uk-UA" sz="3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діяльність;</a:t>
            </a:r>
            <a:r>
              <a:rPr lang="uk-UA" sz="32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вільне</a:t>
            </a:r>
            <a:r>
              <a:rPr lang="uk-UA" sz="32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uk-UA" sz="32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отриманого</a:t>
            </a:r>
            <a:r>
              <a:rPr lang="uk-UA" sz="32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прибутку.</a:t>
            </a:r>
            <a:endParaRPr lang="ru-RU" sz="3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4748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718452E0-7164-C17E-0823-0727C36AB71C}"/>
              </a:ext>
            </a:extLst>
          </p:cNvPr>
          <p:cNvSpPr txBox="1"/>
          <p:nvPr/>
        </p:nvSpPr>
        <p:spPr>
          <a:xfrm>
            <a:off x="117987" y="69277"/>
            <a:ext cx="1194619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Порівняльний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особливостей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функціонування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промислового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директивно-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планової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економік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A212FE5F-7F20-A94A-CED9-8CA163C457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93083758"/>
              </p:ext>
            </p:extLst>
          </p:nvPr>
        </p:nvGraphicFramePr>
        <p:xfrm>
          <a:off x="127819" y="900274"/>
          <a:ext cx="11936361" cy="5423834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182762">
                  <a:extLst>
                    <a:ext uri="{9D8B030D-6E8A-4147-A177-3AD203B41FA5}">
                      <a16:colId xmlns:a16="http://schemas.microsoft.com/office/drawing/2014/main" val="1651119304"/>
                    </a:ext>
                  </a:extLst>
                </a:gridCol>
                <a:gridCol w="4178709">
                  <a:extLst>
                    <a:ext uri="{9D8B030D-6E8A-4147-A177-3AD203B41FA5}">
                      <a16:colId xmlns:a16="http://schemas.microsoft.com/office/drawing/2014/main" val="101862006"/>
                    </a:ext>
                  </a:extLst>
                </a:gridCol>
                <a:gridCol w="5574890">
                  <a:extLst>
                    <a:ext uri="{9D8B030D-6E8A-4147-A177-3AD203B41FA5}">
                      <a16:colId xmlns:a16="http://schemas.microsoft.com/office/drawing/2014/main" val="2388890155"/>
                    </a:ext>
                  </a:extLst>
                </a:gridCol>
              </a:tblGrid>
              <a:tr h="452447">
                <a:tc>
                  <a:txBody>
                    <a:bodyPr/>
                    <a:lstStyle/>
                    <a:p>
                      <a:pPr marL="0" marR="167640" indent="24638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Основні </a:t>
                      </a:r>
                      <a:r>
                        <a:rPr lang="uk-UA" sz="16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характеристики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-37973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b="1" spc="-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Директивно-планова</a:t>
                      </a:r>
                      <a:r>
                        <a:rPr lang="uk-UA" sz="1600" b="1" spc="-28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економіка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uk-UA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Ринкова</a:t>
                      </a:r>
                      <a:r>
                        <a:rPr lang="uk-UA" sz="1600" b="1" spc="-3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економіка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6083445"/>
                  </a:ext>
                </a:extLst>
              </a:tr>
              <a:tr h="458342">
                <a:tc rowSpan="4">
                  <a:txBody>
                    <a:bodyPr/>
                    <a:lstStyle/>
                    <a:p>
                      <a:pPr marL="0" marR="22796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Співвідношення</a:t>
                      </a:r>
                      <a:r>
                        <a:rPr lang="uk-UA" sz="1600" spc="-28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попиту</a:t>
                      </a:r>
                      <a:r>
                        <a:rPr lang="uk-UA" sz="16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і</a:t>
                      </a:r>
                      <a:r>
                        <a:rPr lang="uk-UA" sz="16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пропозиції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Попит</a:t>
                      </a:r>
                      <a:r>
                        <a:rPr lang="uk-UA" sz="1600" spc="-2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перевищує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пропозицію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Пропозиція</a:t>
                      </a:r>
                      <a:r>
                        <a:rPr lang="uk-UA" sz="1600" spc="-3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перевищує</a:t>
                      </a:r>
                      <a:r>
                        <a:rPr lang="uk-UA" sz="1600" spc="-3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попит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3980443"/>
                  </a:ext>
                </a:extLst>
              </a:tr>
              <a:tr h="38578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Відносно</a:t>
                      </a:r>
                      <a:r>
                        <a:rPr lang="uk-UA" sz="1600" spc="-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стабільний</a:t>
                      </a:r>
                      <a:r>
                        <a:rPr lang="uk-UA" sz="1600" spc="-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стан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середовища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Різні</a:t>
                      </a:r>
                      <a:r>
                        <a:rPr lang="uk-UA" sz="1600" spc="-2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форми</a:t>
                      </a:r>
                      <a:r>
                        <a:rPr lang="uk-UA" sz="1600" spc="-3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стану</a:t>
                      </a:r>
                      <a:r>
                        <a:rPr lang="uk-UA" sz="16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середовища:</a:t>
                      </a:r>
                      <a:r>
                        <a:rPr lang="uk-UA" sz="1600" spc="-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розвиток,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криза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5832305"/>
                  </a:ext>
                </a:extLst>
              </a:tr>
              <a:tr h="1645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Відсутність</a:t>
                      </a:r>
                      <a:r>
                        <a:rPr lang="uk-UA" sz="1600" spc="-4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конкуренції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Посилення</a:t>
                      </a:r>
                      <a:r>
                        <a:rPr lang="uk-UA" sz="1600" spc="-3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конкуренції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2022910"/>
                  </a:ext>
                </a:extLst>
              </a:tr>
              <a:tr h="69619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8191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Практична</a:t>
                      </a:r>
                      <a:r>
                        <a:rPr lang="uk-UA" sz="1600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незалежність</a:t>
                      </a:r>
                      <a:r>
                        <a:rPr lang="uk-UA" sz="1600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від міжнародного оточення</a:t>
                      </a:r>
                      <a:r>
                        <a:rPr lang="uk-UA" sz="1600" spc="-28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та</a:t>
                      </a:r>
                      <a:r>
                        <a:rPr lang="uk-UA" sz="1600" spc="-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інших</a:t>
                      </a:r>
                      <a:r>
                        <a:rPr lang="uk-UA" sz="1600" spc="-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окремих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36385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елементів зовнішнього</a:t>
                      </a:r>
                      <a:r>
                        <a:rPr lang="uk-UA" sz="1600" spc="-29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середовища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6733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Активний вплив як зовнішнього</a:t>
                      </a:r>
                      <a:r>
                        <a:rPr lang="uk-UA" sz="16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середовища на підприємство, так і</a:t>
                      </a:r>
                      <a:r>
                        <a:rPr lang="uk-UA" sz="16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підприємства</a:t>
                      </a:r>
                      <a:r>
                        <a:rPr lang="uk-UA" sz="1600" spc="-2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</a:t>
                      </a:r>
                      <a:r>
                        <a:rPr lang="uk-UA" sz="1600" spc="-2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окремі</a:t>
                      </a:r>
                      <a:r>
                        <a:rPr lang="uk-UA" sz="1600" spc="-2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його</a:t>
                      </a:r>
                      <a:r>
                        <a:rPr lang="uk-UA" sz="1600" spc="-2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елементи</a:t>
                      </a:r>
                      <a:r>
                        <a:rPr lang="uk-UA" sz="1600" spc="-28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(зворотній</a:t>
                      </a:r>
                      <a:r>
                        <a:rPr lang="uk-UA" sz="16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вплив)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41354207"/>
                  </a:ext>
                </a:extLst>
              </a:tr>
              <a:tr h="627883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Головні проблеми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18478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Дефіцит ресурсів: засобів</a:t>
                      </a:r>
                      <a:r>
                        <a:rPr lang="uk-UA" sz="1600" spc="-28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виробництва, сировини,</a:t>
                      </a:r>
                      <a:r>
                        <a:rPr lang="uk-UA" sz="1600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матеріалів,</a:t>
                      </a:r>
                      <a:r>
                        <a:rPr lang="uk-UA" sz="1600" spc="-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фінансів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1277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Різноманітні проблеми реалізації</a:t>
                      </a:r>
                      <a:r>
                        <a:rPr lang="uk-UA" sz="1600" spc="-28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виробленої</a:t>
                      </a:r>
                      <a:r>
                        <a:rPr lang="uk-UA" sz="16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продукції.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11366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Необхідність адаптації до ринкових змін</a:t>
                      </a:r>
                      <a:r>
                        <a:rPr lang="uk-UA" sz="1600" spc="-28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та</a:t>
                      </a:r>
                      <a:r>
                        <a:rPr lang="uk-UA" sz="16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оцінка диверсифікації.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60379154"/>
                  </a:ext>
                </a:extLst>
              </a:tr>
              <a:tr h="458342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Комерційні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функції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Обмежені завданнями</a:t>
                      </a:r>
                      <a:r>
                        <a:rPr lang="uk-UA" sz="1600" spc="-1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постачання.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Повноцінний</a:t>
                      </a:r>
                      <a:r>
                        <a:rPr lang="uk-UA" sz="1600" spc="-2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маркетинг</a:t>
                      </a:r>
                      <a:r>
                        <a:rPr lang="uk-UA" sz="1600" spc="-2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як</a:t>
                      </a:r>
                      <a:r>
                        <a:rPr lang="uk-UA" sz="1600" spc="-2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складова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управління</a:t>
                      </a:r>
                      <a:r>
                        <a:rPr lang="uk-UA" sz="1600" spc="-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підприємством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96991984"/>
                  </a:ext>
                </a:extLst>
              </a:tr>
              <a:tr h="790874">
                <a:tc>
                  <a:txBody>
                    <a:bodyPr/>
                    <a:lstStyle/>
                    <a:p>
                      <a:pPr marL="0" marR="15557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Ключові фактори</a:t>
                      </a:r>
                      <a:r>
                        <a:rPr lang="uk-UA" sz="1600" spc="-28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успіху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Вміння</a:t>
                      </a:r>
                      <a:r>
                        <a:rPr lang="uk-UA" sz="1600" spc="-2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виробляти</a:t>
                      </a:r>
                      <a:r>
                        <a:rPr lang="uk-UA" sz="1600" spc="-2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продукт.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471805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Вміння адаптувати виробництво до</a:t>
                      </a:r>
                      <a:r>
                        <a:rPr lang="uk-UA" sz="1600" spc="-29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потреб ринку. Зміцнення ринкових</a:t>
                      </a:r>
                      <a:r>
                        <a:rPr lang="uk-UA" sz="1600" spc="-28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позицій.</a:t>
                      </a:r>
                      <a:r>
                        <a:rPr lang="uk-UA" sz="16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Управління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конкурентоспроможністю.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10903213"/>
                  </a:ext>
                </a:extLst>
              </a:tr>
              <a:tr h="811261"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Стратегія</a:t>
                      </a:r>
                      <a:r>
                        <a:rPr lang="uk-UA" sz="1600" spc="-2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розвитку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24638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Визначалася директивне</a:t>
                      </a:r>
                      <a:r>
                        <a:rPr lang="uk-UA" sz="1600" spc="-28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зовнішніми</a:t>
                      </a:r>
                      <a:r>
                        <a:rPr lang="uk-UA" sz="1600" spc="-5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структурами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управління, зокрема</a:t>
                      </a:r>
                      <a:r>
                        <a:rPr lang="uk-UA" sz="1600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spc="-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галузевим</a:t>
                      </a:r>
                      <a:r>
                        <a:rPr lang="uk-UA" sz="1600" spc="-4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міністерством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Стратегія – це індивідуальний вибір</a:t>
                      </a:r>
                      <a:r>
                        <a:rPr lang="uk-UA" sz="16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повноважних</a:t>
                      </a:r>
                      <a:r>
                        <a:rPr lang="uk-UA" sz="16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зацікавлених</a:t>
                      </a:r>
                      <a:r>
                        <a:rPr lang="uk-UA" sz="16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суб’єктів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126365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(груп) з урахуванням прогнозів ринку та</a:t>
                      </a:r>
                      <a:r>
                        <a:rPr lang="uk-UA" sz="1600" spc="-29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очікуваних</a:t>
                      </a:r>
                      <a:r>
                        <a:rPr lang="uk-UA" sz="16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6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результатів.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359281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87036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ED9474FB-01BF-8C2F-8D90-A5650E3E43FC}"/>
              </a:ext>
            </a:extLst>
          </p:cNvPr>
          <p:cNvSpPr txBox="1"/>
          <p:nvPr/>
        </p:nvSpPr>
        <p:spPr>
          <a:xfrm>
            <a:off x="78658" y="199973"/>
            <a:ext cx="12113342" cy="24439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655" marR="462915" algn="just">
              <a:lnSpc>
                <a:spcPct val="107000"/>
              </a:lnSpc>
              <a:spcBef>
                <a:spcPts val="440"/>
              </a:spcBef>
              <a:spcAft>
                <a:spcPts val="800"/>
              </a:spcAft>
            </a:pP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умовах ринкової економіки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кожне підприємство отримало свободу дій щодо власної діяльності, зокрема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виробничої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комерційної,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входження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об’єднань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(асоціації,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консорціуми тощо). Основні засади господарювання в Україні та регулювання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господарських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відносин,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виникають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господарської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суб'єктами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господарювання,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розкриваються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положеннями</a:t>
            </a:r>
            <a:r>
              <a:rPr lang="uk-UA" sz="2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Господарського кодексу України.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6DC1051-EB89-5719-EC97-3D4B74ECAD90}"/>
              </a:ext>
            </a:extLst>
          </p:cNvPr>
          <p:cNvSpPr txBox="1"/>
          <p:nvPr/>
        </p:nvSpPr>
        <p:spPr>
          <a:xfrm>
            <a:off x="235973" y="2831294"/>
            <a:ext cx="11621729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Господарською</a:t>
            </a:r>
            <a:r>
              <a:rPr lang="uk-UA" sz="3200" b="1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є</a:t>
            </a:r>
            <a:r>
              <a:rPr lang="uk-UA" sz="32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діяльність</a:t>
            </a:r>
            <a:r>
              <a:rPr lang="uk-UA" sz="32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</a:t>
            </a:r>
            <a:r>
              <a:rPr lang="uk-UA" sz="32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</a:t>
            </a:r>
            <a:r>
              <a:rPr lang="uk-UA" sz="32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сфері</a:t>
            </a:r>
            <a:r>
              <a:rPr lang="uk-UA" sz="32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суспільного</a:t>
            </a:r>
            <a:r>
              <a:rPr lang="uk-UA" sz="32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виробництва,</a:t>
            </a:r>
            <a:r>
              <a:rPr lang="uk-UA" sz="32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спрямована</a:t>
            </a:r>
            <a:r>
              <a:rPr lang="uk-UA" sz="32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uk-UA" sz="32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виготовлення</a:t>
            </a:r>
            <a:r>
              <a:rPr lang="uk-UA" sz="32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</a:t>
            </a:r>
            <a:r>
              <a:rPr lang="uk-UA" sz="32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реалізацію</a:t>
            </a:r>
            <a:r>
              <a:rPr lang="uk-UA" sz="32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продукції,</a:t>
            </a:r>
            <a:r>
              <a:rPr lang="uk-UA" sz="32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виконання</a:t>
            </a:r>
            <a:r>
              <a:rPr lang="uk-UA" sz="32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робіт</a:t>
            </a:r>
            <a:r>
              <a:rPr lang="uk-UA" sz="32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чи</a:t>
            </a:r>
            <a:r>
              <a:rPr lang="uk-UA" sz="32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надання</a:t>
            </a:r>
            <a:r>
              <a:rPr lang="uk-UA" sz="32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послуг</a:t>
            </a:r>
            <a:r>
              <a:rPr lang="uk-UA" sz="32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вартісного</a:t>
            </a:r>
            <a:r>
              <a:rPr lang="uk-UA" sz="32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характеру,</a:t>
            </a:r>
            <a:r>
              <a:rPr lang="uk-UA" sz="32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uk-UA" sz="32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мають</a:t>
            </a:r>
            <a:r>
              <a:rPr lang="uk-UA" sz="3200" i="1" spc="-3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цінову</a:t>
            </a:r>
            <a:r>
              <a:rPr lang="uk-UA" sz="3200" i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визначеність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8195701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D8B0190-C5CE-10CD-26F5-EC7C6B2BB233}"/>
              </a:ext>
            </a:extLst>
          </p:cNvPr>
          <p:cNvSpPr txBox="1"/>
          <p:nvPr/>
        </p:nvSpPr>
        <p:spPr>
          <a:xfrm>
            <a:off x="206477" y="144545"/>
            <a:ext cx="1177904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Суб'єктами господарювання визнаються учасники господарських відносин,</a:t>
            </a:r>
            <a:r>
              <a:rPr lang="uk-UA" sz="2400" spc="-3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які здійснюють господарську діяльність, реалізуючи господарську компетенцію</a:t>
            </a:r>
            <a:r>
              <a:rPr lang="uk-UA" sz="2400" spc="-3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(сукупність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господарських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прав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обов'язків),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мають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відокремлене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майно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</a:t>
            </a:r>
            <a:r>
              <a:rPr lang="uk-UA" sz="2400" spc="-3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несуть відповідальність за своїми зобов'язаннями в межах цього майна, крім</a:t>
            </a:r>
            <a:r>
              <a:rPr lang="uk-UA" sz="2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випадків,</a:t>
            </a:r>
            <a:r>
              <a:rPr lang="uk-UA" sz="2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передбачених законодавством</a:t>
            </a:r>
            <a:r>
              <a:rPr lang="uk-UA" sz="24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(рис.</a:t>
            </a:r>
            <a:r>
              <a:rPr lang="uk-UA" sz="2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1.1)</a:t>
            </a:r>
            <a:endParaRPr lang="ru-RU" sz="2400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678D790-1CF6-BD0D-1FA8-765CAC082D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081" y="2317535"/>
            <a:ext cx="11074177" cy="3050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5918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7F745C5-5AE7-801C-76E2-A5BCD80B1F11}"/>
              </a:ext>
            </a:extLst>
          </p:cNvPr>
          <p:cNvSpPr txBox="1"/>
          <p:nvPr/>
        </p:nvSpPr>
        <p:spPr>
          <a:xfrm>
            <a:off x="334297" y="1503090"/>
            <a:ext cx="1185770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Підприємництво</a:t>
            </a:r>
            <a:r>
              <a:rPr lang="uk-UA" sz="1800" b="1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uk-UA" sz="1800" b="1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самостійна,</a:t>
            </a:r>
            <a:r>
              <a:rPr lang="uk-UA" sz="1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ініціативна,</a:t>
            </a:r>
            <a:r>
              <a:rPr lang="uk-UA" sz="1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систематична,</a:t>
            </a:r>
            <a:r>
              <a:rPr lang="uk-UA" sz="1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uk-UA" sz="1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власний</a:t>
            </a:r>
            <a:r>
              <a:rPr lang="uk-UA" sz="1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ризик</a:t>
            </a:r>
            <a:r>
              <a:rPr lang="uk-UA" sz="1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господарська</a:t>
            </a:r>
            <a:r>
              <a:rPr lang="uk-UA" sz="1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діяльність,</a:t>
            </a:r>
            <a:r>
              <a:rPr lang="uk-UA" sz="1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uk-UA" sz="1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здійснюється</a:t>
            </a:r>
            <a:r>
              <a:rPr lang="uk-UA" sz="1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суб'єктами</a:t>
            </a:r>
            <a:r>
              <a:rPr lang="uk-UA" sz="1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господарювання</a:t>
            </a:r>
            <a:r>
              <a:rPr lang="uk-UA" sz="1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(підприємцями)</a:t>
            </a:r>
            <a:r>
              <a:rPr lang="uk-UA" sz="1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</a:t>
            </a:r>
            <a:r>
              <a:rPr lang="uk-UA" sz="1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метою</a:t>
            </a:r>
            <a:r>
              <a:rPr lang="uk-UA" sz="1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досягнення</a:t>
            </a:r>
            <a:r>
              <a:rPr lang="uk-UA" sz="1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економічних</a:t>
            </a:r>
            <a:r>
              <a:rPr lang="uk-UA" sz="1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</a:t>
            </a:r>
            <a:r>
              <a:rPr lang="uk-UA" sz="1800" i="1" spc="-3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соціальних</a:t>
            </a:r>
            <a:r>
              <a:rPr lang="uk-UA" sz="1800" i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результатів</a:t>
            </a:r>
            <a:r>
              <a:rPr lang="uk-UA" sz="1800" i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 одержання</a:t>
            </a:r>
            <a:r>
              <a:rPr lang="uk-UA" sz="1800" i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прибутку.</a:t>
            </a:r>
            <a:endParaRPr lang="ru-RU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BA19C63-9C95-C399-1FE6-A733117F599D}"/>
              </a:ext>
            </a:extLst>
          </p:cNvPr>
          <p:cNvSpPr txBox="1"/>
          <p:nvPr/>
        </p:nvSpPr>
        <p:spPr>
          <a:xfrm>
            <a:off x="117987" y="451352"/>
            <a:ext cx="12005187" cy="8699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02920" marR="464185" algn="just">
              <a:lnSpc>
                <a:spcPts val="32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Господарська</a:t>
            </a:r>
            <a:r>
              <a:rPr lang="uk-UA" sz="1800" spc="2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діяльність,</a:t>
            </a:r>
            <a:r>
              <a:rPr lang="uk-UA" sz="1800" spc="2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uk-UA" sz="1800" spc="2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uk-UA" sz="1800" spc="2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uk-UA" sz="1800" spc="2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uk-UA" sz="1800" spc="24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економічних</a:t>
            </a:r>
            <a:r>
              <a:rPr lang="uk-UA" sz="1800" spc="2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ru-RU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соціальних</a:t>
            </a:r>
            <a:r>
              <a:rPr lang="uk-UA" sz="1800" spc="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uk-UA" sz="1800" spc="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uk-UA" sz="1800" spc="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uk-UA" sz="1800" b="1" spc="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метою</a:t>
            </a:r>
            <a:r>
              <a:rPr lang="uk-UA" b="1" spc="65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одержання</a:t>
            </a:r>
            <a:r>
              <a:rPr lang="uk-UA" sz="1800" b="1" spc="6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uk-UA" sz="1800" spc="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uk-UA" sz="1800" b="1" spc="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підприємництвом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</a:t>
            </a:r>
            <a:r>
              <a:rPr lang="uk-UA" sz="18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суб'єкти</a:t>
            </a:r>
            <a:r>
              <a:rPr lang="uk-UA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підприємництва</a:t>
            </a:r>
            <a:r>
              <a:rPr lang="uk-UA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uk-UA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підприємцями.</a:t>
            </a:r>
            <a:endParaRPr lang="ru-RU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45D9020-7957-252E-30EE-D56B94A16F5E}"/>
              </a:ext>
            </a:extLst>
          </p:cNvPr>
          <p:cNvSpPr txBox="1"/>
          <p:nvPr/>
        </p:nvSpPr>
        <p:spPr>
          <a:xfrm>
            <a:off x="58993" y="2768285"/>
            <a:ext cx="12005186" cy="18558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655" marR="462915" indent="342900" algn="just">
              <a:lnSpc>
                <a:spcPct val="107000"/>
              </a:lnSpc>
              <a:spcBef>
                <a:spcPts val="675"/>
              </a:spcBef>
              <a:spcAft>
                <a:spcPts val="800"/>
              </a:spcAft>
            </a:pPr>
            <a:r>
              <a:rPr lang="uk-UA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uk-UA" sz="1800" b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самостійний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суб'єкт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господарювання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економіці,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створений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компетентним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органом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державної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влади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органом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місцевого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самоврядування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суб'єктами.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юридична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особа,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систематично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зайнята</a:t>
            </a:r>
            <a:r>
              <a:rPr lang="uk-UA" sz="1800" spc="9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науково-дослідною,</a:t>
            </a:r>
            <a:r>
              <a:rPr lang="uk-UA" sz="1800" spc="9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виробничою,</a:t>
            </a:r>
            <a:r>
              <a:rPr lang="uk-UA" sz="1800" spc="9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комерційною,</a:t>
            </a:r>
            <a:r>
              <a:rPr lang="uk-UA" sz="1800" spc="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посередницькою</a:t>
            </a:r>
            <a:r>
              <a:rPr lang="uk-UA" sz="1800" spc="9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чи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іншою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господарською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діяльністю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відповідно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Господарського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кодексу</a:t>
            </a:r>
            <a:r>
              <a:rPr lang="uk-UA" sz="1800" spc="-3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України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інших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законів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метою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отримання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максимального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прибутку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задоволення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потреб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суспільства.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Підприємство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утворюють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рішенням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власника (власників) капіталу. Це може бути приватний або спільний капітал,</a:t>
            </a:r>
            <a:r>
              <a:rPr lang="uk-UA" sz="18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державні</a:t>
            </a:r>
            <a:r>
              <a:rPr lang="uk-UA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ресурси.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DDDEED8-5318-9444-BA58-4179EAF133A9}"/>
              </a:ext>
            </a:extLst>
          </p:cNvPr>
          <p:cNvSpPr txBox="1"/>
          <p:nvPr/>
        </p:nvSpPr>
        <p:spPr>
          <a:xfrm>
            <a:off x="235975" y="5123058"/>
            <a:ext cx="118871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Підприємство</a:t>
            </a:r>
            <a:r>
              <a:rPr lang="uk-UA" sz="1800" b="1" i="1" spc="6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є	юридичною</a:t>
            </a:r>
            <a:r>
              <a:rPr lang="uk-UA" sz="1800" b="1" i="1" spc="29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особою:</a:t>
            </a:r>
            <a:r>
              <a:rPr lang="uk-UA" sz="1800" b="1" i="1" spc="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має</a:t>
            </a:r>
            <a:r>
              <a:rPr lang="uk-UA" sz="1800" i="1" spc="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відокремлене</a:t>
            </a:r>
            <a:r>
              <a:rPr lang="uk-UA" sz="1800" i="1" spc="28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майно,</a:t>
            </a:r>
            <a:r>
              <a:rPr lang="uk-UA" sz="1800" i="1" spc="-3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самостійний</a:t>
            </a:r>
            <a:r>
              <a:rPr lang="uk-UA" sz="1800" i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баланс,</a:t>
            </a:r>
            <a:r>
              <a:rPr lang="uk-UA" sz="1800" i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рахунки</a:t>
            </a:r>
            <a:r>
              <a:rPr lang="uk-UA" sz="1800" i="1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установах</a:t>
            </a:r>
            <a:r>
              <a:rPr lang="uk-UA" sz="1800" i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банків,</a:t>
            </a:r>
            <a:r>
              <a:rPr lang="uk-UA" sz="1800" i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має печатки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0717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FB2B3D9-7E12-5BDA-31F2-44B78357A383}"/>
              </a:ext>
            </a:extLst>
          </p:cNvPr>
          <p:cNvSpPr txBox="1"/>
          <p:nvPr/>
        </p:nvSpPr>
        <p:spPr>
          <a:xfrm>
            <a:off x="324463" y="362870"/>
            <a:ext cx="11139949" cy="374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1595" marR="363220" algn="ctr">
              <a:lnSpc>
                <a:spcPct val="107000"/>
              </a:lnSpc>
              <a:spcBef>
                <a:spcPts val="5"/>
              </a:spcBef>
              <a:spcAft>
                <a:spcPts val="15"/>
              </a:spcAft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Загальні</a:t>
            </a:r>
            <a:r>
              <a:rPr lang="uk-UA" sz="18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uk-UA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господарювання</a:t>
            </a:r>
            <a:r>
              <a:rPr lang="uk-UA" sz="18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uk-UA" sz="18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підприємництва</a:t>
            </a:r>
            <a:r>
              <a:rPr lang="uk-UA" sz="18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uk-UA" sz="18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Україні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53BC5301-6F31-134D-8C09-648C581F049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2118021"/>
              </p:ext>
            </p:extLst>
          </p:nvPr>
        </p:nvGraphicFramePr>
        <p:xfrm>
          <a:off x="78660" y="736947"/>
          <a:ext cx="11877366" cy="6096953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5736992">
                  <a:extLst>
                    <a:ext uri="{9D8B030D-6E8A-4147-A177-3AD203B41FA5}">
                      <a16:colId xmlns:a16="http://schemas.microsoft.com/office/drawing/2014/main" val="4138096477"/>
                    </a:ext>
                  </a:extLst>
                </a:gridCol>
                <a:gridCol w="6140374">
                  <a:extLst>
                    <a:ext uri="{9D8B030D-6E8A-4147-A177-3AD203B41FA5}">
                      <a16:colId xmlns:a16="http://schemas.microsoft.com/office/drawing/2014/main" val="3835724479"/>
                    </a:ext>
                  </a:extLst>
                </a:gridCol>
              </a:tblGrid>
              <a:tr h="205587">
                <a:tc>
                  <a:txBody>
                    <a:bodyPr/>
                    <a:lstStyle/>
                    <a:p>
                      <a:pPr marL="569595">
                        <a:lnSpc>
                          <a:spcPct val="107000"/>
                        </a:lnSpc>
                        <a:spcBef>
                          <a:spcPts val="705"/>
                        </a:spcBef>
                        <a:spcAft>
                          <a:spcPts val="80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Принципи</a:t>
                      </a:r>
                      <a:r>
                        <a:rPr lang="uk-UA" sz="1800" spc="-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господарювання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681355">
                        <a:lnSpc>
                          <a:spcPct val="107000"/>
                        </a:lnSpc>
                        <a:spcBef>
                          <a:spcPts val="705"/>
                        </a:spcBef>
                        <a:spcAft>
                          <a:spcPts val="800"/>
                        </a:spcAft>
                      </a:pPr>
                      <a:r>
                        <a:rPr lang="uk-UA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Принципи</a:t>
                      </a:r>
                      <a:r>
                        <a:rPr lang="uk-UA" sz="1800" spc="-4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підприємництва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9612910"/>
                  </a:ext>
                </a:extLst>
              </a:tr>
              <a:tr h="5565947">
                <a:tc>
                  <a:txBody>
                    <a:bodyPr/>
                    <a:lstStyle/>
                    <a:p>
                      <a:pPr marL="342900" marR="59690" lvl="0" indent="-342900" algn="just">
                        <a:lnSpc>
                          <a:spcPct val="97000"/>
                        </a:lnSpc>
                        <a:spcAft>
                          <a:spcPts val="800"/>
                        </a:spcAft>
                        <a:buSzPts val="1200"/>
                        <a:buFont typeface="Symbol" panose="05050102010706020507" pitchFamily="18" charset="2"/>
                        <a:buChar char=""/>
                        <a:tabLst>
                          <a:tab pos="457200" algn="l"/>
                        </a:tabLs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рівний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захист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державою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усіх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суб'єктів</a:t>
                      </a:r>
                      <a:r>
                        <a:rPr lang="uk-UA" sz="18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господарювання;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ymbol" panose="05050102010706020507" pitchFamily="18" charset="2"/>
                        <a:cs typeface="Times New Roman" panose="02020603050405020304" pitchFamily="18" charset="0"/>
                      </a:endParaRPr>
                    </a:p>
                    <a:p>
                      <a:pPr marL="342900" marR="60325" lvl="0" indent="-342900" algn="just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800"/>
                        </a:spcAft>
                        <a:buSzPts val="1200"/>
                        <a:buFont typeface="Symbol" panose="05050102010706020507" pitchFamily="18" charset="2"/>
                        <a:buChar char=""/>
                        <a:tabLst>
                          <a:tab pos="457200" algn="l"/>
                        </a:tabLs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свобода підприємницької діяльності</a:t>
                      </a:r>
                      <a:r>
                        <a:rPr lang="uk-UA" sz="1800" spc="-28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 межах,</a:t>
                      </a:r>
                      <a:r>
                        <a:rPr lang="uk-UA" sz="18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визначених</a:t>
                      </a:r>
                      <a:r>
                        <a:rPr lang="uk-UA" sz="18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законом;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ymbol" panose="05050102010706020507" pitchFamily="18" charset="2"/>
                        <a:cs typeface="Times New Roman" panose="02020603050405020304" pitchFamily="18" charset="0"/>
                      </a:endParaRPr>
                    </a:p>
                    <a:p>
                      <a:pPr marL="342900" marR="6096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200"/>
                        <a:buFont typeface="Symbol" panose="05050102010706020507" pitchFamily="18" charset="2"/>
                        <a:buChar char=""/>
                        <a:tabLst>
                          <a:tab pos="457200" algn="l"/>
                        </a:tabLs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вільний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рух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капіталів,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товарів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та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послуг</a:t>
                      </a:r>
                      <a:r>
                        <a:rPr lang="uk-UA" sz="18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</a:t>
                      </a:r>
                      <a:r>
                        <a:rPr lang="uk-UA" sz="18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території України;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ymbol" panose="05050102010706020507" pitchFamily="18" charset="2"/>
                        <a:cs typeface="Times New Roman" panose="02020603050405020304" pitchFamily="18" charset="0"/>
                      </a:endParaRPr>
                    </a:p>
                    <a:p>
                      <a:pPr marL="342900" marR="6096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200"/>
                        <a:buFont typeface="Symbol" panose="05050102010706020507" pitchFamily="18" charset="2"/>
                        <a:buChar char=""/>
                        <a:tabLst>
                          <a:tab pos="457200" algn="l"/>
                          <a:tab pos="2094230" algn="l"/>
                        </a:tabLs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обмеження	</a:t>
                      </a:r>
                      <a:r>
                        <a:rPr lang="uk-UA" sz="18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державного</a:t>
                      </a:r>
                      <a:r>
                        <a:rPr lang="uk-UA" sz="1800" spc="-29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регулювання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економічних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процесів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  <a:r>
                        <a:rPr lang="uk-UA" sz="1800" spc="-28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зв'язку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необхідністю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забезпечення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соціальної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спрямованості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економіки,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сумлінної конкуренції у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підприємництві,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екологічного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захисту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населення,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захисту</a:t>
                      </a:r>
                      <a:r>
                        <a:rPr lang="uk-UA" sz="1800" spc="-28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прав споживачів та безпеки суспільства і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держави;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ymbol" panose="05050102010706020507" pitchFamily="18" charset="2"/>
                        <a:cs typeface="Times New Roman" panose="02020603050405020304" pitchFamily="18" charset="0"/>
                      </a:endParaRPr>
                    </a:p>
                    <a:p>
                      <a:pPr marL="342900" marR="6096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200"/>
                        <a:buFont typeface="Symbol" panose="05050102010706020507" pitchFamily="18" charset="2"/>
                        <a:buChar char=""/>
                        <a:tabLst>
                          <a:tab pos="457200" algn="l"/>
                          <a:tab pos="1916430" algn="l"/>
                        </a:tabLs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захист	</a:t>
                      </a:r>
                      <a:r>
                        <a:rPr lang="uk-UA" sz="18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національного</a:t>
                      </a:r>
                      <a:r>
                        <a:rPr lang="uk-UA" sz="1800" spc="-29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товаровиробника;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ymbol" panose="05050102010706020507" pitchFamily="18" charset="2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Bef>
                          <a:spcPts val="45"/>
                        </a:spcBef>
                        <a:spcAft>
                          <a:spcPts val="80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342900" marR="60325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200"/>
                        <a:buFont typeface="Symbol" panose="05050102010706020507" pitchFamily="18" charset="2"/>
                        <a:buChar char=""/>
                        <a:tabLst>
                          <a:tab pos="457200" algn="l"/>
                        </a:tabLs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заборона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незаконного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втручання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органів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державної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влади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та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органів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місцевого</a:t>
                      </a:r>
                      <a:r>
                        <a:rPr lang="uk-UA" sz="1800" spc="7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самоврядування,</a:t>
                      </a:r>
                      <a:r>
                        <a:rPr lang="uk-UA" sz="1800" spc="8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їх</a:t>
                      </a:r>
                      <a:r>
                        <a:rPr lang="uk-UA" sz="1800" spc="8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посадових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ymbol" panose="05050102010706020507" pitchFamily="18" charset="2"/>
                        <a:cs typeface="Times New Roman" panose="02020603050405020304" pitchFamily="18" charset="0"/>
                      </a:endParaRPr>
                    </a:p>
                    <a:p>
                      <a:pPr marL="67945" algn="just">
                        <a:lnSpc>
                          <a:spcPts val="1285"/>
                        </a:lnSpc>
                        <a:spcAft>
                          <a:spcPts val="80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осіб</a:t>
                      </a:r>
                      <a:r>
                        <a:rPr lang="uk-UA" sz="1800" spc="-2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  <a:r>
                        <a:rPr lang="uk-UA" sz="18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господарські</a:t>
                      </a:r>
                      <a:r>
                        <a:rPr lang="uk-UA" sz="18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відносини.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42900" marR="60325" lvl="0" indent="-342900" algn="just">
                        <a:lnSpc>
                          <a:spcPct val="97000"/>
                        </a:lnSpc>
                        <a:spcAft>
                          <a:spcPts val="800"/>
                        </a:spcAft>
                        <a:buSzPts val="1200"/>
                        <a:buFont typeface="Symbol" panose="05050102010706020507" pitchFamily="18" charset="2"/>
                        <a:buChar char=""/>
                        <a:tabLst>
                          <a:tab pos="502920" algn="l"/>
                        </a:tabLs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вільний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вибір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підприємцем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видів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підприємницької діяльності;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ymbol" panose="05050102010706020507" pitchFamily="18" charset="2"/>
                        <a:cs typeface="Times New Roman" panose="02020603050405020304" pitchFamily="18" charset="0"/>
                      </a:endParaRPr>
                    </a:p>
                    <a:p>
                      <a:pPr marL="342900" marR="60325" lvl="0" indent="-342900" algn="just">
                        <a:lnSpc>
                          <a:spcPct val="107000"/>
                        </a:lnSpc>
                        <a:spcBef>
                          <a:spcPts val="10"/>
                        </a:spcBef>
                        <a:spcAft>
                          <a:spcPts val="800"/>
                        </a:spcAft>
                        <a:buSzPts val="1200"/>
                        <a:buFont typeface="Symbol" panose="05050102010706020507" pitchFamily="18" charset="2"/>
                        <a:buChar char=""/>
                        <a:tabLst>
                          <a:tab pos="502920" algn="l"/>
                          <a:tab pos="1447165" algn="l"/>
                          <a:tab pos="2214880" algn="l"/>
                        </a:tabLs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вільний	</a:t>
                      </a:r>
                      <a:r>
                        <a:rPr lang="uk-UA" sz="18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найм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	</a:t>
                      </a:r>
                      <a:r>
                        <a:rPr lang="uk-UA" sz="18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підприємцем</a:t>
                      </a:r>
                      <a:r>
                        <a:rPr lang="uk-UA" sz="1800" spc="-29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працівників;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ymbol" panose="05050102010706020507" pitchFamily="18" charset="2"/>
                        <a:cs typeface="Times New Roman" panose="02020603050405020304" pitchFamily="18" charset="0"/>
                      </a:endParaRPr>
                    </a:p>
                    <a:p>
                      <a:pPr marL="342900" marR="61595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200"/>
                        <a:buFont typeface="Symbol" panose="05050102010706020507" pitchFamily="18" charset="2"/>
                        <a:buChar char=""/>
                        <a:tabLst>
                          <a:tab pos="502920" algn="l"/>
                        </a:tabLs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комерційний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розрахунок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та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власний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комерційний</a:t>
                      </a:r>
                      <a:r>
                        <a:rPr lang="uk-UA" sz="18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ризик;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ymbol" panose="05050102010706020507" pitchFamily="18" charset="2"/>
                        <a:cs typeface="Times New Roman" panose="02020603050405020304" pitchFamily="18" charset="0"/>
                      </a:endParaRPr>
                    </a:p>
                    <a:p>
                      <a:pPr marL="342900" marR="60960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200"/>
                        <a:buFont typeface="Symbol" panose="05050102010706020507" pitchFamily="18" charset="2"/>
                        <a:buChar char=""/>
                        <a:tabLst>
                          <a:tab pos="502920" algn="l"/>
                          <a:tab pos="1535430" algn="l"/>
                        </a:tabLs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самостійне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формування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підприємцем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програми діяльності, вибору постачальників і</a:t>
                      </a:r>
                      <a:r>
                        <a:rPr lang="uk-UA" sz="1800" spc="-28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споживачів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продукції,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що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виробляється,</a:t>
                      </a:r>
                      <a:r>
                        <a:rPr lang="uk-UA" sz="1800" spc="-28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залучення	</a:t>
                      </a:r>
                      <a:r>
                        <a:rPr lang="uk-UA" sz="18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матеріально-технічних,</a:t>
                      </a:r>
                      <a:r>
                        <a:rPr lang="uk-UA" sz="1800" spc="-29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фінансових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та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інших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видів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ресурсів,</a:t>
                      </a:r>
                      <a:r>
                        <a:rPr lang="uk-UA" sz="1800" spc="-28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використання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яких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обмежено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законом,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встановлення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цін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продукцію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та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послуги</a:t>
                      </a:r>
                      <a:r>
                        <a:rPr lang="uk-UA" sz="1800" spc="-28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відповідно</a:t>
                      </a:r>
                      <a:r>
                        <a:rPr lang="uk-UA" sz="18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</a:t>
                      </a:r>
                      <a:r>
                        <a:rPr lang="uk-UA" sz="18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закону;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ymbol" panose="05050102010706020507" pitchFamily="18" charset="2"/>
                        <a:cs typeface="Times New Roman" panose="02020603050405020304" pitchFamily="18" charset="0"/>
                      </a:endParaRPr>
                    </a:p>
                    <a:p>
                      <a:pPr marL="342900" marR="60325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200"/>
                        <a:buFont typeface="Symbol" panose="05050102010706020507" pitchFamily="18" charset="2"/>
                        <a:buChar char=""/>
                        <a:tabLst>
                          <a:tab pos="502920" algn="l"/>
                        </a:tabLs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вільне розпорядження прибутком, що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залишається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підприємця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після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сплати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податків,</a:t>
                      </a:r>
                      <a:r>
                        <a:rPr lang="uk-UA" sz="18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зборів</a:t>
                      </a:r>
                      <a:r>
                        <a:rPr lang="uk-UA" sz="18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та інших</a:t>
                      </a:r>
                      <a:r>
                        <a:rPr lang="uk-UA" sz="18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платежів;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ymbol" panose="05050102010706020507" pitchFamily="18" charset="2"/>
                        <a:cs typeface="Times New Roman" panose="02020603050405020304" pitchFamily="18" charset="0"/>
                      </a:endParaRPr>
                    </a:p>
                    <a:p>
                      <a:pPr marL="342900" marR="60325" lvl="0" indent="-342900" algn="just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200"/>
                        <a:buFont typeface="Symbol" panose="05050102010706020507" pitchFamily="18" charset="2"/>
                        <a:buChar char=""/>
                        <a:tabLst>
                          <a:tab pos="502920" algn="l"/>
                          <a:tab pos="2353945" algn="l"/>
                        </a:tabLs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самостійне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здійснення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підприємцем</a:t>
                      </a:r>
                      <a:r>
                        <a:rPr lang="uk-UA" sz="18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зовнішньоекономічної	</a:t>
                      </a:r>
                      <a:r>
                        <a:rPr lang="uk-UA" sz="18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діяльності,</a:t>
                      </a:r>
                      <a:r>
                        <a:rPr lang="uk-UA" sz="1800" spc="-29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використання</a:t>
                      </a:r>
                      <a:r>
                        <a:rPr lang="uk-UA" sz="1800" spc="2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підприємцем</a:t>
                      </a:r>
                      <a:r>
                        <a:rPr lang="uk-UA" sz="1800" spc="2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належної</a:t>
                      </a:r>
                      <a:r>
                        <a:rPr lang="uk-UA" sz="1800" spc="2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йому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Symbol" panose="05050102010706020507" pitchFamily="18" charset="2"/>
                        <a:cs typeface="Times New Roman" panose="02020603050405020304" pitchFamily="18" charset="0"/>
                      </a:endParaRPr>
                    </a:p>
                    <a:p>
                      <a:pPr marL="67945" algn="just">
                        <a:lnSpc>
                          <a:spcPts val="1285"/>
                        </a:lnSpc>
                        <a:spcAft>
                          <a:spcPts val="800"/>
                        </a:spcAft>
                      </a:pP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частки</a:t>
                      </a:r>
                      <a:r>
                        <a:rPr lang="uk-UA" sz="18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валютної</a:t>
                      </a:r>
                      <a:r>
                        <a:rPr lang="uk-UA" sz="18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виручки</a:t>
                      </a:r>
                      <a:r>
                        <a:rPr lang="uk-UA" sz="18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</a:t>
                      </a:r>
                      <a:r>
                        <a:rPr lang="uk-UA" sz="18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свій</a:t>
                      </a:r>
                      <a:r>
                        <a:rPr lang="uk-UA" sz="1800" spc="-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8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розсуд.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530861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480498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E802A06-022E-5265-99F8-CB9035DFBE01}"/>
              </a:ext>
            </a:extLst>
          </p:cNvPr>
          <p:cNvSpPr txBox="1"/>
          <p:nvPr/>
        </p:nvSpPr>
        <p:spPr>
          <a:xfrm>
            <a:off x="2880852" y="14963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1.2.	</a:t>
            </a:r>
            <a:r>
              <a:rPr lang="ru-RU" dirty="0" err="1"/>
              <a:t>Види</a:t>
            </a:r>
            <a:r>
              <a:rPr lang="ru-RU" dirty="0"/>
              <a:t> </a:t>
            </a:r>
            <a:r>
              <a:rPr lang="ru-RU" dirty="0" err="1"/>
              <a:t>підприємств</a:t>
            </a:r>
            <a:r>
              <a:rPr lang="ru-RU" dirty="0"/>
              <a:t> та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об’єднання</a:t>
            </a:r>
            <a:endParaRPr lang="ru-RU" dirty="0"/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F624574E-C815-C527-8B4C-CAC1C053C4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4201083"/>
              </p:ext>
            </p:extLst>
          </p:nvPr>
        </p:nvGraphicFramePr>
        <p:xfrm>
          <a:off x="167148" y="518963"/>
          <a:ext cx="11906864" cy="6265792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310582">
                  <a:extLst>
                    <a:ext uri="{9D8B030D-6E8A-4147-A177-3AD203B41FA5}">
                      <a16:colId xmlns:a16="http://schemas.microsoft.com/office/drawing/2014/main" val="1800182362"/>
                    </a:ext>
                  </a:extLst>
                </a:gridCol>
                <a:gridCol w="9596282">
                  <a:extLst>
                    <a:ext uri="{9D8B030D-6E8A-4147-A177-3AD203B41FA5}">
                      <a16:colId xmlns:a16="http://schemas.microsoft.com/office/drawing/2014/main" val="335163334"/>
                    </a:ext>
                  </a:extLst>
                </a:gridCol>
              </a:tblGrid>
              <a:tr h="179859">
                <a:tc>
                  <a:txBody>
                    <a:bodyPr/>
                    <a:lstStyle/>
                    <a:p>
                      <a:pPr marL="0"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Видова</a:t>
                      </a:r>
                      <a:r>
                        <a:rPr lang="uk-UA" sz="1200" spc="-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ознака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1967865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Вид</a:t>
                      </a:r>
                      <a:r>
                        <a:rPr lang="uk-UA" sz="1200" spc="-3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підприємства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81310890"/>
                  </a:ext>
                </a:extLst>
              </a:tr>
              <a:tr h="1206794">
                <a:tc>
                  <a:txBody>
                    <a:bodyPr/>
                    <a:lstStyle/>
                    <a:p>
                      <a:pPr marL="0" marR="354965"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форма</a:t>
                      </a:r>
                      <a:r>
                        <a:rPr lang="uk-UA" sz="12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1" spc="-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власності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0325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 приватне підприємство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що діє на основі приватної власності громадян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чи</a:t>
                      </a:r>
                      <a:r>
                        <a:rPr lang="uk-UA" sz="1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суб'єкта господарювання</a:t>
                      </a:r>
                      <a:r>
                        <a:rPr lang="uk-UA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(юридичної особи);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6223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Char char="–"/>
                        <a:tabLst>
                          <a:tab pos="182880" algn="l"/>
                        </a:tabLs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підприємство,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що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діє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основі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колективної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власності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uk-UA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підприємство</a:t>
                      </a:r>
                      <a:r>
                        <a:rPr lang="uk-UA" sz="12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колективної</a:t>
                      </a:r>
                      <a:r>
                        <a:rPr lang="uk-UA" sz="1200" b="1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власності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);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61595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Char char="–"/>
                        <a:tabLst>
                          <a:tab pos="182880" algn="l"/>
                        </a:tabLst>
                      </a:pPr>
                      <a:r>
                        <a:rPr lang="uk-UA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комунальне</a:t>
                      </a:r>
                      <a:r>
                        <a:rPr lang="uk-UA" sz="12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підприємство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що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діє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основі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комунальної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власності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територіальної</a:t>
                      </a:r>
                      <a:r>
                        <a:rPr lang="uk-UA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громади;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Char char="–"/>
                        <a:tabLst>
                          <a:tab pos="182880" algn="l"/>
                        </a:tabLst>
                      </a:pPr>
                      <a:r>
                        <a:rPr lang="uk-UA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державне</a:t>
                      </a:r>
                      <a:r>
                        <a:rPr lang="uk-UA" sz="1200" b="1" spc="-2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підприємство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uk-UA" sz="1200" spc="-2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що</a:t>
                      </a:r>
                      <a:r>
                        <a:rPr lang="uk-UA" sz="1200" spc="-2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діє</a:t>
                      </a:r>
                      <a:r>
                        <a:rPr lang="uk-UA" sz="1200" spc="-3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</a:t>
                      </a:r>
                      <a:r>
                        <a:rPr lang="uk-UA" sz="1200" spc="-2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основі</a:t>
                      </a:r>
                      <a:r>
                        <a:rPr lang="uk-UA" sz="1200" spc="-2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державної</a:t>
                      </a:r>
                      <a:r>
                        <a:rPr lang="uk-UA" sz="1200" spc="-2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власності;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61595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Char char="–"/>
                        <a:tabLst>
                          <a:tab pos="182880" algn="l"/>
                        </a:tabLst>
                      </a:pPr>
                      <a:r>
                        <a:rPr lang="uk-UA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підприємство,</a:t>
                      </a:r>
                      <a:r>
                        <a:rPr lang="uk-UA" sz="12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засноване</a:t>
                      </a:r>
                      <a:r>
                        <a:rPr lang="uk-UA" sz="12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</a:t>
                      </a:r>
                      <a:r>
                        <a:rPr lang="uk-UA" sz="12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змішаній</a:t>
                      </a:r>
                      <a:r>
                        <a:rPr lang="uk-UA" sz="12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формі</a:t>
                      </a:r>
                      <a:r>
                        <a:rPr lang="uk-UA" sz="12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власності</a:t>
                      </a:r>
                      <a:r>
                        <a:rPr lang="uk-UA" sz="12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(на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базі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об'єднання</a:t>
                      </a:r>
                      <a:r>
                        <a:rPr lang="uk-UA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майна різних форм власності);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59690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Char char="–"/>
                        <a:tabLst>
                          <a:tab pos="182880" algn="l"/>
                        </a:tabLst>
                      </a:pPr>
                      <a:r>
                        <a:rPr lang="uk-UA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спільне</a:t>
                      </a:r>
                      <a:r>
                        <a:rPr lang="uk-UA" sz="12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комунальне</a:t>
                      </a:r>
                      <a:r>
                        <a:rPr lang="uk-UA" sz="12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підприємство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що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діє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договірних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засадах</a:t>
                      </a:r>
                      <a:r>
                        <a:rPr lang="uk-UA" sz="1200" spc="-28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спільного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фінансування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(утримання)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відповідними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територіальними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громадами</a:t>
                      </a:r>
                      <a:r>
                        <a:rPr lang="uk-UA" sz="1200" spc="-1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 суб’єктами співробітництва.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42738947"/>
                  </a:ext>
                </a:extLst>
              </a:tr>
              <a:tr h="758514">
                <a:tc>
                  <a:txBody>
                    <a:bodyPr/>
                    <a:lstStyle/>
                    <a:p>
                      <a:pPr marL="0" marR="60960" indent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946150" algn="l"/>
                        </a:tabLst>
                      </a:pPr>
                      <a:r>
                        <a:rPr lang="uk-UA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наявність</a:t>
                      </a:r>
                      <a:r>
                        <a:rPr lang="uk-UA" sz="12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іноземних</a:t>
                      </a:r>
                      <a:r>
                        <a:rPr lang="uk-UA" sz="12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інвестицій	</a:t>
                      </a:r>
                      <a:r>
                        <a:rPr lang="uk-UA" sz="1200" b="1" spc="-2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uk-UA" sz="1200" b="1" spc="-28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статутному</a:t>
                      </a:r>
                      <a:r>
                        <a:rPr lang="uk-UA" sz="12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капіталі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0960" lv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Char char="–"/>
                        <a:tabLst>
                          <a:tab pos="182880" algn="l"/>
                        </a:tabLst>
                      </a:pPr>
                      <a:r>
                        <a:rPr lang="uk-UA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підприємство</a:t>
                      </a:r>
                      <a:r>
                        <a:rPr lang="uk-UA" sz="1200" b="1" spc="18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</a:t>
                      </a:r>
                      <a:r>
                        <a:rPr lang="uk-UA" sz="1200" b="1" spc="18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іноземними</a:t>
                      </a:r>
                      <a:r>
                        <a:rPr lang="uk-UA" sz="1200" b="1" spc="18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інвестиціями</a:t>
                      </a:r>
                      <a:r>
                        <a:rPr lang="uk-UA" sz="1200" b="1" spc="18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(якщо</a:t>
                      </a:r>
                      <a:r>
                        <a:rPr lang="uk-UA" sz="1200" spc="18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uk-UA" sz="1200" spc="18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статутному</a:t>
                      </a:r>
                      <a:r>
                        <a:rPr lang="uk-UA" sz="1200" spc="19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капіталі</a:t>
                      </a:r>
                      <a:r>
                        <a:rPr lang="uk-UA" sz="1200" spc="-28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підприємства іноземна</a:t>
                      </a:r>
                      <a:r>
                        <a:rPr lang="uk-UA" sz="1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інвестиція</a:t>
                      </a:r>
                      <a:r>
                        <a:rPr lang="uk-UA" sz="1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становить</a:t>
                      </a:r>
                      <a:r>
                        <a:rPr lang="uk-UA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 менш</a:t>
                      </a:r>
                      <a:r>
                        <a:rPr lang="uk-UA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як</a:t>
                      </a:r>
                      <a:r>
                        <a:rPr lang="uk-UA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10 %);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60325" lvl="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Char char="–"/>
                        <a:tabLst>
                          <a:tab pos="182880" algn="l"/>
                        </a:tabLst>
                      </a:pPr>
                      <a:r>
                        <a:rPr lang="uk-UA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іноземне</a:t>
                      </a:r>
                      <a:r>
                        <a:rPr lang="uk-UA" sz="1200" b="1" spc="3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підприємство</a:t>
                      </a:r>
                      <a:r>
                        <a:rPr lang="uk-UA" sz="1200" b="1" spc="3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(в</a:t>
                      </a:r>
                      <a:r>
                        <a:rPr lang="uk-UA" sz="1200" spc="3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статутному</a:t>
                      </a:r>
                      <a:r>
                        <a:rPr lang="uk-UA" sz="1200" spc="3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капіталі</a:t>
                      </a:r>
                      <a:r>
                        <a:rPr lang="uk-UA" sz="1200" spc="2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іноземна</a:t>
                      </a:r>
                      <a:r>
                        <a:rPr lang="uk-UA" sz="1200" spc="2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інвестиція</a:t>
                      </a:r>
                      <a:r>
                        <a:rPr lang="uk-UA" sz="1200" spc="-28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становить</a:t>
                      </a:r>
                      <a:r>
                        <a:rPr lang="uk-UA" sz="1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100 %)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35959770"/>
                  </a:ext>
                </a:extLst>
              </a:tr>
              <a:tr h="2229462">
                <a:tc>
                  <a:txBody>
                    <a:bodyPr/>
                    <a:lstStyle/>
                    <a:p>
                      <a:pPr marL="0" marR="130175"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спосіб</a:t>
                      </a:r>
                      <a:r>
                        <a:rPr lang="uk-UA" sz="12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утворення</a:t>
                      </a:r>
                      <a:r>
                        <a:rPr lang="uk-UA" sz="12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1" spc="-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(заснування)</a:t>
                      </a:r>
                      <a:r>
                        <a:rPr lang="uk-UA" sz="1200" b="1" spc="-28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та</a:t>
                      </a:r>
                      <a:r>
                        <a:rPr lang="uk-UA" sz="12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формування</a:t>
                      </a:r>
                      <a:r>
                        <a:rPr lang="uk-UA" sz="1200" b="1" spc="-28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статутного</a:t>
                      </a:r>
                      <a:r>
                        <a:rPr lang="uk-UA" sz="12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капіталу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0325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Char char="–"/>
                        <a:tabLst>
                          <a:tab pos="182880" algn="l"/>
                        </a:tabLst>
                      </a:pPr>
                      <a:r>
                        <a:rPr lang="uk-UA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унітарне підприємство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(створюється одним засновником, який виділяє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необхідне для того майно, формує відповідно до закону статутний капітал,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не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поділений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частки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(паї),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затверджує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статут,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розподіляє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доходи,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безпосередньо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або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через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керівника,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який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ним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призначається,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керує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підприємством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і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формує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його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трудовий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колектив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засадах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трудового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найму,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вирішує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питання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реорганізації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та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ліквідації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підприємства.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Унітарними є підприємства державні, комунальні, підприємства, засновані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 власності об'єднання громадян, релігійної організації або на приватній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власності засновника).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60325" lv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SzPts val="1200"/>
                        <a:buFont typeface="Times New Roman" panose="02020603050405020304" pitchFamily="18" charset="0"/>
                        <a:buChar char="–"/>
                        <a:tabLst>
                          <a:tab pos="182880" algn="l"/>
                        </a:tabLst>
                      </a:pPr>
                      <a:r>
                        <a:rPr lang="uk-UA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корпоративне підприємство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(утворюється, як правило, двома або більше</a:t>
                      </a:r>
                      <a:r>
                        <a:rPr lang="uk-UA" sz="1200" spc="-28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засновниками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їх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спільним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рішенням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(договором),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діє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</a:t>
                      </a:r>
                      <a:r>
                        <a:rPr lang="uk-UA" sz="1200" spc="30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основі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об'єднання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майна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та/або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підприємницької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чи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трудової</a:t>
                      </a:r>
                      <a:r>
                        <a:rPr lang="uk-UA" sz="1200" spc="30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діяльності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засновників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(учасників),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їх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спільного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управління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справами,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основі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корпоративних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прав, у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тому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числі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через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органи,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що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ними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створюються,</a:t>
                      </a:r>
                      <a:r>
                        <a:rPr lang="uk-UA" sz="1200" spc="-28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участі засновників (учасників) у розподілі доходів та ризиків підприємства.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Корпоративними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є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кооперативні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підприємства,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підприємства,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що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створюються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формі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господарського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товариства,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також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інші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підприємства,</a:t>
                      </a:r>
                      <a:r>
                        <a:rPr lang="uk-UA" sz="1200" spc="8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uk-UA" sz="1200" spc="8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тому</a:t>
                      </a:r>
                      <a:r>
                        <a:rPr lang="uk-UA" sz="1200" spc="9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числі</a:t>
                      </a:r>
                      <a:r>
                        <a:rPr lang="uk-UA" sz="1200" spc="8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засновані</a:t>
                      </a:r>
                      <a:r>
                        <a:rPr lang="uk-UA" sz="1200" spc="8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</a:t>
                      </a:r>
                      <a:r>
                        <a:rPr lang="uk-UA" sz="1200" spc="8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приватній</a:t>
                      </a:r>
                      <a:r>
                        <a:rPr lang="uk-UA" sz="1200" spc="8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власності</a:t>
                      </a:r>
                      <a:r>
                        <a:rPr lang="uk-UA" sz="1200" spc="8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двох</a:t>
                      </a:r>
                      <a:r>
                        <a:rPr lang="uk-UA" sz="1200" spc="8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або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більше</a:t>
                      </a:r>
                      <a:r>
                        <a:rPr lang="uk-UA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осіб).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9701538"/>
                  </a:ext>
                </a:extLst>
              </a:tr>
              <a:tr h="1078160">
                <a:tc>
                  <a:txBody>
                    <a:bodyPr/>
                    <a:lstStyle/>
                    <a:p>
                      <a:pPr marL="0" marR="60325" indent="0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548005" algn="l"/>
                        </a:tabLst>
                      </a:pPr>
                      <a:r>
                        <a:rPr lang="uk-UA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наявність</a:t>
                      </a:r>
                      <a:r>
                        <a:rPr lang="uk-UA" sz="12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залежності</a:t>
                      </a:r>
                      <a:r>
                        <a:rPr lang="uk-UA" sz="12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від	</a:t>
                      </a:r>
                      <a:r>
                        <a:rPr lang="uk-UA" sz="1200" b="1" spc="-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іншого</a:t>
                      </a:r>
                      <a:r>
                        <a:rPr lang="uk-UA" sz="1200" b="1" spc="-28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підприємства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5969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 асоційоване</a:t>
                      </a:r>
                      <a:r>
                        <a:rPr lang="uk-UA" sz="12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підприємство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Це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група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юридичних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осіб,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пов'язаних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між</a:t>
                      </a:r>
                      <a:r>
                        <a:rPr lang="uk-UA" sz="1200" spc="-28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собою відносинами економічної та/або організаційної залежності у формі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участі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статутному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капіталі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та/або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управлінні.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Залежність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між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асоційованими</a:t>
                      </a:r>
                      <a:r>
                        <a:rPr lang="uk-UA" sz="1200" spc="13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підприємствами</a:t>
                      </a:r>
                      <a:r>
                        <a:rPr lang="uk-UA" sz="1200" spc="14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може</a:t>
                      </a:r>
                      <a:r>
                        <a:rPr lang="uk-UA" sz="1200" spc="14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бути</a:t>
                      </a:r>
                      <a:r>
                        <a:rPr lang="uk-UA" sz="1200" spc="14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простою</a:t>
                      </a:r>
                      <a:r>
                        <a:rPr lang="uk-UA" sz="1200" spc="14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і</a:t>
                      </a:r>
                      <a:r>
                        <a:rPr lang="uk-UA" sz="1200" spc="14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вирішальною.</a:t>
                      </a:r>
                      <a:r>
                        <a:rPr lang="uk-UA" sz="1200" spc="14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  <a:r>
                        <a:rPr lang="uk-UA" sz="1200" spc="14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разі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наявності</a:t>
                      </a:r>
                      <a:r>
                        <a:rPr lang="uk-UA" sz="1200" spc="-2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вирішальної</a:t>
                      </a:r>
                      <a:r>
                        <a:rPr lang="uk-UA" sz="1200" spc="-3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залежності</a:t>
                      </a:r>
                      <a:r>
                        <a:rPr lang="uk-UA" sz="1200" spc="-3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підприємство</a:t>
                      </a:r>
                      <a:r>
                        <a:rPr lang="uk-UA" sz="1200" spc="-2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визначається</a:t>
                      </a:r>
                      <a:r>
                        <a:rPr lang="uk-UA" sz="1200" spc="-2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як</a:t>
                      </a:r>
                      <a:r>
                        <a:rPr lang="uk-UA" sz="1200" spc="-3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дочірнє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4437327"/>
                  </a:ext>
                </a:extLst>
              </a:tr>
              <a:tr h="736616">
                <a:tc>
                  <a:txBody>
                    <a:bodyPr/>
                    <a:lstStyle/>
                    <a:p>
                      <a:pPr marL="0" marR="79375" indent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наявність</a:t>
                      </a:r>
                      <a:r>
                        <a:rPr lang="uk-UA" sz="12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прав</a:t>
                      </a:r>
                      <a:r>
                        <a:rPr lang="uk-UA" sz="12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власності на</a:t>
                      </a:r>
                      <a:r>
                        <a:rPr lang="uk-UA" sz="12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інші</a:t>
                      </a:r>
                      <a:r>
                        <a:rPr lang="uk-UA" sz="1200" b="1" spc="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1" spc="-5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підприємства</a:t>
                      </a:r>
                      <a:endParaRPr lang="ru-RU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60960" indent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холдингова</a:t>
                      </a:r>
                      <a:r>
                        <a:rPr lang="uk-UA" sz="12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компанія</a:t>
                      </a:r>
                      <a:r>
                        <a:rPr lang="uk-UA" sz="1200" b="1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–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публічне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акціонерне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товариство,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яке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володіє,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користується,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також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розпоряджається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холдинговими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корпоративними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пакетами акцій (часток, паїв) двох або більше корпоративних підприємств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(крім</a:t>
                      </a:r>
                      <a:r>
                        <a:rPr lang="uk-UA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пакетів</a:t>
                      </a:r>
                      <a:r>
                        <a:rPr lang="uk-UA" sz="1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акцій,</a:t>
                      </a:r>
                      <a:r>
                        <a:rPr lang="uk-UA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що перебувають</a:t>
                      </a:r>
                      <a:r>
                        <a:rPr lang="uk-UA" sz="1200" spc="-1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</a:t>
                      </a:r>
                      <a:r>
                        <a:rPr lang="uk-UA" sz="1200" spc="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державній</a:t>
                      </a:r>
                      <a:r>
                        <a:rPr lang="uk-UA" sz="1200" spc="-5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uk-UA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власності).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31905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607642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C4E13FD-CDEA-0F1F-C440-0E29A8F82001}"/>
              </a:ext>
            </a:extLst>
          </p:cNvPr>
          <p:cNvSpPr txBox="1"/>
          <p:nvPr/>
        </p:nvSpPr>
        <p:spPr>
          <a:xfrm>
            <a:off x="2074606" y="167600"/>
            <a:ext cx="889819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1.3.	</a:t>
            </a:r>
            <a:r>
              <a:rPr lang="ru-RU" dirty="0" err="1"/>
              <a:t>Особливості</a:t>
            </a:r>
            <a:r>
              <a:rPr lang="ru-RU" dirty="0"/>
              <a:t> </a:t>
            </a:r>
            <a:r>
              <a:rPr lang="ru-RU" dirty="0" err="1"/>
              <a:t>функціонування</a:t>
            </a:r>
            <a:r>
              <a:rPr lang="ru-RU" dirty="0"/>
              <a:t> </a:t>
            </a:r>
            <a:r>
              <a:rPr lang="ru-RU" dirty="0" err="1"/>
              <a:t>гірничого</a:t>
            </a:r>
            <a:r>
              <a:rPr lang="ru-RU" dirty="0"/>
              <a:t> </a:t>
            </a:r>
            <a:r>
              <a:rPr lang="ru-RU" dirty="0" err="1"/>
              <a:t>підприємства</a:t>
            </a:r>
            <a:endParaRPr lang="ru-RU" dirty="0"/>
          </a:p>
          <a:p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60BBDE9-30A4-9BFE-2BF0-A30522840E6A}"/>
              </a:ext>
            </a:extLst>
          </p:cNvPr>
          <p:cNvSpPr txBox="1"/>
          <p:nvPr/>
        </p:nvSpPr>
        <p:spPr>
          <a:xfrm>
            <a:off x="147483" y="880022"/>
            <a:ext cx="11936361" cy="57972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0655" marR="462915" indent="457200" algn="just">
              <a:lnSpc>
                <a:spcPct val="107000"/>
              </a:lnSpc>
              <a:spcAft>
                <a:spcPts val="800"/>
              </a:spcAft>
            </a:pP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Гірнича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(гірничодобувна)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промисловість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комплекс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uk-UA" sz="2000" spc="-3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розвідування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родовищ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корисних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копалин,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видобутку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надр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землі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збагачення. Надра – це частина земної кори, що розташована під поверхнею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суходолу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дном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водоймищ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простягається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глибин,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доступних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геологічного вивчення та освоєння. Надра надаються у постійне або тимчасове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користування лише за наявності у підприємства спеціального дозволу (ліцензії)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користування ділянкою надр. Право на користування ділянкою засвідчується</a:t>
            </a:r>
            <a:r>
              <a:rPr lang="uk-UA" sz="2000" spc="-33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актом про надання гірничого відводу. Гірничий відвід є частиною надр, яка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надана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користувачам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родовищ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корисних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копалин.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Корисні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копалини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природні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мінеральні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речовини,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використовуватися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безпосередньо</a:t>
            </a:r>
            <a:r>
              <a:rPr lang="uk-UA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або після</a:t>
            </a:r>
            <a:r>
              <a:rPr lang="uk-UA" sz="20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їх обробки.</a:t>
            </a:r>
          </a:p>
          <a:p>
            <a:pPr marL="160655" marR="462915" indent="457200" algn="just">
              <a:lnSpc>
                <a:spcPct val="107000"/>
              </a:lnSpc>
              <a:spcAft>
                <a:spcPts val="800"/>
              </a:spcAft>
            </a:pPr>
            <a:r>
              <a:rPr lang="uk-UA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Гірниче</a:t>
            </a:r>
            <a:r>
              <a:rPr lang="uk-UA" sz="1800" b="1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підприємство</a:t>
            </a:r>
            <a:r>
              <a:rPr lang="uk-UA" sz="1800" b="1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—</a:t>
            </a:r>
            <a:r>
              <a:rPr lang="uk-UA" sz="1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цілісний</a:t>
            </a:r>
            <a:r>
              <a:rPr lang="uk-UA" sz="1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технічно</a:t>
            </a:r>
            <a:r>
              <a:rPr lang="uk-UA" sz="1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</a:t>
            </a:r>
            <a:r>
              <a:rPr lang="uk-UA" sz="1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організаційно</a:t>
            </a:r>
            <a:r>
              <a:rPr lang="uk-UA" sz="1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відокремлений</a:t>
            </a:r>
            <a:r>
              <a:rPr lang="uk-UA" sz="1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майновий</a:t>
            </a:r>
            <a:r>
              <a:rPr lang="uk-UA" sz="1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комплекс</a:t>
            </a:r>
            <a:r>
              <a:rPr lang="uk-UA" sz="1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засобів</a:t>
            </a:r>
            <a:r>
              <a:rPr lang="uk-UA" sz="1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</a:t>
            </a:r>
            <a:r>
              <a:rPr lang="uk-UA" sz="1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ресурсів</a:t>
            </a:r>
            <a:r>
              <a:rPr lang="uk-UA" sz="1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</a:t>
            </a:r>
            <a:r>
              <a:rPr lang="uk-UA" sz="1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видобутку</a:t>
            </a:r>
            <a:r>
              <a:rPr lang="uk-UA" sz="1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корисних</a:t>
            </a:r>
            <a:r>
              <a:rPr lang="uk-UA" sz="1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копалин,</a:t>
            </a:r>
            <a:r>
              <a:rPr lang="uk-UA" sz="1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будівництва</a:t>
            </a:r>
            <a:r>
              <a:rPr lang="uk-UA" sz="1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</a:t>
            </a:r>
            <a:r>
              <a:rPr lang="uk-UA" sz="1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експлуатації</a:t>
            </a:r>
            <a:r>
              <a:rPr lang="uk-UA" sz="1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об’єктів</a:t>
            </a:r>
            <a:r>
              <a:rPr lang="uk-UA" sz="1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із</a:t>
            </a:r>
            <a:r>
              <a:rPr lang="uk-UA" sz="1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застосуванням гірничих технологій (шахти, рудники, копальні, кар’єри,</a:t>
            </a:r>
            <a:r>
              <a:rPr lang="uk-UA" sz="1800" i="1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розрізи,</a:t>
            </a:r>
            <a:r>
              <a:rPr lang="uk-UA" sz="1800" i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збагачувальні фабрики тощо)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618490" algn="just">
              <a:lnSpc>
                <a:spcPts val="1600"/>
              </a:lnSpc>
              <a:spcBef>
                <a:spcPts val="20"/>
              </a:spcBef>
              <a:spcAft>
                <a:spcPts val="800"/>
              </a:spcAft>
            </a:pPr>
            <a:endParaRPr lang="uk-UA" sz="20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18490" algn="just">
              <a:lnSpc>
                <a:spcPts val="1600"/>
              </a:lnSpc>
              <a:spcBef>
                <a:spcPts val="20"/>
              </a:spcBef>
              <a:spcAft>
                <a:spcPts val="800"/>
              </a:spcAft>
            </a:pPr>
            <a:r>
              <a:rPr lang="uk-UA" sz="2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Гірниче</a:t>
            </a:r>
            <a:r>
              <a:rPr lang="uk-UA" sz="2000" b="1" i="1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підприємство</a:t>
            </a:r>
            <a:r>
              <a:rPr lang="uk-UA" sz="2000" b="1" i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</a:t>
            </a:r>
            <a:r>
              <a:rPr lang="uk-UA" sz="2000" b="1" i="1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здійснення</a:t>
            </a:r>
            <a:r>
              <a:rPr lang="uk-UA" sz="2000" b="1" i="1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гірничих</a:t>
            </a:r>
            <a:r>
              <a:rPr lang="uk-UA" sz="2000" b="1" i="1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uk-UA" sz="2000" b="1" i="1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повинно</a:t>
            </a:r>
            <a:r>
              <a:rPr lang="uk-UA" sz="2000" b="1" i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мати: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143000" lvl="2" indent="-228600" algn="just">
              <a:lnSpc>
                <a:spcPts val="1600"/>
              </a:lnSpc>
              <a:spcAft>
                <a:spcPts val="800"/>
              </a:spcAft>
              <a:buSzPts val="1400"/>
              <a:buFont typeface="Times New Roman" panose="02020603050405020304" pitchFamily="18" charset="0"/>
              <a:buChar char="–"/>
              <a:tabLst>
                <a:tab pos="751840" algn="l"/>
              </a:tabLst>
            </a:pP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спеціальний</a:t>
            </a:r>
            <a:r>
              <a:rPr lang="uk-UA" sz="20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дозвіл</a:t>
            </a:r>
            <a:r>
              <a:rPr lang="uk-UA" sz="20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uk-UA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користування</a:t>
            </a:r>
            <a:r>
              <a:rPr lang="uk-UA" sz="20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надрами</a:t>
            </a:r>
            <a:r>
              <a:rPr lang="uk-UA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(ліцензію);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0" lvl="2" indent="-228600" algn="just">
              <a:lnSpc>
                <a:spcPct val="107000"/>
              </a:lnSpc>
              <a:spcAft>
                <a:spcPts val="800"/>
              </a:spcAft>
              <a:buSzPts val="1400"/>
              <a:buFont typeface="Times New Roman" panose="02020603050405020304" pitchFamily="18" charset="0"/>
              <a:buChar char="–"/>
              <a:tabLst>
                <a:tab pos="751840" algn="l"/>
              </a:tabLst>
            </a:pP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</a:t>
            </a:r>
            <a:r>
              <a:rPr lang="uk-UA" sz="20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 надання</a:t>
            </a:r>
            <a:r>
              <a:rPr lang="uk-UA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гірничого</a:t>
            </a:r>
            <a:r>
              <a:rPr lang="uk-UA" sz="20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відводу;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0" lvl="2" indent="-228600" algn="just">
              <a:lnSpc>
                <a:spcPts val="1610"/>
              </a:lnSpc>
              <a:spcBef>
                <a:spcPts val="5"/>
              </a:spcBef>
              <a:spcAft>
                <a:spcPts val="800"/>
              </a:spcAft>
              <a:buSzPts val="1400"/>
              <a:buFont typeface="Times New Roman" panose="02020603050405020304" pitchFamily="18" charset="0"/>
              <a:buChar char="–"/>
              <a:tabLst>
                <a:tab pos="751840" algn="l"/>
              </a:tabLst>
            </a:pP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технічний</a:t>
            </a:r>
            <a:r>
              <a:rPr lang="uk-UA" sz="20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проект;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0" marR="463550" lvl="2" indent="-228600" algn="just">
              <a:lnSpc>
                <a:spcPct val="107000"/>
              </a:lnSpc>
              <a:spcAft>
                <a:spcPts val="800"/>
              </a:spcAft>
              <a:buSzPts val="1400"/>
              <a:buFont typeface="Times New Roman" panose="02020603050405020304" pitchFamily="18" charset="0"/>
              <a:buChar char="–"/>
              <a:tabLst>
                <a:tab pos="751840" algn="l"/>
              </a:tabLst>
            </a:pP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геологічну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маркшейдерську,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технічну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обліково-контрольну</a:t>
            </a:r>
            <a:r>
              <a:rPr lang="uk-UA" sz="20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документацію.</a:t>
            </a:r>
            <a:endParaRPr lang="ru-RU" sz="20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02045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2669</Words>
  <Application>Microsoft Office PowerPoint</Application>
  <PresentationFormat>Широкоэкранный</PresentationFormat>
  <Paragraphs>202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17</cp:revision>
  <dcterms:created xsi:type="dcterms:W3CDTF">2022-09-13T23:35:16Z</dcterms:created>
  <dcterms:modified xsi:type="dcterms:W3CDTF">2022-09-14T00:39:33Z</dcterms:modified>
</cp:coreProperties>
</file>