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234F9-E20E-7CDE-D032-5CBEDDC2E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94ED5C-852E-1C30-87EB-392A90529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8A93D-0266-96EC-3992-54A8C852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C6239-9569-9583-1AF8-7CCC928DA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DA933-505D-853F-3E5A-D7852BD2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8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96A05-19C2-8F82-A183-6F33D150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6EC44B-E7F9-D603-8E52-4FB9B7B64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54F9C-0D8F-BCFB-0FFE-C4FD6012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85304E-7423-EB27-55DB-1A6788F8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4B500B-6770-D5D9-1BA7-323AA938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2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9A2B306-A852-640B-25ED-2E17F7E91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9960D2-5370-8E14-E311-E1DD6628E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23C71B-AEAA-4941-9D51-6EE10D0D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D78FFE-A3DE-E477-A74E-B32798F4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B8A128-5E6E-72D5-8CCC-95A5C72C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8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6BD5C-9745-58E5-78B0-ABAFD134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ED8429-023E-24BA-5989-258ECE0D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F5A1A-34B0-75A2-6249-D36DE454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97F6B8-82AE-CFD6-7ACE-52FBEB90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1C543-0864-65E1-49F0-6CDBBADF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3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E4A81-FB48-F4DC-8CCF-EC4FE6A6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13B47C-6850-4420-5903-5197555C7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90DBF9-AE8D-30F3-3CAD-A9D70D8A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E40C3-C758-DC7C-9857-566DD76D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03883A-B69D-A718-5965-77047867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2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CE6AC-B3D1-F024-5A7C-CD3907F5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CFAB8B-07C6-06EF-BCA9-2842B1CAB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18DCD6-1B6C-7A8F-3148-DA98F6C21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2288E3-3E0A-398D-586F-FDD493FC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672E46-3118-85F6-166F-9DB16BFF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E9CC0-7E7E-FB1B-B569-9ED53B54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E76D1-841B-B3EE-9B5A-97A9956B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608C2-2883-F6B4-4019-B4BF6498A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A50CBD-78E9-5708-FC46-74146FD96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02478E-1FEF-B0CD-8519-0491670E1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8B12FC-35BF-ED69-6123-B9F1D149D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82E010-2266-2057-F734-210113B7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16CAEB-82BB-5B36-1B76-B953367D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1E3631-37CE-B2D4-A6D8-8FC8E12CC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6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EB5C5-8256-EE6E-9BAC-0BB2FE85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E4701D-C250-3BDE-EDAB-2AC9F83D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20BA5D-0A41-CCFD-6F04-3AD26DF3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66D755-6FAB-30AC-3B5D-FF690EAD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E54555-724F-2104-9BFD-B96B79E5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31EB5E-4E92-9CED-18F2-C59496CF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9BCDBB-318A-DEB8-D4CB-C3DD8946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1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3BAC1-1FE1-E4F8-1674-F26121A2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DB0BCA-30C7-71A8-16EA-F68C298B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0BE7DC-CED9-28F6-C56D-48A648A62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AE3DF6-9BE7-66AA-8D28-19F0DC81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8E2C7B-09E0-3A50-794B-39AEC77C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A7E875-F711-86F1-EF9A-59B6922F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48286-8354-0472-936B-297D176D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E28096-30F9-920C-72A3-46A767E33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A330AA-5E0F-34D7-0C91-EC90AE53A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6A41B5-2095-DC41-FD54-EF3B9243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0DB99E-D9C7-0CAF-0FE2-270FF8F0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D7490-01C9-EFA2-2EF6-2607DE21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9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D6FA4-EF63-DA30-CF54-3D19119E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A3809C-9892-AD31-4F20-903D69542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9E414C-9E7D-3AE6-327F-A115123D8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0943-40E3-4F25-A969-5F8ECA0E0492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A9CA9-8455-B379-86A4-CDEFFF2B7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3943D-9370-7812-31C2-F44076144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2F90-B939-4C2C-A09B-A1D6B5750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7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81433D-E4A7-0E14-BBF9-ECE78CE97934}"/>
              </a:ext>
            </a:extLst>
          </p:cNvPr>
          <p:cNvSpPr txBox="1"/>
          <p:nvPr/>
        </p:nvSpPr>
        <p:spPr>
          <a:xfrm>
            <a:off x="0" y="402199"/>
            <a:ext cx="12044516" cy="1505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595" marR="363220" algn="ctr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ГІРНИЧЕ</a:t>
            </a:r>
            <a:r>
              <a:rPr lang="uk-UA" sz="4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uk-UA" sz="4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4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РИНКОВІЙ</a:t>
            </a:r>
            <a:r>
              <a:rPr lang="uk-UA" sz="4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310D1C-A976-1562-B30E-1B106B2ACDF3}"/>
              </a:ext>
            </a:extLst>
          </p:cNvPr>
          <p:cNvSpPr txBox="1"/>
          <p:nvPr/>
        </p:nvSpPr>
        <p:spPr>
          <a:xfrm>
            <a:off x="599768" y="2365685"/>
            <a:ext cx="11444748" cy="2841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81960">
              <a:lnSpc>
                <a:spcPts val="1600"/>
              </a:lnSpc>
              <a:spcAft>
                <a:spcPts val="800"/>
              </a:spcAft>
            </a:pPr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463550" lvl="1" indent="-285750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534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2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uk-UA" sz="2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uk-UA" sz="2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ринковій</a:t>
            </a:r>
            <a:r>
              <a:rPr lang="uk-UA" sz="2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534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534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uk-UA" sz="2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uk-UA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гірничого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534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534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гірничого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8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DD1D6C-E529-6265-38B7-B7C385DB3619}"/>
              </a:ext>
            </a:extLst>
          </p:cNvPr>
          <p:cNvSpPr txBox="1"/>
          <p:nvPr/>
        </p:nvSpPr>
        <p:spPr>
          <a:xfrm>
            <a:off x="1966452" y="256938"/>
            <a:ext cx="8475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Добувна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Класифікатором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КВЕД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32B84FD-C537-3EFE-4174-238D4CBB5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4839"/>
              </p:ext>
            </p:extLst>
          </p:nvPr>
        </p:nvGraphicFramePr>
        <p:xfrm>
          <a:off x="250722" y="815272"/>
          <a:ext cx="11690555" cy="52274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2407">
                  <a:extLst>
                    <a:ext uri="{9D8B030D-6E8A-4147-A177-3AD203B41FA5}">
                      <a16:colId xmlns:a16="http://schemas.microsoft.com/office/drawing/2014/main" val="4100757967"/>
                    </a:ext>
                  </a:extLst>
                </a:gridCol>
                <a:gridCol w="90256">
                  <a:extLst>
                    <a:ext uri="{9D8B030D-6E8A-4147-A177-3AD203B41FA5}">
                      <a16:colId xmlns:a16="http://schemas.microsoft.com/office/drawing/2014/main" val="1408760833"/>
                    </a:ext>
                  </a:extLst>
                </a:gridCol>
                <a:gridCol w="9077892">
                  <a:extLst>
                    <a:ext uri="{9D8B030D-6E8A-4147-A177-3AD203B41FA5}">
                      <a16:colId xmlns:a16="http://schemas.microsoft.com/office/drawing/2014/main" val="424287342"/>
                    </a:ext>
                  </a:extLst>
                </a:gridCol>
              </a:tblGrid>
              <a:tr h="720749">
                <a:tc>
                  <a:txBody>
                    <a:bodyPr/>
                    <a:lstStyle/>
                    <a:p>
                      <a:pPr marL="0" marR="19431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КВЕД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5113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Секція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видів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економічної</a:t>
                      </a:r>
                      <a:r>
                        <a:rPr lang="uk-UA" sz="20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20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пояснення</a:t>
                      </a:r>
                      <a:r>
                        <a:rPr lang="uk-UA" sz="20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847025"/>
                  </a:ext>
                </a:extLst>
              </a:tr>
              <a:tr h="373626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Добувна</a:t>
                      </a:r>
                      <a:r>
                        <a:rPr lang="uk-UA" sz="2000" b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промисловість</a:t>
                      </a:r>
                      <a:r>
                        <a:rPr lang="uk-UA" sz="2000" b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розроблення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кар'єрів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03179"/>
                  </a:ext>
                </a:extLst>
              </a:tr>
              <a:tr h="598209">
                <a:tc gridSpan="2"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92900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розділу</a:t>
                      </a:r>
                      <a:r>
                        <a:rPr lang="uk-UA" sz="20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20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КВЕД</a:t>
                      </a:r>
                      <a:r>
                        <a:rPr lang="uk-UA" sz="20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2010-2014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187044"/>
                  </a:ext>
                </a:extLst>
              </a:tr>
              <a:tr h="598209">
                <a:tc gridSpan="2">
                  <a:txBody>
                    <a:bodyPr/>
                    <a:lstStyle/>
                    <a:p>
                      <a:pPr marL="0" marR="6394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Добування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кам'яного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бурого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вугілля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661889"/>
                  </a:ext>
                </a:extLst>
              </a:tr>
              <a:tr h="596510">
                <a:tc gridSpan="2">
                  <a:txBody>
                    <a:bodyPr/>
                    <a:lstStyle/>
                    <a:p>
                      <a:pPr marL="0" marR="6394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Добування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сирої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нафти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природного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газу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66643"/>
                  </a:ext>
                </a:extLst>
              </a:tr>
              <a:tr h="598209">
                <a:tc gridSpan="2">
                  <a:txBody>
                    <a:bodyPr/>
                    <a:lstStyle/>
                    <a:p>
                      <a:pPr marL="0" marR="6394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Добування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металевих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556928"/>
                  </a:ext>
                </a:extLst>
              </a:tr>
              <a:tr h="598209">
                <a:tc gridSpan="2">
                  <a:txBody>
                    <a:bodyPr/>
                    <a:lstStyle/>
                    <a:p>
                      <a:pPr marL="0" marR="6394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Добування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корисних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копалин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розроблення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кар'єрів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96370"/>
                  </a:ext>
                </a:extLst>
              </a:tr>
              <a:tr h="1143735">
                <a:tc gridSpan="2">
                  <a:txBody>
                    <a:bodyPr/>
                    <a:lstStyle/>
                    <a:p>
                      <a:pPr marL="0" marR="6394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05918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 допоміжних послуг у сфері добувної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промисловості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розроблення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кар'єрів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65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59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DC35E1-41BF-9743-27BB-9891243982B0}"/>
              </a:ext>
            </a:extLst>
          </p:cNvPr>
          <p:cNvSpPr txBox="1"/>
          <p:nvPr/>
        </p:nvSpPr>
        <p:spPr>
          <a:xfrm>
            <a:off x="3175820" y="2872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0EE0F49-6147-822E-301D-6B8B6713C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59221"/>
              </p:ext>
            </p:extLst>
          </p:nvPr>
        </p:nvGraphicFramePr>
        <p:xfrm>
          <a:off x="255639" y="656615"/>
          <a:ext cx="11710219" cy="59141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54585">
                  <a:extLst>
                    <a:ext uri="{9D8B030D-6E8A-4147-A177-3AD203B41FA5}">
                      <a16:colId xmlns:a16="http://schemas.microsoft.com/office/drawing/2014/main" val="3595838863"/>
                    </a:ext>
                  </a:extLst>
                </a:gridCol>
                <a:gridCol w="6855634">
                  <a:extLst>
                    <a:ext uri="{9D8B030D-6E8A-4147-A177-3AD203B41FA5}">
                      <a16:colId xmlns:a16="http://schemas.microsoft.com/office/drawing/2014/main" val="4098122957"/>
                    </a:ext>
                  </a:extLst>
                </a:gridCol>
              </a:tblGrid>
              <a:tr h="959754">
                <a:tc>
                  <a:txBody>
                    <a:bodyPr/>
                    <a:lstStyle/>
                    <a:p>
                      <a:pPr marL="0" marR="104775" indent="-19621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А.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Технічна, виробнича</a:t>
                      </a:r>
                      <a:r>
                        <a:rPr lang="uk-UA" sz="2200" spc="-3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200" spc="3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єдність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04800" indent="-9283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Б. </a:t>
                      </a:r>
                      <a:r>
                        <a:rPr lang="uk-UA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Адміністративно-економічна</a:t>
                      </a:r>
                      <a:r>
                        <a:rPr lang="uk-UA" sz="2200" spc="-3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самостійність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64425"/>
                  </a:ext>
                </a:extLst>
              </a:tr>
              <a:tr h="4954348">
                <a:tc>
                  <a:txBody>
                    <a:bodyPr/>
                    <a:lstStyle/>
                    <a:p>
                      <a:pPr marL="0" marR="5969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Char char="–"/>
                        <a:tabLst>
                          <a:tab pos="535305" algn="l"/>
                          <a:tab pos="1489710" algn="l"/>
                          <a:tab pos="1632585" algn="l"/>
                          <a:tab pos="1660525" algn="l"/>
                          <a:tab pos="2007870" algn="l"/>
                        </a:tabLs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технічно-виробнича</a:t>
                      </a:r>
                      <a:r>
                        <a:rPr lang="uk-UA" sz="2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єдність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uk-UA" sz="2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ознаки</a:t>
                      </a:r>
                      <a:r>
                        <a:rPr lang="uk-UA" sz="2200" spc="7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характеризують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тісноту		виробничо-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технологічного</a:t>
                      </a:r>
                      <a:r>
                        <a:rPr lang="uk-UA" sz="2200" spc="2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зв'язку</a:t>
                      </a:r>
                      <a:r>
                        <a:rPr lang="uk-UA" sz="2200" spc="2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окремих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структурних			підрозділів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	і			стадій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технологічного</a:t>
                      </a:r>
                      <a:r>
                        <a:rPr lang="uk-UA" sz="2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процесу;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0325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Char char="–"/>
                        <a:tabLst>
                          <a:tab pos="535305" algn="l"/>
                        </a:tabLs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</a:t>
                      </a:r>
                      <a:r>
                        <a:rPr lang="uk-UA" sz="2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єдність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 - це певним чином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організований колектив зі своєю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внутрішньою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структурою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порядком</a:t>
                      </a:r>
                      <a:r>
                        <a:rPr lang="uk-UA" sz="2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096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Char char="–"/>
                        <a:tabLst>
                          <a:tab pos="535305" algn="l"/>
                        </a:tabLs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відособленість майна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підприємство має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власне майно (виробничі, невиробничі фонди),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яке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використовують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певних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цілей;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Char char="–"/>
                        <a:tabLst>
                          <a:tab pos="535305" algn="l"/>
                        </a:tabLs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самостійність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визначається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правами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юридичної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(розрахунковий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рахунок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банку,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забороненої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законодавством,</a:t>
                      </a:r>
                      <a:r>
                        <a:rPr lang="uk-UA" sz="22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самостійний</a:t>
                      </a:r>
                      <a:r>
                        <a:rPr lang="uk-UA" sz="2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бухгалтерський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баланс);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0325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Char char="–"/>
                        <a:tabLst>
                          <a:tab pos="535305" algn="l"/>
                          <a:tab pos="2169160" algn="l"/>
                        </a:tabLs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майнова	</a:t>
                      </a:r>
                      <a:r>
                        <a:rPr lang="uk-UA" sz="2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відповідальність</a:t>
                      </a:r>
                      <a:r>
                        <a:rPr lang="uk-UA" sz="2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uk-UA" sz="2200" spc="-3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 несе повну відповідальність всім</a:t>
                      </a:r>
                      <a:r>
                        <a:rPr lang="uk-UA" sz="2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своїм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майном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різними</a:t>
                      </a:r>
                      <a:r>
                        <a:rPr lang="uk-UA" sz="2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зобов'язаннями.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967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44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59B10A-5AD6-9D40-CA7D-59095A5F6FE6}"/>
              </a:ext>
            </a:extLst>
          </p:cNvPr>
          <p:cNvSpPr txBox="1"/>
          <p:nvPr/>
        </p:nvSpPr>
        <p:spPr>
          <a:xfrm>
            <a:off x="167148" y="764606"/>
            <a:ext cx="1177904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uk-UA" sz="2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uk-UA" sz="24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гірничого</a:t>
            </a:r>
            <a:r>
              <a:rPr lang="uk-UA" sz="2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64185" lvl="1" indent="-285750" algn="just">
              <a:buSzPts val="1400"/>
              <a:buFont typeface="Symbol" panose="05050102010706020507" pitchFamily="18" charset="2"/>
              <a:buChar char=""/>
              <a:tabLst>
                <a:tab pos="61849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Залежність характеру виробничого процесу і умови його здійснення від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гірничо-геологічних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і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природних факторів.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462915" lvl="1" indent="-285750" algn="just">
              <a:buSzPts val="1400"/>
              <a:buFont typeface="Symbol" panose="05050102010706020507" pitchFamily="18" charset="2"/>
              <a:buChar char=""/>
              <a:tabLst>
                <a:tab pos="61912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Завчасне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надалі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безперервне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вкладення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значних</a:t>
            </a:r>
            <a:r>
              <a:rPr lang="uk-UA" sz="24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інвестицій</a:t>
            </a:r>
            <a:r>
              <a:rPr lang="uk-UA" sz="24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створення,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підтримку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або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збільшення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виробничої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потужності:</a:t>
            </a:r>
            <a:r>
              <a:rPr lang="uk-UA" sz="24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підготовчі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роботи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для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забезпечення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фронту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видобувної діяльності.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463550" lvl="1" indent="-285750" algn="just">
              <a:buSzPts val="1400"/>
              <a:buFont typeface="Symbol" panose="05050102010706020507" pitchFamily="18" charset="2"/>
              <a:buChar char=""/>
              <a:tabLst>
                <a:tab pos="61849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Складність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планування,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організації,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управління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виробництвом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через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безперервне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переміщення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робочих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місць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(розкривних,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видобувних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вибоїв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перевантажувальних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пунктів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і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транспортних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комунікацій).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lvl="1" indent="-285750" algn="just">
              <a:buSzPts val="1400"/>
              <a:buFont typeface="Symbol" panose="05050102010706020507" pitchFamily="18" charset="2"/>
              <a:buChar char=""/>
              <a:tabLst>
                <a:tab pos="61849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Жорсткий   </a:t>
            </a:r>
            <a:r>
              <a:rPr lang="uk-UA" sz="24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взаємозв'язок     окремих    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частин     виробничого     процесу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(видобування,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вентиляція,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транспортування,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збагачення).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63550" lvl="1" indent="-285750" algn="just">
              <a:buSzPts val="1400"/>
              <a:buFont typeface="Symbol" panose="05050102010706020507" pitchFamily="18" charset="2"/>
              <a:buChar char=""/>
              <a:tabLst>
                <a:tab pos="61912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Значна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матеріаломісткість,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фондомісткість,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трудомісткість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гірничого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виробництва,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зокрема з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поглибленням горизонту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ведення робіт.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463550" lvl="1" indent="-285750" algn="just">
              <a:buSzPts val="1400"/>
              <a:buFont typeface="Symbol" panose="05050102010706020507" pitchFamily="18" charset="2"/>
              <a:buChar char=""/>
              <a:tabLst>
                <a:tab pos="61849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Складні, важкі умови виробництва і праці (температурний режим, пил,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шкідливі домішки в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складі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атмосферного повітря, шум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тощо).</a:t>
            </a:r>
            <a:endParaRPr lang="ru-RU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088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2D92853-8506-E6C1-2CB4-E32142179DA8}"/>
              </a:ext>
            </a:extLst>
          </p:cNvPr>
          <p:cNvSpPr txBox="1"/>
          <p:nvPr/>
        </p:nvSpPr>
        <p:spPr>
          <a:xfrm>
            <a:off x="3165987" y="168717"/>
            <a:ext cx="6096000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Bef>
                <a:spcPts val="440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 startAt="4"/>
              <a:tabLst>
                <a:tab pos="815340" algn="l"/>
              </a:tabLst>
            </a:pP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1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1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1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uk-UA" sz="1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B2269-66A9-3579-8C16-FEAF1A7B0FDE}"/>
              </a:ext>
            </a:extLst>
          </p:cNvPr>
          <p:cNvSpPr txBox="1"/>
          <p:nvPr/>
        </p:nvSpPr>
        <p:spPr>
          <a:xfrm>
            <a:off x="127819" y="480213"/>
            <a:ext cx="11936362" cy="2562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62915"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 прибутку, а також забезпечення довгострокового функціонування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 – пов’язано з реалізацією комплексу (системи) різноманітних, але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взаємозалежних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цілей: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64185" lvl="0" indent="-342900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75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uk-UA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ринках;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291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75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добробуту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регіону;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355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75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господарювання,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високого рівня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репутації;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355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75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природоохоронної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C7A13A-27C7-5B3B-3689-6BBDB95B6FD3}"/>
              </a:ext>
            </a:extLst>
          </p:cNvPr>
          <p:cNvSpPr txBox="1"/>
          <p:nvPr/>
        </p:nvSpPr>
        <p:spPr>
          <a:xfrm>
            <a:off x="-78659" y="2996558"/>
            <a:ext cx="11936362" cy="3861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62280"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цілей, які визначають бажані якісні зміни: опанування новітніми технологіями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 ринкової частки, розширення географії бізнесу тощо.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Стратегічна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характеризує якісний стан підприємства на окремий момент часу, тобто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 розкриває спосіб переходу підприємства з одного до іншого якісного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стану: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конкурентного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290" marR="463550" indent="34226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розкриває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прибутку,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першочергово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збуту.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Подальша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деталізація</a:t>
            </a:r>
            <a:r>
              <a:rPr lang="uk-UA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uk-UA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uk-UA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uk-UA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функціональними</a:t>
            </a:r>
            <a:r>
              <a:rPr lang="uk-UA" sz="1800" b="1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стратегіями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655" marR="462915" algn="just">
              <a:lnSpc>
                <a:spcPct val="107000"/>
              </a:lnSpc>
              <a:spcBef>
                <a:spcPts val="440"/>
              </a:spcBef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виробничою, маркетинговою, інноваційною, кадровою, фінансовою та іншими.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Функціональні стратегії не лише забезпечують виконання планів з випуску 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перегляд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корпоративної</a:t>
            </a:r>
            <a:r>
              <a:rPr lang="uk-UA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uk-UA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(реалізація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місії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5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DA10AA-1F3D-4B5A-28CB-3DA5B4BDF726}"/>
              </a:ext>
            </a:extLst>
          </p:cNvPr>
          <p:cNvSpPr txBox="1"/>
          <p:nvPr/>
        </p:nvSpPr>
        <p:spPr>
          <a:xfrm>
            <a:off x="275303" y="368885"/>
            <a:ext cx="11788877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62915" lvl="0" indent="-342900" algn="just">
              <a:buSzPts val="1400"/>
              <a:buFont typeface="Times New Roman" panose="02020603050405020304" pitchFamily="18" charset="0"/>
              <a:buChar char="–"/>
              <a:tabLst>
                <a:tab pos="2946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нерівномірності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циклів;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3550" lvl="1" indent="-285750" algn="just">
              <a:buSzPts val="1400"/>
              <a:buFont typeface="Times New Roman" panose="02020603050405020304" pitchFamily="18" charset="0"/>
              <a:buChar char="–"/>
              <a:tabLst>
                <a:tab pos="86677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пріоритетів, доцільних 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можливих варіантів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цілей 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2915" lvl="1" indent="-285750" algn="just">
              <a:buSzPts val="1400"/>
              <a:buFont typeface="Times New Roman" panose="02020603050405020304" pitchFamily="18" charset="0"/>
              <a:buChar char="–"/>
              <a:tabLst>
                <a:tab pos="86677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побудова стратегічних планів і цільових програм з реалізації обраної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стратегії, що погоджує їх з наявними ресурсами. Такі ресурси забезпечують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стратегій;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3550" lvl="1" indent="-285750" algn="just">
              <a:buSzPts val="1400"/>
              <a:buFont typeface="Times New Roman" panose="02020603050405020304" pitchFamily="18" charset="0"/>
              <a:buChar char="–"/>
              <a:tabLst>
                <a:tab pos="8661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гнучкої тактики виконання стратегічних планів і програм,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ув'язка з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поточною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ринковою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кон'юнктурою;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3550" lvl="1" indent="-285750" algn="just">
              <a:buSzPts val="1400"/>
              <a:buFont typeface="Times New Roman" panose="02020603050405020304" pitchFamily="18" charset="0"/>
              <a:buChar char="–"/>
              <a:tabLst>
                <a:tab pos="8661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відстеження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своєчасне попередження про необхідні уточнених в тактиці чи зміні стратегії,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кардинально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змінилася ситуація.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64820" indent="342900" algn="just"/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64820" indent="342900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гірничодобувного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напрямами: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-285750">
              <a:buSzPts val="1400"/>
              <a:buFont typeface="Times New Roman" panose="02020603050405020304" pitchFamily="18" charset="0"/>
              <a:buChar char="–"/>
              <a:tabLst>
                <a:tab pos="86677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мінерально-сировинної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3550" lvl="1" indent="-285750">
              <a:buSzPts val="1400"/>
              <a:buFont typeface="Times New Roman" panose="02020603050405020304" pitchFamily="18" charset="0"/>
              <a:buChar char="–"/>
              <a:tabLst>
                <a:tab pos="866775" algn="l"/>
                <a:tab pos="2084705" algn="l"/>
                <a:tab pos="2711450" algn="l"/>
                <a:tab pos="3709035" algn="l"/>
                <a:tab pos="4143375" algn="l"/>
                <a:tab pos="5108575" algn="l"/>
                <a:tab pos="533082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	нових	технологій	для	видобутку	і	комплексної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копалин;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-285750">
              <a:buSzPts val="1400"/>
              <a:buFont typeface="Times New Roman" panose="02020603050405020304" pitchFamily="18" charset="0"/>
              <a:buChar char="–"/>
              <a:tabLst>
                <a:tab pos="8661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існуючої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-285750">
              <a:buSzPts val="1400"/>
              <a:buFont typeface="Times New Roman" panose="02020603050405020304" pitchFamily="18" charset="0"/>
              <a:buChar char="–"/>
              <a:tabLst>
                <a:tab pos="8661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видобутого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3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B1BB73-B41D-B3D2-BDAE-24065476DEF5}"/>
              </a:ext>
            </a:extLst>
          </p:cNvPr>
          <p:cNvSpPr txBox="1"/>
          <p:nvPr/>
        </p:nvSpPr>
        <p:spPr>
          <a:xfrm>
            <a:off x="3175820" y="1299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1.5.	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</a:t>
            </a:r>
            <a:r>
              <a:rPr lang="ru-RU" dirty="0" err="1"/>
              <a:t>гірничого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4BC1C-D215-47F1-23EF-B7A676D9AAA3}"/>
              </a:ext>
            </a:extLst>
          </p:cNvPr>
          <p:cNvSpPr txBox="1"/>
          <p:nvPr/>
        </p:nvSpPr>
        <p:spPr>
          <a:xfrm>
            <a:off x="113071" y="990912"/>
            <a:ext cx="1196585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</a:t>
            </a:r>
            <a:r>
              <a:rPr lang="uk-UA" sz="2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непередбаченої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втрати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очікуваного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прибутку,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майна,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грошей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випадкові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діяльності,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несприятливі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обставини;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загроза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800" i="1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змушене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робити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додаткові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отримає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нижче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очікуваних доходи. Вимірюється частотою, імовірністю настання тих</a:t>
            </a:r>
            <a:r>
              <a:rPr lang="uk-UA" sz="2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2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втрат.</a:t>
            </a:r>
            <a:endParaRPr lang="ru-RU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8EC83A-B9DD-2510-4039-A04186C86ED7}"/>
              </a:ext>
            </a:extLst>
          </p:cNvPr>
          <p:cNvSpPr txBox="1"/>
          <p:nvPr/>
        </p:nvSpPr>
        <p:spPr>
          <a:xfrm>
            <a:off x="113071" y="4409933"/>
            <a:ext cx="11897032" cy="1210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4190" algn="ctr">
              <a:lnSpc>
                <a:spcPts val="1605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підрозділяються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8199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Ризики,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проявом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стихійних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природи.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68199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Ризики,</a:t>
            </a:r>
            <a:r>
              <a:rPr lang="uk-UA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uk-UA" sz="2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цілеспрямованими діями</a:t>
            </a:r>
            <a:r>
              <a:rPr lang="uk-UA" sz="2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C4FD28-8292-0AE7-E6E3-02B318B73609}"/>
              </a:ext>
            </a:extLst>
          </p:cNvPr>
          <p:cNvSpPr txBox="1"/>
          <p:nvPr/>
        </p:nvSpPr>
        <p:spPr>
          <a:xfrm>
            <a:off x="0" y="318212"/>
            <a:ext cx="12064181" cy="6221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55930" indent="342900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uk-UA" sz="1800" b="1" i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uk-UA" sz="1800" b="1" i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uk-UA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виникненням</a:t>
            </a:r>
            <a:r>
              <a:rPr lang="uk-UA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uk-UA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uk-UA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скороченням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прибутку,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політики.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uk-UA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uk-UA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uk-UA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прояви: ризик націоналізації та експропріації без адекватної компенсації; ризик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розриву контракту через дії влади країни, в якій знаходиться контрагент; ризик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цивільних заворушень.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655" marR="462915" indent="34226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Науково-технічний ризик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технологічні невизначеності, що пов'язані 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імовірності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негативного результату науково-дослідних робіт, недосягнення запланованих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конструюванні;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ймовірності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технологічні можливості виробництва, що не дозволяє впровадити результати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розробок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290" marR="462915" indent="342900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Виробничий ризик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загроза зниження запланованих обсягів виробництва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простій,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 перевитрати матеріалів, низьку дисципліну поставок матеріальних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655" marR="462915"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Комерційний</a:t>
            </a:r>
            <a:r>
              <a:rPr lang="uk-UA" sz="1800" b="1" i="1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uk-UA" sz="1800" b="1" i="1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uk-UA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uk-UA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uk-UA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18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конкурентну боротьбу, введення обмежень на продаж; непередбачені зниження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реалізованого товару; втрати якості продукції в процесі транспортування, що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зниження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ціни.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655" marR="463550"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 ризик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ймовірність втрати грошових коштів підприємства,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невиплати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ставки,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підприємства,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галузевих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1290" marR="462915" indent="34163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Інвестиційний ризик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ймовірність невиправданого (помилкового) вибору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інвестування;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процентних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ставок,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інфляції.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8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42F4E4-8718-F8BF-5303-8BB0C5C516F6}"/>
              </a:ext>
            </a:extLst>
          </p:cNvPr>
          <p:cNvSpPr txBox="1"/>
          <p:nvPr/>
        </p:nvSpPr>
        <p:spPr>
          <a:xfrm>
            <a:off x="3205316" y="235749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" marR="363220"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BFDA53-DCE3-83D2-1DBF-93670C84D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86163"/>
              </p:ext>
            </p:extLst>
          </p:nvPr>
        </p:nvGraphicFramePr>
        <p:xfrm>
          <a:off x="275303" y="609825"/>
          <a:ext cx="11749549" cy="58900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352912">
                  <a:extLst>
                    <a:ext uri="{9D8B030D-6E8A-4147-A177-3AD203B41FA5}">
                      <a16:colId xmlns:a16="http://schemas.microsoft.com/office/drawing/2014/main" val="2442281592"/>
                    </a:ext>
                  </a:extLst>
                </a:gridCol>
                <a:gridCol w="5396637">
                  <a:extLst>
                    <a:ext uri="{9D8B030D-6E8A-4147-A177-3AD203B41FA5}">
                      <a16:colId xmlns:a16="http://schemas.microsoft.com/office/drawing/2014/main" val="618315170"/>
                    </a:ext>
                  </a:extLst>
                </a:gridCol>
              </a:tblGrid>
              <a:tr h="783877">
                <a:tc>
                  <a:txBody>
                    <a:bodyPr/>
                    <a:lstStyle/>
                    <a:p>
                      <a:pPr mar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lang="uk-UA" sz="2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2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2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ризиком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uk-UA" sz="28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uk-UA" sz="28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uk-UA" sz="28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ризику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80050"/>
                  </a:ext>
                </a:extLst>
              </a:tr>
              <a:tr h="5036595">
                <a:tc>
                  <a:txBody>
                    <a:bodyPr/>
                    <a:lstStyle/>
                    <a:p>
                      <a:pPr marL="0" marR="537210" lvl="0"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та оцінка факторів ризику</a:t>
                      </a:r>
                      <a:r>
                        <a:rPr lang="uk-UA" sz="2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2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Розробка</a:t>
                      </a:r>
                      <a:r>
                        <a:rPr lang="uk-UA" sz="2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логічних</a:t>
                      </a:r>
                      <a:r>
                        <a:rPr lang="uk-UA" sz="28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оцінних</a:t>
                      </a:r>
                      <a:r>
                        <a:rPr lang="uk-UA" sz="2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припущень.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3510" lvl="0"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Попередня ідентифікація потенційних змін і</a:t>
                      </a:r>
                      <a:r>
                        <a:rPr lang="uk-UA" sz="2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 внутрішнього та зовнішнього середовища</a:t>
                      </a:r>
                      <a:r>
                        <a:rPr lang="uk-UA" sz="2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16255" lvl="0"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і аналіз рівня формування та</a:t>
                      </a:r>
                      <a:r>
                        <a:rPr lang="uk-UA" sz="2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споживання</a:t>
                      </a:r>
                      <a:r>
                        <a:rPr lang="uk-UA" sz="2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резервів.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4975" lv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Залучення до розробки проектів</a:t>
                      </a:r>
                      <a:r>
                        <a:rPr lang="uk-UA" sz="2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кваліфікованих</a:t>
                      </a:r>
                      <a:r>
                        <a:rPr lang="uk-UA" sz="2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кадрів.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92785" lv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Ґрунтовне </a:t>
                      </a: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передпроектне</a:t>
                      </a:r>
                      <a:r>
                        <a:rPr lang="uk-UA" sz="2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опрацювання</a:t>
                      </a:r>
                      <a:r>
                        <a:rPr lang="uk-UA" sz="2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супутніх</a:t>
                      </a:r>
                      <a:r>
                        <a:rPr lang="uk-UA" sz="28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33680" lv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Прогнозування</a:t>
                      </a:r>
                      <a:r>
                        <a:rPr lang="uk-UA" sz="28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тенденцій</a:t>
                      </a:r>
                      <a:r>
                        <a:rPr lang="uk-UA" sz="2800" spc="-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2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ринкової</a:t>
                      </a:r>
                      <a:r>
                        <a:rPr lang="uk-UA" sz="2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кон’юнктури.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Страхування</a:t>
                      </a:r>
                      <a:r>
                        <a:rPr lang="uk-UA" sz="2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ризиків.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335280" algn="l"/>
                        </a:tabLs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Повноцінне</a:t>
                      </a:r>
                      <a:r>
                        <a:rPr lang="uk-UA" sz="28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бізнес-планування.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66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17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401F2B0-92EA-43D3-EA8D-F24A42D4F1EA}"/>
              </a:ext>
            </a:extLst>
          </p:cNvPr>
          <p:cNvSpPr txBox="1"/>
          <p:nvPr/>
        </p:nvSpPr>
        <p:spPr>
          <a:xfrm>
            <a:off x="304800" y="538341"/>
            <a:ext cx="118872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гірничих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профіцит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гірничо-геологічних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умов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енергоресурсів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позовів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859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F473FA-079F-0A32-8660-0EA8521DF8CB}"/>
              </a:ext>
            </a:extLst>
          </p:cNvPr>
          <p:cNvSpPr txBox="1"/>
          <p:nvPr/>
        </p:nvSpPr>
        <p:spPr>
          <a:xfrm>
            <a:off x="491613" y="705324"/>
            <a:ext cx="11208774" cy="5560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463550" lvl="0" indent="-342900" algn="just">
              <a:lnSpc>
                <a:spcPct val="107000"/>
              </a:lnSpc>
              <a:spcBef>
                <a:spcPts val="1615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Розкрийте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uk-UA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4820" lvl="0" indent="-342900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1669415" algn="l"/>
                <a:tab pos="2733675" algn="l"/>
                <a:tab pos="3210560" algn="l"/>
                <a:tab pos="4553585" algn="l"/>
                <a:tab pos="490283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Поясніть	відмінності	між	господарською	та	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підприємницькою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діяльністю.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418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Поясніть</a:t>
            </a:r>
            <a:r>
              <a:rPr lang="uk-UA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uk-UA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uk-UA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uk-UA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uk-UA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Розкрийте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видове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ознаками.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482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1697990" algn="l"/>
                <a:tab pos="2790190" algn="l"/>
                <a:tab pos="3295650" algn="l"/>
                <a:tab pos="435102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Поясніть	відмінності	між	основними	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організаційно-правовими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об'єднань підприємств.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291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1216660" algn="l"/>
                <a:tab pos="1783080" algn="l"/>
                <a:tab pos="2416175" algn="l"/>
                <a:tab pos="3139440" algn="l"/>
                <a:tab pos="4324985" algn="l"/>
                <a:tab pos="4646930" algn="l"/>
                <a:tab pos="535876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	являє	собою	гірниче	підприємство	як	суб’єкт	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Поясніть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гірничого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Розкрите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355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1682115" algn="l"/>
                <a:tab pos="2276475" algn="l"/>
                <a:tab pos="2637155" algn="l"/>
                <a:tab pos="3689985" algn="l"/>
                <a:tab pos="4933315" algn="l"/>
                <a:tab pos="601980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Поясніть	зміст	та	значущість	стратегічного	планування	для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6291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885825" algn="l"/>
                <a:tab pos="1701800" algn="l"/>
                <a:tab pos="2430780" algn="l"/>
                <a:tab pos="2943860" algn="l"/>
                <a:tab pos="3705860" algn="l"/>
                <a:tab pos="4071620" algn="l"/>
                <a:tab pos="4702175" algn="l"/>
                <a:tab pos="5265420" algn="l"/>
                <a:tab pos="54978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Наведіть	основні	види	ризиків,	які	мають	місце	в	діяльності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гірничого підприємства?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044256-48B8-1018-F1AD-811E79D00E3C}"/>
              </a:ext>
            </a:extLst>
          </p:cNvPr>
          <p:cNvSpPr txBox="1"/>
          <p:nvPr/>
        </p:nvSpPr>
        <p:spPr>
          <a:xfrm>
            <a:off x="3244645" y="331247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" marR="363220"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 до Лекції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4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234C800-EAAA-7441-8193-FE77E56B0CCD}"/>
              </a:ext>
            </a:extLst>
          </p:cNvPr>
          <p:cNvSpPr txBox="1"/>
          <p:nvPr/>
        </p:nvSpPr>
        <p:spPr>
          <a:xfrm>
            <a:off x="117986" y="117064"/>
            <a:ext cx="11936361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464820" lvl="1" indent="-285750">
              <a:lnSpc>
                <a:spcPct val="107000"/>
              </a:lnSpc>
              <a:spcBef>
                <a:spcPts val="440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81788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суб’єкти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господарської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 в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ринковій</a:t>
            </a:r>
            <a:r>
              <a:rPr lang="uk-UA" sz="1800" b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2FD8BA-4C58-E2B4-7EE6-863DAFCA9CBA}"/>
              </a:ext>
            </a:extLst>
          </p:cNvPr>
          <p:cNvSpPr txBox="1"/>
          <p:nvPr/>
        </p:nvSpPr>
        <p:spPr>
          <a:xfrm>
            <a:off x="245805" y="819407"/>
            <a:ext cx="11680721" cy="5219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4190" algn="just">
              <a:lnSpc>
                <a:spcPts val="1600"/>
              </a:lnSpc>
              <a:spcAft>
                <a:spcPts val="8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uk-UA" sz="3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uk-UA" sz="3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економіки: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1148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7540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організації економічної діяльності, при якій на ринках взаємодіють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uk-UA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uk-UA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виробники та</a:t>
            </a:r>
            <a:r>
              <a:rPr lang="uk-UA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вільні індивідуальні</a:t>
            </a:r>
            <a:r>
              <a:rPr lang="uk-UA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споживачі;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1148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36905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заснована на принципах: підприємницька діяльність суб’єктів економіки;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виробництва;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ціноутворення;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договірні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господарюючими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суб'єктами;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обмежене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uk-UA" sz="3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господарську</a:t>
            </a:r>
            <a:r>
              <a:rPr lang="uk-UA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діяльність;</a:t>
            </a:r>
            <a:r>
              <a:rPr lang="uk-UA" sz="3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вільне</a:t>
            </a:r>
            <a:r>
              <a:rPr lang="uk-UA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uk-UA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отриманого</a:t>
            </a:r>
            <a:r>
              <a:rPr lang="uk-UA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прибутку.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18452E0-7164-C17E-0823-0727C36AB71C}"/>
              </a:ext>
            </a:extLst>
          </p:cNvPr>
          <p:cNvSpPr txBox="1"/>
          <p:nvPr/>
        </p:nvSpPr>
        <p:spPr>
          <a:xfrm>
            <a:off x="117987" y="69277"/>
            <a:ext cx="119461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директивно-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212FE5F-7F20-A94A-CED9-8CA163C45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83758"/>
              </p:ext>
            </p:extLst>
          </p:nvPr>
        </p:nvGraphicFramePr>
        <p:xfrm>
          <a:off x="127819" y="900274"/>
          <a:ext cx="11936361" cy="54238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82762">
                  <a:extLst>
                    <a:ext uri="{9D8B030D-6E8A-4147-A177-3AD203B41FA5}">
                      <a16:colId xmlns:a16="http://schemas.microsoft.com/office/drawing/2014/main" val="1651119304"/>
                    </a:ext>
                  </a:extLst>
                </a:gridCol>
                <a:gridCol w="4178709">
                  <a:extLst>
                    <a:ext uri="{9D8B030D-6E8A-4147-A177-3AD203B41FA5}">
                      <a16:colId xmlns:a16="http://schemas.microsoft.com/office/drawing/2014/main" val="101862006"/>
                    </a:ext>
                  </a:extLst>
                </a:gridCol>
                <a:gridCol w="5574890">
                  <a:extLst>
                    <a:ext uri="{9D8B030D-6E8A-4147-A177-3AD203B41FA5}">
                      <a16:colId xmlns:a16="http://schemas.microsoft.com/office/drawing/2014/main" val="2388890155"/>
                    </a:ext>
                  </a:extLst>
                </a:gridCol>
              </a:tblGrid>
              <a:tr h="452447">
                <a:tc>
                  <a:txBody>
                    <a:bodyPr/>
                    <a:lstStyle/>
                    <a:p>
                      <a:pPr marL="0" marR="167640" indent="246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7973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Директивно-планова</a:t>
                      </a:r>
                      <a:r>
                        <a:rPr lang="uk-UA" sz="1600" b="1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Ринкова</a:t>
                      </a:r>
                      <a:r>
                        <a:rPr lang="uk-UA" sz="1600" b="1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83445"/>
                  </a:ext>
                </a:extLst>
              </a:tr>
              <a:tr h="458342">
                <a:tc rowSpan="4">
                  <a:txBody>
                    <a:bodyPr/>
                    <a:lstStyle/>
                    <a:p>
                      <a:pPr marL="0" marR="2279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Співвідношення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попиту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пропозиції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</a:t>
                      </a:r>
                      <a:r>
                        <a:rPr lang="uk-UA" sz="16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перевищує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пропозицію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Пропозиція</a:t>
                      </a:r>
                      <a:r>
                        <a:rPr lang="uk-UA" sz="16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перевищує</a:t>
                      </a:r>
                      <a:r>
                        <a:rPr lang="uk-UA" sz="16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980443"/>
                  </a:ext>
                </a:extLst>
              </a:tr>
              <a:tr h="385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Відносно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стабільний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Різні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uk-UA" sz="16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стану</a:t>
                      </a:r>
                      <a:r>
                        <a:rPr lang="uk-UA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середовища:</a:t>
                      </a:r>
                      <a:r>
                        <a:rPr lang="uk-UA" sz="16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832305"/>
                  </a:ext>
                </a:extLst>
              </a:tr>
              <a:tr h="164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</a:t>
                      </a:r>
                      <a:r>
                        <a:rPr lang="uk-UA" sz="1600" spc="-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конкуренції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Посилення</a:t>
                      </a:r>
                      <a:r>
                        <a:rPr lang="uk-UA" sz="16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конкуренції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022910"/>
                  </a:ext>
                </a:extLst>
              </a:tr>
              <a:tr h="696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191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Практична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незалежність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 міжнародного оточення</a:t>
                      </a:r>
                      <a:r>
                        <a:rPr lang="uk-UA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638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елементів зовнішнього</a:t>
                      </a:r>
                      <a:r>
                        <a:rPr lang="uk-UA" sz="1600" spc="-2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73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Активний вплив як зовнішнього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середовища на підприємство, так і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елементи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(зворотній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354207"/>
                  </a:ext>
                </a:extLst>
              </a:tr>
              <a:tr h="62788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Головні проблеми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47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Дефіцит ресурсів: засобів</a:t>
                      </a:r>
                      <a:r>
                        <a:rPr lang="uk-UA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виробництва, сировини,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матеріалів,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фінансів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12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Різноманітні проблеми реалізації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виробленої</a:t>
                      </a:r>
                      <a:r>
                        <a:rPr lang="uk-UA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136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Необхідність адаптації до ринкових змін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диверсифікації.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379154"/>
                  </a:ext>
                </a:extLst>
              </a:tr>
              <a:tr h="45834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Комерційні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Обмежені завданнями</a:t>
                      </a:r>
                      <a:r>
                        <a:rPr lang="uk-UA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постачання.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Повноцінний</a:t>
                      </a:r>
                      <a:r>
                        <a:rPr lang="uk-UA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</a:t>
                      </a:r>
                      <a:r>
                        <a:rPr lang="uk-UA" sz="16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6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16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991984"/>
                  </a:ext>
                </a:extLst>
              </a:tr>
              <a:tr h="790874">
                <a:tc>
                  <a:txBody>
                    <a:bodyPr/>
                    <a:lstStyle/>
                    <a:p>
                      <a:pPr marL="0" marR="1555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 фактори</a:t>
                      </a:r>
                      <a:r>
                        <a:rPr lang="uk-UA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успіху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uk-UA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виробляти</a:t>
                      </a:r>
                      <a:r>
                        <a:rPr lang="uk-UA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7180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 адаптувати виробництво до</a:t>
                      </a:r>
                      <a:r>
                        <a:rPr lang="uk-UA" sz="16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 ринку. Зміцнення ринкових</a:t>
                      </a:r>
                      <a:r>
                        <a:rPr lang="uk-UA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позицій.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конкурентоспроможністю.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903213"/>
                  </a:ext>
                </a:extLst>
              </a:tr>
              <a:tr h="811261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</a:t>
                      </a:r>
                      <a:r>
                        <a:rPr lang="uk-UA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6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Визначалася директивне</a:t>
                      </a:r>
                      <a:r>
                        <a:rPr lang="uk-UA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зовнішніми</a:t>
                      </a:r>
                      <a:r>
                        <a:rPr lang="uk-UA" sz="16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структурами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управління, зокрема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галузевим</a:t>
                      </a:r>
                      <a:r>
                        <a:rPr lang="uk-UA" sz="16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міністерством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– це індивідуальний вибір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повноважних</a:t>
                      </a:r>
                      <a:r>
                        <a:rPr lang="uk-UA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зацікавлених</a:t>
                      </a:r>
                      <a:r>
                        <a:rPr lang="uk-UA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1263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(груп) з урахуванням прогнозів ринку та</a:t>
                      </a:r>
                      <a:r>
                        <a:rPr lang="uk-UA" sz="16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очікуваних</a:t>
                      </a:r>
                      <a:r>
                        <a:rPr lang="uk-UA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92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0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D9474FB-01BF-8C2F-8D90-A5650E3E43FC}"/>
              </a:ext>
            </a:extLst>
          </p:cNvPr>
          <p:cNvSpPr txBox="1"/>
          <p:nvPr/>
        </p:nvSpPr>
        <p:spPr>
          <a:xfrm>
            <a:off x="78658" y="199973"/>
            <a:ext cx="12113342" cy="2443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62915" algn="just">
              <a:lnSpc>
                <a:spcPct val="107000"/>
              </a:lnSpc>
              <a:spcBef>
                <a:spcPts val="440"/>
              </a:spcBef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умовах ринкової економіки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кожне підприємство отримало свободу дій щодо власної діяльності, зокрема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комерційної,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входження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(асоціації,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консорціуми тощо). Основні засади господарювання в Україні та регулювання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розкриваються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положеннями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Господарського кодексу України.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DC1051-EB89-5719-EC97-3D4B74ECAD90}"/>
              </a:ext>
            </a:extLst>
          </p:cNvPr>
          <p:cNvSpPr txBox="1"/>
          <p:nvPr/>
        </p:nvSpPr>
        <p:spPr>
          <a:xfrm>
            <a:off x="235973" y="2831294"/>
            <a:ext cx="1162172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Господарською</a:t>
            </a:r>
            <a:r>
              <a:rPr lang="uk-UA" sz="32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виробництва,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виготовлення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реалізацію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продукції,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вартісного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характеру,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32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3200" i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цінову</a:t>
            </a:r>
            <a:r>
              <a:rPr lang="uk-UA" sz="32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195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D8B0190-C5CE-10CD-26F5-EC7C6B2BB233}"/>
              </a:ext>
            </a:extLst>
          </p:cNvPr>
          <p:cNvSpPr txBox="1"/>
          <p:nvPr/>
        </p:nvSpPr>
        <p:spPr>
          <a:xfrm>
            <a:off x="206477" y="144545"/>
            <a:ext cx="117790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Суб'єктами господарювання визнаються учасники господарських відносин,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здійснюють господарську діяльність, реалізуючи господарську компетенцію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(сукупність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обов'язків),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відокремлене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майно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несуть відповідальність за своїми зобов'язаннями в межах цього майна, крім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випадків,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передбачених законодавством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1.1)</a:t>
            </a:r>
            <a:endParaRPr lang="ru-RU" sz="2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678D790-1CF6-BD0D-1FA8-765CAC082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81" y="2317535"/>
            <a:ext cx="11074177" cy="305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9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F745C5-5AE7-801C-76E2-A5BCD80B1F11}"/>
              </a:ext>
            </a:extLst>
          </p:cNvPr>
          <p:cNvSpPr txBox="1"/>
          <p:nvPr/>
        </p:nvSpPr>
        <p:spPr>
          <a:xfrm>
            <a:off x="334297" y="1503090"/>
            <a:ext cx="118577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Підприємництво</a:t>
            </a:r>
            <a:r>
              <a:rPr lang="uk-UA" sz="1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самостійна,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ініціативна,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систематична,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власний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господарська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суб'єктами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господарювання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(підприємцями)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i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одержання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прибутку.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A19C63-9C95-C399-1FE6-A733117F599D}"/>
              </a:ext>
            </a:extLst>
          </p:cNvPr>
          <p:cNvSpPr txBox="1"/>
          <p:nvPr/>
        </p:nvSpPr>
        <p:spPr>
          <a:xfrm>
            <a:off x="117987" y="451352"/>
            <a:ext cx="12005187" cy="86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2920" marR="464185" algn="just">
              <a:lnSpc>
                <a:spcPts val="32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Господарська</a:t>
            </a:r>
            <a:r>
              <a:rPr lang="uk-UA" sz="18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діяльність,</a:t>
            </a:r>
            <a:r>
              <a:rPr lang="uk-UA" sz="18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18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uk-UA" sz="18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uk-UA" sz="18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uk-UA" sz="18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uk-UA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uk-UA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b="1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uk-UA" sz="1800" b="1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18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1800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підприємництвом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підприємництва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підприємцями.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5D9020-7957-252E-30EE-D56B94A16F5E}"/>
              </a:ext>
            </a:extLst>
          </p:cNvPr>
          <p:cNvSpPr txBox="1"/>
          <p:nvPr/>
        </p:nvSpPr>
        <p:spPr>
          <a:xfrm>
            <a:off x="58993" y="2768285"/>
            <a:ext cx="12005186" cy="1855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62915" indent="342900" algn="just">
              <a:lnSpc>
                <a:spcPct val="107000"/>
              </a:lnSpc>
              <a:spcBef>
                <a:spcPts val="675"/>
              </a:spcBef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створений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компетентним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суб'єктами.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систематично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зайнята</a:t>
            </a:r>
            <a:r>
              <a:rPr lang="uk-UA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науково-дослідною,</a:t>
            </a:r>
            <a:r>
              <a:rPr lang="uk-UA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виробничою,</a:t>
            </a:r>
            <a:r>
              <a:rPr lang="uk-UA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комерційною,</a:t>
            </a:r>
            <a:r>
              <a:rPr lang="uk-UA" sz="18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посередницькою</a:t>
            </a:r>
            <a:r>
              <a:rPr lang="uk-UA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кодексу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власника (власників) капіталу. Це може бути приватний або спільний капітал,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DDEED8-5318-9444-BA58-4179EAF133A9}"/>
              </a:ext>
            </a:extLst>
          </p:cNvPr>
          <p:cNvSpPr txBox="1"/>
          <p:nvPr/>
        </p:nvSpPr>
        <p:spPr>
          <a:xfrm>
            <a:off x="235975" y="5123058"/>
            <a:ext cx="11887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</a:t>
            </a:r>
            <a:r>
              <a:rPr lang="uk-UA" sz="1800" b="1" i="1" spc="6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	юридичною</a:t>
            </a:r>
            <a:r>
              <a:rPr lang="uk-UA" sz="1800" b="1" i="1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особою:</a:t>
            </a:r>
            <a:r>
              <a:rPr lang="uk-UA" sz="1800" b="1" i="1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1800" i="1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відокремлене</a:t>
            </a:r>
            <a:r>
              <a:rPr lang="uk-UA" sz="1800" i="1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майно,</a:t>
            </a:r>
            <a:r>
              <a:rPr lang="uk-UA" sz="1800" i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самостійний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баланс,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рахунки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установах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банків,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 печатки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71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B2B3D9-7E12-5BDA-31F2-44B78357A383}"/>
              </a:ext>
            </a:extLst>
          </p:cNvPr>
          <p:cNvSpPr txBox="1"/>
          <p:nvPr/>
        </p:nvSpPr>
        <p:spPr>
          <a:xfrm>
            <a:off x="324463" y="362870"/>
            <a:ext cx="11139949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595" marR="363220" algn="ctr">
              <a:lnSpc>
                <a:spcPct val="107000"/>
              </a:lnSpc>
              <a:spcBef>
                <a:spcPts val="5"/>
              </a:spcBef>
              <a:spcAft>
                <a:spcPts val="15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3BC5301-6F31-134D-8C09-648C581F0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18021"/>
              </p:ext>
            </p:extLst>
          </p:nvPr>
        </p:nvGraphicFramePr>
        <p:xfrm>
          <a:off x="78660" y="736947"/>
          <a:ext cx="11877366" cy="60969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36992">
                  <a:extLst>
                    <a:ext uri="{9D8B030D-6E8A-4147-A177-3AD203B41FA5}">
                      <a16:colId xmlns:a16="http://schemas.microsoft.com/office/drawing/2014/main" val="4138096477"/>
                    </a:ext>
                  </a:extLst>
                </a:gridCol>
                <a:gridCol w="6140374">
                  <a:extLst>
                    <a:ext uri="{9D8B030D-6E8A-4147-A177-3AD203B41FA5}">
                      <a16:colId xmlns:a16="http://schemas.microsoft.com/office/drawing/2014/main" val="3835724479"/>
                    </a:ext>
                  </a:extLst>
                </a:gridCol>
              </a:tblGrid>
              <a:tr h="205587">
                <a:tc>
                  <a:txBody>
                    <a:bodyPr/>
                    <a:lstStyle/>
                    <a:p>
                      <a:pPr marL="569595">
                        <a:lnSpc>
                          <a:spcPct val="107000"/>
                        </a:lnSpc>
                        <a:spcBef>
                          <a:spcPts val="705"/>
                        </a:spcBef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uk-UA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1355">
                        <a:lnSpc>
                          <a:spcPct val="107000"/>
                        </a:lnSpc>
                        <a:spcBef>
                          <a:spcPts val="705"/>
                        </a:spcBef>
                        <a:spcAft>
                          <a:spcPts val="8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uk-UA" sz="18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підприємництва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612910"/>
                  </a:ext>
                </a:extLst>
              </a:tr>
              <a:tr h="5565947">
                <a:tc>
                  <a:txBody>
                    <a:bodyPr/>
                    <a:lstStyle/>
                    <a:p>
                      <a:pPr marL="342900" marR="59690" lvl="0" indent="-342900" algn="just">
                        <a:lnSpc>
                          <a:spcPct val="9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рівний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державою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усіх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суб'єктів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підприємницької діяльності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межах,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визначених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вільний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капіталів,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території України;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209423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обмеження	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державного</a:t>
                      </a:r>
                      <a:r>
                        <a:rPr lang="uk-UA" sz="1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регулювання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зв'язку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необхідністю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соціальної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спрямованості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економіки,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сумлінної конкуренції у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підприємництві,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екологічного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 споживачів та безпеки суспільства і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держави;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191643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	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національного</a:t>
                      </a:r>
                      <a:r>
                        <a:rPr lang="uk-UA" sz="1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товаровиробника;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45720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заборона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незаконного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втручання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місцевого</a:t>
                      </a:r>
                      <a:r>
                        <a:rPr lang="uk-UA" sz="1800" spc="7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самоврядування,</a:t>
                      </a:r>
                      <a:r>
                        <a:rPr lang="uk-UA" sz="1800" spc="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uk-UA" sz="1800" spc="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посадових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67945" algn="just">
                        <a:lnSpc>
                          <a:spcPts val="1285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осіб</a:t>
                      </a:r>
                      <a:r>
                        <a:rPr lang="uk-UA" sz="1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господарські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відносини.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0325" lvl="0" indent="-342900" algn="just">
                        <a:lnSpc>
                          <a:spcPct val="9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вільний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підприємцем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підприємницької діяльності;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  <a:tab pos="1447165" algn="l"/>
                          <a:tab pos="221488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вільний	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найм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підприємцем</a:t>
                      </a:r>
                      <a:r>
                        <a:rPr lang="uk-UA" sz="1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1595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комерційний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розрахунок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власний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комерційний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96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  <a:tab pos="153543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самостійне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підприємцем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 діяльності, вибору постачальників і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виробляється,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залучення	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матеріально-технічних,</a:t>
                      </a:r>
                      <a:r>
                        <a:rPr lang="uk-UA" sz="1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видів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ресурсів,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законом,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цін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продукцію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uk-UA" sz="18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закону;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вільне розпорядження прибутком, що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залишається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сплати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податків,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зборів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інших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платежів;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Char char=""/>
                        <a:tabLst>
                          <a:tab pos="502920" algn="l"/>
                          <a:tab pos="2353945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самостійне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підприємцем</a:t>
                      </a:r>
                      <a:r>
                        <a:rPr lang="uk-UA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зовнішньоекономічної	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діяльності,</a:t>
                      </a:r>
                      <a:r>
                        <a:rPr lang="uk-UA" sz="1800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uk-UA" sz="1800" spc="2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підприємцем</a:t>
                      </a:r>
                      <a:r>
                        <a:rPr lang="uk-UA" sz="1800" spc="2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належної</a:t>
                      </a:r>
                      <a:r>
                        <a:rPr lang="uk-UA" sz="1800" spc="2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йому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  <a:p>
                      <a:pPr marL="67945" algn="just">
                        <a:lnSpc>
                          <a:spcPts val="1285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валютної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виручки</a:t>
                      </a:r>
                      <a:r>
                        <a:rPr lang="uk-UA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свій</a:t>
                      </a:r>
                      <a:r>
                        <a:rPr lang="uk-UA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розсуд.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086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4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E802A06-022E-5265-99F8-CB9035DFBE01}"/>
              </a:ext>
            </a:extLst>
          </p:cNvPr>
          <p:cNvSpPr txBox="1"/>
          <p:nvPr/>
        </p:nvSpPr>
        <p:spPr>
          <a:xfrm>
            <a:off x="2880852" y="1496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1.2.	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624574E-C815-C527-8B4C-CAC1C053C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01083"/>
              </p:ext>
            </p:extLst>
          </p:nvPr>
        </p:nvGraphicFramePr>
        <p:xfrm>
          <a:off x="167148" y="518963"/>
          <a:ext cx="11906864" cy="62657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10582">
                  <a:extLst>
                    <a:ext uri="{9D8B030D-6E8A-4147-A177-3AD203B41FA5}">
                      <a16:colId xmlns:a16="http://schemas.microsoft.com/office/drawing/2014/main" val="1800182362"/>
                    </a:ext>
                  </a:extLst>
                </a:gridCol>
                <a:gridCol w="9596282">
                  <a:extLst>
                    <a:ext uri="{9D8B030D-6E8A-4147-A177-3AD203B41FA5}">
                      <a16:colId xmlns:a16="http://schemas.microsoft.com/office/drawing/2014/main" val="335163334"/>
                    </a:ext>
                  </a:extLst>
                </a:gridCol>
              </a:tblGrid>
              <a:tr h="17985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Видова</a:t>
                      </a:r>
                      <a:r>
                        <a:rPr lang="uk-UA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786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310890"/>
                  </a:ext>
                </a:extLst>
              </a:tr>
              <a:tr h="1206794">
                <a:tc>
                  <a:txBody>
                    <a:bodyPr/>
                    <a:lstStyle/>
                    <a:p>
                      <a:pPr marL="0" marR="35496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03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приватне підприємство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що діє на основі приватної власності громадян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суб'єкта господарювання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(юридичної особи);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6223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колективної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колективної</a:t>
                      </a:r>
                      <a:r>
                        <a:rPr lang="uk-UA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1595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комунальне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комунальної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</a:t>
                      </a:r>
                      <a:r>
                        <a:rPr lang="uk-UA" sz="1200" b="1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діє</a:t>
                      </a: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uk-UA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1595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підприємство,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засноване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змішаній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об'єднання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майна різних форм власності);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спільне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комунальне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договірних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засадах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спільного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фінансування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(утримання)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громадами</a:t>
                      </a:r>
                      <a:r>
                        <a:rPr lang="uk-UA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суб’єктами співробітництва.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738947"/>
                  </a:ext>
                </a:extLst>
              </a:tr>
              <a:tr h="758514">
                <a:tc>
                  <a:txBody>
                    <a:bodyPr/>
                    <a:lstStyle/>
                    <a:p>
                      <a:pPr marL="0" marR="60960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	</a:t>
                      </a:r>
                      <a:r>
                        <a:rPr lang="uk-UA" sz="1200" b="1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b="1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статутному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096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b="1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1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іноземними</a:t>
                      </a:r>
                      <a:r>
                        <a:rPr lang="uk-UA" sz="1200" b="1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інвестиціями</a:t>
                      </a:r>
                      <a:r>
                        <a:rPr lang="uk-UA" sz="1200" b="1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(якщо</a:t>
                      </a:r>
                      <a:r>
                        <a:rPr lang="uk-UA" sz="1200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spc="1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статутному</a:t>
                      </a:r>
                      <a:r>
                        <a:rPr lang="uk-UA" sz="1200" spc="1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капіталі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іноземна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інвестиція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становить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менш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0325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іноземне</a:t>
                      </a:r>
                      <a:r>
                        <a:rPr lang="uk-UA" sz="1200" b="1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b="1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</a:t>
                      </a:r>
                      <a:r>
                        <a:rPr lang="uk-UA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статутному</a:t>
                      </a:r>
                      <a:r>
                        <a:rPr lang="uk-UA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капіталі</a:t>
                      </a:r>
                      <a:r>
                        <a:rPr lang="uk-UA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іноземна</a:t>
                      </a:r>
                      <a:r>
                        <a:rPr lang="uk-UA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інвестиція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становить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100 %)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959770"/>
                  </a:ext>
                </a:extLst>
              </a:tr>
              <a:tr h="2229462">
                <a:tc>
                  <a:txBody>
                    <a:bodyPr/>
                    <a:lstStyle/>
                    <a:p>
                      <a:pPr marL="0" marR="1301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спосіб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утворення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(заснування)</a:t>
                      </a:r>
                      <a:r>
                        <a:rPr lang="uk-UA" sz="1200" b="1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uk-UA" sz="1200" b="1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статутного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0325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унітарне підприємство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(створюється одним засновником, який виділяє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необхідне для того майно, формує відповідно до закону статутний капітал,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поділений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(паї),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затверджує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розподіляє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доходи,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безпосередньо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керівника,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ним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призначається,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керує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підприємством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трудовий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засадах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трудового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найму,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вирішує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реорганізації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ліквідації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підприємства.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Унітарними є підприємства державні, комунальні, підприємства, засновані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власності об'єднання громадян, релігійної організації або на приватній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 засновника).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60325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–"/>
                        <a:tabLst>
                          <a:tab pos="182880" algn="l"/>
                        </a:tabLs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корпоративне підприємство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(утворюється, як правило, двома або більше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засновниками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спільним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рішенням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(договором),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30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об'єднання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та/або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підприємницької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трудової</a:t>
                      </a:r>
                      <a:r>
                        <a:rPr lang="uk-UA" sz="1200" spc="30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засновників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(учасників),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спільного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справами,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корпоративних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прав, у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тому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створюються,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 засновників (учасників) у розподілі доходів та ризиків підприємства.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кооперативні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створюються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господарського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товариства,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spc="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тому</a:t>
                      </a:r>
                      <a:r>
                        <a:rPr lang="uk-UA" sz="1200" spc="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засновані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приватній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двох</a:t>
                      </a:r>
                      <a:r>
                        <a:rPr lang="uk-UA" sz="1200" spc="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більше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осіб).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701538"/>
                  </a:ext>
                </a:extLst>
              </a:tr>
              <a:tr h="1078160">
                <a:tc>
                  <a:txBody>
                    <a:bodyPr/>
                    <a:lstStyle/>
                    <a:p>
                      <a:pPr marL="0" marR="603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8005" algn="l"/>
                        </a:tabLs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залежності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	</a:t>
                      </a:r>
                      <a:r>
                        <a:rPr lang="uk-UA" sz="12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іншого</a:t>
                      </a:r>
                      <a:r>
                        <a:rPr lang="uk-UA" sz="1200" b="1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969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асоційоване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осіб,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пов'язаних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r>
                        <a:rPr lang="uk-UA" sz="12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собою відносинами економічної та/або організаційної залежності у формі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статутному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капіталі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та/або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управлінні.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Залежність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асоційованими</a:t>
                      </a:r>
                      <a:r>
                        <a:rPr lang="uk-UA" sz="1200" spc="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підприємствами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бути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простою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вирішальною.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2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наявності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вирішальної</a:t>
                      </a: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залежності</a:t>
                      </a: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визначається</a:t>
                      </a:r>
                      <a:r>
                        <a:rPr lang="uk-UA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2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дочірнє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437327"/>
                  </a:ext>
                </a:extLst>
              </a:tr>
              <a:tr h="736616">
                <a:tc>
                  <a:txBody>
                    <a:bodyPr/>
                    <a:lstStyle/>
                    <a:p>
                      <a:pPr marL="0" marR="7937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 на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uk-UA" sz="1200" b="1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096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холдингова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компанія</a:t>
                      </a:r>
                      <a:r>
                        <a:rPr lang="uk-UA" sz="12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публічне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акціонерне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товариство,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яке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володіє,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користується,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розпоряджається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холдинговими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корпоративними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пакетами акцій (часток, паїв) двох або більше корпоративних підприємств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(крім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пакетів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акцій,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 перебувають</a:t>
                      </a: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державній</a:t>
                      </a:r>
                      <a:r>
                        <a:rPr lang="uk-UA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90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6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4E13FD-CDEA-0F1F-C440-0E29A8F82001}"/>
              </a:ext>
            </a:extLst>
          </p:cNvPr>
          <p:cNvSpPr txBox="1"/>
          <p:nvPr/>
        </p:nvSpPr>
        <p:spPr>
          <a:xfrm>
            <a:off x="2074606" y="167600"/>
            <a:ext cx="88981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1.3.	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гірничого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0BBDE9-30A4-9BFE-2BF0-A30522840E6A}"/>
              </a:ext>
            </a:extLst>
          </p:cNvPr>
          <p:cNvSpPr txBox="1"/>
          <p:nvPr/>
        </p:nvSpPr>
        <p:spPr>
          <a:xfrm>
            <a:off x="147483" y="880022"/>
            <a:ext cx="11936361" cy="5797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655" marR="462915"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(гірничодобувна)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розвідування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родовищ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копалин,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видобутку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збагачення. Надра – це частина земної кори, що розташована під поверхнею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суходолу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водоймищ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простягається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глибин,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геологічного вивчення та освоєння. Надра надаються у постійне або тимчасове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користування лише за наявності у підприємства спеціального дозволу (ліцензії)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користування ділянкою надр. Право на користування ділянкою засвідчується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актом про надання гірничого відводу. Гірничий відвід є частиною надр, яка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користувачам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родовищ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копалин.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копалини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мінеральні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після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 обробки.</a:t>
            </a:r>
          </a:p>
          <a:p>
            <a:pPr marL="160655" marR="462915"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Гірниче</a:t>
            </a:r>
            <a:r>
              <a:rPr lang="uk-UA" sz="1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</a:t>
            </a:r>
            <a:r>
              <a:rPr lang="uk-UA" sz="18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цілісний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відокремлений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майновий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видобутку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корисних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копалин,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будівництва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застосуванням гірничих технологій (шахти, рудники, копальні, кар’єри,</a:t>
            </a:r>
            <a:r>
              <a:rPr lang="uk-UA" sz="18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розрізи,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збагачувальні фабрики тощо)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8490" algn="just">
              <a:lnSpc>
                <a:spcPts val="1600"/>
              </a:lnSpc>
              <a:spcBef>
                <a:spcPts val="20"/>
              </a:spcBef>
              <a:spcAft>
                <a:spcPts val="800"/>
              </a:spcAft>
            </a:pPr>
            <a:endParaRPr lang="uk-UA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8490" algn="just">
              <a:lnSpc>
                <a:spcPts val="1600"/>
              </a:lnSpc>
              <a:spcBef>
                <a:spcPts val="20"/>
              </a:spcBef>
              <a:spcAft>
                <a:spcPts val="800"/>
              </a:spcAf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Гірниче</a:t>
            </a:r>
            <a:r>
              <a:rPr lang="uk-UA" sz="2000" b="1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uk-UA" sz="2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гірничих</a:t>
            </a:r>
            <a:r>
              <a:rPr lang="uk-UA" sz="2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uk-UA" sz="2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повинно</a:t>
            </a:r>
            <a:r>
              <a:rPr lang="uk-UA" sz="2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ts val="16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7518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дозвіл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надрами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(ліцензію);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7518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надання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гірничого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відводу;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ts val="1610"/>
              </a:lnSpc>
              <a:spcBef>
                <a:spcPts val="5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7518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463550" lvl="2" indent="-2286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75184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геологічну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маркшейдерську,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обліково-контрольну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документацію.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04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2669</Words>
  <Application>Microsoft Office PowerPoint</Application>
  <PresentationFormat>Широкоэкранный</PresentationFormat>
  <Paragraphs>202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17</cp:revision>
  <dcterms:created xsi:type="dcterms:W3CDTF">2022-09-13T23:35:16Z</dcterms:created>
  <dcterms:modified xsi:type="dcterms:W3CDTF">2022-09-14T00:39:33Z</dcterms:modified>
</cp:coreProperties>
</file>