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38" r:id="rId3"/>
    <p:sldId id="339" r:id="rId4"/>
    <p:sldId id="340" r:id="rId5"/>
    <p:sldId id="341" r:id="rId6"/>
    <p:sldId id="342" r:id="rId7"/>
    <p:sldId id="343" r:id="rId8"/>
    <p:sldId id="344" r:id="rId9"/>
    <p:sldId id="345" r:id="rId10"/>
    <p:sldId id="346" r:id="rId11"/>
    <p:sldId id="347" r:id="rId12"/>
    <p:sldId id="348" r:id="rId13"/>
    <p:sldId id="329" r:id="rId14"/>
    <p:sldId id="262" r:id="rId15"/>
    <p:sldId id="261" r:id="rId16"/>
    <p:sldId id="275" r:id="rId17"/>
    <p:sldId id="263" r:id="rId18"/>
    <p:sldId id="278" r:id="rId19"/>
    <p:sldId id="264" r:id="rId20"/>
    <p:sldId id="265" r:id="rId21"/>
    <p:sldId id="280" r:id="rId22"/>
    <p:sldId id="279" r:id="rId23"/>
    <p:sldId id="266" r:id="rId24"/>
    <p:sldId id="267" r:id="rId25"/>
    <p:sldId id="268" r:id="rId26"/>
    <p:sldId id="281" r:id="rId27"/>
    <p:sldId id="270" r:id="rId28"/>
    <p:sldId id="277" r:id="rId29"/>
    <p:sldId id="282" r:id="rId30"/>
    <p:sldId id="271" r:id="rId31"/>
    <p:sldId id="272" r:id="rId32"/>
    <p:sldId id="273" r:id="rId33"/>
    <p:sldId id="332" r:id="rId34"/>
    <p:sldId id="331" r:id="rId35"/>
    <p:sldId id="335" r:id="rId36"/>
    <p:sldId id="333" r:id="rId37"/>
    <p:sldId id="334" r:id="rId38"/>
    <p:sldId id="336" r:id="rId39"/>
    <p:sldId id="330" r:id="rId40"/>
    <p:sldId id="328" r:id="rId41"/>
    <p:sldId id="303" r:id="rId42"/>
    <p:sldId id="293" r:id="rId43"/>
    <p:sldId id="327" r:id="rId4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370"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7DF58E-C067-49C9-B8E7-951F0A583A1A}" type="datetimeFigureOut">
              <a:rPr lang="uk-UA" smtClean="0"/>
              <a:t>23.02.2022</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B2DF2651-FD83-490F-84FF-B37B9F2C0126}" type="slidenum">
              <a:rPr lang="uk-UA" smtClean="0"/>
              <a:t>‹#›</a:t>
            </a:fld>
            <a:endParaRPr lang="uk-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1539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57DF58E-C067-49C9-B8E7-951F0A583A1A}" type="datetimeFigureOut">
              <a:rPr lang="uk-UA" smtClean="0"/>
              <a:t>23.02.2022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2DF2651-FD83-490F-84FF-B37B9F2C0126}" type="slidenum">
              <a:rPr lang="uk-UA" smtClean="0"/>
              <a:t>‹#›</a:t>
            </a:fld>
            <a:endParaRPr lang="uk-UA"/>
          </a:p>
        </p:txBody>
      </p:sp>
    </p:spTree>
    <p:extLst>
      <p:ext uri="{BB962C8B-B14F-4D97-AF65-F5344CB8AC3E}">
        <p14:creationId xmlns:p14="http://schemas.microsoft.com/office/powerpoint/2010/main" val="1207739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57DF58E-C067-49C9-B8E7-951F0A583A1A}" type="datetimeFigureOut">
              <a:rPr lang="uk-UA" smtClean="0"/>
              <a:t>23.02.2022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2DF2651-FD83-490F-84FF-B37B9F2C0126}" type="slidenum">
              <a:rPr lang="uk-UA" smtClean="0"/>
              <a:t>‹#›</a:t>
            </a:fld>
            <a:endParaRPr lang="uk-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5970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57DF58E-C067-49C9-B8E7-951F0A583A1A}" type="datetimeFigureOut">
              <a:rPr lang="uk-UA" smtClean="0"/>
              <a:t>23.02.2022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2DF2651-FD83-490F-84FF-B37B9F2C0126}"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4799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57DF58E-C067-49C9-B8E7-951F0A583A1A}" type="datetimeFigureOut">
              <a:rPr lang="uk-UA" smtClean="0"/>
              <a:t>23.02.2022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2DF2651-FD83-490F-84FF-B37B9F2C0126}" type="slidenum">
              <a:rPr lang="uk-UA" smtClean="0"/>
              <a:t>‹#›</a:t>
            </a:fld>
            <a:endParaRPr lang="uk-UA"/>
          </a:p>
        </p:txBody>
      </p:sp>
    </p:spTree>
    <p:extLst>
      <p:ext uri="{BB962C8B-B14F-4D97-AF65-F5344CB8AC3E}">
        <p14:creationId xmlns:p14="http://schemas.microsoft.com/office/powerpoint/2010/main" val="2417449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57DF58E-C067-49C9-B8E7-951F0A583A1A}" type="datetimeFigureOut">
              <a:rPr lang="uk-UA" smtClean="0"/>
              <a:t>23.02.2022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2DF2651-FD83-490F-84FF-B37B9F2C0126}"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9592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57DF58E-C067-49C9-B8E7-951F0A583A1A}" type="datetimeFigureOut">
              <a:rPr lang="uk-UA" smtClean="0"/>
              <a:t>23.02.2022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2DF2651-FD83-490F-84FF-B37B9F2C0126}" type="slidenum">
              <a:rPr lang="uk-UA" smtClean="0"/>
              <a:t>‹#›</a:t>
            </a:fld>
            <a:endParaRPr lang="uk-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3752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57DF58E-C067-49C9-B8E7-951F0A583A1A}" type="datetimeFigureOut">
              <a:rPr lang="uk-UA" smtClean="0"/>
              <a:t>23.02.2022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2DF2651-FD83-490F-84FF-B37B9F2C0126}"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24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57DF58E-C067-49C9-B8E7-951F0A583A1A}" type="datetimeFigureOut">
              <a:rPr lang="uk-UA" smtClean="0"/>
              <a:t>23.02.2022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2DF2651-FD83-490F-84FF-B37B9F2C0126}" type="slidenum">
              <a:rPr lang="uk-UA" smtClean="0"/>
              <a:t>‹#›</a:t>
            </a:fld>
            <a:endParaRPr lang="uk-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6408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57DF58E-C067-49C9-B8E7-951F0A583A1A}" type="datetimeFigureOut">
              <a:rPr lang="uk-UA" smtClean="0"/>
              <a:t>23.02.2022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2DF2651-FD83-490F-84FF-B37B9F2C0126}" type="slidenum">
              <a:rPr lang="uk-UA" smtClean="0"/>
              <a:t>‹#›</a:t>
            </a:fld>
            <a:endParaRPr lang="uk-UA"/>
          </a:p>
        </p:txBody>
      </p:sp>
    </p:spTree>
    <p:extLst>
      <p:ext uri="{BB962C8B-B14F-4D97-AF65-F5344CB8AC3E}">
        <p14:creationId xmlns:p14="http://schemas.microsoft.com/office/powerpoint/2010/main" val="1051471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57DF58E-C067-49C9-B8E7-951F0A583A1A}" type="datetimeFigureOut">
              <a:rPr lang="uk-UA" smtClean="0"/>
              <a:t>23.02.2022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2DF2651-FD83-490F-84FF-B37B9F2C0126}" type="slidenum">
              <a:rPr lang="uk-UA" smtClean="0"/>
              <a:t>‹#›</a:t>
            </a:fld>
            <a:endParaRPr lang="uk-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2637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57DF58E-C067-49C9-B8E7-951F0A583A1A}" type="datetimeFigureOut">
              <a:rPr lang="uk-UA" smtClean="0"/>
              <a:t>23.02.2022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2DF2651-FD83-490F-84FF-B37B9F2C0126}" type="slidenum">
              <a:rPr lang="uk-UA" smtClean="0"/>
              <a:t>‹#›</a:t>
            </a:fld>
            <a:endParaRPr lang="uk-UA"/>
          </a:p>
        </p:txBody>
      </p:sp>
    </p:spTree>
    <p:extLst>
      <p:ext uri="{BB962C8B-B14F-4D97-AF65-F5344CB8AC3E}">
        <p14:creationId xmlns:p14="http://schemas.microsoft.com/office/powerpoint/2010/main" val="3051078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57DF58E-C067-49C9-B8E7-951F0A583A1A}" type="datetimeFigureOut">
              <a:rPr lang="uk-UA" smtClean="0"/>
              <a:t>23.02.2022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B2DF2651-FD83-490F-84FF-B37B9F2C0126}" type="slidenum">
              <a:rPr lang="uk-UA" smtClean="0"/>
              <a:t>‹#›</a:t>
            </a:fld>
            <a:endParaRPr lang="uk-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259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57DF58E-C067-49C9-B8E7-951F0A583A1A}" type="datetimeFigureOut">
              <a:rPr lang="uk-UA" smtClean="0"/>
              <a:t>23.02.2022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B2DF2651-FD83-490F-84FF-B37B9F2C0126}"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3463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7DF58E-C067-49C9-B8E7-951F0A583A1A}" type="datetimeFigureOut">
              <a:rPr lang="uk-UA" smtClean="0"/>
              <a:t>23.02.2022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B2DF2651-FD83-490F-84FF-B37B9F2C0126}" type="slidenum">
              <a:rPr lang="uk-UA" smtClean="0"/>
              <a:t>‹#›</a:t>
            </a:fld>
            <a:endParaRPr lang="uk-UA"/>
          </a:p>
        </p:txBody>
      </p:sp>
    </p:spTree>
    <p:extLst>
      <p:ext uri="{BB962C8B-B14F-4D97-AF65-F5344CB8AC3E}">
        <p14:creationId xmlns:p14="http://schemas.microsoft.com/office/powerpoint/2010/main" val="49940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57DF58E-C067-49C9-B8E7-951F0A583A1A}" type="datetimeFigureOut">
              <a:rPr lang="uk-UA" smtClean="0"/>
              <a:t>23.02.2022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2DF2651-FD83-490F-84FF-B37B9F2C0126}" type="slidenum">
              <a:rPr lang="uk-UA" smtClean="0"/>
              <a:t>‹#›</a:t>
            </a:fld>
            <a:endParaRPr lang="uk-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4404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57DF58E-C067-49C9-B8E7-951F0A583A1A}" type="datetimeFigureOut">
              <a:rPr lang="uk-UA" smtClean="0"/>
              <a:t>23.02.2022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2DF2651-FD83-490F-84FF-B37B9F2C0126}" type="slidenum">
              <a:rPr lang="uk-UA" smtClean="0"/>
              <a:t>‹#›</a:t>
            </a:fld>
            <a:endParaRPr lang="uk-UA"/>
          </a:p>
        </p:txBody>
      </p:sp>
    </p:spTree>
    <p:extLst>
      <p:ext uri="{BB962C8B-B14F-4D97-AF65-F5344CB8AC3E}">
        <p14:creationId xmlns:p14="http://schemas.microsoft.com/office/powerpoint/2010/main" val="312250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7DF58E-C067-49C9-B8E7-951F0A583A1A}" type="datetimeFigureOut">
              <a:rPr lang="uk-UA" smtClean="0"/>
              <a:t>23.02.2022</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2DF2651-FD83-490F-84FF-B37B9F2C0126}" type="slidenum">
              <a:rPr lang="uk-UA" smtClean="0"/>
              <a:t>‹#›</a:t>
            </a:fld>
            <a:endParaRPr lang="uk-UA"/>
          </a:p>
        </p:txBody>
      </p:sp>
    </p:spTree>
    <p:extLst>
      <p:ext uri="{BB962C8B-B14F-4D97-AF65-F5344CB8AC3E}">
        <p14:creationId xmlns:p14="http://schemas.microsoft.com/office/powerpoint/2010/main" val="2109618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auPIQAqWlsA&amp;t=12s"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Біофізичні основи мембранних процесів</a:t>
            </a:r>
            <a:endParaRPr lang="uk-UA" dirty="0"/>
          </a:p>
        </p:txBody>
      </p:sp>
      <p:sp>
        <p:nvSpPr>
          <p:cNvPr id="3" name="Подзаголовок 2"/>
          <p:cNvSpPr>
            <a:spLocks noGrp="1"/>
          </p:cNvSpPr>
          <p:nvPr>
            <p:ph type="subTitle" idx="1"/>
          </p:nvPr>
        </p:nvSpPr>
        <p:spPr/>
        <p:txBody>
          <a:bodyPr>
            <a:normAutofit/>
          </a:bodyPr>
          <a:lstStyle/>
          <a:p>
            <a:pPr marL="742950" indent="-742950">
              <a:buAutoNum type="arabicPeriod"/>
            </a:pPr>
            <a:r>
              <a:rPr lang="uk-UA" sz="2800" dirty="0" smtClean="0"/>
              <a:t>Структура мембран</a:t>
            </a:r>
          </a:p>
          <a:p>
            <a:pPr marL="742950" indent="-742950">
              <a:buAutoNum type="arabicPeriod"/>
            </a:pPr>
            <a:r>
              <a:rPr lang="uk-UA" sz="2800" dirty="0" smtClean="0"/>
              <a:t>Пасивний та активний транспорт</a:t>
            </a:r>
            <a:endParaRPr lang="uk-UA" sz="2800" dirty="0"/>
          </a:p>
        </p:txBody>
      </p:sp>
    </p:spTree>
    <p:extLst>
      <p:ext uri="{BB962C8B-B14F-4D97-AF65-F5344CB8AC3E}">
        <p14:creationId xmlns:p14="http://schemas.microsoft.com/office/powerpoint/2010/main" val="2051289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771" y="1128713"/>
            <a:ext cx="10270176" cy="420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Номер слайда 6"/>
          <p:cNvSpPr>
            <a:spLocks noGrp="1"/>
          </p:cNvSpPr>
          <p:nvPr>
            <p:ph type="sldNum" sz="quarter" idx="12"/>
          </p:nvPr>
        </p:nvSpPr>
        <p:spPr/>
        <p:txBody>
          <a:bodyPr/>
          <a:lstStyle/>
          <a:p>
            <a:fld id="{BD97C1CD-9E65-43C1-85A4-266606547339}" type="slidenum">
              <a:rPr lang="uk-UA" smtClean="0"/>
              <a:t>10</a:t>
            </a:fld>
            <a:endParaRPr lang="uk-UA"/>
          </a:p>
        </p:txBody>
      </p:sp>
    </p:spTree>
    <p:extLst>
      <p:ext uri="{BB962C8B-B14F-4D97-AF65-F5344CB8AC3E}">
        <p14:creationId xmlns:p14="http://schemas.microsoft.com/office/powerpoint/2010/main" val="680730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928688"/>
            <a:ext cx="9744075"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Номер слайда 6"/>
          <p:cNvSpPr>
            <a:spLocks noGrp="1"/>
          </p:cNvSpPr>
          <p:nvPr>
            <p:ph type="sldNum" sz="quarter" idx="12"/>
          </p:nvPr>
        </p:nvSpPr>
        <p:spPr/>
        <p:txBody>
          <a:bodyPr/>
          <a:lstStyle/>
          <a:p>
            <a:fld id="{BD97C1CD-9E65-43C1-85A4-266606547339}" type="slidenum">
              <a:rPr lang="uk-UA" smtClean="0"/>
              <a:t>11</a:t>
            </a:fld>
            <a:endParaRPr lang="uk-UA"/>
          </a:p>
        </p:txBody>
      </p:sp>
    </p:spTree>
    <p:extLst>
      <p:ext uri="{BB962C8B-B14F-4D97-AF65-F5344CB8AC3E}">
        <p14:creationId xmlns:p14="http://schemas.microsoft.com/office/powerpoint/2010/main" val="4085505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51665" y="2743198"/>
            <a:ext cx="6815669" cy="1515533"/>
          </a:xfrm>
        </p:spPr>
        <p:txBody>
          <a:bodyPr/>
          <a:lstStyle/>
          <a:p>
            <a:r>
              <a:rPr lang="uk-UA" dirty="0"/>
              <a:t>2</a:t>
            </a:r>
            <a:r>
              <a:rPr lang="uk-UA" dirty="0" smtClean="0"/>
              <a:t>. Пасивний </a:t>
            </a:r>
            <a:r>
              <a:rPr lang="uk-UA" dirty="0"/>
              <a:t>та активний </a:t>
            </a:r>
            <a:r>
              <a:rPr lang="uk-UA" dirty="0" smtClean="0"/>
              <a:t>транспорт</a:t>
            </a:r>
            <a:endParaRPr lang="ru-RU" dirty="0"/>
          </a:p>
        </p:txBody>
      </p:sp>
    </p:spTree>
    <p:extLst>
      <p:ext uri="{BB962C8B-B14F-4D97-AF65-F5344CB8AC3E}">
        <p14:creationId xmlns:p14="http://schemas.microsoft.com/office/powerpoint/2010/main" val="101537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err="1"/>
              <a:t>Мембранний</a:t>
            </a:r>
            <a:r>
              <a:rPr lang="ru-RU" b="1" dirty="0"/>
              <a:t> </a:t>
            </a:r>
            <a:r>
              <a:rPr lang="ru-RU" b="1" dirty="0" smtClean="0"/>
              <a:t>транспорт</a:t>
            </a:r>
            <a:endParaRPr lang="ru-RU" dirty="0"/>
          </a:p>
        </p:txBody>
      </p:sp>
      <p:sp>
        <p:nvSpPr>
          <p:cNvPr id="4" name="Объект 3"/>
          <p:cNvSpPr>
            <a:spLocks noGrp="1"/>
          </p:cNvSpPr>
          <p:nvPr>
            <p:ph idx="1"/>
          </p:nvPr>
        </p:nvSpPr>
        <p:spPr>
          <a:xfrm>
            <a:off x="1295401" y="2556932"/>
            <a:ext cx="9601196" cy="3488268"/>
          </a:xfrm>
        </p:spPr>
        <p:txBody>
          <a:bodyPr>
            <a:normAutofit lnSpcReduction="10000"/>
          </a:bodyPr>
          <a:lstStyle/>
          <a:p>
            <a:r>
              <a:rPr lang="uk-UA" dirty="0" smtClean="0">
                <a:latin typeface="Times New Roman" panose="02020603050405020304" pitchFamily="18" charset="0"/>
                <a:cs typeface="Times New Roman" panose="02020603050405020304" pitchFamily="18" charset="0"/>
              </a:rPr>
              <a:t>Живі системи на всіх рівнях організації, у тому числі клітина і клітинні органоїди, є відкритими термодинамічними системами. Тому мембранний транспорт речовин є необхідною умовою життя.</a:t>
            </a:r>
          </a:p>
          <a:p>
            <a:r>
              <a:rPr lang="uk-UA" dirty="0" smtClean="0">
                <a:latin typeface="Times New Roman" panose="02020603050405020304" pitchFamily="18" charset="0"/>
                <a:cs typeface="Times New Roman" panose="02020603050405020304" pitchFamily="18" charset="0"/>
              </a:rPr>
              <a:t> Порушення транспорту речовин через </a:t>
            </a:r>
            <a:r>
              <a:rPr lang="uk-UA" dirty="0" err="1" smtClean="0">
                <a:latin typeface="Times New Roman" panose="02020603050405020304" pitchFamily="18" charset="0"/>
                <a:cs typeface="Times New Roman" panose="02020603050405020304" pitchFamily="18" charset="0"/>
              </a:rPr>
              <a:t>біомембрани</a:t>
            </a:r>
            <a:r>
              <a:rPr lang="uk-UA" dirty="0" smtClean="0">
                <a:latin typeface="Times New Roman" panose="02020603050405020304" pitchFamily="18" charset="0"/>
                <a:cs typeface="Times New Roman" panose="02020603050405020304" pitchFamily="18" charset="0"/>
              </a:rPr>
              <a:t> приводить до патології. А саме лікування здебільшого також зв'язане із взаємодією і перенесенням лікувальних речовин через мембрани як безпосередньо, так і опосередковано </a:t>
            </a:r>
            <a:r>
              <a:rPr lang="uk-UA" dirty="0" err="1" smtClean="0">
                <a:latin typeface="Times New Roman" panose="02020603050405020304" pitchFamily="18" charset="0"/>
                <a:cs typeface="Times New Roman" panose="02020603050405020304" pitchFamily="18" charset="0"/>
              </a:rPr>
              <a:t>ліпосомами</a:t>
            </a:r>
            <a:r>
              <a:rPr lang="uk-UA" dirty="0" smtClean="0">
                <a:latin typeface="Times New Roman" panose="02020603050405020304" pitchFamily="18" charset="0"/>
                <a:cs typeface="Times New Roman" panose="02020603050405020304" pitchFamily="18" charset="0"/>
              </a:rPr>
              <a:t>. </a:t>
            </a:r>
          </a:p>
          <a:p>
            <a:r>
              <a:rPr lang="uk-UA" dirty="0" smtClean="0">
                <a:latin typeface="Times New Roman" panose="02020603050405020304" pitchFamily="18" charset="0"/>
                <a:cs typeface="Times New Roman" panose="02020603050405020304" pitchFamily="18" charset="0"/>
              </a:rPr>
              <a:t>Транспорт речовин через клітинні мембрани можна поділити на два типи: активний і пасивний</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9159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2772403" y="916197"/>
            <a:ext cx="6543675" cy="4991100"/>
          </a:xfrm>
          <a:prstGeom prst="rect">
            <a:avLst/>
          </a:prstGeom>
        </p:spPr>
      </p:pic>
      <p:pic>
        <p:nvPicPr>
          <p:cNvPr id="7" name="Рисунок 6"/>
          <p:cNvPicPr>
            <a:picLocks noChangeAspect="1"/>
          </p:cNvPicPr>
          <p:nvPr/>
        </p:nvPicPr>
        <p:blipFill>
          <a:blip r:embed="rId3"/>
          <a:stretch>
            <a:fillRect/>
          </a:stretch>
        </p:blipFill>
        <p:spPr>
          <a:xfrm>
            <a:off x="841076" y="4014429"/>
            <a:ext cx="2405177" cy="1635874"/>
          </a:xfrm>
          <a:prstGeom prst="rect">
            <a:avLst/>
          </a:prstGeom>
        </p:spPr>
      </p:pic>
      <p:pic>
        <p:nvPicPr>
          <p:cNvPr id="8" name="Рисунок 7"/>
          <p:cNvPicPr>
            <a:picLocks noChangeAspect="1"/>
          </p:cNvPicPr>
          <p:nvPr/>
        </p:nvPicPr>
        <p:blipFill>
          <a:blip r:embed="rId4"/>
          <a:stretch>
            <a:fillRect/>
          </a:stretch>
        </p:blipFill>
        <p:spPr>
          <a:xfrm>
            <a:off x="8988723" y="4014428"/>
            <a:ext cx="2502379" cy="1572441"/>
          </a:xfrm>
          <a:prstGeom prst="rect">
            <a:avLst/>
          </a:prstGeom>
        </p:spPr>
      </p:pic>
    </p:spTree>
    <p:extLst>
      <p:ext uri="{BB962C8B-B14F-4D97-AF65-F5344CB8AC3E}">
        <p14:creationId xmlns:p14="http://schemas.microsoft.com/office/powerpoint/2010/main" val="859688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032932" y="963320"/>
            <a:ext cx="5604936" cy="4832092"/>
          </a:xfrm>
          <a:prstGeom prst="rect">
            <a:avLst/>
          </a:prstGeom>
        </p:spPr>
        <p:txBody>
          <a:bodyPr wrap="square">
            <a:spAutoFit/>
          </a:bodyPr>
          <a:lstStyle/>
          <a:p>
            <a:pPr indent="360000"/>
            <a:r>
              <a:rPr lang="uk-UA" sz="2200" b="1" i="1" dirty="0" smtClean="0">
                <a:latin typeface="Times New Roman" panose="02020603050405020304" pitchFamily="18" charset="0"/>
                <a:cs typeface="Times New Roman" panose="02020603050405020304" pitchFamily="18" charset="0"/>
              </a:rPr>
              <a:t>Канали мембрани</a:t>
            </a:r>
            <a:r>
              <a:rPr lang="uk-UA" sz="2200" dirty="0" smtClean="0">
                <a:latin typeface="Times New Roman" panose="02020603050405020304" pitchFamily="18" charset="0"/>
                <a:cs typeface="Times New Roman" panose="02020603050405020304" pitchFamily="18" charset="0"/>
              </a:rPr>
              <a:t>, що являють собою пори, або, грубо кажучи, отвори, представлені у великій різноманітності.  </a:t>
            </a:r>
          </a:p>
          <a:p>
            <a:pPr indent="360000"/>
            <a:r>
              <a:rPr lang="uk-UA" sz="2200" dirty="0" smtClean="0">
                <a:latin typeface="Times New Roman" panose="02020603050405020304" pitchFamily="18" charset="0"/>
                <a:cs typeface="Times New Roman" panose="02020603050405020304" pitchFamily="18" charset="0"/>
              </a:rPr>
              <a:t>Залежно від іона, який вони можуть пропускати, бувають </a:t>
            </a:r>
            <a:r>
              <a:rPr lang="uk-UA" sz="2200" i="1" dirty="0" smtClean="0">
                <a:latin typeface="Times New Roman" panose="02020603050405020304" pitchFamily="18" charset="0"/>
                <a:cs typeface="Times New Roman" panose="02020603050405020304" pitchFamily="18" charset="0"/>
              </a:rPr>
              <a:t>натрієві, калієві, кальцієві, хлорні канали</a:t>
            </a:r>
            <a:r>
              <a:rPr lang="uk-UA" sz="2200" dirty="0" smtClean="0">
                <a:latin typeface="Times New Roman" panose="02020603050405020304" pitchFamily="18" charset="0"/>
                <a:cs typeface="Times New Roman" panose="02020603050405020304" pitchFamily="18" charset="0"/>
              </a:rPr>
              <a:t>. Зрозуміло, що вони здатні </a:t>
            </a:r>
            <a:r>
              <a:rPr lang="uk-UA" sz="2200" i="1" dirty="0" smtClean="0">
                <a:latin typeface="Times New Roman" panose="02020603050405020304" pitchFamily="18" charset="0"/>
                <a:cs typeface="Times New Roman" panose="02020603050405020304" pitchFamily="18" charset="0"/>
              </a:rPr>
              <a:t>відкриватися і закриватися</a:t>
            </a:r>
            <a:r>
              <a:rPr lang="uk-UA" sz="2200" dirty="0" smtClean="0">
                <a:latin typeface="Times New Roman" panose="02020603050405020304" pitchFamily="18" charset="0"/>
                <a:cs typeface="Times New Roman" panose="02020603050405020304" pitchFamily="18" charset="0"/>
              </a:rPr>
              <a:t>, але роблять це не просто так чи коли їм заманеться, а </a:t>
            </a:r>
            <a:r>
              <a:rPr lang="uk-UA" sz="2200" i="1" dirty="0" smtClean="0">
                <a:latin typeface="Times New Roman" panose="02020603050405020304" pitchFamily="18" charset="0"/>
                <a:cs typeface="Times New Roman" panose="02020603050405020304" pitchFamily="18" charset="0"/>
              </a:rPr>
              <a:t>під дією певного впливу – стимулу</a:t>
            </a:r>
            <a:r>
              <a:rPr lang="uk-UA" sz="2200" dirty="0" smtClean="0">
                <a:latin typeface="Times New Roman" panose="02020603050405020304" pitchFamily="18" charset="0"/>
                <a:cs typeface="Times New Roman" panose="02020603050405020304" pitchFamily="18" charset="0"/>
              </a:rPr>
              <a:t>. Після закінчення дії цього впливу канали закриваються. </a:t>
            </a:r>
            <a:r>
              <a:rPr lang="ru-RU" sz="2200" i="1" dirty="0" smtClean="0">
                <a:latin typeface="Times New Roman" panose="02020603050405020304" pitchFamily="18" charset="0"/>
                <a:cs typeface="Times New Roman" panose="02020603050405020304" pitchFamily="18" charset="0"/>
              </a:rPr>
              <a:t>Стимулами</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можуть</a:t>
            </a:r>
            <a:r>
              <a:rPr lang="ru-RU" sz="2200" dirty="0" smtClean="0">
                <a:latin typeface="Times New Roman" panose="02020603050405020304" pitchFamily="18" charset="0"/>
                <a:cs typeface="Times New Roman" panose="02020603050405020304" pitchFamily="18" charset="0"/>
              </a:rPr>
              <a:t> бути </a:t>
            </a:r>
            <a:r>
              <a:rPr lang="ru-RU" sz="2200" dirty="0" err="1" smtClean="0">
                <a:latin typeface="Times New Roman" panose="02020603050405020304" pitchFamily="18" charset="0"/>
                <a:cs typeface="Times New Roman" panose="02020603050405020304" pitchFamily="18" charset="0"/>
              </a:rPr>
              <a:t>чи</a:t>
            </a:r>
            <a:r>
              <a:rPr lang="ru-RU" sz="2200" dirty="0" smtClean="0">
                <a:latin typeface="Times New Roman" panose="02020603050405020304" pitchFamily="18" charset="0"/>
                <a:cs typeface="Times New Roman" panose="02020603050405020304" pitchFamily="18" charset="0"/>
              </a:rPr>
              <a:t> то </a:t>
            </a:r>
            <a:r>
              <a:rPr lang="ru-RU" sz="2200" dirty="0" err="1" smtClean="0">
                <a:latin typeface="Times New Roman" panose="02020603050405020304" pitchFamily="18" charset="0"/>
                <a:cs typeface="Times New Roman" panose="02020603050405020304" pitchFamily="18" charset="0"/>
              </a:rPr>
              <a:t>механічна</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дія</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чи</a:t>
            </a:r>
            <a:r>
              <a:rPr lang="ru-RU" sz="2200" dirty="0" smtClean="0">
                <a:latin typeface="Times New Roman" panose="02020603050405020304" pitchFamily="18" charset="0"/>
                <a:cs typeface="Times New Roman" panose="02020603050405020304" pitchFamily="18" charset="0"/>
              </a:rPr>
              <a:t> то </a:t>
            </a:r>
            <a:r>
              <a:rPr lang="ru-RU" sz="2200" dirty="0" err="1" smtClean="0">
                <a:latin typeface="Times New Roman" panose="02020603050405020304" pitchFamily="18" charset="0"/>
                <a:cs typeface="Times New Roman" panose="02020603050405020304" pitchFamily="18" charset="0"/>
              </a:rPr>
              <a:t>хімічна</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речовина</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чи</a:t>
            </a:r>
            <a:r>
              <a:rPr lang="ru-RU" sz="2200" dirty="0" smtClean="0">
                <a:latin typeface="Times New Roman" panose="02020603050405020304" pitchFamily="18" charset="0"/>
                <a:cs typeface="Times New Roman" panose="02020603050405020304" pitchFamily="18" charset="0"/>
              </a:rPr>
              <a:t> то </a:t>
            </a:r>
            <a:r>
              <a:rPr lang="ru-RU" sz="2200" dirty="0" err="1" smtClean="0">
                <a:latin typeface="Times New Roman" panose="02020603050405020304" pitchFamily="18" charset="0"/>
                <a:cs typeface="Times New Roman" panose="02020603050405020304" pitchFamily="18" charset="0"/>
              </a:rPr>
              <a:t>електричний</a:t>
            </a:r>
            <a:r>
              <a:rPr lang="ru-RU" sz="2200" dirty="0" smtClean="0">
                <a:latin typeface="Times New Roman" panose="02020603050405020304" pitchFamily="18" charset="0"/>
                <a:cs typeface="Times New Roman" panose="02020603050405020304" pitchFamily="18" charset="0"/>
              </a:rPr>
              <a:t> струм </a:t>
            </a:r>
            <a:r>
              <a:rPr lang="ru-RU" sz="2200" dirty="0" err="1" smtClean="0">
                <a:latin typeface="Times New Roman" panose="02020603050405020304" pitchFamily="18" charset="0"/>
                <a:cs typeface="Times New Roman" panose="02020603050405020304" pitchFamily="18" charset="0"/>
              </a:rPr>
              <a:t>або</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зміна</a:t>
            </a:r>
            <a:r>
              <a:rPr lang="ru-RU" sz="2200" dirty="0" smtClean="0">
                <a:latin typeface="Times New Roman" panose="02020603050405020304" pitchFamily="18" charset="0"/>
                <a:cs typeface="Times New Roman" panose="02020603050405020304" pitchFamily="18" charset="0"/>
              </a:rPr>
              <a:t> мембранного </a:t>
            </a:r>
            <a:r>
              <a:rPr lang="ru-RU" sz="2200" dirty="0" err="1" smtClean="0">
                <a:latin typeface="Times New Roman" panose="02020603050405020304" pitchFamily="18" charset="0"/>
                <a:cs typeface="Times New Roman" panose="02020603050405020304" pitchFamily="18" charset="0"/>
              </a:rPr>
              <a:t>потенціалу</a:t>
            </a:r>
            <a:r>
              <a:rPr lang="ru-RU" sz="2200" dirty="0" smtClean="0">
                <a:latin typeface="Times New Roman" panose="02020603050405020304" pitchFamily="18" charset="0"/>
                <a:cs typeface="Times New Roman" panose="02020603050405020304" pitchFamily="18" charset="0"/>
              </a:rPr>
              <a:t>.</a:t>
            </a:r>
            <a:endParaRPr lang="uk-UA" sz="22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8702" y="1395120"/>
            <a:ext cx="4475625" cy="3388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4262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675716" y="1466022"/>
            <a:ext cx="7763684" cy="1685315"/>
          </a:xfrm>
          <a:prstGeom prst="rect">
            <a:avLst/>
          </a:prstGeom>
        </p:spPr>
      </p:pic>
      <p:pic>
        <p:nvPicPr>
          <p:cNvPr id="3" name="Рисунок 2"/>
          <p:cNvPicPr>
            <a:picLocks noChangeAspect="1"/>
          </p:cNvPicPr>
          <p:nvPr/>
        </p:nvPicPr>
        <p:blipFill>
          <a:blip r:embed="rId3">
            <a:duotone>
              <a:schemeClr val="accent1">
                <a:shade val="45000"/>
                <a:satMod val="135000"/>
              </a:schemeClr>
              <a:prstClr val="white"/>
            </a:duotone>
          </a:blip>
          <a:stretch>
            <a:fillRect/>
          </a:stretch>
        </p:blipFill>
        <p:spPr>
          <a:xfrm>
            <a:off x="1418425" y="3299583"/>
            <a:ext cx="7741211" cy="2610149"/>
          </a:xfrm>
          <a:prstGeom prst="rect">
            <a:avLst/>
          </a:prstGeom>
        </p:spPr>
      </p:pic>
      <p:pic>
        <p:nvPicPr>
          <p:cNvPr id="5" name="Рисунок 4"/>
          <p:cNvPicPr>
            <a:picLocks noChangeAspect="1"/>
          </p:cNvPicPr>
          <p:nvPr/>
        </p:nvPicPr>
        <p:blipFill>
          <a:blip r:embed="rId4">
            <a:duotone>
              <a:schemeClr val="accent1">
                <a:shade val="45000"/>
                <a:satMod val="135000"/>
              </a:schemeClr>
              <a:prstClr val="white"/>
            </a:duotone>
          </a:blip>
          <a:stretch>
            <a:fillRect/>
          </a:stretch>
        </p:blipFill>
        <p:spPr>
          <a:xfrm>
            <a:off x="7567583" y="737015"/>
            <a:ext cx="3895725" cy="600075"/>
          </a:xfrm>
          <a:prstGeom prst="rect">
            <a:avLst/>
          </a:prstGeom>
        </p:spPr>
      </p:pic>
    </p:spTree>
    <p:extLst>
      <p:ext uri="{BB962C8B-B14F-4D97-AF65-F5344CB8AC3E}">
        <p14:creationId xmlns:p14="http://schemas.microsoft.com/office/powerpoint/2010/main" val="3262238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t="11348" r="5990" b="51308"/>
          <a:stretch/>
        </p:blipFill>
        <p:spPr>
          <a:xfrm>
            <a:off x="2819399" y="1518249"/>
            <a:ext cx="6160699" cy="1846054"/>
          </a:xfrm>
          <a:prstGeom prst="rect">
            <a:avLst/>
          </a:prstGeom>
        </p:spPr>
      </p:pic>
      <p:pic>
        <p:nvPicPr>
          <p:cNvPr id="3" name="Рисунок 2"/>
          <p:cNvPicPr>
            <a:picLocks noChangeAspect="1"/>
          </p:cNvPicPr>
          <p:nvPr/>
        </p:nvPicPr>
        <p:blipFill>
          <a:blip r:embed="rId3"/>
          <a:stretch>
            <a:fillRect/>
          </a:stretch>
        </p:blipFill>
        <p:spPr>
          <a:xfrm>
            <a:off x="4119562" y="3459103"/>
            <a:ext cx="3952875" cy="2562225"/>
          </a:xfrm>
          <a:prstGeom prst="rect">
            <a:avLst/>
          </a:prstGeom>
        </p:spPr>
      </p:pic>
      <p:pic>
        <p:nvPicPr>
          <p:cNvPr id="5" name="Рисунок 4"/>
          <p:cNvPicPr>
            <a:picLocks noChangeAspect="1"/>
          </p:cNvPicPr>
          <p:nvPr/>
        </p:nvPicPr>
        <p:blipFill>
          <a:blip r:embed="rId4">
            <a:duotone>
              <a:schemeClr val="accent1">
                <a:shade val="45000"/>
                <a:satMod val="135000"/>
              </a:schemeClr>
              <a:prstClr val="white"/>
            </a:duotone>
          </a:blip>
          <a:stretch>
            <a:fillRect/>
          </a:stretch>
        </p:blipFill>
        <p:spPr>
          <a:xfrm>
            <a:off x="7567583" y="737015"/>
            <a:ext cx="3895725" cy="600075"/>
          </a:xfrm>
          <a:prstGeom prst="rect">
            <a:avLst/>
          </a:prstGeom>
        </p:spPr>
      </p:pic>
    </p:spTree>
    <p:extLst>
      <p:ext uri="{BB962C8B-B14F-4D97-AF65-F5344CB8AC3E}">
        <p14:creationId xmlns:p14="http://schemas.microsoft.com/office/powerpoint/2010/main" val="2635977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833023" y="1645849"/>
            <a:ext cx="7911379" cy="3926816"/>
          </a:xfrm>
          <a:prstGeom prst="rect">
            <a:avLst/>
          </a:prstGeom>
        </p:spPr>
      </p:pic>
      <p:pic>
        <p:nvPicPr>
          <p:cNvPr id="5" name="Рисунок 4"/>
          <p:cNvPicPr>
            <a:picLocks noChangeAspect="1"/>
          </p:cNvPicPr>
          <p:nvPr/>
        </p:nvPicPr>
        <p:blipFill>
          <a:blip r:embed="rId3">
            <a:duotone>
              <a:schemeClr val="accent1">
                <a:shade val="45000"/>
                <a:satMod val="135000"/>
              </a:schemeClr>
              <a:prstClr val="white"/>
            </a:duotone>
          </a:blip>
          <a:stretch>
            <a:fillRect/>
          </a:stretch>
        </p:blipFill>
        <p:spPr>
          <a:xfrm>
            <a:off x="7567583" y="737015"/>
            <a:ext cx="3895725" cy="600075"/>
          </a:xfrm>
          <a:prstGeom prst="rect">
            <a:avLst/>
          </a:prstGeom>
        </p:spPr>
      </p:pic>
      <p:pic>
        <p:nvPicPr>
          <p:cNvPr id="3" name="Рисунок 2"/>
          <p:cNvPicPr>
            <a:picLocks noChangeAspect="1"/>
          </p:cNvPicPr>
          <p:nvPr/>
        </p:nvPicPr>
        <p:blipFill>
          <a:blip r:embed="rId4"/>
          <a:stretch>
            <a:fillRect/>
          </a:stretch>
        </p:blipFill>
        <p:spPr>
          <a:xfrm>
            <a:off x="9233390" y="1269611"/>
            <a:ext cx="2162175" cy="447675"/>
          </a:xfrm>
          <a:prstGeom prst="rect">
            <a:avLst/>
          </a:prstGeom>
        </p:spPr>
      </p:pic>
    </p:spTree>
    <p:extLst>
      <p:ext uri="{BB962C8B-B14F-4D97-AF65-F5344CB8AC3E}">
        <p14:creationId xmlns:p14="http://schemas.microsoft.com/office/powerpoint/2010/main" val="33879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t="8957" b="48647"/>
          <a:stretch/>
        </p:blipFill>
        <p:spPr>
          <a:xfrm>
            <a:off x="1162048" y="2398143"/>
            <a:ext cx="5972175" cy="2027208"/>
          </a:xfrm>
          <a:prstGeom prst="rect">
            <a:avLst/>
          </a:prstGeom>
        </p:spPr>
      </p:pic>
      <p:pic>
        <p:nvPicPr>
          <p:cNvPr id="5" name="Рисунок 4"/>
          <p:cNvPicPr>
            <a:picLocks noChangeAspect="1"/>
          </p:cNvPicPr>
          <p:nvPr/>
        </p:nvPicPr>
        <p:blipFill>
          <a:blip r:embed="rId3"/>
          <a:stretch>
            <a:fillRect/>
          </a:stretch>
        </p:blipFill>
        <p:spPr>
          <a:xfrm>
            <a:off x="7427343" y="2398143"/>
            <a:ext cx="3629025" cy="2305050"/>
          </a:xfrm>
          <a:prstGeom prst="rect">
            <a:avLst/>
          </a:prstGeom>
        </p:spPr>
      </p:pic>
      <p:pic>
        <p:nvPicPr>
          <p:cNvPr id="7" name="Рисунок 6"/>
          <p:cNvPicPr>
            <a:picLocks noChangeAspect="1"/>
          </p:cNvPicPr>
          <p:nvPr/>
        </p:nvPicPr>
        <p:blipFill>
          <a:blip r:embed="rId4">
            <a:duotone>
              <a:schemeClr val="accent1">
                <a:shade val="45000"/>
                <a:satMod val="135000"/>
              </a:schemeClr>
              <a:prstClr val="white"/>
            </a:duotone>
          </a:blip>
          <a:stretch>
            <a:fillRect/>
          </a:stretch>
        </p:blipFill>
        <p:spPr>
          <a:xfrm>
            <a:off x="7567583" y="737015"/>
            <a:ext cx="3895725" cy="600075"/>
          </a:xfrm>
          <a:prstGeom prst="rect">
            <a:avLst/>
          </a:prstGeom>
        </p:spPr>
      </p:pic>
      <p:pic>
        <p:nvPicPr>
          <p:cNvPr id="6" name="Рисунок 5"/>
          <p:cNvPicPr>
            <a:picLocks noChangeAspect="1"/>
          </p:cNvPicPr>
          <p:nvPr/>
        </p:nvPicPr>
        <p:blipFill>
          <a:blip r:embed="rId5"/>
          <a:stretch>
            <a:fillRect/>
          </a:stretch>
        </p:blipFill>
        <p:spPr>
          <a:xfrm>
            <a:off x="9157189" y="1253965"/>
            <a:ext cx="2162175" cy="447675"/>
          </a:xfrm>
          <a:prstGeom prst="rect">
            <a:avLst/>
          </a:prstGeom>
        </p:spPr>
      </p:pic>
    </p:spTree>
    <p:extLst>
      <p:ext uri="{BB962C8B-B14F-4D97-AF65-F5344CB8AC3E}">
        <p14:creationId xmlns:p14="http://schemas.microsoft.com/office/powerpoint/2010/main" val="1724050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2094801" y="1156341"/>
            <a:ext cx="8154520" cy="819472"/>
          </a:xfrm>
          <a:prstGeom prst="rect">
            <a:avLst/>
          </a:prstGeom>
          <a:effectLst/>
        </p:spPr>
        <p:txBody>
          <a:bodyPr anchor="b" anchorCtr="0">
            <a:noAutofit/>
          </a:bodyPr>
          <a:lstStyle/>
          <a:p>
            <a:pPr marL="457200" indent="-457200">
              <a:lnSpc>
                <a:spcPct val="120000"/>
              </a:lnSpc>
              <a:spcBef>
                <a:spcPts val="0"/>
              </a:spcBef>
              <a:spcAft>
                <a:spcPts val="0"/>
              </a:spcAft>
            </a:pPr>
            <a:r>
              <a:rPr lang="uk-UA" sz="6600" dirty="0" smtClean="0"/>
              <a:t>1. Структура </a:t>
            </a:r>
            <a:r>
              <a:rPr lang="uk-UA" sz="6600" dirty="0"/>
              <a:t>мембран</a:t>
            </a:r>
          </a:p>
        </p:txBody>
      </p:sp>
      <p:pic>
        <p:nvPicPr>
          <p:cNvPr id="4" name="Рисунок 3"/>
          <p:cNvPicPr/>
          <p:nvPr/>
        </p:nvPicPr>
        <p:blipFill>
          <a:blip r:embed="rId2" cstate="print"/>
          <a:stretch>
            <a:fillRect/>
          </a:stretch>
        </p:blipFill>
        <p:spPr>
          <a:xfrm>
            <a:off x="4451420" y="2602523"/>
            <a:ext cx="6471140" cy="1768833"/>
          </a:xfrm>
          <a:prstGeom prst="rect">
            <a:avLst/>
          </a:prstGeom>
          <a:noFill/>
          <a:ln>
            <a:noFill/>
          </a:ln>
          <a:effectLst/>
        </p:spPr>
      </p:pic>
      <p:sp>
        <p:nvSpPr>
          <p:cNvPr id="5" name="TextBox 4"/>
          <p:cNvSpPr txBox="1"/>
          <p:nvPr/>
        </p:nvSpPr>
        <p:spPr>
          <a:xfrm>
            <a:off x="1436914" y="2602523"/>
            <a:ext cx="6812782" cy="954107"/>
          </a:xfrm>
          <a:prstGeom prst="rect">
            <a:avLst/>
          </a:prstGeom>
          <a:noFill/>
        </p:spPr>
        <p:txBody>
          <a:bodyPr wrap="square" rtlCol="0">
            <a:spAutoFit/>
          </a:bodyPr>
          <a:lstStyle/>
          <a:p>
            <a:r>
              <a:rPr lang="uk-UA" sz="2800" dirty="0" smtClean="0">
                <a:latin typeface="Arial" panose="020B0604020202020204" pitchFamily="34" charset="0"/>
                <a:cs typeface="Arial" panose="020B0604020202020204" pitchFamily="34" charset="0"/>
              </a:rPr>
              <a:t>- Клітинна</a:t>
            </a:r>
            <a:br>
              <a:rPr lang="uk-UA" sz="2800" dirty="0" smtClean="0">
                <a:latin typeface="Arial" panose="020B0604020202020204" pitchFamily="34" charset="0"/>
                <a:cs typeface="Arial" panose="020B0604020202020204" pitchFamily="34" charset="0"/>
              </a:rPr>
            </a:br>
            <a:r>
              <a:rPr lang="uk-UA" sz="2800" dirty="0" smtClean="0">
                <a:latin typeface="Arial" panose="020B0604020202020204" pitchFamily="34" charset="0"/>
                <a:cs typeface="Arial" panose="020B0604020202020204" pitchFamily="34" charset="0"/>
              </a:rPr>
              <a:t>- Рослинна </a:t>
            </a:r>
            <a:endParaRPr lang="ru-RU" sz="2800" dirty="0">
              <a:latin typeface="Arial" panose="020B0604020202020204" pitchFamily="34" charset="0"/>
              <a:cs typeface="Arial" panose="020B0604020202020204" pitchFamily="34" charset="0"/>
            </a:endParaRPr>
          </a:p>
        </p:txBody>
      </p:sp>
      <p:sp>
        <p:nvSpPr>
          <p:cNvPr id="6" name="TextBox 5"/>
          <p:cNvSpPr txBox="1"/>
          <p:nvPr/>
        </p:nvSpPr>
        <p:spPr>
          <a:xfrm>
            <a:off x="1306285" y="4933741"/>
            <a:ext cx="9455499" cy="646331"/>
          </a:xfrm>
          <a:prstGeom prst="rect">
            <a:avLst/>
          </a:prstGeom>
          <a:noFill/>
        </p:spPr>
        <p:txBody>
          <a:bodyPr wrap="square" rtlCol="0">
            <a:spAutoFit/>
          </a:bodyPr>
          <a:lstStyle/>
          <a:p>
            <a:r>
              <a:rPr lang="uk-UA" dirty="0" smtClean="0"/>
              <a:t>Повтор матеріалу - </a:t>
            </a:r>
            <a:r>
              <a:rPr lang="en-US" dirty="0">
                <a:hlinkClick r:id="rId3"/>
              </a:rPr>
              <a:t>https://</a:t>
            </a:r>
            <a:r>
              <a:rPr lang="en-US" dirty="0" smtClean="0">
                <a:hlinkClick r:id="rId3"/>
              </a:rPr>
              <a:t>www.youtube.com/watch?v=auPIQAqWlsA&amp;t=12s</a:t>
            </a:r>
            <a:endParaRPr lang="ru-RU" dirty="0" smtClean="0"/>
          </a:p>
          <a:p>
            <a:endParaRPr lang="uk-UA" dirty="0" smtClean="0"/>
          </a:p>
        </p:txBody>
      </p:sp>
      <p:sp>
        <p:nvSpPr>
          <p:cNvPr id="12" name="Номер слайда 11"/>
          <p:cNvSpPr>
            <a:spLocks noGrp="1"/>
          </p:cNvSpPr>
          <p:nvPr>
            <p:ph type="sldNum" sz="quarter" idx="12"/>
          </p:nvPr>
        </p:nvSpPr>
        <p:spPr/>
        <p:txBody>
          <a:bodyPr/>
          <a:lstStyle/>
          <a:p>
            <a:fld id="{BD97C1CD-9E65-43C1-85A4-266606547339}" type="slidenum">
              <a:rPr lang="uk-UA" smtClean="0"/>
              <a:t>2</a:t>
            </a:fld>
            <a:endParaRPr lang="uk-UA"/>
          </a:p>
        </p:txBody>
      </p:sp>
    </p:spTree>
    <p:extLst>
      <p:ext uri="{BB962C8B-B14F-4D97-AF65-F5344CB8AC3E}">
        <p14:creationId xmlns:p14="http://schemas.microsoft.com/office/powerpoint/2010/main" val="777540172"/>
      </p:ext>
    </p:extLst>
  </p:cSld>
  <p:clrMapOvr>
    <a:masterClrMapping/>
  </p:clrMapOvr>
  <p:transition spd="med">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t="9980" b="63704"/>
          <a:stretch/>
        </p:blipFill>
        <p:spPr>
          <a:xfrm>
            <a:off x="2883289" y="1808132"/>
            <a:ext cx="6648450" cy="1250831"/>
          </a:xfrm>
          <a:prstGeom prst="rect">
            <a:avLst/>
          </a:prstGeom>
        </p:spPr>
      </p:pic>
      <p:pic>
        <p:nvPicPr>
          <p:cNvPr id="4" name="Рисунок 3"/>
          <p:cNvPicPr>
            <a:picLocks noChangeAspect="1"/>
          </p:cNvPicPr>
          <p:nvPr/>
        </p:nvPicPr>
        <p:blipFill>
          <a:blip r:embed="rId3"/>
          <a:stretch>
            <a:fillRect/>
          </a:stretch>
        </p:blipFill>
        <p:spPr>
          <a:xfrm>
            <a:off x="2988064" y="3452363"/>
            <a:ext cx="6543675" cy="2247900"/>
          </a:xfrm>
          <a:prstGeom prst="rect">
            <a:avLst/>
          </a:prstGeom>
        </p:spPr>
      </p:pic>
      <p:pic>
        <p:nvPicPr>
          <p:cNvPr id="6" name="Рисунок 5"/>
          <p:cNvPicPr>
            <a:picLocks noChangeAspect="1"/>
          </p:cNvPicPr>
          <p:nvPr/>
        </p:nvPicPr>
        <p:blipFill>
          <a:blip r:embed="rId4">
            <a:duotone>
              <a:schemeClr val="accent1">
                <a:shade val="45000"/>
                <a:satMod val="135000"/>
              </a:schemeClr>
              <a:prstClr val="white"/>
            </a:duotone>
          </a:blip>
          <a:stretch>
            <a:fillRect/>
          </a:stretch>
        </p:blipFill>
        <p:spPr>
          <a:xfrm>
            <a:off x="7567583" y="737015"/>
            <a:ext cx="3895725" cy="600075"/>
          </a:xfrm>
          <a:prstGeom prst="rect">
            <a:avLst/>
          </a:prstGeom>
        </p:spPr>
      </p:pic>
      <p:pic>
        <p:nvPicPr>
          <p:cNvPr id="5" name="Рисунок 4"/>
          <p:cNvPicPr>
            <a:picLocks noChangeAspect="1"/>
          </p:cNvPicPr>
          <p:nvPr/>
        </p:nvPicPr>
        <p:blipFill rotWithShape="1">
          <a:blip r:embed="rId5"/>
          <a:srcRect l="-1" r="1615" b="11059"/>
          <a:stretch/>
        </p:blipFill>
        <p:spPr>
          <a:xfrm>
            <a:off x="10159087" y="1298895"/>
            <a:ext cx="1166118" cy="391244"/>
          </a:xfrm>
          <a:prstGeom prst="rect">
            <a:avLst/>
          </a:prstGeom>
        </p:spPr>
      </p:pic>
    </p:spTree>
    <p:extLst>
      <p:ext uri="{BB962C8B-B14F-4D97-AF65-F5344CB8AC3E}">
        <p14:creationId xmlns:p14="http://schemas.microsoft.com/office/powerpoint/2010/main" val="642132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462211" y="2050403"/>
            <a:ext cx="7268384" cy="3628743"/>
          </a:xfrm>
          <a:prstGeom prst="rect">
            <a:avLst/>
          </a:prstGeom>
        </p:spPr>
      </p:pic>
      <p:pic>
        <p:nvPicPr>
          <p:cNvPr id="6" name="Рисунок 5"/>
          <p:cNvPicPr>
            <a:picLocks noChangeAspect="1"/>
          </p:cNvPicPr>
          <p:nvPr/>
        </p:nvPicPr>
        <p:blipFill>
          <a:blip r:embed="rId3">
            <a:duotone>
              <a:schemeClr val="accent1">
                <a:shade val="45000"/>
                <a:satMod val="135000"/>
              </a:schemeClr>
              <a:prstClr val="white"/>
            </a:duotone>
          </a:blip>
          <a:stretch>
            <a:fillRect/>
          </a:stretch>
        </p:blipFill>
        <p:spPr>
          <a:xfrm>
            <a:off x="7550650" y="746634"/>
            <a:ext cx="3895725" cy="600075"/>
          </a:xfrm>
          <a:prstGeom prst="rect">
            <a:avLst/>
          </a:prstGeom>
        </p:spPr>
      </p:pic>
      <p:pic>
        <p:nvPicPr>
          <p:cNvPr id="3" name="Рисунок 2"/>
          <p:cNvPicPr>
            <a:picLocks noChangeAspect="1"/>
          </p:cNvPicPr>
          <p:nvPr/>
        </p:nvPicPr>
        <p:blipFill rotWithShape="1">
          <a:blip r:embed="rId4"/>
          <a:srcRect l="-1" r="1615" b="11059"/>
          <a:stretch/>
        </p:blipFill>
        <p:spPr>
          <a:xfrm>
            <a:off x="9972821" y="1262721"/>
            <a:ext cx="1166118" cy="391244"/>
          </a:xfrm>
          <a:prstGeom prst="rect">
            <a:avLst/>
          </a:prstGeom>
        </p:spPr>
      </p:pic>
    </p:spTree>
    <p:extLst>
      <p:ext uri="{BB962C8B-B14F-4D97-AF65-F5344CB8AC3E}">
        <p14:creationId xmlns:p14="http://schemas.microsoft.com/office/powerpoint/2010/main" val="3462601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jpg (700×394)"/>
          <p:cNvPicPr>
            <a:picLocks noChangeAspect="1" noChangeArrowheads="1"/>
          </p:cNvPicPr>
          <p:nvPr/>
        </p:nvPicPr>
        <p:blipFill rotWithShape="1">
          <a:blip r:embed="rId2">
            <a:extLst>
              <a:ext uri="{28A0092B-C50C-407E-A947-70E740481C1C}">
                <a14:useLocalDpi xmlns:a14="http://schemas.microsoft.com/office/drawing/2010/main" val="0"/>
              </a:ext>
            </a:extLst>
          </a:blip>
          <a:srcRect t="12299" r="64" b="4162"/>
          <a:stretch/>
        </p:blipFill>
        <p:spPr bwMode="auto">
          <a:xfrm>
            <a:off x="1661037" y="1762504"/>
            <a:ext cx="7938726" cy="3735237"/>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duotone>
              <a:schemeClr val="accent1">
                <a:shade val="45000"/>
                <a:satMod val="135000"/>
              </a:schemeClr>
              <a:prstClr val="white"/>
            </a:duotone>
          </a:blip>
          <a:stretch>
            <a:fillRect/>
          </a:stretch>
        </p:blipFill>
        <p:spPr>
          <a:xfrm>
            <a:off x="7567583" y="737015"/>
            <a:ext cx="3895725" cy="600075"/>
          </a:xfrm>
          <a:prstGeom prst="rect">
            <a:avLst/>
          </a:prstGeom>
        </p:spPr>
      </p:pic>
      <p:pic>
        <p:nvPicPr>
          <p:cNvPr id="6" name="Рисунок 5"/>
          <p:cNvPicPr>
            <a:picLocks noChangeAspect="1"/>
          </p:cNvPicPr>
          <p:nvPr/>
        </p:nvPicPr>
        <p:blipFill>
          <a:blip r:embed="rId4"/>
          <a:stretch>
            <a:fillRect/>
          </a:stretch>
        </p:blipFill>
        <p:spPr>
          <a:xfrm>
            <a:off x="9081166" y="1216165"/>
            <a:ext cx="2321567" cy="358224"/>
          </a:xfrm>
          <a:prstGeom prst="rect">
            <a:avLst/>
          </a:prstGeom>
        </p:spPr>
      </p:pic>
    </p:spTree>
    <p:extLst>
      <p:ext uri="{BB962C8B-B14F-4D97-AF65-F5344CB8AC3E}">
        <p14:creationId xmlns:p14="http://schemas.microsoft.com/office/powerpoint/2010/main" val="425020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t="10162" b="46642"/>
          <a:stretch/>
        </p:blipFill>
        <p:spPr>
          <a:xfrm>
            <a:off x="1504420" y="1337090"/>
            <a:ext cx="6524625" cy="2053087"/>
          </a:xfrm>
          <a:prstGeom prst="rect">
            <a:avLst/>
          </a:prstGeom>
        </p:spPr>
      </p:pic>
      <p:pic>
        <p:nvPicPr>
          <p:cNvPr id="3" name="Рисунок 2"/>
          <p:cNvPicPr>
            <a:picLocks noChangeAspect="1"/>
          </p:cNvPicPr>
          <p:nvPr/>
        </p:nvPicPr>
        <p:blipFill>
          <a:blip r:embed="rId3"/>
          <a:stretch>
            <a:fillRect/>
          </a:stretch>
        </p:blipFill>
        <p:spPr>
          <a:xfrm>
            <a:off x="1911279" y="3533137"/>
            <a:ext cx="5248275" cy="2228850"/>
          </a:xfrm>
          <a:prstGeom prst="rect">
            <a:avLst/>
          </a:prstGeom>
        </p:spPr>
      </p:pic>
      <p:pic>
        <p:nvPicPr>
          <p:cNvPr id="4" name="Рисунок 3"/>
          <p:cNvPicPr>
            <a:picLocks noChangeAspect="1"/>
          </p:cNvPicPr>
          <p:nvPr/>
        </p:nvPicPr>
        <p:blipFill>
          <a:blip r:embed="rId4">
            <a:duotone>
              <a:schemeClr val="accent1">
                <a:shade val="45000"/>
                <a:satMod val="135000"/>
              </a:schemeClr>
              <a:prstClr val="white"/>
            </a:duotone>
          </a:blip>
          <a:stretch>
            <a:fillRect/>
          </a:stretch>
        </p:blipFill>
        <p:spPr>
          <a:xfrm>
            <a:off x="7567583" y="737015"/>
            <a:ext cx="3895725" cy="600075"/>
          </a:xfrm>
          <a:prstGeom prst="rect">
            <a:avLst/>
          </a:prstGeom>
        </p:spPr>
      </p:pic>
      <p:pic>
        <p:nvPicPr>
          <p:cNvPr id="5" name="Рисунок 4"/>
          <p:cNvPicPr>
            <a:picLocks noChangeAspect="1"/>
          </p:cNvPicPr>
          <p:nvPr/>
        </p:nvPicPr>
        <p:blipFill>
          <a:blip r:embed="rId5"/>
          <a:stretch>
            <a:fillRect/>
          </a:stretch>
        </p:blipFill>
        <p:spPr>
          <a:xfrm>
            <a:off x="9081166" y="1216165"/>
            <a:ext cx="2321567" cy="358224"/>
          </a:xfrm>
          <a:prstGeom prst="rect">
            <a:avLst/>
          </a:prstGeom>
        </p:spPr>
      </p:pic>
    </p:spTree>
    <p:extLst>
      <p:ext uri="{BB962C8B-B14F-4D97-AF65-F5344CB8AC3E}">
        <p14:creationId xmlns:p14="http://schemas.microsoft.com/office/powerpoint/2010/main" val="3084441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1" t="8054" r="807"/>
          <a:stretch/>
        </p:blipFill>
        <p:spPr>
          <a:xfrm>
            <a:off x="2497667" y="1326550"/>
            <a:ext cx="6942667" cy="4637958"/>
          </a:xfrm>
          <a:prstGeom prst="rect">
            <a:avLst/>
          </a:prstGeom>
        </p:spPr>
      </p:pic>
      <p:pic>
        <p:nvPicPr>
          <p:cNvPr id="3" name="Рисунок 2"/>
          <p:cNvPicPr>
            <a:picLocks noChangeAspect="1"/>
          </p:cNvPicPr>
          <p:nvPr/>
        </p:nvPicPr>
        <p:blipFill>
          <a:blip r:embed="rId3">
            <a:duotone>
              <a:prstClr val="black"/>
              <a:schemeClr val="accent2">
                <a:tint val="45000"/>
                <a:satMod val="400000"/>
              </a:schemeClr>
            </a:duotone>
          </a:blip>
          <a:stretch>
            <a:fillRect/>
          </a:stretch>
        </p:blipFill>
        <p:spPr>
          <a:xfrm>
            <a:off x="3951098" y="774100"/>
            <a:ext cx="4533900" cy="552450"/>
          </a:xfrm>
          <a:prstGeom prst="rect">
            <a:avLst/>
          </a:prstGeom>
        </p:spPr>
      </p:pic>
    </p:spTree>
    <p:extLst>
      <p:ext uri="{BB962C8B-B14F-4D97-AF65-F5344CB8AC3E}">
        <p14:creationId xmlns:p14="http://schemas.microsoft.com/office/powerpoint/2010/main" val="878838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t="11089" r="-2591"/>
          <a:stretch/>
        </p:blipFill>
        <p:spPr>
          <a:xfrm>
            <a:off x="2900362" y="1523999"/>
            <a:ext cx="6556905" cy="4352925"/>
          </a:xfrm>
          <a:prstGeom prst="rect">
            <a:avLst/>
          </a:prstGeom>
        </p:spPr>
      </p:pic>
      <p:pic>
        <p:nvPicPr>
          <p:cNvPr id="3" name="Рисунок 2"/>
          <p:cNvPicPr>
            <a:picLocks noChangeAspect="1"/>
          </p:cNvPicPr>
          <p:nvPr/>
        </p:nvPicPr>
        <p:blipFill>
          <a:blip r:embed="rId3">
            <a:duotone>
              <a:prstClr val="black"/>
              <a:schemeClr val="accent2">
                <a:tint val="45000"/>
                <a:satMod val="400000"/>
              </a:schemeClr>
            </a:duotone>
          </a:blip>
          <a:stretch>
            <a:fillRect/>
          </a:stretch>
        </p:blipFill>
        <p:spPr>
          <a:xfrm>
            <a:off x="6846698" y="774100"/>
            <a:ext cx="4533900" cy="552450"/>
          </a:xfrm>
          <a:prstGeom prst="rect">
            <a:avLst/>
          </a:prstGeom>
        </p:spPr>
      </p:pic>
    </p:spTree>
    <p:extLst>
      <p:ext uri="{BB962C8B-B14F-4D97-AF65-F5344CB8AC3E}">
        <p14:creationId xmlns:p14="http://schemas.microsoft.com/office/powerpoint/2010/main" val="3313542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416427" y="1821971"/>
            <a:ext cx="8373573" cy="4155495"/>
          </a:xfrm>
          <a:prstGeom prst="rect">
            <a:avLst/>
          </a:prstGeom>
        </p:spPr>
      </p:pic>
      <p:pic>
        <p:nvPicPr>
          <p:cNvPr id="4" name="Рисунок 3"/>
          <p:cNvPicPr>
            <a:picLocks noChangeAspect="1"/>
          </p:cNvPicPr>
          <p:nvPr/>
        </p:nvPicPr>
        <p:blipFill>
          <a:blip r:embed="rId3">
            <a:duotone>
              <a:prstClr val="black"/>
              <a:schemeClr val="accent2">
                <a:tint val="45000"/>
                <a:satMod val="400000"/>
              </a:schemeClr>
            </a:duotone>
          </a:blip>
          <a:stretch>
            <a:fillRect/>
          </a:stretch>
        </p:blipFill>
        <p:spPr>
          <a:xfrm>
            <a:off x="6846698" y="774100"/>
            <a:ext cx="4533900" cy="552450"/>
          </a:xfrm>
          <a:prstGeom prst="rect">
            <a:avLst/>
          </a:prstGeom>
        </p:spPr>
      </p:pic>
    </p:spTree>
    <p:extLst>
      <p:ext uri="{BB962C8B-B14F-4D97-AF65-F5344CB8AC3E}">
        <p14:creationId xmlns:p14="http://schemas.microsoft.com/office/powerpoint/2010/main" val="2090959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b="66981"/>
          <a:stretch/>
        </p:blipFill>
        <p:spPr>
          <a:xfrm>
            <a:off x="763237" y="1404099"/>
            <a:ext cx="6715125" cy="1635425"/>
          </a:xfrm>
          <a:prstGeom prst="rect">
            <a:avLst/>
          </a:prstGeom>
        </p:spPr>
      </p:pic>
      <p:pic>
        <p:nvPicPr>
          <p:cNvPr id="4" name="Рисунок 3"/>
          <p:cNvPicPr>
            <a:picLocks noChangeAspect="1"/>
          </p:cNvPicPr>
          <p:nvPr/>
        </p:nvPicPr>
        <p:blipFill>
          <a:blip r:embed="rId3"/>
          <a:stretch>
            <a:fillRect/>
          </a:stretch>
        </p:blipFill>
        <p:spPr>
          <a:xfrm>
            <a:off x="2149053" y="2798642"/>
            <a:ext cx="6317785" cy="2873226"/>
          </a:xfrm>
          <a:prstGeom prst="rect">
            <a:avLst/>
          </a:prstGeom>
        </p:spPr>
      </p:pic>
      <p:pic>
        <p:nvPicPr>
          <p:cNvPr id="5" name="Рисунок 4"/>
          <p:cNvPicPr>
            <a:picLocks noChangeAspect="1"/>
          </p:cNvPicPr>
          <p:nvPr/>
        </p:nvPicPr>
        <p:blipFill>
          <a:blip r:embed="rId4">
            <a:duotone>
              <a:prstClr val="black"/>
              <a:schemeClr val="accent2">
                <a:tint val="45000"/>
                <a:satMod val="400000"/>
              </a:schemeClr>
            </a:duotone>
          </a:blip>
          <a:stretch>
            <a:fillRect/>
          </a:stretch>
        </p:blipFill>
        <p:spPr>
          <a:xfrm>
            <a:off x="6846698" y="774100"/>
            <a:ext cx="4533900" cy="552450"/>
          </a:xfrm>
          <a:prstGeom prst="rect">
            <a:avLst/>
          </a:prstGeom>
        </p:spPr>
      </p:pic>
    </p:spTree>
    <p:extLst>
      <p:ext uri="{BB962C8B-B14F-4D97-AF65-F5344CB8AC3E}">
        <p14:creationId xmlns:p14="http://schemas.microsoft.com/office/powerpoint/2010/main" val="2736865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l="687" t="747" r="-1" b="1"/>
          <a:stretch/>
        </p:blipFill>
        <p:spPr>
          <a:xfrm>
            <a:off x="1366486" y="1568600"/>
            <a:ext cx="4924524" cy="3308200"/>
          </a:xfrm>
          <a:prstGeom prst="rect">
            <a:avLst/>
          </a:prstGeom>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9388" y="739775"/>
            <a:ext cx="4619625"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9275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3.jpg (700×394)"/>
          <p:cNvPicPr>
            <a:picLocks noChangeAspect="1" noChangeArrowheads="1"/>
          </p:cNvPicPr>
          <p:nvPr/>
        </p:nvPicPr>
        <p:blipFill rotWithShape="1">
          <a:blip r:embed="rId2">
            <a:extLst>
              <a:ext uri="{28A0092B-C50C-407E-A947-70E740481C1C}">
                <a14:useLocalDpi xmlns:a14="http://schemas.microsoft.com/office/drawing/2010/main" val="0"/>
              </a:ext>
            </a:extLst>
          </a:blip>
          <a:srcRect l="4912" t="12758" r="1934" b="4261"/>
          <a:stretch/>
        </p:blipFill>
        <p:spPr bwMode="auto">
          <a:xfrm>
            <a:off x="2570669" y="1935827"/>
            <a:ext cx="7029861" cy="3524694"/>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3">
            <a:duotone>
              <a:prstClr val="black"/>
              <a:schemeClr val="accent2">
                <a:tint val="45000"/>
                <a:satMod val="400000"/>
              </a:schemeClr>
            </a:duotone>
          </a:blip>
          <a:stretch>
            <a:fillRect/>
          </a:stretch>
        </p:blipFill>
        <p:spPr>
          <a:xfrm>
            <a:off x="6846698" y="774100"/>
            <a:ext cx="4533900" cy="552450"/>
          </a:xfrm>
          <a:prstGeom prst="rect">
            <a:avLst/>
          </a:prstGeom>
        </p:spPr>
      </p:pic>
    </p:spTree>
    <p:extLst>
      <p:ext uri="{BB962C8B-B14F-4D97-AF65-F5344CB8AC3E}">
        <p14:creationId xmlns:p14="http://schemas.microsoft.com/office/powerpoint/2010/main" val="1488662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1165225" cy="58737"/>
          </a:xfrm>
          <a:prstGeom prst="rect">
            <a:avLst/>
          </a:prstGeom>
          <a:effectLst/>
        </p:spPr>
        <p:txBody>
          <a:bodyPr>
            <a:normAutofit fontScale="90000"/>
          </a:bodyPr>
          <a:lstStyle/>
          <a:p>
            <a:r>
              <a:t> </a:t>
            </a:r>
          </a:p>
        </p:txBody>
      </p:sp>
      <p:sp>
        <p:nvSpPr>
          <p:cNvPr id="3" name="Текст 2"/>
          <p:cNvSpPr>
            <a:spLocks noGrp="1"/>
          </p:cNvSpPr>
          <p:nvPr>
            <p:ph type="body" idx="4294967295"/>
          </p:nvPr>
        </p:nvSpPr>
        <p:spPr>
          <a:xfrm>
            <a:off x="7385538" y="749300"/>
            <a:ext cx="4089680" cy="5259614"/>
          </a:xfrm>
          <a:prstGeom prst="rect">
            <a:avLst/>
          </a:prstGeom>
          <a:effectLst/>
        </p:spPr>
        <p:txBody>
          <a:bodyPr>
            <a:noAutofit/>
          </a:bodyPr>
          <a:lstStyle/>
          <a:p>
            <a:pPr marL="0" indent="0" algn="ctr">
              <a:buNone/>
            </a:pPr>
            <a:r>
              <a:rPr lang="uk-UA" b="1" dirty="0" smtClean="0"/>
              <a:t>КЛІТИННА МЕМБРАНА</a:t>
            </a:r>
            <a:r>
              <a:rPr lang="uk-UA" dirty="0" smtClean="0"/>
              <a:t> (син.: цитоплазматична мембрана, плазматична мембрана, </a:t>
            </a:r>
            <a:r>
              <a:rPr lang="uk-UA" b="1" dirty="0" err="1" smtClean="0"/>
              <a:t>плазмолема</a:t>
            </a:r>
            <a:r>
              <a:rPr lang="uk-UA" dirty="0" smtClean="0"/>
              <a:t>, </a:t>
            </a:r>
            <a:r>
              <a:rPr lang="uk-UA" i="1" dirty="0" err="1" smtClean="0"/>
              <a:t>cytolemma</a:t>
            </a:r>
            <a:r>
              <a:rPr lang="uk-UA" dirty="0" smtClean="0"/>
              <a:t>, </a:t>
            </a:r>
            <a:r>
              <a:rPr lang="uk-UA" i="1" dirty="0" err="1" smtClean="0"/>
              <a:t>plasmаlemma</a:t>
            </a:r>
            <a:r>
              <a:rPr lang="uk-UA" dirty="0" smtClean="0"/>
              <a:t>) - мембрана, яка відокремлює цитоплазму клітини від навколишнього середовища або від оболонки клітини (у рослинних клітинах).</a:t>
            </a:r>
            <a:endParaRPr lang="uk-UA" dirty="0"/>
          </a:p>
        </p:txBody>
      </p:sp>
      <p:pic>
        <p:nvPicPr>
          <p:cNvPr id="4" name="Рисунок 3"/>
          <p:cNvPicPr/>
          <p:nvPr/>
        </p:nvPicPr>
        <p:blipFill>
          <a:blip r:embed="rId2" cstate="print"/>
          <a:stretch>
            <a:fillRect/>
          </a:stretch>
        </p:blipFill>
        <p:spPr>
          <a:xfrm>
            <a:off x="820928" y="844999"/>
            <a:ext cx="6785674" cy="4329901"/>
          </a:xfrm>
          <a:prstGeom prst="rect">
            <a:avLst/>
          </a:prstGeom>
          <a:noFill/>
          <a:ln>
            <a:noFill/>
          </a:ln>
          <a:effectLst/>
        </p:spPr>
      </p:pic>
      <p:sp>
        <p:nvSpPr>
          <p:cNvPr id="10" name="Номер слайда 9"/>
          <p:cNvSpPr>
            <a:spLocks noGrp="1"/>
          </p:cNvSpPr>
          <p:nvPr>
            <p:ph type="sldNum" sz="quarter" idx="12"/>
          </p:nvPr>
        </p:nvSpPr>
        <p:spPr/>
        <p:txBody>
          <a:bodyPr/>
          <a:lstStyle/>
          <a:p>
            <a:fld id="{BD97C1CD-9E65-43C1-85A4-266606547339}" type="slidenum">
              <a:rPr lang="uk-UA" smtClean="0"/>
              <a:t>3</a:t>
            </a:fld>
            <a:endParaRPr lang="uk-UA"/>
          </a:p>
        </p:txBody>
      </p:sp>
    </p:spTree>
    <p:extLst>
      <p:ext uri="{BB962C8B-B14F-4D97-AF65-F5344CB8AC3E}">
        <p14:creationId xmlns:p14="http://schemas.microsoft.com/office/powerpoint/2010/main" val="1004695159"/>
      </p:ext>
    </p:extLst>
  </p:cSld>
  <p:clrMapOvr>
    <a:masterClrMapping/>
  </p:clrMapOvr>
  <p:transition spd="med">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t="14273"/>
          <a:stretch/>
        </p:blipFill>
        <p:spPr>
          <a:xfrm>
            <a:off x="2814637" y="1659466"/>
            <a:ext cx="6562725" cy="4246033"/>
          </a:xfrm>
          <a:prstGeom prst="rect">
            <a:avLst/>
          </a:prstGeom>
        </p:spPr>
      </p:pic>
      <p:pic>
        <p:nvPicPr>
          <p:cNvPr id="4" name="Рисунок 3"/>
          <p:cNvPicPr>
            <a:picLocks noChangeAspect="1"/>
          </p:cNvPicPr>
          <p:nvPr/>
        </p:nvPicPr>
        <p:blipFill>
          <a:blip r:embed="rId3">
            <a:duotone>
              <a:prstClr val="black"/>
              <a:schemeClr val="accent2">
                <a:tint val="45000"/>
                <a:satMod val="400000"/>
              </a:schemeClr>
            </a:duotone>
          </a:blip>
          <a:stretch>
            <a:fillRect/>
          </a:stretch>
        </p:blipFill>
        <p:spPr>
          <a:xfrm>
            <a:off x="6846698" y="774100"/>
            <a:ext cx="4533900" cy="552450"/>
          </a:xfrm>
          <a:prstGeom prst="rect">
            <a:avLst/>
          </a:prstGeom>
        </p:spPr>
      </p:pic>
    </p:spTree>
    <p:extLst>
      <p:ext uri="{BB962C8B-B14F-4D97-AF65-F5344CB8AC3E}">
        <p14:creationId xmlns:p14="http://schemas.microsoft.com/office/powerpoint/2010/main" val="3509892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t="11562"/>
          <a:stretch/>
        </p:blipFill>
        <p:spPr>
          <a:xfrm>
            <a:off x="2838450" y="1532467"/>
            <a:ext cx="6515100" cy="4363508"/>
          </a:xfrm>
          <a:prstGeom prst="rect">
            <a:avLst/>
          </a:prstGeom>
        </p:spPr>
      </p:pic>
      <p:pic>
        <p:nvPicPr>
          <p:cNvPr id="3" name="Рисунок 2"/>
          <p:cNvPicPr>
            <a:picLocks noChangeAspect="1"/>
          </p:cNvPicPr>
          <p:nvPr/>
        </p:nvPicPr>
        <p:blipFill>
          <a:blip r:embed="rId3">
            <a:duotone>
              <a:prstClr val="black"/>
              <a:schemeClr val="accent2">
                <a:tint val="45000"/>
                <a:satMod val="400000"/>
              </a:schemeClr>
            </a:duotone>
          </a:blip>
          <a:stretch>
            <a:fillRect/>
          </a:stretch>
        </p:blipFill>
        <p:spPr>
          <a:xfrm>
            <a:off x="6846698" y="774100"/>
            <a:ext cx="4533900" cy="552450"/>
          </a:xfrm>
          <a:prstGeom prst="rect">
            <a:avLst/>
          </a:prstGeom>
        </p:spPr>
      </p:pic>
    </p:spTree>
    <p:extLst>
      <p:ext uri="{BB962C8B-B14F-4D97-AF65-F5344CB8AC3E}">
        <p14:creationId xmlns:p14="http://schemas.microsoft.com/office/powerpoint/2010/main" val="4191899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83899" y="792461"/>
            <a:ext cx="6553200" cy="4962525"/>
          </a:xfrm>
          <a:prstGeom prst="rect">
            <a:avLst/>
          </a:prstGeom>
        </p:spPr>
      </p:pic>
      <p:pic>
        <p:nvPicPr>
          <p:cNvPr id="3" name="Рисунок 2"/>
          <p:cNvPicPr>
            <a:picLocks noChangeAspect="1"/>
          </p:cNvPicPr>
          <p:nvPr/>
        </p:nvPicPr>
        <p:blipFill rotWithShape="1">
          <a:blip r:embed="rId3"/>
          <a:srcRect l="3271" t="6509" r="4244" b="10404"/>
          <a:stretch/>
        </p:blipFill>
        <p:spPr>
          <a:xfrm>
            <a:off x="7237562" y="1647647"/>
            <a:ext cx="3571336" cy="2337758"/>
          </a:xfrm>
          <a:prstGeom prst="rect">
            <a:avLst/>
          </a:prstGeom>
        </p:spPr>
      </p:pic>
    </p:spTree>
    <p:extLst>
      <p:ext uri="{BB962C8B-B14F-4D97-AF65-F5344CB8AC3E}">
        <p14:creationId xmlns:p14="http://schemas.microsoft.com/office/powerpoint/2010/main" val="1584047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0469" y="1733781"/>
            <a:ext cx="5943598" cy="1468800"/>
          </a:xfrm>
        </p:spPr>
        <p:txBody>
          <a:bodyPr>
            <a:normAutofit/>
          </a:bodyPr>
          <a:lstStyle/>
          <a:p>
            <a:r>
              <a:rPr lang="uk-UA" sz="4800" b="1" dirty="0" smtClean="0"/>
              <a:t>Отже:</a:t>
            </a:r>
            <a:endParaRPr lang="ru-RU" sz="4800" b="1" dirty="0"/>
          </a:p>
        </p:txBody>
      </p:sp>
    </p:spTree>
    <p:extLst>
      <p:ext uri="{BB962C8B-B14F-4D97-AF65-F5344CB8AC3E}">
        <p14:creationId xmlns:p14="http://schemas.microsoft.com/office/powerpoint/2010/main" val="1101457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98598" y="1380028"/>
            <a:ext cx="8932335" cy="3785652"/>
          </a:xfrm>
          <a:prstGeom prst="rect">
            <a:avLst/>
          </a:prstGeom>
        </p:spPr>
        <p:txBody>
          <a:bodyPr wrap="square">
            <a:spAutoFit/>
          </a:bodyPr>
          <a:lstStyle/>
          <a:p>
            <a:pPr fontAlgn="base"/>
            <a:r>
              <a:rPr lang="ru-RU" sz="2000" dirty="0" smtClean="0">
                <a:latin typeface="Times New Roman" panose="02020603050405020304" pitchFamily="18" charset="0"/>
                <a:cs typeface="Times New Roman" panose="02020603050405020304" pitchFamily="18" charset="0"/>
              </a:rPr>
              <a:t>	</a:t>
            </a:r>
            <a:r>
              <a:rPr lang="uk-UA" sz="2000" b="1" dirty="0" smtClean="0">
                <a:latin typeface="Times New Roman" panose="02020603050405020304" pitchFamily="18" charset="0"/>
                <a:cs typeface="Times New Roman" panose="02020603050405020304" pitchFamily="18" charset="0"/>
              </a:rPr>
              <a:t>Пасивний</a:t>
            </a:r>
            <a:r>
              <a:rPr lang="uk-UA" sz="2000" dirty="0" smtClean="0">
                <a:latin typeface="Times New Roman" panose="02020603050405020304" pitchFamily="18" charset="0"/>
                <a:cs typeface="Times New Roman" panose="02020603050405020304" pitchFamily="18" charset="0"/>
              </a:rPr>
              <a:t> транспорт відбувається мимовільно без затрати енергії шляхом дифузії, осмосу та полегшеної дифузії. </a:t>
            </a:r>
          </a:p>
          <a:p>
            <a:pPr fontAlgn="base"/>
            <a:r>
              <a:rPr lang="uk-UA" sz="2000" dirty="0">
                <a:latin typeface="Times New Roman" panose="02020603050405020304" pitchFamily="18" charset="0"/>
                <a:cs typeface="Times New Roman" panose="02020603050405020304" pitchFamily="18" charset="0"/>
              </a:rPr>
              <a:t>	</a:t>
            </a:r>
            <a:endParaRPr lang="uk-UA" sz="2000" dirty="0" smtClean="0">
              <a:latin typeface="Times New Roman" panose="02020603050405020304" pitchFamily="18" charset="0"/>
              <a:cs typeface="Times New Roman" panose="02020603050405020304" pitchFamily="18" charset="0"/>
            </a:endParaRPr>
          </a:p>
          <a:p>
            <a:pPr fontAlgn="base"/>
            <a:r>
              <a:rPr lang="uk-UA" sz="2000" b="1" dirty="0">
                <a:latin typeface="Times New Roman" panose="02020603050405020304" pitchFamily="18" charset="0"/>
                <a:cs typeface="Times New Roman" panose="02020603050405020304" pitchFamily="18" charset="0"/>
              </a:rPr>
              <a:t>	</a:t>
            </a:r>
            <a:r>
              <a:rPr lang="uk-UA" sz="2000" b="1" dirty="0" smtClean="0">
                <a:latin typeface="Times New Roman" panose="02020603050405020304" pitchFamily="18" charset="0"/>
                <a:cs typeface="Times New Roman" panose="02020603050405020304" pitchFamily="18" charset="0"/>
              </a:rPr>
              <a:t>Дифузія</a:t>
            </a:r>
            <a:r>
              <a:rPr lang="uk-UA" sz="2000" dirty="0" smtClean="0">
                <a:latin typeface="Times New Roman" panose="02020603050405020304" pitchFamily="18" charset="0"/>
                <a:cs typeface="Times New Roman" panose="02020603050405020304" pitchFamily="18" charset="0"/>
              </a:rPr>
              <a:t> – це транспорт молекул та іонів через мембрану з ділянки з високою концентрацією до ділянки з низькою концентрацією, тобто речовини надходять за градієнтом концентрації. Дифузія може бути простою та полегшеною. Якщо речовини добре розчинні в ліпідах, то вони проникають до клітини шляхом простої дифузії. Напр. </a:t>
            </a:r>
            <a:r>
              <a:rPr lang="uk-UA" sz="2000" dirty="0" err="1" smtClean="0">
                <a:latin typeface="Times New Roman" panose="02020603050405020304" pitchFamily="18" charset="0"/>
                <a:cs typeface="Times New Roman" panose="02020603050405020304" pitchFamily="18" charset="0"/>
              </a:rPr>
              <a:t>оксиген</a:t>
            </a:r>
            <a:r>
              <a:rPr lang="uk-UA" sz="2000" dirty="0" smtClean="0">
                <a:latin typeface="Times New Roman" panose="02020603050405020304" pitchFamily="18" charset="0"/>
                <a:cs typeface="Times New Roman" panose="02020603050405020304" pitchFamily="18" charset="0"/>
              </a:rPr>
              <a:t>, потрібний клітині при диханні, та вуглекислий газ у розчині швидко дифундують крізь мембрани. Таким способом проникають до клітини також деякі фармацевтичні препарати, які є </a:t>
            </a:r>
            <a:r>
              <a:rPr lang="uk-UA" sz="2000" dirty="0" err="1" smtClean="0">
                <a:latin typeface="Times New Roman" panose="02020603050405020304" pitchFamily="18" charset="0"/>
                <a:cs typeface="Times New Roman" panose="02020603050405020304" pitchFamily="18" charset="0"/>
              </a:rPr>
              <a:t>ліпідорозчинними</a:t>
            </a:r>
            <a:r>
              <a:rPr lang="uk-UA" sz="2000" dirty="0" smtClean="0">
                <a:latin typeface="Times New Roman" panose="02020603050405020304" pitchFamily="18" charset="0"/>
                <a:cs typeface="Times New Roman" panose="02020603050405020304" pitchFamily="18" charset="0"/>
              </a:rPr>
              <a:t>. </a:t>
            </a:r>
          </a:p>
          <a:p>
            <a:pPr fontAlgn="base"/>
            <a:r>
              <a:rPr lang="uk-UA" sz="2000" dirty="0">
                <a:latin typeface="Times New Roman" panose="02020603050405020304" pitchFamily="18" charset="0"/>
                <a:cs typeface="Times New Roman" panose="02020603050405020304" pitchFamily="18" charset="0"/>
              </a:rPr>
              <a:t>	</a:t>
            </a:r>
            <a:endParaRPr lang="ru-RU" dirty="0"/>
          </a:p>
        </p:txBody>
      </p:sp>
    </p:spTree>
    <p:extLst>
      <p:ext uri="{BB962C8B-B14F-4D97-AF65-F5344CB8AC3E}">
        <p14:creationId xmlns:p14="http://schemas.microsoft.com/office/powerpoint/2010/main" val="2835348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5133" y="1439294"/>
            <a:ext cx="8043334" cy="4093428"/>
          </a:xfrm>
          <a:prstGeom prst="rect">
            <a:avLst/>
          </a:prstGeom>
        </p:spPr>
        <p:txBody>
          <a:bodyPr wrap="square">
            <a:spAutoFit/>
          </a:bodyPr>
          <a:lstStyle/>
          <a:p>
            <a:pPr fontAlgn="base"/>
            <a:r>
              <a:rPr lang="ru-RU" sz="2000"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Вода також здатна проходити крізь мембранні пори, що утворені білками, і переносити молекули та іони речовин, які в ній розчинені. Дифузію води крізь напівпроникну мембрану називають </a:t>
            </a:r>
            <a:r>
              <a:rPr lang="uk-UA" sz="2000" b="1" dirty="0" smtClean="0">
                <a:latin typeface="Times New Roman" panose="02020603050405020304" pitchFamily="18" charset="0"/>
                <a:cs typeface="Times New Roman" panose="02020603050405020304" pitchFamily="18" charset="0"/>
              </a:rPr>
              <a:t>осмосом</a:t>
            </a:r>
            <a:r>
              <a:rPr lang="uk-UA" sz="2000" dirty="0" smtClean="0">
                <a:latin typeface="Times New Roman" panose="02020603050405020304" pitchFamily="18" charset="0"/>
                <a:cs typeface="Times New Roman" panose="02020603050405020304" pitchFamily="18" charset="0"/>
              </a:rPr>
              <a:t>. Вода переходить з ділянки з низькою концентрацією солей до ділянки, де їх концентрація вища. Тиск на мембрану, що виникає при цьому, називають осмотичним. Усі живі клітини здатні регулювати осмотичний тиск, змінюючи концентрацію речовин поза клітиною та всередині клітини. </a:t>
            </a:r>
          </a:p>
          <a:p>
            <a:pPr fontAlgn="base"/>
            <a:endParaRPr lang="uk-UA" sz="1000" dirty="0" smtClean="0">
              <a:latin typeface="Times New Roman" panose="02020603050405020304" pitchFamily="18" charset="0"/>
              <a:cs typeface="Times New Roman" panose="02020603050405020304" pitchFamily="18" charset="0"/>
            </a:endParaRPr>
          </a:p>
          <a:p>
            <a:pPr fontAlgn="base"/>
            <a:r>
              <a:rPr lang="uk-UA" sz="2000" dirty="0" smtClean="0"/>
              <a:t>	</a:t>
            </a:r>
            <a:r>
              <a:rPr lang="uk-UA" sz="2000" dirty="0">
                <a:latin typeface="Times New Roman" panose="02020603050405020304" pitchFamily="18" charset="0"/>
                <a:cs typeface="Times New Roman" panose="02020603050405020304" pitchFamily="18" charset="0"/>
              </a:rPr>
              <a:t>Речовини, які не є розчинними у ліпідах, транспортуються через іонні канали, утворені в мембрані білками, чи за допомогою білків-переносників. Це </a:t>
            </a:r>
            <a:r>
              <a:rPr lang="uk-UA" sz="2000" b="1" dirty="0">
                <a:latin typeface="Times New Roman" panose="02020603050405020304" pitchFamily="18" charset="0"/>
                <a:cs typeface="Times New Roman" panose="02020603050405020304" pitchFamily="18" charset="0"/>
              </a:rPr>
              <a:t>полегшена диф</a:t>
            </a:r>
            <a:r>
              <a:rPr lang="uk-UA" sz="2000" dirty="0">
                <a:latin typeface="Times New Roman" panose="02020603050405020304" pitchFamily="18" charset="0"/>
                <a:cs typeface="Times New Roman" panose="02020603050405020304" pitchFamily="18" charset="0"/>
              </a:rPr>
              <a:t>узія, шляхом якої, напр., здійснюється надходження глюкози до еритроцитів. </a:t>
            </a:r>
            <a:endParaRPr lang="ru-RU" dirty="0"/>
          </a:p>
        </p:txBody>
      </p:sp>
    </p:spTree>
    <p:extLst>
      <p:ext uri="{BB962C8B-B14F-4D97-AF65-F5344CB8AC3E}">
        <p14:creationId xmlns:p14="http://schemas.microsoft.com/office/powerpoint/2010/main" val="3078690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3600" y="1320760"/>
            <a:ext cx="10337800" cy="4401205"/>
          </a:xfrm>
          <a:prstGeom prst="rect">
            <a:avLst/>
          </a:prstGeom>
        </p:spPr>
        <p:txBody>
          <a:bodyPr wrap="square">
            <a:spAutoFit/>
          </a:bodyPr>
          <a:lstStyle/>
          <a:p>
            <a:pPr fontAlgn="base"/>
            <a:r>
              <a:rPr lang="uk-UA"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Серед систем </a:t>
            </a:r>
            <a:r>
              <a:rPr lang="uk-UA" sz="2000" b="1" dirty="0" smtClean="0">
                <a:latin typeface="Times New Roman" panose="02020603050405020304" pitchFamily="18" charset="0"/>
                <a:cs typeface="Times New Roman" panose="02020603050405020304" pitchFamily="18" charset="0"/>
              </a:rPr>
              <a:t>пасивного транспорту</a:t>
            </a:r>
            <a:r>
              <a:rPr lang="uk-UA" sz="2000" dirty="0" smtClean="0">
                <a:latin typeface="Times New Roman" panose="02020603050405020304" pitchFamily="18" charset="0"/>
                <a:cs typeface="Times New Roman" panose="02020603050405020304" pitchFamily="18" charset="0"/>
              </a:rPr>
              <a:t> важливу роль відіграють іонні канали, які забезпечують проникність мембрани для </a:t>
            </a:r>
            <a:r>
              <a:rPr lang="uk-UA" sz="2000" dirty="0" err="1" smtClean="0">
                <a:latin typeface="Times New Roman" panose="02020603050405020304" pitchFamily="18" charset="0"/>
                <a:cs typeface="Times New Roman" panose="02020603050405020304" pitchFamily="18" charset="0"/>
              </a:rPr>
              <a:t>Na</a:t>
            </a:r>
            <a:r>
              <a:rPr lang="uk-UA" sz="2000" baseline="30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 K</a:t>
            </a:r>
            <a:r>
              <a:rPr lang="uk-UA" sz="2000" baseline="30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 Ca</a:t>
            </a:r>
            <a:r>
              <a:rPr lang="uk-UA" sz="2000" baseline="30000" dirty="0" smtClean="0">
                <a:latin typeface="Times New Roman" panose="02020603050405020304" pitchFamily="18" charset="0"/>
                <a:cs typeface="Times New Roman" panose="02020603050405020304" pitchFamily="18" charset="0"/>
              </a:rPr>
              <a:t>2+</a:t>
            </a:r>
            <a:r>
              <a:rPr lang="uk-UA" sz="2000" dirty="0" smtClean="0">
                <a:latin typeface="Times New Roman" panose="02020603050405020304" pitchFamily="18" charset="0"/>
                <a:cs typeface="Times New Roman" panose="02020603050405020304" pitchFamily="18" charset="0"/>
              </a:rPr>
              <a:t>. </a:t>
            </a:r>
          </a:p>
          <a:p>
            <a:pPr fontAlgn="base"/>
            <a:r>
              <a:rPr lang="uk-UA" sz="2000" dirty="0">
                <a:latin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cs typeface="Times New Roman" panose="02020603050405020304" pitchFamily="18" charset="0"/>
              </a:rPr>
              <a:t>Na</a:t>
            </a:r>
            <a:r>
              <a:rPr lang="uk-UA" sz="2000" baseline="30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-канали активуються </a:t>
            </a:r>
            <a:r>
              <a:rPr lang="uk-UA" sz="2000" dirty="0" err="1" smtClean="0">
                <a:latin typeface="Times New Roman" panose="02020603050405020304" pitchFamily="18" charset="0"/>
                <a:cs typeface="Times New Roman" panose="02020603050405020304" pitchFamily="18" charset="0"/>
              </a:rPr>
              <a:t>вератрадином</a:t>
            </a:r>
            <a:r>
              <a:rPr lang="uk-UA" sz="2000" dirty="0" smtClean="0">
                <a:latin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cs typeface="Times New Roman" panose="02020603050405020304" pitchFamily="18" charset="0"/>
              </a:rPr>
              <a:t>батрахотоксином</a:t>
            </a:r>
            <a:r>
              <a:rPr lang="uk-UA" sz="2000" dirty="0" smtClean="0">
                <a:latin typeface="Times New Roman" panose="02020603050405020304" pitchFamily="18" charset="0"/>
                <a:cs typeface="Times New Roman" panose="02020603050405020304" pitchFamily="18" charset="0"/>
              </a:rPr>
              <a:t>, блокуються </a:t>
            </a:r>
            <a:r>
              <a:rPr lang="uk-UA" sz="2000" dirty="0" err="1" smtClean="0">
                <a:latin typeface="Times New Roman" panose="02020603050405020304" pitchFamily="18" charset="0"/>
                <a:cs typeface="Times New Roman" panose="02020603050405020304" pitchFamily="18" charset="0"/>
              </a:rPr>
              <a:t>амілоридом</a:t>
            </a:r>
            <a:r>
              <a:rPr lang="uk-UA" sz="2000" dirty="0" smtClean="0">
                <a:latin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cs typeface="Times New Roman" panose="02020603050405020304" pitchFamily="18" charset="0"/>
              </a:rPr>
              <a:t>тріамтереном</a:t>
            </a:r>
            <a:r>
              <a:rPr lang="uk-UA" sz="2000" dirty="0" smtClean="0">
                <a:latin typeface="Times New Roman" panose="02020603050405020304" pitchFamily="18" charset="0"/>
                <a:cs typeface="Times New Roman" panose="02020603050405020304" pitchFamily="18" charset="0"/>
              </a:rPr>
              <a:t>; </a:t>
            </a:r>
          </a:p>
          <a:p>
            <a:pPr fontAlgn="base"/>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K</a:t>
            </a:r>
            <a:r>
              <a:rPr lang="uk-UA" sz="2000" baseline="30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-канали блокуються місцевими </a:t>
            </a:r>
            <a:r>
              <a:rPr lang="uk-UA" sz="2000" dirty="0" err="1" smtClean="0">
                <a:latin typeface="Times New Roman" panose="02020603050405020304" pitchFamily="18" charset="0"/>
                <a:cs typeface="Times New Roman" panose="02020603050405020304" pitchFamily="18" charset="0"/>
              </a:rPr>
              <a:t>анестетиками</a:t>
            </a:r>
            <a:r>
              <a:rPr lang="uk-UA" sz="2000" dirty="0" smtClean="0">
                <a:latin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cs typeface="Times New Roman" panose="02020603050405020304" pitchFamily="18" charset="0"/>
              </a:rPr>
              <a:t>лідокаїном</a:t>
            </a:r>
            <a:r>
              <a:rPr lang="uk-UA" sz="2000" dirty="0" smtClean="0">
                <a:latin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cs typeface="Times New Roman" panose="02020603050405020304" pitchFamily="18" charset="0"/>
              </a:rPr>
              <a:t>дикаїном</a:t>
            </a:r>
            <a:r>
              <a:rPr lang="uk-UA" sz="2000" dirty="0" smtClean="0">
                <a:latin typeface="Times New Roman" panose="02020603050405020304" pitchFamily="18" charset="0"/>
                <a:cs typeface="Times New Roman" panose="02020603050405020304" pitchFamily="18" charset="0"/>
              </a:rPr>
              <a:t>), деякими </a:t>
            </a:r>
            <a:r>
              <a:rPr lang="uk-UA" sz="2000" dirty="0" err="1" smtClean="0">
                <a:latin typeface="Times New Roman" panose="02020603050405020304" pitchFamily="18" charset="0"/>
                <a:cs typeface="Times New Roman" panose="02020603050405020304" pitchFamily="18" charset="0"/>
              </a:rPr>
              <a:t>протисудомними</a:t>
            </a:r>
            <a:r>
              <a:rPr lang="uk-UA" sz="2000" dirty="0" smtClean="0">
                <a:latin typeface="Times New Roman" panose="02020603050405020304" pitchFamily="18" charset="0"/>
                <a:cs typeface="Times New Roman" panose="02020603050405020304" pitchFamily="18" charset="0"/>
              </a:rPr>
              <a:t> (дифеніл, </a:t>
            </a:r>
            <a:r>
              <a:rPr lang="uk-UA" sz="2000" dirty="0" err="1" smtClean="0">
                <a:latin typeface="Times New Roman" panose="02020603050405020304" pitchFamily="18" charset="0"/>
                <a:cs typeface="Times New Roman" panose="02020603050405020304" pitchFamily="18" charset="0"/>
              </a:rPr>
              <a:t>карбамазепін</a:t>
            </a:r>
            <a:r>
              <a:rPr lang="uk-UA" sz="2000" dirty="0" smtClean="0">
                <a:latin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cs typeface="Times New Roman" panose="02020603050405020304" pitchFamily="18" charset="0"/>
              </a:rPr>
              <a:t>вальпроати</a:t>
            </a:r>
            <a:r>
              <a:rPr lang="uk-UA" sz="2000" dirty="0" smtClean="0">
                <a:latin typeface="Times New Roman" panose="02020603050405020304" pitchFamily="18" charset="0"/>
                <a:cs typeface="Times New Roman" panose="02020603050405020304" pitchFamily="18" charset="0"/>
              </a:rPr>
              <a:t>, фенобарбітал та ін.) і </a:t>
            </a:r>
            <a:r>
              <a:rPr lang="uk-UA" sz="2000" dirty="0" err="1" smtClean="0">
                <a:latin typeface="Times New Roman" panose="02020603050405020304" pitchFamily="18" charset="0"/>
                <a:cs typeface="Times New Roman" panose="02020603050405020304" pitchFamily="18" charset="0"/>
              </a:rPr>
              <a:t>протиаритмічними</a:t>
            </a:r>
            <a:r>
              <a:rPr lang="uk-UA" sz="2000" dirty="0" smtClean="0">
                <a:latin typeface="Times New Roman" panose="02020603050405020304" pitchFamily="18" charset="0"/>
                <a:cs typeface="Times New Roman" panose="02020603050405020304" pitchFamily="18" charset="0"/>
              </a:rPr>
              <a:t> засобами (</a:t>
            </a:r>
            <a:r>
              <a:rPr lang="uk-UA" sz="2000" dirty="0" err="1" smtClean="0">
                <a:latin typeface="Times New Roman" panose="02020603050405020304" pitchFamily="18" charset="0"/>
                <a:cs typeface="Times New Roman" panose="02020603050405020304" pitchFamily="18" charset="0"/>
              </a:rPr>
              <a:t>аміодарон</a:t>
            </a:r>
            <a:r>
              <a:rPr lang="uk-UA" sz="2000" dirty="0" smtClean="0">
                <a:latin typeface="Times New Roman" panose="02020603050405020304" pitchFamily="18" charset="0"/>
                <a:cs typeface="Times New Roman" panose="02020603050405020304" pitchFamily="18" charset="0"/>
              </a:rPr>
              <a:t>); </a:t>
            </a:r>
          </a:p>
          <a:p>
            <a:pPr fontAlgn="base"/>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Ca</a:t>
            </a:r>
            <a:r>
              <a:rPr lang="uk-UA" sz="2000" baseline="30000" dirty="0" smtClean="0">
                <a:latin typeface="Times New Roman" panose="02020603050405020304" pitchFamily="18" charset="0"/>
                <a:cs typeface="Times New Roman" panose="02020603050405020304" pitchFamily="18" charset="0"/>
              </a:rPr>
              <a:t>2+</a:t>
            </a:r>
            <a:r>
              <a:rPr lang="uk-UA" sz="2000" dirty="0" smtClean="0">
                <a:latin typeface="Times New Roman" panose="02020603050405020304" pitchFamily="18" charset="0"/>
                <a:cs typeface="Times New Roman" panose="02020603050405020304" pitchFamily="18" charset="0"/>
              </a:rPr>
              <a:t>-канали чутливі до цілої низки хімічних речовин, зокрема </a:t>
            </a:r>
            <a:r>
              <a:rPr lang="uk-UA" sz="2000" dirty="0" err="1" smtClean="0">
                <a:latin typeface="Times New Roman" panose="02020603050405020304" pitchFamily="18" charset="0"/>
                <a:cs typeface="Times New Roman" panose="02020603050405020304" pitchFamily="18" charset="0"/>
              </a:rPr>
              <a:t>верапамілу</a:t>
            </a:r>
            <a:r>
              <a:rPr lang="uk-UA" sz="2000" dirty="0" smtClean="0">
                <a:latin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cs typeface="Times New Roman" panose="02020603050405020304" pitchFamily="18" charset="0"/>
              </a:rPr>
              <a:t>дилтіазему</a:t>
            </a:r>
            <a:r>
              <a:rPr lang="uk-UA" sz="2000" dirty="0" smtClean="0">
                <a:latin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cs typeface="Times New Roman" panose="02020603050405020304" pitchFamily="18" charset="0"/>
              </a:rPr>
              <a:t>ніфедипіну</a:t>
            </a:r>
            <a:r>
              <a:rPr lang="uk-UA" sz="2000" dirty="0" smtClean="0">
                <a:latin typeface="Times New Roman" panose="02020603050405020304" pitchFamily="18" charset="0"/>
                <a:cs typeface="Times New Roman" panose="02020603050405020304" pitchFamily="18" charset="0"/>
              </a:rPr>
              <a:t> та інших похідних </a:t>
            </a:r>
            <a:r>
              <a:rPr lang="uk-UA" sz="2000" dirty="0" err="1" smtClean="0">
                <a:latin typeface="Times New Roman" panose="02020603050405020304" pitchFamily="18" charset="0"/>
                <a:cs typeface="Times New Roman" panose="02020603050405020304" pitchFamily="18" charset="0"/>
              </a:rPr>
              <a:t>дигідропіридинів</a:t>
            </a:r>
            <a:r>
              <a:rPr lang="uk-UA" sz="2000" dirty="0" smtClean="0">
                <a:latin typeface="Times New Roman" panose="02020603050405020304" pitchFamily="18" charset="0"/>
                <a:cs typeface="Times New Roman" panose="02020603050405020304" pitchFamily="18" charset="0"/>
              </a:rPr>
              <a:t>. </a:t>
            </a:r>
          </a:p>
          <a:p>
            <a:pPr fontAlgn="base"/>
            <a:r>
              <a:rPr lang="uk-UA" sz="2000" dirty="0">
                <a:latin typeface="Times New Roman" panose="02020603050405020304" pitchFamily="18" charset="0"/>
                <a:cs typeface="Times New Roman" panose="02020603050405020304" pitchFamily="18" charset="0"/>
              </a:rPr>
              <a:t>	</a:t>
            </a:r>
            <a:r>
              <a:rPr lang="uk-UA" sz="2000" b="1" dirty="0" smtClean="0">
                <a:latin typeface="Times New Roman" panose="02020603050405020304" pitchFamily="18" charset="0"/>
                <a:cs typeface="Times New Roman" panose="02020603050405020304" pitchFamily="18" charset="0"/>
              </a:rPr>
              <a:t>Трансмембранний обмін </a:t>
            </a:r>
            <a:r>
              <a:rPr lang="uk-UA" sz="2000" dirty="0" smtClean="0">
                <a:latin typeface="Times New Roman" panose="02020603050405020304" pitchFamily="18" charset="0"/>
                <a:cs typeface="Times New Roman" panose="02020603050405020304" pitchFamily="18" charset="0"/>
              </a:rPr>
              <a:t>(</a:t>
            </a:r>
            <a:r>
              <a:rPr lang="uk-UA" sz="2000" dirty="0" err="1" smtClean="0">
                <a:latin typeface="Times New Roman" panose="02020603050405020304" pitchFamily="18" charset="0"/>
                <a:cs typeface="Times New Roman" panose="02020603050405020304" pitchFamily="18" charset="0"/>
              </a:rPr>
              <a:t>антипорт</a:t>
            </a:r>
            <a:r>
              <a:rPr lang="uk-UA" sz="2000" dirty="0" smtClean="0">
                <a:latin typeface="Times New Roman" panose="02020603050405020304" pitchFamily="18" charset="0"/>
                <a:cs typeface="Times New Roman" panose="02020603050405020304" pitchFamily="18" charset="0"/>
              </a:rPr>
              <a:t>) чи </a:t>
            </a:r>
            <a:r>
              <a:rPr lang="uk-UA" sz="2000" b="1" dirty="0" smtClean="0">
                <a:latin typeface="Times New Roman" panose="02020603050405020304" pitchFamily="18" charset="0"/>
                <a:cs typeface="Times New Roman" panose="02020603050405020304" pitchFamily="18" charset="0"/>
              </a:rPr>
              <a:t>односпрямований транспорт </a:t>
            </a:r>
            <a:r>
              <a:rPr lang="uk-UA" sz="2000" dirty="0" smtClean="0">
                <a:latin typeface="Times New Roman" panose="02020603050405020304" pitchFamily="18" charset="0"/>
                <a:cs typeface="Times New Roman" panose="02020603050405020304" pitchFamily="18" charset="0"/>
              </a:rPr>
              <a:t>(</a:t>
            </a:r>
            <a:r>
              <a:rPr lang="uk-UA" sz="2000" dirty="0" err="1" smtClean="0">
                <a:latin typeface="Times New Roman" panose="02020603050405020304" pitchFamily="18" charset="0"/>
                <a:cs typeface="Times New Roman" panose="02020603050405020304" pitchFamily="18" charset="0"/>
              </a:rPr>
              <a:t>симпорт</a:t>
            </a:r>
            <a:r>
              <a:rPr lang="uk-UA" sz="2000" dirty="0" smtClean="0">
                <a:latin typeface="Times New Roman" panose="02020603050405020304" pitchFamily="18" charset="0"/>
                <a:cs typeface="Times New Roman" panose="02020603050405020304" pitchFamily="18" charset="0"/>
              </a:rPr>
              <a:t>) іонів здійснюється спеціальними білками-переносниками. Система односпрямованого транспорту (</a:t>
            </a:r>
            <a:r>
              <a:rPr lang="uk-UA" sz="2000" dirty="0" err="1" smtClean="0">
                <a:latin typeface="Times New Roman" panose="02020603050405020304" pitchFamily="18" charset="0"/>
                <a:cs typeface="Times New Roman" panose="02020603050405020304" pitchFamily="18" charset="0"/>
              </a:rPr>
              <a:t>котранспорту</a:t>
            </a:r>
            <a:r>
              <a:rPr lang="uk-UA" sz="2000" dirty="0" smtClean="0">
                <a:latin typeface="Times New Roman" panose="02020603050405020304" pitchFamily="18" charset="0"/>
                <a:cs typeface="Times New Roman" panose="02020603050405020304" pitchFamily="18" charset="0"/>
              </a:rPr>
              <a:t>) представлена (</a:t>
            </a:r>
            <a:r>
              <a:rPr lang="uk-UA" sz="2000" dirty="0" err="1" smtClean="0">
                <a:latin typeface="Times New Roman" panose="02020603050405020304" pitchFamily="18" charset="0"/>
                <a:cs typeface="Times New Roman" panose="02020603050405020304" pitchFamily="18" charset="0"/>
              </a:rPr>
              <a:t>Na</a:t>
            </a:r>
            <a:r>
              <a:rPr lang="uk-UA" sz="2000" baseline="30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+K</a:t>
            </a:r>
            <a:r>
              <a:rPr lang="uk-UA" sz="2000" baseline="30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a:t>
            </a:r>
            <a:r>
              <a:rPr lang="uk-UA" sz="2000" dirty="0" err="1" smtClean="0">
                <a:latin typeface="Times New Roman" panose="02020603050405020304" pitchFamily="18" charset="0"/>
                <a:cs typeface="Times New Roman" panose="02020603050405020304" pitchFamily="18" charset="0"/>
              </a:rPr>
              <a:t>Cl</a:t>
            </a:r>
            <a:r>
              <a:rPr lang="uk-UA" sz="2000" baseline="30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)-переносником, що є чутливим до дії </a:t>
            </a:r>
            <a:r>
              <a:rPr lang="uk-UA" sz="2000" dirty="0" err="1" smtClean="0">
                <a:latin typeface="Times New Roman" panose="02020603050405020304" pitchFamily="18" charset="0"/>
                <a:cs typeface="Times New Roman" panose="02020603050405020304" pitchFamily="18" charset="0"/>
              </a:rPr>
              <a:t>діуретиків</a:t>
            </a:r>
            <a:r>
              <a:rPr lang="uk-UA" sz="2000" dirty="0" smtClean="0">
                <a:latin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cs typeface="Times New Roman" panose="02020603050405020304" pitchFamily="18" charset="0"/>
              </a:rPr>
              <a:t>фуросеміду</a:t>
            </a:r>
            <a:r>
              <a:rPr lang="uk-UA" sz="2000" dirty="0" smtClean="0">
                <a:latin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cs typeface="Times New Roman" panose="02020603050405020304" pitchFamily="18" charset="0"/>
              </a:rPr>
              <a:t>амілориду</a:t>
            </a:r>
            <a:r>
              <a:rPr lang="uk-UA" sz="2000" dirty="0" smtClean="0">
                <a:latin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cs typeface="Times New Roman" panose="02020603050405020304" pitchFamily="18" charset="0"/>
              </a:rPr>
              <a:t>туметаніду</a:t>
            </a:r>
            <a:r>
              <a:rPr lang="uk-UA" sz="2000" dirty="0" smtClean="0">
                <a:latin typeface="Times New Roman" panose="02020603050405020304" pitchFamily="18" charset="0"/>
                <a:cs typeface="Times New Roman" panose="02020603050405020304" pitchFamily="18" charset="0"/>
              </a:rPr>
              <a:t>). </a:t>
            </a:r>
          </a:p>
          <a:p>
            <a:pPr fontAlgn="base"/>
            <a:r>
              <a:rPr lang="uk-UA"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35995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25599" y="1997839"/>
            <a:ext cx="8644467" cy="2862322"/>
          </a:xfrm>
          <a:prstGeom prst="rect">
            <a:avLst/>
          </a:prstGeom>
        </p:spPr>
        <p:txBody>
          <a:bodyPr wrap="square">
            <a:spAutoFit/>
          </a:bodyPr>
          <a:lstStyle/>
          <a:p>
            <a:pPr fontAlgn="base"/>
            <a:r>
              <a:rPr lang="uk-UA" sz="2000" dirty="0" smtClean="0">
                <a:latin typeface="Times New Roman" panose="02020603050405020304" pitchFamily="18" charset="0"/>
                <a:cs typeface="Times New Roman" panose="02020603050405020304" pitchFamily="18" charset="0"/>
              </a:rPr>
              <a:t>	Виключення </a:t>
            </a:r>
            <a:r>
              <a:rPr lang="uk-UA" sz="2000" dirty="0">
                <a:latin typeface="Times New Roman" panose="02020603050405020304" pitchFamily="18" charset="0"/>
                <a:cs typeface="Times New Roman" panose="02020603050405020304" pitchFamily="18" charset="0"/>
              </a:rPr>
              <a:t>або різка зміна властивостей переносників і каналів лежить в основі дії багатьох токсичних і фармацевтичних речовин. </a:t>
            </a:r>
            <a:endParaRPr lang="uk-UA" sz="2000" dirty="0" smtClean="0">
              <a:latin typeface="Times New Roman" panose="02020603050405020304" pitchFamily="18" charset="0"/>
              <a:cs typeface="Times New Roman" panose="02020603050405020304" pitchFamily="18" charset="0"/>
            </a:endParaRPr>
          </a:p>
          <a:p>
            <a:pPr fontAlgn="base"/>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Деякі </a:t>
            </a:r>
            <a:r>
              <a:rPr lang="uk-UA" sz="2000" dirty="0">
                <a:latin typeface="Times New Roman" panose="02020603050405020304" pitchFamily="18" charset="0"/>
                <a:cs typeface="Times New Roman" panose="02020603050405020304" pitchFamily="18" charset="0"/>
              </a:rPr>
              <a:t>речовини – </a:t>
            </a:r>
            <a:r>
              <a:rPr lang="uk-UA" sz="2000" dirty="0" err="1">
                <a:latin typeface="Times New Roman" panose="02020603050405020304" pitchFamily="18" charset="0"/>
                <a:cs typeface="Times New Roman" panose="02020603050405020304" pitchFamily="18" charset="0"/>
              </a:rPr>
              <a:t>іонофори</a:t>
            </a:r>
            <a:r>
              <a:rPr lang="uk-UA" sz="2000" dirty="0">
                <a:latin typeface="Times New Roman" panose="02020603050405020304" pitchFamily="18" charset="0"/>
                <a:cs typeface="Times New Roman" panose="02020603050405020304" pitchFamily="18" charset="0"/>
              </a:rPr>
              <a:t>, до яких належать різні антибіотики (</a:t>
            </a:r>
            <a:r>
              <a:rPr lang="uk-UA" sz="2000" dirty="0" err="1">
                <a:latin typeface="Times New Roman" panose="02020603050405020304" pitchFamily="18" charset="0"/>
                <a:cs typeface="Times New Roman" panose="02020603050405020304" pitchFamily="18" charset="0"/>
              </a:rPr>
              <a:t>валіноміцин</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амфотерицин</a:t>
            </a:r>
            <a:r>
              <a:rPr lang="uk-UA" sz="2000" dirty="0">
                <a:latin typeface="Times New Roman" panose="02020603050405020304" pitchFamily="18" charset="0"/>
                <a:cs typeface="Times New Roman" panose="02020603050405020304" pitchFamily="18" charset="0"/>
              </a:rPr>
              <a:t> В, </a:t>
            </a:r>
            <a:r>
              <a:rPr lang="uk-UA" sz="2000" dirty="0" err="1">
                <a:latin typeface="Times New Roman" panose="02020603050405020304" pitchFamily="18" charset="0"/>
                <a:cs typeface="Times New Roman" panose="02020603050405020304" pitchFamily="18" charset="0"/>
              </a:rPr>
              <a:t>нонактин</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енніатини</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аламетицин</a:t>
            </a:r>
            <a:r>
              <a:rPr lang="uk-UA" sz="2000" dirty="0">
                <a:latin typeface="Times New Roman" panose="02020603050405020304" pitchFamily="18" charset="0"/>
                <a:cs typeface="Times New Roman" panose="02020603050405020304" pitchFamily="18" charset="0"/>
              </a:rPr>
              <a:t> та ін.), синтетичні </a:t>
            </a:r>
            <a:r>
              <a:rPr lang="uk-UA" sz="2000" dirty="0" err="1">
                <a:latin typeface="Times New Roman" panose="02020603050405020304" pitchFamily="18" charset="0"/>
                <a:cs typeface="Times New Roman" panose="02020603050405020304" pitchFamily="18" charset="0"/>
              </a:rPr>
              <a:t>циклополіефіри</a:t>
            </a:r>
            <a:r>
              <a:rPr lang="uk-UA" sz="2000" dirty="0">
                <a:latin typeface="Times New Roman" panose="02020603050405020304" pitchFamily="18" charset="0"/>
                <a:cs typeface="Times New Roman" panose="02020603050405020304" pitchFamily="18" charset="0"/>
              </a:rPr>
              <a:t> самостійно здатні утворювати канали у ліпідному </a:t>
            </a:r>
            <a:r>
              <a:rPr lang="uk-UA" sz="2000" dirty="0" err="1">
                <a:latin typeface="Times New Roman" panose="02020603050405020304" pitchFamily="18" charset="0"/>
                <a:cs typeface="Times New Roman" panose="02020603050405020304" pitchFamily="18" charset="0"/>
              </a:rPr>
              <a:t>бішарі</a:t>
            </a:r>
            <a:r>
              <a:rPr lang="uk-UA" sz="2000" dirty="0">
                <a:latin typeface="Times New Roman" panose="02020603050405020304" pitchFamily="18" charset="0"/>
                <a:cs typeface="Times New Roman" panose="02020603050405020304" pitchFamily="18" charset="0"/>
              </a:rPr>
              <a:t> мембрани. </a:t>
            </a:r>
            <a:endParaRPr lang="uk-UA" sz="2000" dirty="0" smtClean="0">
              <a:latin typeface="Times New Roman" panose="02020603050405020304" pitchFamily="18" charset="0"/>
              <a:cs typeface="Times New Roman" panose="02020603050405020304" pitchFamily="18" charset="0"/>
            </a:endParaRPr>
          </a:p>
          <a:p>
            <a:pPr fontAlgn="base"/>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Дія </a:t>
            </a:r>
            <a:r>
              <a:rPr lang="uk-UA" sz="2000" dirty="0">
                <a:latin typeface="Times New Roman" panose="02020603050405020304" pitchFamily="18" charset="0"/>
                <a:cs typeface="Times New Roman" panose="02020603050405020304" pitchFamily="18" charset="0"/>
              </a:rPr>
              <a:t>деяких </a:t>
            </a:r>
            <a:r>
              <a:rPr lang="uk-UA" sz="2000" dirty="0" smtClean="0">
                <a:latin typeface="Times New Roman" panose="02020603050405020304" pitchFamily="18" charset="0"/>
                <a:cs typeface="Times New Roman" panose="02020603050405020304" pitchFamily="18" charset="0"/>
              </a:rPr>
              <a:t>лікарських препаратів </a:t>
            </a:r>
            <a:r>
              <a:rPr lang="uk-UA" sz="2000" dirty="0">
                <a:latin typeface="Times New Roman" panose="02020603050405020304" pitchFamily="18" charset="0"/>
                <a:cs typeface="Times New Roman" panose="02020603050405020304" pitchFamily="18" charset="0"/>
              </a:rPr>
              <a:t>базується на зміні властивостей каналів і переносників, що дозволяє регулювати транспорт речовин у клітинах і організмі в цілому.</a:t>
            </a:r>
          </a:p>
        </p:txBody>
      </p:sp>
    </p:spTree>
    <p:extLst>
      <p:ext uri="{BB962C8B-B14F-4D97-AF65-F5344CB8AC3E}">
        <p14:creationId xmlns:p14="http://schemas.microsoft.com/office/powerpoint/2010/main" val="362956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13933" y="875311"/>
            <a:ext cx="9516534" cy="5016758"/>
          </a:xfrm>
          <a:prstGeom prst="rect">
            <a:avLst/>
          </a:prstGeom>
        </p:spPr>
        <p:txBody>
          <a:bodyPr wrap="square">
            <a:spAutoFit/>
          </a:bodyPr>
          <a:lstStyle/>
          <a:p>
            <a:pPr fontAlgn="base"/>
            <a:r>
              <a:rPr lang="ru-RU" sz="2000"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Активний транспорт речовин крізь мембрану здійснюється проти градієнта їх концентрації із затратою енергії АТФ та за участю спеціальних мембранних білків – транспортних </a:t>
            </a:r>
            <a:r>
              <a:rPr lang="uk-UA" sz="2000" dirty="0" err="1" smtClean="0">
                <a:latin typeface="Times New Roman" panose="02020603050405020304" pitchFamily="18" charset="0"/>
                <a:cs typeface="Times New Roman" panose="02020603050405020304" pitchFamily="18" charset="0"/>
              </a:rPr>
              <a:t>АТФаз</a:t>
            </a:r>
            <a:r>
              <a:rPr lang="uk-UA" sz="2000" dirty="0" smtClean="0">
                <a:latin typeface="Times New Roman" panose="02020603050405020304" pitchFamily="18" charset="0"/>
                <a:cs typeface="Times New Roman" panose="02020603050405020304" pitchFamily="18" charset="0"/>
              </a:rPr>
              <a:t>, які також називаються іонними насосами. Найбільш поширеними в клітині тварин є Н</a:t>
            </a:r>
            <a:r>
              <a:rPr lang="uk-UA" sz="2000" baseline="30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a:t>
            </a:r>
            <a:r>
              <a:rPr lang="uk-UA" sz="2000" dirty="0" err="1" smtClean="0">
                <a:latin typeface="Times New Roman" panose="02020603050405020304" pitchFamily="18" charset="0"/>
                <a:cs typeface="Times New Roman" panose="02020603050405020304" pitchFamily="18" charset="0"/>
              </a:rPr>
              <a:t>АТФаза</a:t>
            </a:r>
            <a:r>
              <a:rPr lang="uk-UA" sz="2000" dirty="0" smtClean="0">
                <a:latin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cs typeface="Times New Roman" panose="02020603050405020304" pitchFamily="18" charset="0"/>
              </a:rPr>
              <a:t>Na</a:t>
            </a:r>
            <a:r>
              <a:rPr lang="uk-UA" sz="2000" baseline="30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,K</a:t>
            </a:r>
            <a:r>
              <a:rPr lang="uk-UA" sz="2000" baseline="30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a:t>
            </a:r>
            <a:r>
              <a:rPr lang="uk-UA" sz="2000" dirty="0" err="1" smtClean="0">
                <a:latin typeface="Times New Roman" panose="02020603050405020304" pitchFamily="18" charset="0"/>
                <a:cs typeface="Times New Roman" panose="02020603050405020304" pitchFamily="18" charset="0"/>
              </a:rPr>
              <a:t>АТФаза</a:t>
            </a:r>
            <a:r>
              <a:rPr lang="uk-UA" sz="2000" dirty="0" smtClean="0">
                <a:latin typeface="Times New Roman" panose="02020603050405020304" pitchFamily="18" charset="0"/>
                <a:cs typeface="Times New Roman" panose="02020603050405020304" pitchFamily="18" charset="0"/>
              </a:rPr>
              <a:t> і Са</a:t>
            </a:r>
            <a:r>
              <a:rPr lang="uk-UA" sz="2000" baseline="30000" dirty="0" smtClean="0">
                <a:latin typeface="Times New Roman" panose="02020603050405020304" pitchFamily="18" charset="0"/>
                <a:cs typeface="Times New Roman" panose="02020603050405020304" pitchFamily="18" charset="0"/>
              </a:rPr>
              <a:t>2+</a:t>
            </a:r>
            <a:r>
              <a:rPr lang="uk-UA" sz="2000" dirty="0" smtClean="0">
                <a:latin typeface="Times New Roman" panose="02020603050405020304" pitchFamily="18" charset="0"/>
                <a:cs typeface="Times New Roman" panose="02020603050405020304" pitchFamily="18" charset="0"/>
              </a:rPr>
              <a:t>-</a:t>
            </a:r>
            <a:r>
              <a:rPr lang="uk-UA" sz="2000" dirty="0" err="1" smtClean="0">
                <a:latin typeface="Times New Roman" panose="02020603050405020304" pitchFamily="18" charset="0"/>
                <a:cs typeface="Times New Roman" panose="02020603050405020304" pitchFamily="18" charset="0"/>
              </a:rPr>
              <a:t>АТФаза</a:t>
            </a:r>
            <a:r>
              <a:rPr lang="uk-UA" sz="2000" dirty="0" smtClean="0">
                <a:latin typeface="Times New Roman" panose="02020603050405020304" pitchFamily="18" charset="0"/>
                <a:cs typeface="Times New Roman" panose="02020603050405020304" pitchFamily="18" charset="0"/>
              </a:rPr>
              <a:t>, що являють собою цілі мембранні комплекси із складною структурою. </a:t>
            </a:r>
          </a:p>
          <a:p>
            <a:pPr fontAlgn="base"/>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Функціональне значення біологічних насосів полягає у підтримці всередині клітини постійного іонного складу. </a:t>
            </a:r>
            <a:r>
              <a:rPr lang="uk-UA" sz="2000" dirty="0" err="1" smtClean="0">
                <a:latin typeface="Times New Roman" panose="02020603050405020304" pitchFamily="18" charset="0"/>
                <a:cs typeface="Times New Roman" panose="02020603050405020304" pitchFamily="18" charset="0"/>
              </a:rPr>
              <a:t>Na</a:t>
            </a:r>
            <a:r>
              <a:rPr lang="uk-UA" sz="2000" baseline="30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,K</a:t>
            </a:r>
            <a:r>
              <a:rPr lang="uk-UA" sz="2000" baseline="30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a:t>
            </a:r>
            <a:r>
              <a:rPr lang="uk-UA" sz="2000" dirty="0" err="1" smtClean="0">
                <a:latin typeface="Times New Roman" panose="02020603050405020304" pitchFamily="18" charset="0"/>
                <a:cs typeface="Times New Roman" panose="02020603050405020304" pitchFamily="18" charset="0"/>
              </a:rPr>
              <a:t>АТФаза</a:t>
            </a:r>
            <a:r>
              <a:rPr lang="uk-UA" sz="2000" dirty="0" smtClean="0">
                <a:latin typeface="Times New Roman" panose="02020603050405020304" pitchFamily="18" charset="0"/>
                <a:cs typeface="Times New Roman" panose="02020603050405020304" pitchFamily="18" charset="0"/>
              </a:rPr>
              <a:t> сприяє виведенню </a:t>
            </a:r>
            <a:r>
              <a:rPr lang="uk-UA" sz="2000" dirty="0" err="1" smtClean="0">
                <a:latin typeface="Times New Roman" panose="02020603050405020304" pitchFamily="18" charset="0"/>
                <a:cs typeface="Times New Roman" panose="02020603050405020304" pitchFamily="18" charset="0"/>
              </a:rPr>
              <a:t>Na</a:t>
            </a:r>
            <a:r>
              <a:rPr lang="uk-UA" sz="2000" baseline="30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 з клітини та надходженню К</a:t>
            </a:r>
            <a:r>
              <a:rPr lang="uk-UA" sz="2000" baseline="30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 до клітини за допомогою енергії АТФ і є прикладом </a:t>
            </a:r>
            <a:r>
              <a:rPr lang="uk-UA" sz="2000" dirty="0" err="1" smtClean="0">
                <a:latin typeface="Times New Roman" panose="02020603050405020304" pitchFamily="18" charset="0"/>
                <a:cs typeface="Times New Roman" panose="02020603050405020304" pitchFamily="18" charset="0"/>
              </a:rPr>
              <a:t>антипортного</a:t>
            </a:r>
            <a:r>
              <a:rPr lang="uk-UA" sz="2000" dirty="0" smtClean="0">
                <a:latin typeface="Times New Roman" panose="02020603050405020304" pitchFamily="18" charset="0"/>
                <a:cs typeface="Times New Roman" panose="02020603050405020304" pitchFamily="18" charset="0"/>
              </a:rPr>
              <a:t> транспорту. </a:t>
            </a:r>
          </a:p>
          <a:p>
            <a:pPr fontAlgn="base"/>
            <a:r>
              <a:rPr lang="uk-UA"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Із впливом на натрієвий насос пов’язаний механізм дії деяких фармацевтичних препаратів. Так, напр. серцеві </a:t>
            </a:r>
            <a:r>
              <a:rPr lang="uk-UA" sz="2000" dirty="0" err="1" smtClean="0">
                <a:latin typeface="Times New Roman" panose="02020603050405020304" pitchFamily="18" charset="0"/>
                <a:cs typeface="Times New Roman" panose="02020603050405020304" pitchFamily="18" charset="0"/>
              </a:rPr>
              <a:t>глікозиди</a:t>
            </a:r>
            <a:r>
              <a:rPr lang="uk-UA" sz="2000" dirty="0" smtClean="0">
                <a:latin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cs typeface="Times New Roman" panose="02020603050405020304" pitchFamily="18" charset="0"/>
              </a:rPr>
              <a:t>дигоксин</a:t>
            </a:r>
            <a:r>
              <a:rPr lang="uk-UA" sz="2000" dirty="0" smtClean="0">
                <a:latin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cs typeface="Times New Roman" panose="02020603050405020304" pitchFamily="18" charset="0"/>
              </a:rPr>
              <a:t>уабаїн</a:t>
            </a:r>
            <a:r>
              <a:rPr lang="uk-UA" sz="2000" dirty="0" smtClean="0">
                <a:latin typeface="Times New Roman" panose="02020603050405020304" pitchFamily="18" charset="0"/>
                <a:cs typeface="Times New Roman" panose="02020603050405020304" pitchFamily="18" charset="0"/>
              </a:rPr>
              <a:t>, строфантин К) пригнічують </a:t>
            </a:r>
            <a:r>
              <a:rPr lang="uk-UA" sz="2000" dirty="0" err="1" smtClean="0">
                <a:latin typeface="Times New Roman" panose="02020603050405020304" pitchFamily="18" charset="0"/>
                <a:cs typeface="Times New Roman" panose="02020603050405020304" pitchFamily="18" charset="0"/>
              </a:rPr>
              <a:t>Na</a:t>
            </a:r>
            <a:r>
              <a:rPr lang="uk-UA" sz="2000" baseline="30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,K</a:t>
            </a:r>
            <a:r>
              <a:rPr lang="uk-UA" sz="2000" baseline="30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a:t>
            </a:r>
            <a:r>
              <a:rPr lang="uk-UA" sz="2000" dirty="0" err="1" smtClean="0">
                <a:latin typeface="Times New Roman" panose="02020603050405020304" pitchFamily="18" charset="0"/>
                <a:cs typeface="Times New Roman" panose="02020603050405020304" pitchFamily="18" charset="0"/>
              </a:rPr>
              <a:t>АТФазу</a:t>
            </a:r>
            <a:r>
              <a:rPr lang="uk-UA" sz="2000" dirty="0" smtClean="0">
                <a:latin typeface="Times New Roman" panose="02020603050405020304" pitchFamily="18" charset="0"/>
                <a:cs typeface="Times New Roman" panose="02020603050405020304" pitchFamily="18" charset="0"/>
              </a:rPr>
              <a:t>; деякі </a:t>
            </a:r>
            <a:r>
              <a:rPr lang="uk-UA" sz="2000" dirty="0" err="1" smtClean="0">
                <a:latin typeface="Times New Roman" panose="02020603050405020304" pitchFamily="18" charset="0"/>
                <a:cs typeface="Times New Roman" panose="02020603050405020304" pitchFamily="18" charset="0"/>
              </a:rPr>
              <a:t>діуретики</a:t>
            </a:r>
            <a:r>
              <a:rPr lang="uk-UA" sz="2000" dirty="0" smtClean="0">
                <a:latin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cs typeface="Times New Roman" panose="02020603050405020304" pitchFamily="18" charset="0"/>
              </a:rPr>
              <a:t>тіазиди</a:t>
            </a:r>
            <a:r>
              <a:rPr lang="uk-UA" sz="2000" dirty="0" smtClean="0">
                <a:latin typeface="Times New Roman" panose="02020603050405020304" pitchFamily="18" charset="0"/>
                <a:cs typeface="Times New Roman" panose="02020603050405020304" pitchFamily="18" charset="0"/>
              </a:rPr>
              <a:t>) інгібують активний транспорт </a:t>
            </a:r>
            <a:r>
              <a:rPr lang="uk-UA" sz="2000" dirty="0" err="1" smtClean="0">
                <a:latin typeface="Times New Roman" panose="02020603050405020304" pitchFamily="18" charset="0"/>
                <a:cs typeface="Times New Roman" panose="02020603050405020304" pitchFamily="18" charset="0"/>
              </a:rPr>
              <a:t>Na</a:t>
            </a:r>
            <a:r>
              <a:rPr lang="uk-UA" sz="2000" baseline="30000"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та/або </a:t>
            </a:r>
            <a:r>
              <a:rPr lang="uk-UA" sz="2000" dirty="0" err="1" smtClean="0">
                <a:latin typeface="Times New Roman" panose="02020603050405020304" pitchFamily="18" charset="0"/>
                <a:cs typeface="Times New Roman" panose="02020603050405020304" pitchFamily="18" charset="0"/>
              </a:rPr>
              <a:t>Cl</a:t>
            </a:r>
            <a:r>
              <a:rPr lang="uk-UA" sz="2000" baseline="30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 в епітелії канальців нирок; </a:t>
            </a:r>
            <a:r>
              <a:rPr lang="uk-UA" sz="2000" dirty="0" err="1" smtClean="0">
                <a:latin typeface="Times New Roman" panose="02020603050405020304" pitchFamily="18" charset="0"/>
                <a:cs typeface="Times New Roman" panose="02020603050405020304" pitchFamily="18" charset="0"/>
              </a:rPr>
              <a:t>омепразол</a:t>
            </a:r>
            <a:r>
              <a:rPr lang="uk-UA" sz="2000" dirty="0" smtClean="0">
                <a:latin typeface="Times New Roman" panose="02020603050405020304" pitchFamily="18" charset="0"/>
                <a:cs typeface="Times New Roman" panose="02020603050405020304" pitchFamily="18" charset="0"/>
              </a:rPr>
              <a:t> знижує кислотність шлункового соку, </a:t>
            </a:r>
            <a:r>
              <a:rPr lang="uk-UA" sz="2000" dirty="0" err="1" smtClean="0">
                <a:latin typeface="Times New Roman" panose="02020603050405020304" pitchFamily="18" charset="0"/>
                <a:cs typeface="Times New Roman" panose="02020603050405020304" pitchFamily="18" charset="0"/>
              </a:rPr>
              <a:t>незворотно</a:t>
            </a:r>
            <a:r>
              <a:rPr lang="uk-UA" sz="2000" dirty="0" smtClean="0">
                <a:latin typeface="Times New Roman" panose="02020603050405020304" pitchFamily="18" charset="0"/>
                <a:cs typeface="Times New Roman" panose="02020603050405020304" pitchFamily="18" charset="0"/>
              </a:rPr>
              <a:t> пригнічуючи протонний насос Н</a:t>
            </a:r>
            <a:r>
              <a:rPr lang="uk-UA" sz="2000" baseline="30000"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a:t>
            </a:r>
            <a:r>
              <a:rPr lang="uk-UA" sz="2000" dirty="0" err="1" smtClean="0">
                <a:latin typeface="Times New Roman" panose="02020603050405020304" pitchFamily="18" charset="0"/>
                <a:cs typeface="Times New Roman" panose="02020603050405020304" pitchFamily="18" charset="0"/>
              </a:rPr>
              <a:t>АТФазу</a:t>
            </a:r>
            <a:r>
              <a:rPr lang="uk-UA" sz="2000" dirty="0" smtClean="0">
                <a:latin typeface="Times New Roman" panose="02020603050405020304" pitchFamily="18" charset="0"/>
                <a:cs typeface="Times New Roman" panose="02020603050405020304" pitchFamily="18" charset="0"/>
              </a:rPr>
              <a:t> парієтальних клітин </a:t>
            </a:r>
            <a:r>
              <a:rPr lang="uk-UA" sz="2000" dirty="0" err="1" smtClean="0">
                <a:latin typeface="Times New Roman" panose="02020603050405020304" pitchFamily="18" charset="0"/>
                <a:cs typeface="Times New Roman" panose="02020603050405020304" pitchFamily="18" charset="0"/>
              </a:rPr>
              <a:t>шлунка</a:t>
            </a:r>
            <a:r>
              <a:rPr lang="uk-UA" sz="2000" dirty="0" smtClean="0">
                <a:latin typeface="Times New Roman" panose="02020603050405020304" pitchFamily="18" charset="0"/>
                <a:cs typeface="Times New Roman" panose="02020603050405020304" pitchFamily="18" charset="0"/>
              </a:rPr>
              <a:t>. Са</a:t>
            </a:r>
            <a:r>
              <a:rPr lang="uk-UA" sz="2000" baseline="30000" dirty="0" smtClean="0">
                <a:latin typeface="Times New Roman" panose="02020603050405020304" pitchFamily="18" charset="0"/>
                <a:cs typeface="Times New Roman" panose="02020603050405020304" pitchFamily="18" charset="0"/>
              </a:rPr>
              <a:t>2+</a:t>
            </a:r>
            <a:r>
              <a:rPr lang="uk-UA" sz="2000" dirty="0" smtClean="0">
                <a:latin typeface="Times New Roman" panose="02020603050405020304" pitchFamily="18" charset="0"/>
                <a:cs typeface="Times New Roman" panose="02020603050405020304" pitchFamily="18" charset="0"/>
              </a:rPr>
              <a:t>-А</a:t>
            </a:r>
            <a:r>
              <a:rPr lang="ru-RU" sz="2000" dirty="0" err="1" smtClean="0">
                <a:latin typeface="Times New Roman" panose="02020603050405020304" pitchFamily="18" charset="0"/>
                <a:cs typeface="Times New Roman" panose="02020603050405020304" pitchFamily="18" charset="0"/>
              </a:rPr>
              <a:t>ТФаза</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високочутлива</a:t>
            </a:r>
            <a:r>
              <a:rPr lang="ru-RU" sz="2000" dirty="0">
                <a:latin typeface="Times New Roman" panose="02020603050405020304" pitchFamily="18" charset="0"/>
                <a:cs typeface="Times New Roman" panose="02020603050405020304" pitchFamily="18" charset="0"/>
              </a:rPr>
              <a:t> до </a:t>
            </a:r>
            <a:r>
              <a:rPr lang="ru-RU" sz="2000" dirty="0" err="1">
                <a:latin typeface="Times New Roman" panose="02020603050405020304" pitchFamily="18" charset="0"/>
                <a:cs typeface="Times New Roman" panose="02020603050405020304" pitchFamily="18" charset="0"/>
              </a:rPr>
              <a:t>дії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різноманітних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тіолових</a:t>
            </a:r>
            <a:r>
              <a:rPr lang="ru-RU" sz="2000" dirty="0">
                <a:latin typeface="Times New Roman" panose="02020603050405020304" pitchFamily="18" charset="0"/>
                <a:cs typeface="Times New Roman" panose="02020603050405020304" pitchFamily="18" charset="0"/>
              </a:rPr>
              <a:t> отрут та </a:t>
            </a:r>
            <a:r>
              <a:rPr lang="ru-RU" sz="2000" dirty="0" err="1">
                <a:latin typeface="Times New Roman" panose="02020603050405020304" pitchFamily="18" charset="0"/>
                <a:cs typeface="Times New Roman" panose="02020603050405020304" pitchFamily="18" charset="0"/>
              </a:rPr>
              <a:t>ін</a:t>
            </a:r>
            <a:r>
              <a:rPr lang="ru-RU"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02474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98133" y="1145106"/>
            <a:ext cx="8525933" cy="4370427"/>
          </a:xfrm>
          <a:prstGeom prst="rect">
            <a:avLst/>
          </a:prstGeom>
        </p:spPr>
        <p:txBody>
          <a:bodyPr wrap="square">
            <a:spAutoFit/>
          </a:bodyPr>
          <a:lstStyle/>
          <a:p>
            <a:pPr fontAlgn="base"/>
            <a:r>
              <a:rPr lang="ru-RU" sz="2400" b="1"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Крім вищенаведених видів активного транспорту, виділяють специфічні механізми переміщення речовин, пов’язані з </a:t>
            </a:r>
            <a:r>
              <a:rPr lang="uk-UA" sz="2000" b="1" dirty="0" smtClean="0">
                <a:latin typeface="Times New Roman" panose="02020603050405020304" pitchFamily="18" charset="0"/>
                <a:cs typeface="Times New Roman" panose="02020603050405020304" pitchFamily="18" charset="0"/>
              </a:rPr>
              <a:t>порушенням цілісності мембрани</a:t>
            </a:r>
            <a:r>
              <a:rPr lang="uk-UA" sz="2000" dirty="0" smtClean="0">
                <a:latin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cs typeface="Times New Roman" panose="02020603050405020304" pitchFamily="18" charset="0"/>
              </a:rPr>
              <a:t>ендоцитоз</a:t>
            </a:r>
            <a:r>
              <a:rPr lang="uk-UA" sz="2000" dirty="0" smtClean="0">
                <a:latin typeface="Times New Roman" panose="02020603050405020304" pitchFamily="18" charset="0"/>
                <a:cs typeface="Times New Roman" panose="02020603050405020304" pitchFamily="18" charset="0"/>
              </a:rPr>
              <a:t> та </a:t>
            </a:r>
            <a:r>
              <a:rPr lang="uk-UA" sz="2000" dirty="0" err="1" smtClean="0">
                <a:latin typeface="Times New Roman" panose="02020603050405020304" pitchFamily="18" charset="0"/>
                <a:cs typeface="Times New Roman" panose="02020603050405020304" pitchFamily="18" charset="0"/>
              </a:rPr>
              <a:t>екзоцитоз</a:t>
            </a:r>
            <a:r>
              <a:rPr lang="uk-UA" sz="2000" dirty="0" smtClean="0">
                <a:latin typeface="Times New Roman" panose="02020603050405020304" pitchFamily="18" charset="0"/>
                <a:cs typeface="Times New Roman" panose="02020603050405020304" pitchFamily="18" charset="0"/>
              </a:rPr>
              <a:t>. При </a:t>
            </a:r>
            <a:r>
              <a:rPr lang="uk-UA" sz="2000" dirty="0" err="1" smtClean="0">
                <a:latin typeface="Times New Roman" panose="02020603050405020304" pitchFamily="18" charset="0"/>
                <a:cs typeface="Times New Roman" panose="02020603050405020304" pitchFamily="18" charset="0"/>
              </a:rPr>
              <a:t>ендоцитозі</a:t>
            </a:r>
            <a:r>
              <a:rPr lang="uk-UA" sz="2000" dirty="0" smtClean="0">
                <a:latin typeface="Times New Roman" panose="02020603050405020304" pitchFamily="18" charset="0"/>
                <a:cs typeface="Times New Roman" panose="02020603050405020304" pitchFamily="18" charset="0"/>
              </a:rPr>
              <a:t> плазматична мембрана утворює вирости, які потім перетворюються на внутрішньоклітинні пухирці, що містять захоплений клітиною матеріал. Ці процеси відбуваються із витратою енергії АТФ.</a:t>
            </a:r>
          </a:p>
          <a:p>
            <a:pPr fontAlgn="base"/>
            <a:endParaRPr lang="uk-UA" sz="1000" b="1" dirty="0" smtClean="0">
              <a:latin typeface="Times New Roman" panose="02020603050405020304" pitchFamily="18" charset="0"/>
              <a:cs typeface="Times New Roman" panose="02020603050405020304" pitchFamily="18" charset="0"/>
            </a:endParaRPr>
          </a:p>
          <a:p>
            <a:pPr fontAlgn="base"/>
            <a:r>
              <a:rPr lang="uk-UA" sz="2400" b="1" dirty="0" smtClean="0">
                <a:latin typeface="Times New Roman" panose="02020603050405020304" pitchFamily="18" charset="0"/>
                <a:cs typeface="Times New Roman" panose="02020603050405020304" pitchFamily="18" charset="0"/>
              </a:rPr>
              <a:t>	</a:t>
            </a:r>
            <a:r>
              <a:rPr lang="uk-UA" sz="2000" b="1" dirty="0" err="1" smtClean="0">
                <a:latin typeface="Times New Roman" panose="02020603050405020304" pitchFamily="18" charset="0"/>
                <a:cs typeface="Times New Roman" panose="02020603050405020304" pitchFamily="18" charset="0"/>
              </a:rPr>
              <a:t>Ендоцитоз</a:t>
            </a:r>
            <a:r>
              <a:rPr lang="uk-UA" sz="2000" dirty="0" smtClean="0">
                <a:latin typeface="Times New Roman" panose="02020603050405020304" pitchFamily="18" charset="0"/>
                <a:cs typeface="Times New Roman" panose="02020603050405020304" pitchFamily="18" charset="0"/>
              </a:rPr>
              <a:t> рідини та розчинених в ній речовин називається </a:t>
            </a:r>
            <a:r>
              <a:rPr lang="uk-UA" sz="2000" dirty="0" err="1" smtClean="0">
                <a:latin typeface="Times New Roman" panose="02020603050405020304" pitchFamily="18" charset="0"/>
                <a:cs typeface="Times New Roman" panose="02020603050405020304" pitchFamily="18" charset="0"/>
              </a:rPr>
              <a:t>піноцитозом</a:t>
            </a:r>
            <a:r>
              <a:rPr lang="uk-UA" sz="2000" dirty="0" smtClean="0">
                <a:latin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cs typeface="Times New Roman" panose="02020603050405020304" pitchFamily="18" charset="0"/>
              </a:rPr>
              <a:t>грец</a:t>
            </a:r>
            <a:r>
              <a:rPr lang="uk-UA" sz="2000" dirty="0" smtClean="0">
                <a:latin typeface="Times New Roman" panose="02020603050405020304" pitchFamily="18" charset="0"/>
                <a:cs typeface="Times New Roman" panose="02020603050405020304" pitchFamily="18" charset="0"/>
              </a:rPr>
              <a:t>. </a:t>
            </a:r>
            <a:r>
              <a:rPr lang="uk-UA" sz="2000" i="1" dirty="0" err="1" smtClean="0">
                <a:latin typeface="Times New Roman" panose="02020603050405020304" pitchFamily="18" charset="0"/>
                <a:cs typeface="Times New Roman" panose="02020603050405020304" pitchFamily="18" charset="0"/>
              </a:rPr>
              <a:t>Pyno</a:t>
            </a:r>
            <a:r>
              <a:rPr lang="uk-UA" sz="2000" i="1"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 пити, </a:t>
            </a:r>
            <a:r>
              <a:rPr lang="uk-UA" sz="2000" i="1" dirty="0" err="1" smtClean="0">
                <a:latin typeface="Times New Roman" panose="02020603050405020304" pitchFamily="18" charset="0"/>
                <a:cs typeface="Times New Roman" panose="02020603050405020304" pitchFamily="18" charset="0"/>
              </a:rPr>
              <a:t>cytos</a:t>
            </a:r>
            <a:r>
              <a:rPr lang="uk-UA" sz="2000" dirty="0" smtClean="0">
                <a:latin typeface="Times New Roman" panose="02020603050405020304" pitchFamily="18" charset="0"/>
                <a:cs typeface="Times New Roman" panose="02020603050405020304" pitchFamily="18" charset="0"/>
              </a:rPr>
              <a:t> </a:t>
            </a:r>
            <a:r>
              <a:rPr lang="uk-UA" sz="2000" i="1"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  клітина). Шляхом </a:t>
            </a:r>
            <a:r>
              <a:rPr lang="uk-UA" sz="2000" dirty="0" err="1" smtClean="0">
                <a:latin typeface="Times New Roman" panose="02020603050405020304" pitchFamily="18" charset="0"/>
                <a:cs typeface="Times New Roman" panose="02020603050405020304" pitchFamily="18" charset="0"/>
              </a:rPr>
              <a:t>ендоцитозу</a:t>
            </a:r>
            <a:r>
              <a:rPr lang="uk-UA" sz="2000" dirty="0" smtClean="0">
                <a:latin typeface="Times New Roman" panose="02020603050405020304" pitchFamily="18" charset="0"/>
                <a:cs typeface="Times New Roman" panose="02020603050405020304" pitchFamily="18" charset="0"/>
              </a:rPr>
              <a:t>, наприклад,  відбувається всмоктування жиру клітинами кишкового епітелію. </a:t>
            </a:r>
          </a:p>
          <a:p>
            <a:pPr fontAlgn="base"/>
            <a:r>
              <a:rPr lang="uk-UA" sz="2000" b="1" dirty="0" smtClean="0">
                <a:latin typeface="Times New Roman" panose="02020603050405020304" pitchFamily="18" charset="0"/>
                <a:cs typeface="Times New Roman" panose="02020603050405020304" pitchFamily="18" charset="0"/>
              </a:rPr>
              <a:t>	</a:t>
            </a:r>
            <a:r>
              <a:rPr lang="uk-UA" sz="2000" b="1" dirty="0" err="1" smtClean="0">
                <a:latin typeface="Times New Roman" panose="02020603050405020304" pitchFamily="18" charset="0"/>
                <a:cs typeface="Times New Roman" panose="02020603050405020304" pitchFamily="18" charset="0"/>
              </a:rPr>
              <a:t>Екзоцитоз</a:t>
            </a:r>
            <a:r>
              <a:rPr lang="uk-UA" sz="2000" dirty="0" smtClean="0">
                <a:latin typeface="Times New Roman" panose="02020603050405020304" pitchFamily="18" charset="0"/>
                <a:cs typeface="Times New Roman" panose="02020603050405020304" pitchFamily="18" charset="0"/>
              </a:rPr>
              <a:t> </a:t>
            </a:r>
            <a:r>
              <a:rPr lang="uk-UA" sz="2000" i="1" dirty="0" smtClean="0">
                <a:latin typeface="Times New Roman" panose="02020603050405020304" pitchFamily="18" charset="0"/>
                <a:cs typeface="Times New Roman" panose="02020603050405020304" pitchFamily="18" charset="0"/>
              </a:rPr>
              <a:t>–</a:t>
            </a:r>
            <a:r>
              <a:rPr lang="uk-UA" sz="2000" dirty="0" smtClean="0">
                <a:latin typeface="Times New Roman" panose="02020603050405020304" pitchFamily="18" charset="0"/>
                <a:cs typeface="Times New Roman" panose="02020603050405020304" pitchFamily="18" charset="0"/>
              </a:rPr>
              <a:t> це процес виведення з клітини різноманітних речовин крізь мембрану, фактично зворотний </a:t>
            </a:r>
            <a:r>
              <a:rPr lang="uk-UA" sz="2000" dirty="0" err="1" smtClean="0">
                <a:latin typeface="Times New Roman" panose="02020603050405020304" pitchFamily="18" charset="0"/>
                <a:cs typeface="Times New Roman" panose="02020603050405020304" pitchFamily="18" charset="0"/>
              </a:rPr>
              <a:t>ендоцитозу</a:t>
            </a:r>
            <a:r>
              <a:rPr lang="uk-UA" sz="2000" dirty="0" smtClean="0">
                <a:latin typeface="Times New Roman" panose="02020603050405020304" pitchFamily="18" charset="0"/>
                <a:cs typeface="Times New Roman" panose="02020603050405020304" pitchFamily="18" charset="0"/>
              </a:rPr>
              <a:t> механізм. Шляхом </a:t>
            </a:r>
            <a:r>
              <a:rPr lang="uk-UA" sz="2000" dirty="0" err="1" smtClean="0">
                <a:latin typeface="Times New Roman" panose="02020603050405020304" pitchFamily="18" charset="0"/>
                <a:cs typeface="Times New Roman" panose="02020603050405020304" pitchFamily="18" charset="0"/>
              </a:rPr>
              <a:t>екзоцитозу</a:t>
            </a:r>
            <a:r>
              <a:rPr lang="uk-UA" sz="2000" dirty="0" smtClean="0">
                <a:latin typeface="Times New Roman" panose="02020603050405020304" pitchFamily="18" charset="0"/>
                <a:cs typeface="Times New Roman" panose="02020603050405020304" pitchFamily="18" charset="0"/>
              </a:rPr>
              <a:t> вивільнюються гормони, жирові краплини, а також медіатори в синапсах при збудженні.</a:t>
            </a:r>
          </a:p>
        </p:txBody>
      </p:sp>
    </p:spTree>
    <p:extLst>
      <p:ext uri="{BB962C8B-B14F-4D97-AF65-F5344CB8AC3E}">
        <p14:creationId xmlns:p14="http://schemas.microsoft.com/office/powerpoint/2010/main" val="1860380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3175"/>
            <a:ext cx="10972800" cy="1143000"/>
          </a:xfrm>
          <a:prstGeom prst="rect">
            <a:avLst/>
          </a:prstGeom>
          <a:effectLst/>
        </p:spPr>
        <p:txBody>
          <a:bodyPr>
            <a:noAutofit/>
          </a:bodyPr>
          <a:lstStyle/>
          <a:p>
            <a:r>
              <a:t> </a:t>
            </a:r>
          </a:p>
        </p:txBody>
      </p:sp>
      <p:sp>
        <p:nvSpPr>
          <p:cNvPr id="3" name="Текст 2"/>
          <p:cNvSpPr>
            <a:spLocks noGrp="1"/>
          </p:cNvSpPr>
          <p:nvPr>
            <p:ph type="body" idx="4294967295"/>
          </p:nvPr>
        </p:nvSpPr>
        <p:spPr>
          <a:xfrm>
            <a:off x="1036683" y="792914"/>
            <a:ext cx="9957917" cy="1146418"/>
          </a:xfrm>
          <a:prstGeom prst="rect">
            <a:avLst/>
          </a:prstGeom>
          <a:effectLst/>
        </p:spPr>
        <p:txBody>
          <a:bodyPr>
            <a:noAutofit/>
          </a:bodyPr>
          <a:lstStyle/>
          <a:p>
            <a:pPr marL="0" indent="0" algn="ctr">
              <a:buNone/>
            </a:pPr>
            <a:r>
              <a:rPr lang="uk-UA" dirty="0" smtClean="0">
                <a:latin typeface="Arial" panose="020B0604020202020204" pitchFamily="34" charset="0"/>
                <a:cs typeface="Arial" panose="020B0604020202020204" pitchFamily="34" charset="0"/>
              </a:rPr>
              <a:t>Товщина клітинної мембрани - 7-10 нм. Компоненти клітинної мембрани формуються в гранулярній ендоплазматичній сітці, потім модифікуються в комплексі Гольджі. </a:t>
            </a:r>
            <a:endParaRPr lang="uk-UA" dirty="0">
              <a:latin typeface="Arial" panose="020B0604020202020204" pitchFamily="34" charset="0"/>
              <a:cs typeface="Arial" panose="020B0604020202020204" pitchFamily="34" charset="0"/>
            </a:endParaRPr>
          </a:p>
        </p:txBody>
      </p:sp>
      <p:pic>
        <p:nvPicPr>
          <p:cNvPr id="4" name="Рисунок 3"/>
          <p:cNvPicPr/>
          <p:nvPr/>
        </p:nvPicPr>
        <p:blipFill>
          <a:blip r:embed="rId2" cstate="print"/>
          <a:stretch>
            <a:fillRect/>
          </a:stretch>
        </p:blipFill>
        <p:spPr>
          <a:xfrm>
            <a:off x="905848" y="2188519"/>
            <a:ext cx="9805694" cy="3709864"/>
          </a:xfrm>
          <a:prstGeom prst="rect">
            <a:avLst/>
          </a:prstGeom>
          <a:noFill/>
          <a:ln>
            <a:noFill/>
          </a:ln>
          <a:effectLst/>
        </p:spPr>
      </p:pic>
      <p:sp>
        <p:nvSpPr>
          <p:cNvPr id="10" name="Номер слайда 9"/>
          <p:cNvSpPr>
            <a:spLocks noGrp="1"/>
          </p:cNvSpPr>
          <p:nvPr>
            <p:ph type="sldNum" sz="quarter" idx="12"/>
          </p:nvPr>
        </p:nvSpPr>
        <p:spPr/>
        <p:txBody>
          <a:bodyPr/>
          <a:lstStyle/>
          <a:p>
            <a:fld id="{BD97C1CD-9E65-43C1-85A4-266606547339}" type="slidenum">
              <a:rPr lang="uk-UA" smtClean="0"/>
              <a:t>4</a:t>
            </a:fld>
            <a:endParaRPr lang="uk-UA"/>
          </a:p>
        </p:txBody>
      </p:sp>
    </p:spTree>
    <p:extLst>
      <p:ext uri="{BB962C8B-B14F-4D97-AF65-F5344CB8AC3E}">
        <p14:creationId xmlns:p14="http://schemas.microsoft.com/office/powerpoint/2010/main" val="747955103"/>
      </p:ext>
    </p:extLst>
  </p:cSld>
  <p:clrMapOvr>
    <a:masterClrMapping/>
  </p:clrMapOvr>
  <p:transition spd="med">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1911402"/>
            <a:ext cx="6096000" cy="2308324"/>
          </a:xfrm>
          <a:prstGeom prst="rect">
            <a:avLst/>
          </a:prstGeom>
        </p:spPr>
        <p:txBody>
          <a:bodyPr>
            <a:spAutoFit/>
          </a:bodyPr>
          <a:lstStyle/>
          <a:p>
            <a:pPr fontAlgn="base"/>
            <a:r>
              <a:rPr lang="uk-UA" sz="2400" dirty="0">
                <a:latin typeface="Times New Roman" panose="02020603050405020304" pitchFamily="18" charset="0"/>
                <a:cs typeface="Times New Roman" panose="02020603050405020304" pitchFamily="18" charset="0"/>
              </a:rPr>
              <a:t>Таким чином, знання про особливості мембранного транспорту є дуже важливими для фармації, оскільки визначають не лише шляхи проникнення всіх фармацевтичних препаратів до певних клітин, але й безпосередню дію багатьох з них.</a:t>
            </a:r>
          </a:p>
        </p:txBody>
      </p:sp>
    </p:spTree>
    <p:extLst>
      <p:ext uri="{BB962C8B-B14F-4D97-AF65-F5344CB8AC3E}">
        <p14:creationId xmlns:p14="http://schemas.microsoft.com/office/powerpoint/2010/main" val="1113422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090862" y="1457325"/>
            <a:ext cx="6010275" cy="3943350"/>
          </a:xfrm>
          <a:prstGeom prst="rect">
            <a:avLst/>
          </a:prstGeom>
        </p:spPr>
      </p:pic>
    </p:spTree>
    <p:extLst>
      <p:ext uri="{BB962C8B-B14F-4D97-AF65-F5344CB8AC3E}">
        <p14:creationId xmlns:p14="http://schemas.microsoft.com/office/powerpoint/2010/main" val="955470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dirty="0" smtClean="0"/>
              <a:t>ЛІТЕРАТУРА</a:t>
            </a:r>
            <a:endParaRPr lang="uk-UA" dirty="0"/>
          </a:p>
        </p:txBody>
      </p:sp>
      <p:sp>
        <p:nvSpPr>
          <p:cNvPr id="5" name="Объект 4"/>
          <p:cNvSpPr>
            <a:spLocks noGrp="1"/>
          </p:cNvSpPr>
          <p:nvPr>
            <p:ph idx="1"/>
          </p:nvPr>
        </p:nvSpPr>
        <p:spPr/>
        <p:txBody>
          <a:bodyPr>
            <a:normAutofit fontScale="85000" lnSpcReduction="10000"/>
          </a:bodyPr>
          <a:lstStyle/>
          <a:p>
            <a:r>
              <a:rPr lang="uk-UA" dirty="0" err="1" smtClean="0"/>
              <a:t>Ємчик</a:t>
            </a:r>
            <a:r>
              <a:rPr lang="uk-UA" dirty="0"/>
              <a:t> </a:t>
            </a:r>
            <a:r>
              <a:rPr lang="uk-UA" dirty="0" smtClean="0"/>
              <a:t>Л.Ф. Основи біологічної фізики і медична апаратура: підручник. – 2-ге вид. </a:t>
            </a:r>
            <a:r>
              <a:rPr lang="uk-UA" dirty="0" err="1" smtClean="0"/>
              <a:t>випр</a:t>
            </a:r>
            <a:r>
              <a:rPr lang="uk-UA" dirty="0" smtClean="0"/>
              <a:t>. – К.: ВСВ «</a:t>
            </a:r>
            <a:r>
              <a:rPr lang="uk-UA" dirty="0" err="1" smtClean="0"/>
              <a:t>Меедицина</a:t>
            </a:r>
            <a:r>
              <a:rPr lang="uk-UA" dirty="0" smtClean="0"/>
              <a:t>», 2014, 392 с.</a:t>
            </a:r>
          </a:p>
          <a:p>
            <a:r>
              <a:rPr lang="uk-UA" dirty="0" err="1" smtClean="0"/>
              <a:t>Афанасьева</a:t>
            </a:r>
            <a:r>
              <a:rPr lang="uk-UA" dirty="0" smtClean="0"/>
              <a:t> Л.О. Основи біологічної і медичної фізики, інформатики й апаратури: </a:t>
            </a:r>
            <a:r>
              <a:rPr lang="uk-UA" dirty="0" err="1" smtClean="0"/>
              <a:t>Навч.посібник</a:t>
            </a:r>
            <a:r>
              <a:rPr lang="uk-UA" dirty="0" smtClean="0"/>
              <a:t>/за </a:t>
            </a:r>
            <a:r>
              <a:rPr lang="uk-UA" dirty="0" err="1" smtClean="0"/>
              <a:t>ред.Годлевського</a:t>
            </a:r>
            <a:r>
              <a:rPr lang="uk-UA" dirty="0" smtClean="0"/>
              <a:t> – Одеса, 2018. – 258 с.</a:t>
            </a:r>
          </a:p>
          <a:p>
            <a:r>
              <a:rPr lang="uk-UA" dirty="0" smtClean="0"/>
              <a:t>Наталія Штефан. </a:t>
            </a:r>
            <a:r>
              <a:rPr lang="uk-UA" dirty="0"/>
              <a:t>Метроном: як керувати розрядами</a:t>
            </a:r>
            <a:r>
              <a:rPr lang="uk-UA" dirty="0" smtClean="0"/>
              <a:t>? Світогляд</a:t>
            </a:r>
            <a:r>
              <a:rPr lang="uk-UA" dirty="0"/>
              <a:t>, 2016, № 6 (62</a:t>
            </a:r>
            <a:r>
              <a:rPr lang="uk-UA" dirty="0" smtClean="0"/>
              <a:t>).</a:t>
            </a:r>
          </a:p>
          <a:p>
            <a:r>
              <a:rPr lang="uk-UA" dirty="0" err="1" smtClean="0"/>
              <a:t>Личковський</a:t>
            </a:r>
            <a:r>
              <a:rPr lang="uk-UA" dirty="0" smtClean="0"/>
              <a:t> Е.І. Біофізика. Фізичні методи аналізу й метрологія:  підручник – Вінниця: Нова книга, 2014. – 464 с. / Сторінки на самостійне опрацювання: С. 61-126 .</a:t>
            </a:r>
          </a:p>
          <a:p>
            <a:r>
              <a:rPr lang="uk-UA" dirty="0" smtClean="0"/>
              <a:t>Антонюк В.С. Біофізика і біомеханіка: підручник. – К.: НТУУ «КПІ», 2012. – 344 с. / Сторінки на самостійне </a:t>
            </a:r>
            <a:r>
              <a:rPr lang="ru-RU" dirty="0" err="1" smtClean="0"/>
              <a:t>опрацювання</a:t>
            </a:r>
            <a:r>
              <a:rPr lang="ru-RU" dirty="0"/>
              <a:t>: </a:t>
            </a:r>
            <a:r>
              <a:rPr lang="uk-UA" dirty="0"/>
              <a:t>С. </a:t>
            </a:r>
            <a:r>
              <a:rPr lang="uk-UA" dirty="0" smtClean="0"/>
              <a:t>119-163.</a:t>
            </a:r>
            <a:endParaRPr lang="uk-UA" dirty="0"/>
          </a:p>
          <a:p>
            <a:pPr marL="0" indent="0">
              <a:buNone/>
            </a:pPr>
            <a:endParaRPr lang="uk-UA" dirty="0"/>
          </a:p>
          <a:p>
            <a:endParaRPr lang="uk-UA" dirty="0" smtClean="0"/>
          </a:p>
          <a:p>
            <a:endParaRPr lang="uk-UA" dirty="0"/>
          </a:p>
        </p:txBody>
      </p:sp>
    </p:spTree>
    <p:extLst>
      <p:ext uri="{BB962C8B-B14F-4D97-AF65-F5344CB8AC3E}">
        <p14:creationId xmlns:p14="http://schemas.microsoft.com/office/powerpoint/2010/main" val="2822910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b="1" dirty="0" smtClean="0"/>
              <a:t>Самостійна робота</a:t>
            </a:r>
            <a:endParaRPr lang="uk-UA" b="1" dirty="0"/>
          </a:p>
        </p:txBody>
      </p:sp>
      <p:sp>
        <p:nvSpPr>
          <p:cNvPr id="5" name="Объект 4"/>
          <p:cNvSpPr>
            <a:spLocks noGrp="1"/>
          </p:cNvSpPr>
          <p:nvPr>
            <p:ph idx="1"/>
          </p:nvPr>
        </p:nvSpPr>
        <p:spPr/>
        <p:txBody>
          <a:bodyPr>
            <a:normAutofit/>
          </a:bodyPr>
          <a:lstStyle/>
          <a:p>
            <a:r>
              <a:rPr lang="uk-UA" b="1" dirty="0" err="1" smtClean="0"/>
              <a:t>Личковський</a:t>
            </a:r>
            <a:r>
              <a:rPr lang="uk-UA" b="1" dirty="0" smtClean="0"/>
              <a:t> Е.І. </a:t>
            </a:r>
            <a:r>
              <a:rPr lang="uk-UA" dirty="0" smtClean="0"/>
              <a:t>Біофізика. Фізичні методи аналізу й метрологія:  підручник – Вінниця: Нова книга, 2014. – 464 с. / </a:t>
            </a:r>
          </a:p>
          <a:p>
            <a:pPr marL="0" indent="0">
              <a:buNone/>
            </a:pPr>
            <a:r>
              <a:rPr lang="uk-UA" b="1" dirty="0" smtClean="0"/>
              <a:t>Сторінки на самостійне опрацювання</a:t>
            </a:r>
            <a:r>
              <a:rPr lang="uk-UA" dirty="0" smtClean="0"/>
              <a:t>: С. 61-126 .</a:t>
            </a:r>
          </a:p>
          <a:p>
            <a:r>
              <a:rPr lang="uk-UA" b="1" dirty="0" smtClean="0"/>
              <a:t>Антонюк В.С. </a:t>
            </a:r>
            <a:r>
              <a:rPr lang="uk-UA" dirty="0" smtClean="0"/>
              <a:t>Біофізика і біомеханіка: підручник. – К.: НТУУ «КПІ», 2012. – 344 с. / </a:t>
            </a:r>
          </a:p>
          <a:p>
            <a:pPr marL="0" indent="0">
              <a:buNone/>
            </a:pPr>
            <a:r>
              <a:rPr lang="uk-UA" b="1" dirty="0" smtClean="0"/>
              <a:t>Сторінки на самостійне </a:t>
            </a:r>
            <a:r>
              <a:rPr lang="ru-RU" b="1" dirty="0" err="1" smtClean="0"/>
              <a:t>опрацювання</a:t>
            </a:r>
            <a:r>
              <a:rPr lang="ru-RU" b="1" dirty="0"/>
              <a:t>: </a:t>
            </a:r>
            <a:r>
              <a:rPr lang="uk-UA" dirty="0"/>
              <a:t>С. </a:t>
            </a:r>
            <a:r>
              <a:rPr lang="uk-UA" dirty="0" smtClean="0"/>
              <a:t>119-163.</a:t>
            </a:r>
            <a:endParaRPr lang="uk-UA" dirty="0"/>
          </a:p>
          <a:p>
            <a:pPr marL="0" indent="0">
              <a:buNone/>
            </a:pPr>
            <a:endParaRPr lang="uk-UA" dirty="0"/>
          </a:p>
          <a:p>
            <a:endParaRPr lang="uk-UA" dirty="0" smtClean="0"/>
          </a:p>
          <a:p>
            <a:endParaRPr lang="uk-UA" dirty="0"/>
          </a:p>
        </p:txBody>
      </p:sp>
    </p:spTree>
    <p:extLst>
      <p:ext uri="{BB962C8B-B14F-4D97-AF65-F5344CB8AC3E}">
        <p14:creationId xmlns:p14="http://schemas.microsoft.com/office/powerpoint/2010/main" val="1479103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10160000" cy="1143000"/>
          </a:xfrm>
          <a:prstGeom prst="rect">
            <a:avLst/>
          </a:prstGeom>
          <a:effectLst/>
        </p:spPr>
        <p:txBody>
          <a:bodyPr>
            <a:noAutofit/>
          </a:bodyPr>
          <a:lstStyle/>
          <a:p>
            <a:r>
              <a:t> </a:t>
            </a:r>
          </a:p>
        </p:txBody>
      </p:sp>
      <p:sp>
        <p:nvSpPr>
          <p:cNvPr id="3" name="Текст 2"/>
          <p:cNvSpPr>
            <a:spLocks noGrp="1"/>
          </p:cNvSpPr>
          <p:nvPr>
            <p:ph type="body" idx="4294967295"/>
          </p:nvPr>
        </p:nvSpPr>
        <p:spPr>
          <a:xfrm>
            <a:off x="6300317" y="1708655"/>
            <a:ext cx="4873451" cy="3516487"/>
          </a:xfrm>
          <a:prstGeom prst="rect">
            <a:avLst/>
          </a:prstGeom>
          <a:effectLst/>
        </p:spPr>
        <p:txBody>
          <a:bodyPr>
            <a:noAutofit/>
          </a:bodyPr>
          <a:lstStyle/>
          <a:p>
            <a:pPr marL="114300" indent="0" algn="ctr">
              <a:buNone/>
            </a:pPr>
            <a:r>
              <a:rPr lang="uk-UA" b="1" dirty="0" smtClean="0">
                <a:latin typeface="Arial" panose="020B0604020202020204" pitchFamily="34" charset="0"/>
                <a:cs typeface="Arial" panose="020B0604020202020204" pitchFamily="34" charset="0"/>
              </a:rPr>
              <a:t>Молекули</a:t>
            </a:r>
            <a:r>
              <a:rPr lang="uk-UA" dirty="0" smtClean="0">
                <a:latin typeface="Arial" panose="020B0604020202020204" pitchFamily="34" charset="0"/>
                <a:cs typeface="Arial" panose="020B0604020202020204" pitchFamily="34" charset="0"/>
              </a:rPr>
              <a:t> фосфоліпідів розташовані в два ряди – </a:t>
            </a:r>
          </a:p>
          <a:p>
            <a:pPr marL="114300" indent="0" algn="ctr">
              <a:buNone/>
            </a:pPr>
            <a:r>
              <a:rPr lang="uk-UA" b="1" dirty="0" smtClean="0">
                <a:latin typeface="Arial" panose="020B0604020202020204" pitchFamily="34" charset="0"/>
                <a:cs typeface="Arial" panose="020B0604020202020204" pitchFamily="34" charset="0"/>
              </a:rPr>
              <a:t>гідрофобними кінцями </a:t>
            </a:r>
            <a:r>
              <a:rPr lang="uk-UA" dirty="0" smtClean="0">
                <a:latin typeface="Arial" panose="020B0604020202020204" pitchFamily="34" charset="0"/>
                <a:cs typeface="Arial" panose="020B0604020202020204" pitchFamily="34" charset="0"/>
              </a:rPr>
              <a:t>всередину, </a:t>
            </a:r>
          </a:p>
          <a:p>
            <a:pPr marL="114300" indent="0" algn="ctr">
              <a:buNone/>
            </a:pPr>
            <a:r>
              <a:rPr lang="uk-UA" b="1" dirty="0" smtClean="0">
                <a:latin typeface="Arial" panose="020B0604020202020204" pitchFamily="34" charset="0"/>
                <a:cs typeface="Arial" panose="020B0604020202020204" pitchFamily="34" charset="0"/>
              </a:rPr>
              <a:t>гідрофільними голівками </a:t>
            </a:r>
            <a:r>
              <a:rPr lang="uk-UA" dirty="0" smtClean="0">
                <a:latin typeface="Arial" panose="020B0604020202020204" pitchFamily="34" charset="0"/>
                <a:cs typeface="Arial" panose="020B0604020202020204" pitchFamily="34" charset="0"/>
              </a:rPr>
              <a:t>до внутрішнього і зовнішнього водного середовища. </a:t>
            </a:r>
            <a:endParaRPr lang="uk-UA" dirty="0">
              <a:latin typeface="Arial" panose="020B0604020202020204" pitchFamily="34" charset="0"/>
              <a:cs typeface="Arial" panose="020B0604020202020204" pitchFamily="34" charset="0"/>
            </a:endParaRPr>
          </a:p>
        </p:txBody>
      </p:sp>
      <p:pic>
        <p:nvPicPr>
          <p:cNvPr id="4" name="Рисунок 3"/>
          <p:cNvPicPr/>
          <p:nvPr/>
        </p:nvPicPr>
        <p:blipFill>
          <a:blip r:embed="rId2" cstate="print"/>
          <a:stretch>
            <a:fillRect/>
          </a:stretch>
        </p:blipFill>
        <p:spPr>
          <a:xfrm>
            <a:off x="1139166" y="1141084"/>
            <a:ext cx="4779313" cy="3923285"/>
          </a:xfrm>
          <a:prstGeom prst="rect">
            <a:avLst/>
          </a:prstGeom>
          <a:noFill/>
          <a:ln>
            <a:noFill/>
          </a:ln>
          <a:effectLst/>
        </p:spPr>
      </p:pic>
      <p:sp>
        <p:nvSpPr>
          <p:cNvPr id="10" name="Номер слайда 9"/>
          <p:cNvSpPr>
            <a:spLocks noGrp="1"/>
          </p:cNvSpPr>
          <p:nvPr>
            <p:ph type="sldNum" sz="quarter" idx="12"/>
          </p:nvPr>
        </p:nvSpPr>
        <p:spPr/>
        <p:txBody>
          <a:bodyPr/>
          <a:lstStyle/>
          <a:p>
            <a:fld id="{BD97C1CD-9E65-43C1-85A4-266606547339}" type="slidenum">
              <a:rPr lang="uk-UA" smtClean="0"/>
              <a:t>5</a:t>
            </a:fld>
            <a:endParaRPr lang="uk-UA"/>
          </a:p>
        </p:txBody>
      </p:sp>
    </p:spTree>
    <p:extLst>
      <p:ext uri="{BB962C8B-B14F-4D97-AF65-F5344CB8AC3E}">
        <p14:creationId xmlns:p14="http://schemas.microsoft.com/office/powerpoint/2010/main" val="1726408985"/>
      </p:ext>
    </p:extLst>
  </p:cSld>
  <p:clrMapOvr>
    <a:masterClrMapping/>
  </p:clrMapOvr>
  <p:transition spd="med">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10160000" cy="1143000"/>
          </a:xfrm>
          <a:prstGeom prst="rect">
            <a:avLst/>
          </a:prstGeom>
          <a:effectLst/>
        </p:spPr>
        <p:txBody>
          <a:bodyPr>
            <a:noAutofit/>
          </a:bodyPr>
          <a:lstStyle/>
          <a:p>
            <a:r>
              <a:t> </a:t>
            </a:r>
          </a:p>
        </p:txBody>
      </p:sp>
      <p:sp>
        <p:nvSpPr>
          <p:cNvPr id="3" name="Текст 2"/>
          <p:cNvSpPr>
            <a:spLocks noGrp="1"/>
          </p:cNvSpPr>
          <p:nvPr>
            <p:ph type="body" idx="4294967295"/>
          </p:nvPr>
        </p:nvSpPr>
        <p:spPr>
          <a:xfrm>
            <a:off x="7317956" y="865293"/>
            <a:ext cx="3768725" cy="5043138"/>
          </a:xfrm>
          <a:prstGeom prst="rect">
            <a:avLst/>
          </a:prstGeom>
          <a:effectLst/>
        </p:spPr>
        <p:txBody>
          <a:bodyPr>
            <a:noAutofit/>
          </a:bodyPr>
          <a:lstStyle/>
          <a:p>
            <a:pPr marL="114300" indent="0" algn="ctr">
              <a:buNone/>
            </a:pPr>
            <a:r>
              <a:rPr lang="uk-UA" dirty="0" smtClean="0">
                <a:latin typeface="Arial" panose="020B0604020202020204" pitchFamily="34" charset="0"/>
                <a:cs typeface="Arial" panose="020B0604020202020204" pitchFamily="34" charset="0"/>
              </a:rPr>
              <a:t>В окремих місцях </a:t>
            </a:r>
            <a:r>
              <a:rPr lang="uk-UA" dirty="0" err="1" smtClean="0">
                <a:latin typeface="Arial" panose="020B0604020202020204" pitchFamily="34" charset="0"/>
                <a:cs typeface="Arial" panose="020B0604020202020204" pitchFamily="34" charset="0"/>
              </a:rPr>
              <a:t>бішар</a:t>
            </a:r>
            <a:r>
              <a:rPr lang="uk-UA" dirty="0" smtClean="0">
                <a:latin typeface="Arial" panose="020B0604020202020204" pitchFamily="34" charset="0"/>
                <a:cs typeface="Arial" panose="020B0604020202020204" pitchFamily="34" charset="0"/>
              </a:rPr>
              <a:t> (подвійний шар) фосфоліпідів наскрізь пронизаний білковими молекулами (інтегральні </a:t>
            </a:r>
            <a:r>
              <a:rPr lang="uk-UA" b="1" dirty="0" smtClean="0">
                <a:latin typeface="Arial" panose="020B0604020202020204" pitchFamily="34" charset="0"/>
                <a:cs typeface="Arial" panose="020B0604020202020204" pitchFamily="34" charset="0"/>
              </a:rPr>
              <a:t>білки</a:t>
            </a:r>
            <a:r>
              <a:rPr lang="uk-UA" dirty="0" smtClean="0">
                <a:latin typeface="Arial" panose="020B0604020202020204" pitchFamily="34" charset="0"/>
                <a:cs typeface="Arial" panose="020B0604020202020204" pitchFamily="34" charset="0"/>
              </a:rPr>
              <a:t>). Усередині таких білкових молекул є канали - пори, через які проходять водорозчинні речовини. </a:t>
            </a:r>
            <a:endParaRPr lang="uk-UA" dirty="0">
              <a:latin typeface="Arial" panose="020B0604020202020204" pitchFamily="34" charset="0"/>
              <a:cs typeface="Arial" panose="020B0604020202020204" pitchFamily="34" charset="0"/>
            </a:endParaRPr>
          </a:p>
        </p:txBody>
      </p:sp>
      <p:pic>
        <p:nvPicPr>
          <p:cNvPr id="4" name="Рисунок 3"/>
          <p:cNvPicPr/>
          <p:nvPr/>
        </p:nvPicPr>
        <p:blipFill>
          <a:blip r:embed="rId2" cstate="print"/>
          <a:stretch>
            <a:fillRect/>
          </a:stretch>
        </p:blipFill>
        <p:spPr>
          <a:xfrm>
            <a:off x="1100076" y="1078231"/>
            <a:ext cx="5793093" cy="2569322"/>
          </a:xfrm>
          <a:prstGeom prst="rect">
            <a:avLst/>
          </a:prstGeom>
          <a:noFill/>
          <a:ln>
            <a:noFill/>
          </a:ln>
          <a:effectLst/>
        </p:spPr>
      </p:pic>
      <p:sp>
        <p:nvSpPr>
          <p:cNvPr id="10" name="Номер слайда 9"/>
          <p:cNvSpPr>
            <a:spLocks noGrp="1"/>
          </p:cNvSpPr>
          <p:nvPr>
            <p:ph type="sldNum" sz="quarter" idx="12"/>
          </p:nvPr>
        </p:nvSpPr>
        <p:spPr/>
        <p:txBody>
          <a:bodyPr/>
          <a:lstStyle/>
          <a:p>
            <a:fld id="{BD97C1CD-9E65-43C1-85A4-266606547339}" type="slidenum">
              <a:rPr lang="uk-UA" smtClean="0"/>
              <a:t>6</a:t>
            </a:fld>
            <a:endParaRPr lang="uk-UA"/>
          </a:p>
        </p:txBody>
      </p:sp>
    </p:spTree>
    <p:extLst>
      <p:ext uri="{BB962C8B-B14F-4D97-AF65-F5344CB8AC3E}">
        <p14:creationId xmlns:p14="http://schemas.microsoft.com/office/powerpoint/2010/main" val="2354675434"/>
      </p:ext>
    </p:extLst>
  </p:cSld>
  <p:clrMapOvr>
    <a:masterClrMapping/>
  </p:clrMapOvr>
  <p:transition spd="med">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BD97C1CD-9E65-43C1-85A4-266606547339}" type="slidenum">
              <a:rPr lang="uk-UA" smtClean="0"/>
              <a:t>7</a:t>
            </a:fld>
            <a:endParaRPr lang="uk-UA"/>
          </a:p>
        </p:txBody>
      </p:sp>
      <p:sp>
        <p:nvSpPr>
          <p:cNvPr id="7" name="TextBox 6"/>
          <p:cNvSpPr txBox="1"/>
          <p:nvPr/>
        </p:nvSpPr>
        <p:spPr>
          <a:xfrm>
            <a:off x="2883876" y="1416818"/>
            <a:ext cx="6491235" cy="1200329"/>
          </a:xfrm>
          <a:prstGeom prst="rect">
            <a:avLst/>
          </a:prstGeom>
          <a:noFill/>
        </p:spPr>
        <p:txBody>
          <a:bodyPr wrap="square" rtlCol="0">
            <a:spAutoFit/>
          </a:bodyPr>
          <a:lstStyle/>
          <a:p>
            <a:r>
              <a:rPr lang="uk-UA" sz="7200" dirty="0" smtClean="0">
                <a:latin typeface="Arial" panose="020B0604020202020204" pitchFamily="34" charset="0"/>
                <a:cs typeface="Arial" panose="020B0604020202020204" pitchFamily="34" charset="0"/>
              </a:rPr>
              <a:t>Отже:</a:t>
            </a:r>
            <a:endParaRPr lang="ru-RU"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93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0" t="2544"/>
          <a:stretch/>
        </p:blipFill>
        <p:spPr bwMode="auto">
          <a:xfrm>
            <a:off x="5786677" y="2119471"/>
            <a:ext cx="5511799" cy="410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a:bodyPr>
          <a:lstStyle/>
          <a:p>
            <a:pPr algn="l"/>
            <a:r>
              <a:rPr lang="vi-VN" b="1" dirty="0" smtClean="0"/>
              <a:t>Клітинна мембрана</a:t>
            </a:r>
            <a:endParaRPr lang="ru-RU" dirty="0"/>
          </a:p>
        </p:txBody>
      </p:sp>
      <p:sp>
        <p:nvSpPr>
          <p:cNvPr id="3" name="Объект 2"/>
          <p:cNvSpPr>
            <a:spLocks noGrp="1"/>
          </p:cNvSpPr>
          <p:nvPr>
            <p:ph idx="1"/>
          </p:nvPr>
        </p:nvSpPr>
        <p:spPr>
          <a:xfrm>
            <a:off x="1295402" y="2556932"/>
            <a:ext cx="3802692" cy="3318936"/>
          </a:xfrm>
        </p:spPr>
        <p:txBody>
          <a:bodyPr/>
          <a:lstStyle/>
          <a:p>
            <a:r>
              <a:rPr lang="uk-UA" dirty="0" smtClean="0"/>
              <a:t>- зовнішня оболонка живої клітини, яка відокремлює цитоплазму клітини від навколишнього середовища.</a:t>
            </a:r>
          </a:p>
        </p:txBody>
      </p:sp>
      <p:sp>
        <p:nvSpPr>
          <p:cNvPr id="9" name="Номер слайда 8"/>
          <p:cNvSpPr>
            <a:spLocks noGrp="1"/>
          </p:cNvSpPr>
          <p:nvPr>
            <p:ph type="sldNum" sz="quarter" idx="12"/>
          </p:nvPr>
        </p:nvSpPr>
        <p:spPr/>
        <p:txBody>
          <a:bodyPr/>
          <a:lstStyle/>
          <a:p>
            <a:fld id="{BD97C1CD-9E65-43C1-85A4-266606547339}" type="slidenum">
              <a:rPr lang="uk-UA" smtClean="0"/>
              <a:t>8</a:t>
            </a:fld>
            <a:endParaRPr lang="uk-UA"/>
          </a:p>
        </p:txBody>
      </p:sp>
    </p:spTree>
    <p:extLst>
      <p:ext uri="{BB962C8B-B14F-4D97-AF65-F5344CB8AC3E}">
        <p14:creationId xmlns:p14="http://schemas.microsoft.com/office/powerpoint/2010/main" val="2202226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0" t="2544"/>
          <a:stretch/>
        </p:blipFill>
        <p:spPr bwMode="auto">
          <a:xfrm>
            <a:off x="5686469" y="1678489"/>
            <a:ext cx="5767473" cy="42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295402" y="1026555"/>
            <a:ext cx="9601196" cy="1303867"/>
          </a:xfrm>
        </p:spPr>
        <p:txBody>
          <a:bodyPr>
            <a:normAutofit/>
          </a:bodyPr>
          <a:lstStyle/>
          <a:p>
            <a:pPr algn="l"/>
            <a:r>
              <a:rPr lang="uk-UA" b="1" dirty="0" smtClean="0"/>
              <a:t>Будова </a:t>
            </a:r>
            <a:endParaRPr lang="ru-RU" dirty="0"/>
          </a:p>
        </p:txBody>
      </p:sp>
      <p:sp>
        <p:nvSpPr>
          <p:cNvPr id="3" name="Объект 2"/>
          <p:cNvSpPr>
            <a:spLocks noGrp="1"/>
          </p:cNvSpPr>
          <p:nvPr>
            <p:ph idx="1"/>
          </p:nvPr>
        </p:nvSpPr>
        <p:spPr>
          <a:xfrm>
            <a:off x="876822" y="2556932"/>
            <a:ext cx="4659682" cy="3417984"/>
          </a:xfrm>
        </p:spPr>
        <p:txBody>
          <a:bodyPr>
            <a:normAutofit lnSpcReduction="10000"/>
          </a:bodyPr>
          <a:lstStyle/>
          <a:p>
            <a:r>
              <a:rPr lang="uk-UA" dirty="0" smtClean="0"/>
              <a:t>- Складається з двох шарів ліпідів, також містить білки і вуглеводи. Клітинна </a:t>
            </a:r>
            <a:r>
              <a:rPr lang="uk-UA" b="1" dirty="0" smtClean="0"/>
              <a:t>мембрана</a:t>
            </a:r>
            <a:r>
              <a:rPr lang="uk-UA" dirty="0" smtClean="0"/>
              <a:t> є напівпроникним бар'єром, що вибірково пропускає молекули всередину клітини та з неї назовні. Структури </a:t>
            </a:r>
            <a:r>
              <a:rPr lang="uk-UA" b="1" dirty="0" smtClean="0"/>
              <a:t>мембрани</a:t>
            </a:r>
            <a:r>
              <a:rPr lang="uk-UA" dirty="0" smtClean="0"/>
              <a:t> підтримує сталий вміст води, іонів, речовин всередині клітини.</a:t>
            </a:r>
            <a:endParaRPr lang="uk-UA" dirty="0"/>
          </a:p>
        </p:txBody>
      </p:sp>
      <p:sp>
        <p:nvSpPr>
          <p:cNvPr id="9" name="Номер слайда 8"/>
          <p:cNvSpPr>
            <a:spLocks noGrp="1"/>
          </p:cNvSpPr>
          <p:nvPr>
            <p:ph type="sldNum" sz="quarter" idx="12"/>
          </p:nvPr>
        </p:nvSpPr>
        <p:spPr/>
        <p:txBody>
          <a:bodyPr/>
          <a:lstStyle/>
          <a:p>
            <a:fld id="{BD97C1CD-9E65-43C1-85A4-266606547339}" type="slidenum">
              <a:rPr lang="uk-UA" smtClean="0"/>
              <a:t>9</a:t>
            </a:fld>
            <a:endParaRPr lang="uk-UA"/>
          </a:p>
        </p:txBody>
      </p:sp>
    </p:spTree>
    <p:extLst>
      <p:ext uri="{BB962C8B-B14F-4D97-AF65-F5344CB8AC3E}">
        <p14:creationId xmlns:p14="http://schemas.microsoft.com/office/powerpoint/2010/main" val="25180740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315</TotalTime>
  <Words>579</Words>
  <Application>Microsoft Office PowerPoint</Application>
  <PresentationFormat>Произвольный</PresentationFormat>
  <Paragraphs>76</Paragraphs>
  <Slides>43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Натуральные материалы</vt:lpstr>
      <vt:lpstr>Біофізичні основи мембранних процесів</vt:lpstr>
      <vt:lpstr>1. Структура мембран</vt:lpstr>
      <vt:lpstr> </vt:lpstr>
      <vt:lpstr> </vt:lpstr>
      <vt:lpstr> </vt:lpstr>
      <vt:lpstr> </vt:lpstr>
      <vt:lpstr>Презентация PowerPoint</vt:lpstr>
      <vt:lpstr>Клітинна мембрана</vt:lpstr>
      <vt:lpstr>Будова </vt:lpstr>
      <vt:lpstr>Презентация PowerPoint</vt:lpstr>
      <vt:lpstr>Презентация PowerPoint</vt:lpstr>
      <vt:lpstr>2. Пасивний та активний транспорт</vt:lpstr>
      <vt:lpstr>Мембранний транспорт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Отже: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ЛІТЕРАТУРА</vt:lpstr>
      <vt:lpstr>Самостійна робота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Нікітчук Тетяна Миколаївна</dc:creator>
  <cp:lastModifiedBy>ACER</cp:lastModifiedBy>
  <cp:revision>43</cp:revision>
  <dcterms:created xsi:type="dcterms:W3CDTF">2021-04-06T07:11:28Z</dcterms:created>
  <dcterms:modified xsi:type="dcterms:W3CDTF">2022-02-23T18:49:35Z</dcterms:modified>
</cp:coreProperties>
</file>