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78"/>
  </p:normalViewPr>
  <p:slideViewPr>
    <p:cSldViewPr snapToGrid="0" snapToObjects="1">
      <p:cViewPr varScale="1">
        <p:scale>
          <a:sx n="113" d="100"/>
          <a:sy n="113" d="100"/>
        </p:scale>
        <p:origin x="5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481A8-2399-0342-9737-DBA0C4E50AD4}" type="datetimeFigureOut">
              <a:rPr lang="ru-UA" smtClean="0"/>
              <a:t>19.10.2021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2E7E-B496-7542-9E7E-9BCB2A25B94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326984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481A8-2399-0342-9737-DBA0C4E50AD4}" type="datetimeFigureOut">
              <a:rPr lang="ru-UA" smtClean="0"/>
              <a:t>19.10.2021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2E7E-B496-7542-9E7E-9BCB2A25B94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456759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481A8-2399-0342-9737-DBA0C4E50AD4}" type="datetimeFigureOut">
              <a:rPr lang="ru-UA" smtClean="0"/>
              <a:t>19.10.2021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2E7E-B496-7542-9E7E-9BCB2A25B944}" type="slidenum">
              <a:rPr lang="ru-UA" smtClean="0"/>
              <a:t>‹#›</a:t>
            </a:fld>
            <a:endParaRPr lang="ru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263571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481A8-2399-0342-9737-DBA0C4E50AD4}" type="datetimeFigureOut">
              <a:rPr lang="ru-UA" smtClean="0"/>
              <a:t>19.10.2021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2E7E-B496-7542-9E7E-9BCB2A25B94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4889433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481A8-2399-0342-9737-DBA0C4E50AD4}" type="datetimeFigureOut">
              <a:rPr lang="ru-UA" smtClean="0"/>
              <a:t>19.10.2021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2E7E-B496-7542-9E7E-9BCB2A25B944}" type="slidenum">
              <a:rPr lang="ru-UA" smtClean="0"/>
              <a:t>‹#›</a:t>
            </a:fld>
            <a:endParaRPr lang="ru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140469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481A8-2399-0342-9737-DBA0C4E50AD4}" type="datetimeFigureOut">
              <a:rPr lang="ru-UA" smtClean="0"/>
              <a:t>19.10.2021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2E7E-B496-7542-9E7E-9BCB2A25B94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8162911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481A8-2399-0342-9737-DBA0C4E50AD4}" type="datetimeFigureOut">
              <a:rPr lang="ru-UA" smtClean="0"/>
              <a:t>19.10.2021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2E7E-B496-7542-9E7E-9BCB2A25B94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4497482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481A8-2399-0342-9737-DBA0C4E50AD4}" type="datetimeFigureOut">
              <a:rPr lang="ru-UA" smtClean="0"/>
              <a:t>19.10.2021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2E7E-B496-7542-9E7E-9BCB2A25B94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942775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481A8-2399-0342-9737-DBA0C4E50AD4}" type="datetimeFigureOut">
              <a:rPr lang="ru-UA" smtClean="0"/>
              <a:t>19.10.2021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2E7E-B496-7542-9E7E-9BCB2A25B94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890455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481A8-2399-0342-9737-DBA0C4E50AD4}" type="datetimeFigureOut">
              <a:rPr lang="ru-UA" smtClean="0"/>
              <a:t>19.10.2021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2E7E-B496-7542-9E7E-9BCB2A25B94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989091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481A8-2399-0342-9737-DBA0C4E50AD4}" type="datetimeFigureOut">
              <a:rPr lang="ru-UA" smtClean="0"/>
              <a:t>19.10.2021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2E7E-B496-7542-9E7E-9BCB2A25B94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271235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481A8-2399-0342-9737-DBA0C4E50AD4}" type="datetimeFigureOut">
              <a:rPr lang="ru-UA" smtClean="0"/>
              <a:t>19.10.2021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2E7E-B496-7542-9E7E-9BCB2A25B94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80935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481A8-2399-0342-9737-DBA0C4E50AD4}" type="datetimeFigureOut">
              <a:rPr lang="ru-UA" smtClean="0"/>
              <a:t>19.10.2021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2E7E-B496-7542-9E7E-9BCB2A25B94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8217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481A8-2399-0342-9737-DBA0C4E50AD4}" type="datetimeFigureOut">
              <a:rPr lang="ru-UA" smtClean="0"/>
              <a:t>19.10.2021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2E7E-B496-7542-9E7E-9BCB2A25B94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981785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481A8-2399-0342-9737-DBA0C4E50AD4}" type="datetimeFigureOut">
              <a:rPr lang="ru-UA" smtClean="0"/>
              <a:t>19.10.2021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2E7E-B496-7542-9E7E-9BCB2A25B94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390441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481A8-2399-0342-9737-DBA0C4E50AD4}" type="datetimeFigureOut">
              <a:rPr lang="ru-UA" smtClean="0"/>
              <a:t>19.10.2021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2E7E-B496-7542-9E7E-9BCB2A25B94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908734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3481A8-2399-0342-9737-DBA0C4E50AD4}" type="datetimeFigureOut">
              <a:rPr lang="ru-UA" smtClean="0"/>
              <a:t>19.10.2021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5F02E7E-B496-7542-9E7E-9BCB2A25B94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837365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51B95E-093C-8A4F-AC06-54AA6257B9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UA" dirty="0"/>
              <a:t>Нормування праці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B96BB7A-B710-9140-8D0D-D8DFED0F20B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UA" dirty="0"/>
              <a:t>Практичне</a:t>
            </a:r>
          </a:p>
        </p:txBody>
      </p:sp>
    </p:spTree>
    <p:extLst>
      <p:ext uri="{BB962C8B-B14F-4D97-AF65-F5344CB8AC3E}">
        <p14:creationId xmlns:p14="http://schemas.microsoft.com/office/powerpoint/2010/main" val="30312441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A7656CA-99E2-B042-85D8-926B9FC6CE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361245"/>
            <a:ext cx="9787466" cy="5680118"/>
          </a:xfrm>
        </p:spPr>
        <p:txBody>
          <a:bodyPr/>
          <a:lstStyle/>
          <a:p>
            <a:r>
              <a:rPr lang="ru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7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 річний економічний ефект у виробника продукції від впровадження нової моделі виробу а термін окупності додаткових капітальних вкладень за наступними даними</a:t>
            </a:r>
          </a:p>
          <a:p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CAB81992-F41E-8D4B-BCBF-8579A408BC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2493642"/>
              </p:ext>
            </p:extLst>
          </p:nvPr>
        </p:nvGraphicFramePr>
        <p:xfrm>
          <a:off x="936978" y="1430866"/>
          <a:ext cx="8127999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9244">
                  <a:extLst>
                    <a:ext uri="{9D8B030D-6E8A-4147-A177-3AD203B41FA5}">
                      <a16:colId xmlns:a16="http://schemas.microsoft.com/office/drawing/2014/main" val="1102885427"/>
                    </a:ext>
                  </a:extLst>
                </a:gridCol>
                <a:gridCol w="2009422">
                  <a:extLst>
                    <a:ext uri="{9D8B030D-6E8A-4147-A177-3AD203B41FA5}">
                      <a16:colId xmlns:a16="http://schemas.microsoft.com/office/drawing/2014/main" val="1993813827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40849190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</a:t>
                      </a:r>
                      <a:r>
                        <a:rPr lang="ru-UA" dirty="0"/>
                        <a:t>оказники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Б</a:t>
                      </a:r>
                      <a:r>
                        <a:rPr lang="ru-UA" dirty="0"/>
                        <a:t>азова модель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Н</a:t>
                      </a:r>
                      <a:r>
                        <a:rPr lang="ru-UA" dirty="0"/>
                        <a:t>ова мдель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2802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П</a:t>
                      </a:r>
                      <a:r>
                        <a:rPr lang="ru-UA" dirty="0"/>
                        <a:t>рограма випуску, тис. грн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/>
                        <a:t>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24711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UA" dirty="0"/>
                        <a:t>Додатковий капітал, тис. грн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/>
                        <a:t>400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23299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UA" dirty="0"/>
                        <a:t>Собівартість, грн.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/>
                        <a:t>165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/>
                        <a:t>205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04809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UA" dirty="0"/>
                        <a:t>Ціна підприємства, грн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/>
                        <a:t>180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/>
                        <a:t>225</a:t>
                      </a:r>
                      <a:endParaRPr lang="ru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81917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3282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06CC2D3-CC25-8040-B2AB-17A659A0D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98311"/>
            <a:ext cx="8596668" cy="5443051"/>
          </a:xfrm>
        </p:spPr>
        <p:txBody>
          <a:bodyPr/>
          <a:lstStyle/>
          <a:p>
            <a:endParaRPr lang="uk-UA" dirty="0"/>
          </a:p>
          <a:p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Задача1. 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основі даних спостережного листа фотографії використання робочого часу: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скласти баланс робочого часу;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розрахувати коефіцієнт фактичного завантаження робітника;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визначити процент втрат робочого часу по вині працівника;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розрахувати процент втрати робочого часу по причинах, що не залежать від робітника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688115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EEAC47A6-6B8D-6141-B0F1-4DB46796CE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4196674"/>
              </p:ext>
            </p:extLst>
          </p:nvPr>
        </p:nvGraphicFramePr>
        <p:xfrm>
          <a:off x="936978" y="541866"/>
          <a:ext cx="8511822" cy="56105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4904">
                  <a:extLst>
                    <a:ext uri="{9D8B030D-6E8A-4147-A177-3AD203B41FA5}">
                      <a16:colId xmlns:a16="http://schemas.microsoft.com/office/drawing/2014/main" val="2906754391"/>
                    </a:ext>
                  </a:extLst>
                </a:gridCol>
                <a:gridCol w="5672177">
                  <a:extLst>
                    <a:ext uri="{9D8B030D-6E8A-4147-A177-3AD203B41FA5}">
                      <a16:colId xmlns:a16="http://schemas.microsoft.com/office/drawing/2014/main" val="3714831367"/>
                    </a:ext>
                  </a:extLst>
                </a:gridCol>
                <a:gridCol w="2364741">
                  <a:extLst>
                    <a:ext uri="{9D8B030D-6E8A-4147-A177-3AD203B41FA5}">
                      <a16:colId xmlns:a16="http://schemas.microsoft.com/office/drawing/2014/main" val="1304026329"/>
                    </a:ext>
                  </a:extLst>
                </a:gridCol>
              </a:tblGrid>
              <a:tr h="50306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№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Що спостерігалось 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Поточний час, год. і хв.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62301351"/>
                  </a:ext>
                </a:extLst>
              </a:tr>
              <a:tr h="2432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Початок спостереження 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8.00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92367800"/>
                  </a:ext>
                </a:extLst>
              </a:tr>
              <a:tr h="2432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2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Підготовка інструменту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8.00-8.10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41993314"/>
                  </a:ext>
                </a:extLst>
              </a:tr>
              <a:tr h="2432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3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Одержання креслення деталі та ознайомлення з ним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8.10-8.20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41821172"/>
                  </a:ext>
                </a:extLst>
              </a:tr>
              <a:tr h="2432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4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Інструктаж майстра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8.20-8.26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22403791"/>
                  </a:ext>
                </a:extLst>
              </a:tr>
              <a:tr h="2432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5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Налагодження верстату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8.26-8.35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99756414"/>
                  </a:ext>
                </a:extLst>
              </a:tr>
              <a:tr h="2432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6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Обробка деталей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8.35-10.50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61310293"/>
                  </a:ext>
                </a:extLst>
              </a:tr>
              <a:tr h="2432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7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Підналагодження верстату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10.50-10.55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43284458"/>
                  </a:ext>
                </a:extLst>
              </a:tr>
              <a:tr h="2432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8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Обробка деталей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10.55-11.30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75081498"/>
                  </a:ext>
                </a:extLst>
              </a:tr>
              <a:tr h="2432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9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Зміна інструменту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11.30-11.35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38989385"/>
                  </a:ext>
                </a:extLst>
              </a:tr>
              <a:tr h="2432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10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Обробка деталей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11.35-12.00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08897261"/>
                  </a:ext>
                </a:extLst>
              </a:tr>
              <a:tr h="2432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11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Обідня перерва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12.00-13.00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50234132"/>
                  </a:ext>
                </a:extLst>
              </a:tr>
              <a:tr h="2432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12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Сторонні розмови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13.00-13.05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55963536"/>
                  </a:ext>
                </a:extLst>
              </a:tr>
              <a:tr h="2432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13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Очікування заготовок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13.05-13.25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39558876"/>
                  </a:ext>
                </a:extLst>
              </a:tr>
              <a:tr h="2432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14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Обробка деталей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13.25-14.50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96413718"/>
                  </a:ext>
                </a:extLst>
              </a:tr>
              <a:tr h="2432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15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Очікування ремонтного слюсаря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14.50-15.00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77021391"/>
                  </a:ext>
                </a:extLst>
              </a:tr>
              <a:tr h="2432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16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Ремонт обладнання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15.00-15.10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625613"/>
                  </a:ext>
                </a:extLst>
              </a:tr>
              <a:tr h="2432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17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Обробка деталей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>
                          <a:effectLst/>
                        </a:rPr>
                        <a:t>15.10-16.00</a:t>
                      </a:r>
                      <a:endParaRPr lang="ru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91435187"/>
                  </a:ext>
                </a:extLst>
              </a:tr>
              <a:tr h="2432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18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Відлучення з робочого місця по особистій потребі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16.00-16.20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91302889"/>
                  </a:ext>
                </a:extLst>
              </a:tr>
              <a:tr h="2432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19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Здавання продукції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16.20-16.30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23789235"/>
                  </a:ext>
                </a:extLst>
              </a:tr>
              <a:tr h="2432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20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Прибирання робочого місця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16.30-16.55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49635499"/>
                  </a:ext>
                </a:extLst>
              </a:tr>
              <a:tr h="2432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21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Передача робочого місця робітнику наступної зміни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>
                          <a:effectLst/>
                        </a:rPr>
                        <a:t>16.55-17.00</a:t>
                      </a:r>
                      <a:endParaRPr lang="ru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783114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4373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EF8F016-1520-4C4C-AED5-8EDD091857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587023"/>
            <a:ext cx="9347199" cy="5454340"/>
          </a:xfrm>
        </p:spPr>
        <p:txBody>
          <a:bodyPr/>
          <a:lstStyle/>
          <a:p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2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 виготовляє вироби з пластмаси. Річний обсяг виробництва складає 900 тис. шт., а трудомісткість виробу – 0,35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-год. Тривалість зміни 8 год. при однозмінному режимі роботи.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Внутрішньозмінні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витрати часу з вини робітників – 1,5%, а на регламентовані простої  - 3%. Процент виконання норм виробітку – 105%. Підприємство працює 223 роб дні.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3 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Річна програма випуску 500 тис. шт.., стійкість інструменту до повного його зносу – 19 год., норма машинного часу – 1,85 год. На робочих місцях одночасно знаходиться 62 інструменти, в ремонті і заточці – 24 шт., 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інтрументально-роздаточній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кладовій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118 шт.  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764134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67D8440-CF17-6547-A6CE-7CB7F8A9B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08001"/>
            <a:ext cx="8596668" cy="5533362"/>
          </a:xfrm>
        </p:spPr>
        <p:txBody>
          <a:bodyPr/>
          <a:lstStyle/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4.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цементнии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завод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потужністю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2,10 млн т цементу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Запропоновано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цементних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районах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1.1–1.4 провести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заводу. </a:t>
            </a:r>
          </a:p>
          <a:p>
            <a:pPr marL="0" indent="0" algn="ctr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1.1.Капітальні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вкладення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будівництво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заводу,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млн.грн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75E013E-7844-D044-916B-CA5E5D8923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8289" y="2413416"/>
            <a:ext cx="7215161" cy="3195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285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FC15E9E-F707-6E48-BC3C-626867077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93511"/>
            <a:ext cx="9200444" cy="5747851"/>
          </a:xfrm>
        </p:spPr>
        <p:txBody>
          <a:bodyPr/>
          <a:lstStyle/>
          <a:p>
            <a:pPr algn="r"/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Таблиця 1.2</a:t>
            </a:r>
          </a:p>
          <a:p>
            <a:pPr algn="ctr"/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Кошторис витрат на будівництво заводу, млн. грн.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ік</a:t>
            </a:r>
          </a:p>
          <a:p>
            <a:pPr algn="ctr"/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E7EF9CA-D346-444C-BD4E-A290A0EF40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111" y="1170361"/>
            <a:ext cx="8595314" cy="399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951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769B1C5-3FC8-1449-8D21-96BD24E307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75733"/>
            <a:ext cx="10013244" cy="5465629"/>
          </a:xfrm>
        </p:spPr>
        <p:txBody>
          <a:bodyPr/>
          <a:lstStyle/>
          <a:p>
            <a:pPr algn="r"/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Таблиця 1.3.</a:t>
            </a:r>
          </a:p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доставку 1 тони цементу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98FB193-3EAB-EF4F-9AD0-7446FB0254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1601964"/>
            <a:ext cx="9518680" cy="242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949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198F63-FD97-0042-BC26-3A65C3634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6978" y="598311"/>
            <a:ext cx="8337024" cy="5443051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Питомі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вкладення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Собівартість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т цементу.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90644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A77BE16-7E1F-4846-ADF7-FADC6BD636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451557"/>
            <a:ext cx="10442222" cy="5589806"/>
          </a:xfrm>
        </p:spPr>
        <p:txBody>
          <a:bodyPr/>
          <a:lstStyle/>
          <a:p>
            <a:r>
              <a:rPr lang="ru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5 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 поставки 8 днів, а період зрив поставки 2 дні. Для забезпечення виконання денної програми слід використати 960 кг борошна, при сому його втрати становлять 2%. Проягом місяця хлібзавод працює 25 робочих днів. Визначити місячну потребу підприємста в боротшні, його середній і мінімальний запас.</a:t>
            </a:r>
          </a:p>
          <a:p>
            <a:r>
              <a:rPr lang="ru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6 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Фактична вага сировини, що поступила в виробництво 840 т. Вага готової продукції 315 т. Кефіцієнт виходу готової продукції в попередньому році – 0,350, а середньогалузевий коефіцієнт виходу готової продукції – 0,380.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Розрахувати коефіцієнт виходу готової продукції і виявити резерви росту випуску продкції за рахунок більш повного використання сировини.</a:t>
            </a:r>
          </a:p>
        </p:txBody>
      </p:sp>
    </p:spTree>
    <p:extLst>
      <p:ext uri="{BB962C8B-B14F-4D97-AF65-F5344CB8AC3E}">
        <p14:creationId xmlns:p14="http://schemas.microsoft.com/office/powerpoint/2010/main" val="66423577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{1D48E0E8-C2F9-C44C-8351-991745A94D75}tf10001060</Template>
  <TotalTime>58</TotalTime>
  <Words>564</Words>
  <Application>Microsoft Macintosh PowerPoint</Application>
  <PresentationFormat>Широкоэкранный</PresentationFormat>
  <Paragraphs>110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Times New Roman</vt:lpstr>
      <vt:lpstr>Trebuchet MS</vt:lpstr>
      <vt:lpstr>Wingdings 3</vt:lpstr>
      <vt:lpstr>Аспект</vt:lpstr>
      <vt:lpstr>Нормування праці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Нормування праці</dc:title>
  <dc:creator>Александр Ткачук</dc:creator>
  <cp:lastModifiedBy>Александр Ткачук</cp:lastModifiedBy>
  <cp:revision>6</cp:revision>
  <dcterms:created xsi:type="dcterms:W3CDTF">2021-10-19T09:23:59Z</dcterms:created>
  <dcterms:modified xsi:type="dcterms:W3CDTF">2021-10-19T10:22:56Z</dcterms:modified>
</cp:coreProperties>
</file>