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  <p:sldMasterId id="2147483660" r:id="rId2"/>
  </p:sldMasterIdLst>
  <p:notesMasterIdLst>
    <p:notesMasterId r:id="rId1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embeddedFontLst>
    <p:embeddedFont>
      <p:font typeface="Century Gothic" panose="020B0502020202020204" pitchFamily="34" charset="0"/>
      <p:regular r:id="rId20"/>
      <p:bold r:id="rId21"/>
      <p:italic r:id="rId22"/>
      <p:boldItalic r:id="rId23"/>
    </p:embeddedFont>
    <p:embeddedFont>
      <p:font typeface="Palatino Linotype" panose="02040502050505030304" pitchFamily="18" charset="0"/>
      <p:regular r:id="rId24"/>
      <p:bold r:id="rId25"/>
      <p:italic r:id="rId26"/>
      <p:boldItalic r:id="rId27"/>
    </p:embeddedFont>
    <p:embeddedFont>
      <p:font typeface="Tahoma" panose="020B0604030504040204" pitchFamily="34" charset="0"/>
      <p:regular r:id="rId28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33C6B6A-7154-42DA-BF83-05F527D6EB52}">
  <a:tblStyle styleId="{E33C6B6A-7154-42DA-BF83-05F527D6EB5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Shape 2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Shape 2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ourier New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ourier New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ourier New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ourier New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2"/>
          </p:nvPr>
        </p:nvSpPr>
        <p:spPr>
          <a:xfrm>
            <a:off x="365760" y="1600200"/>
            <a:ext cx="4041648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latino Linotype"/>
              <a:buNone/>
              <a:defRPr sz="48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ourier New"/>
              <a:buNone/>
              <a:defRPr sz="1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ourier New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ourier New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ourier New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43" name="Shape 43"/>
          <p:cNvSpPr>
            <a:spLocks noGrp="1"/>
          </p:cNvSpPr>
          <p:nvPr>
            <p:ph type="pic" idx="2"/>
          </p:nvPr>
        </p:nvSpPr>
        <p:spPr>
          <a:xfrm>
            <a:off x="1508126" y="1143000"/>
            <a:ext cx="6054724" cy="4541044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50800" dir="5400000" algn="ctr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Font typeface="Arial"/>
              <a:buNone/>
              <a:defRPr sz="3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Courier New"/>
              <a:buNone/>
              <a:defRPr sz="2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1679576" y="5810250"/>
            <a:ext cx="571182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ctr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ourier New"/>
              <a:buNone/>
              <a:defRPr sz="12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Courier New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Courier New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Courier New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719137" y="273050"/>
            <a:ext cx="4995863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Font typeface="Arial"/>
              <a:buChar char="•"/>
              <a:defRPr sz="32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Courier New"/>
              <a:buChar char="o"/>
              <a:defRPr sz="28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Char char="o"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Char char="o"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Char char="o"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2"/>
          </p:nvPr>
        </p:nvSpPr>
        <p:spPr>
          <a:xfrm>
            <a:off x="5907087" y="2438400"/>
            <a:ext cx="3008313" cy="368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ctr" rtl="0">
              <a:lnSpc>
                <a:spcPct val="125000"/>
              </a:lnSpc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ourier New"/>
              <a:buNone/>
              <a:defRPr sz="12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Courier New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Courier New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Courier New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ctr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sz="2400" b="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417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ctr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sz="2400" b="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sz="20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3"/>
          </p:nvPr>
        </p:nvSpPr>
        <p:spPr>
          <a:xfrm>
            <a:off x="457200" y="2212848"/>
            <a:ext cx="4041648" cy="3913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4"/>
          </p:nvPr>
        </p:nvSpPr>
        <p:spPr>
          <a:xfrm>
            <a:off x="4672584" y="2212848"/>
            <a:ext cx="4041648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 strike="noStrike" cap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15"/>
          <p:cNvSpPr/>
          <p:nvPr/>
        </p:nvSpPr>
        <p:spPr>
          <a:xfrm>
            <a:off x="8458200" y="6499225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6" name="Shape 16"/>
          <p:cNvSpPr/>
          <p:nvPr/>
        </p:nvSpPr>
        <p:spPr>
          <a:xfrm>
            <a:off x="569912" y="6499225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/>
        </p:nvSpPr>
        <p:spPr>
          <a:xfrm>
            <a:off x="8458200" y="6499225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2" name="Shape 82"/>
          <p:cNvSpPr/>
          <p:nvPr/>
        </p:nvSpPr>
        <p:spPr>
          <a:xfrm>
            <a:off x="569912" y="6499225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3" name="Shape 83"/>
          <p:cNvSpPr/>
          <p:nvPr/>
        </p:nvSpPr>
        <p:spPr>
          <a:xfrm>
            <a:off x="4495800" y="3924300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4" name="Shape 84"/>
          <p:cNvSpPr/>
          <p:nvPr/>
        </p:nvSpPr>
        <p:spPr>
          <a:xfrm>
            <a:off x="4695825" y="3924300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5" name="Shape 85"/>
          <p:cNvSpPr/>
          <p:nvPr/>
        </p:nvSpPr>
        <p:spPr>
          <a:xfrm>
            <a:off x="4297362" y="3924300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dt" idx="10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ftr" idx="11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Relationship Id="rId9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0%D0%BD%D0%B3%D0%BB%D1%96%D0%B9%D1%81%D1%8C%D0%BA%D0%B0_%D0%BC%D0%BE%D0%B2%D0%B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ctrTitle"/>
          </p:nvPr>
        </p:nvSpPr>
        <p:spPr>
          <a:xfrm>
            <a:off x="685800" y="533400"/>
            <a:ext cx="7772400" cy="158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Times New Roman"/>
              <a:buNone/>
            </a:pPr>
            <a:r>
              <a:rPr lang="en-US" sz="2800" b="1" i="0" u="none" strike="noStrike" cap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ТЕМА</a:t>
            </a:r>
            <a:r>
              <a:rPr lang="uk-UA" sz="2800" b="1" i="0" u="none" strike="noStrike" cap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en-US" sz="2800" b="1" i="0" u="none" strike="noStrike" cap="none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АНАЛІЗ РЕЛЕВАНТНОСТI ІНФОРМАЦІЇ ДЛЯ ПРИЙНЯТТЯ УПРАВЛІНСЬКИХ РІШЕНЬ</a:t>
            </a:r>
            <a:endParaRPr dirty="0"/>
          </a:p>
        </p:txBody>
      </p:sp>
      <p:sp>
        <p:nvSpPr>
          <p:cNvPr id="102" name="Shape 102"/>
          <p:cNvSpPr txBox="1">
            <a:spLocks noGrp="1"/>
          </p:cNvSpPr>
          <p:nvPr>
            <p:ph type="subTitle" idx="1"/>
          </p:nvPr>
        </p:nvSpPr>
        <p:spPr>
          <a:xfrm>
            <a:off x="684212" y="2209800"/>
            <a:ext cx="765457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AutoNum type="arabicPeriod"/>
            </a:pP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Релевантність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облікової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інформації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в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процесі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прийняття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управлінських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рішень</a:t>
            </a:r>
            <a:endParaRPr lang="uk-UA" sz="24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AutoNum type="arabicPeriod"/>
            </a:pP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Аналіз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варіантів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альтернативних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рішень</a:t>
            </a:r>
            <a:endParaRPr lang="uk-UA" sz="24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Оптимальне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використання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ресурсів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умов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обмежень</a:t>
            </a:r>
            <a:endParaRPr sz="24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Shape 204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396875"/>
            <a:ext cx="8223250" cy="5881687"/>
          </a:xfrm>
          <a:prstGeom prst="rect">
            <a:avLst/>
          </a:prstGeom>
          <a:solidFill>
            <a:srgbClr val="ECECEC"/>
          </a:solidFill>
          <a:ln w="9525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06" name="Shape 206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735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0714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Times New Roman"/>
              <a:buNone/>
            </a:pPr>
            <a:r>
              <a:rPr lang="en-US" sz="2800" b="0" i="0" u="sng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Рішення щодо спеціального замовлення</a:t>
            </a:r>
            <a:endParaRPr/>
          </a:p>
        </p:txBody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577850" y="1747837"/>
            <a:ext cx="8229600" cy="409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прийняття або відмова від одноразового замовлення на виготовлення продукції (надання послуг)</a:t>
            </a:r>
            <a:endParaRPr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13" name="Shape 213"/>
          <p:cNvGrpSpPr/>
          <p:nvPr/>
        </p:nvGrpSpPr>
        <p:grpSpPr>
          <a:xfrm>
            <a:off x="4303712" y="1189037"/>
            <a:ext cx="628650" cy="646112"/>
            <a:chOff x="4303712" y="1189037"/>
            <a:chExt cx="628650" cy="646112"/>
          </a:xfrm>
        </p:grpSpPr>
        <p:pic>
          <p:nvPicPr>
            <p:cNvPr id="214" name="Shape 2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303712" y="1189037"/>
              <a:ext cx="628650" cy="6461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5" name="Shape 215"/>
            <p:cNvSpPr txBox="1"/>
            <p:nvPr/>
          </p:nvSpPr>
          <p:spPr>
            <a:xfrm>
              <a:off x="4486275" y="1219200"/>
              <a:ext cx="260350" cy="403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pic>
        <p:nvPicPr>
          <p:cNvPr id="216" name="Shape 2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62" y="3906837"/>
            <a:ext cx="9296400" cy="2305050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grpSp>
        <p:nvGrpSpPr>
          <p:cNvPr id="217" name="Shape 217"/>
          <p:cNvGrpSpPr/>
          <p:nvPr/>
        </p:nvGrpSpPr>
        <p:grpSpPr>
          <a:xfrm>
            <a:off x="4303712" y="3468687"/>
            <a:ext cx="781050" cy="701675"/>
            <a:chOff x="4303712" y="3468687"/>
            <a:chExt cx="781050" cy="701675"/>
          </a:xfrm>
        </p:grpSpPr>
        <p:pic>
          <p:nvPicPr>
            <p:cNvPr id="218" name="Shape 21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303712" y="3468687"/>
              <a:ext cx="781050" cy="7016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" name="Shape 219"/>
            <p:cNvSpPr txBox="1"/>
            <p:nvPr/>
          </p:nvSpPr>
          <p:spPr>
            <a:xfrm>
              <a:off x="4524375" y="3500437"/>
              <a:ext cx="336550" cy="442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sp>
        <p:nvSpPr>
          <p:cNvPr id="221" name="Shape 221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11</a:t>
            </a:fld>
            <a:endParaRPr/>
          </a:p>
        </p:txBody>
      </p:sp>
      <p:pic>
        <p:nvPicPr>
          <p:cNvPr id="222" name="Shape 2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14600" y="2590800"/>
            <a:ext cx="1417637" cy="132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744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32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Times New Roman"/>
              <a:buNone/>
            </a:pPr>
            <a:r>
              <a:rPr lang="en-US" sz="2500" b="0" i="0" u="sng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Рішення щодо розширення чи скорочення діяльності</a:t>
            </a:r>
            <a:endParaRPr/>
          </a:p>
        </p:txBody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Передбачає вибір певного сегмента діяльності та проведення аналізу доцільності розширення або скорочення обсягу його діяльності </a:t>
            </a:r>
            <a:endParaRPr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9" name="Shape 2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862" y="2798762"/>
            <a:ext cx="8229600" cy="11699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0" name="Shape 230"/>
          <p:cNvGrpSpPr/>
          <p:nvPr/>
        </p:nvGrpSpPr>
        <p:grpSpPr>
          <a:xfrm>
            <a:off x="4333875" y="2408237"/>
            <a:ext cx="542925" cy="468312"/>
            <a:chOff x="4333875" y="2408237"/>
            <a:chExt cx="542925" cy="468312"/>
          </a:xfrm>
        </p:grpSpPr>
        <p:pic>
          <p:nvPicPr>
            <p:cNvPr id="231" name="Shape 2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333875" y="2408237"/>
              <a:ext cx="542925" cy="4683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2" name="Shape 232"/>
            <p:cNvSpPr txBox="1"/>
            <p:nvPr/>
          </p:nvSpPr>
          <p:spPr>
            <a:xfrm>
              <a:off x="4500562" y="2438400"/>
              <a:ext cx="215900" cy="269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pic>
        <p:nvPicPr>
          <p:cNvPr id="233" name="Shape 2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7825" y="4071937"/>
            <a:ext cx="8461375" cy="2352675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54000" algn="tl" rotWithShape="0">
              <a:srgbClr val="000000">
                <a:alpha val="42745"/>
              </a:srgbClr>
            </a:outerShdw>
          </a:effectLst>
        </p:spPr>
      </p:pic>
      <p:grpSp>
        <p:nvGrpSpPr>
          <p:cNvPr id="234" name="Shape 234"/>
          <p:cNvGrpSpPr/>
          <p:nvPr/>
        </p:nvGrpSpPr>
        <p:grpSpPr>
          <a:xfrm>
            <a:off x="4346575" y="3919537"/>
            <a:ext cx="530225" cy="444500"/>
            <a:chOff x="4346575" y="3919537"/>
            <a:chExt cx="530225" cy="444500"/>
          </a:xfrm>
        </p:grpSpPr>
        <p:pic>
          <p:nvPicPr>
            <p:cNvPr id="235" name="Shape 23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346575" y="3919537"/>
              <a:ext cx="530225" cy="444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6" name="Shape 236"/>
            <p:cNvSpPr txBox="1"/>
            <p:nvPr/>
          </p:nvSpPr>
          <p:spPr>
            <a:xfrm>
              <a:off x="4506912" y="3952875"/>
              <a:ext cx="211137" cy="250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sp>
        <p:nvSpPr>
          <p:cNvPr id="238" name="Shape 238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12</a:t>
            </a:fld>
            <a:endParaRPr/>
          </a:p>
        </p:txBody>
      </p:sp>
      <p:pic>
        <p:nvPicPr>
          <p:cNvPr id="239" name="Shape 23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09800" y="1955800"/>
            <a:ext cx="1395412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Shape 24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562600" y="1955800"/>
            <a:ext cx="533400" cy="874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title"/>
          </p:nvPr>
        </p:nvSpPr>
        <p:spPr>
          <a:xfrm>
            <a:off x="455612" y="3048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mes New Roman"/>
              <a:buNone/>
            </a:pPr>
            <a:r>
              <a:rPr lang="en-US" sz="2400" b="0" i="0" u="sng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Рішення щодо виготовлення напівфабрикатів у власному виробництві чи придбання їх на стороні </a:t>
            </a:r>
            <a:endParaRPr/>
          </a:p>
        </p:txBody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Полягає у встановленні більш вигідних умов діяльності підприємства та визначенні величини можливої економії витрат</a:t>
            </a:r>
            <a:endParaRPr/>
          </a:p>
          <a:p>
            <a: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endParaRPr sz="2000" b="0" i="0" u="none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7" name="Shape 2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2589212"/>
            <a:ext cx="8316912" cy="1181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8" name="Shape 248"/>
          <p:cNvGrpSpPr/>
          <p:nvPr/>
        </p:nvGrpSpPr>
        <p:grpSpPr>
          <a:xfrm>
            <a:off x="4237037" y="2157412"/>
            <a:ext cx="554037" cy="542925"/>
            <a:chOff x="4237037" y="2157412"/>
            <a:chExt cx="554037" cy="542925"/>
          </a:xfrm>
        </p:grpSpPr>
        <p:pic>
          <p:nvPicPr>
            <p:cNvPr id="249" name="Shape 24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237037" y="2157412"/>
              <a:ext cx="554037" cy="5429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" name="Shape 250"/>
            <p:cNvSpPr txBox="1"/>
            <p:nvPr/>
          </p:nvSpPr>
          <p:spPr>
            <a:xfrm>
              <a:off x="4403725" y="2190750"/>
              <a:ext cx="222250" cy="325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pic>
        <p:nvPicPr>
          <p:cNvPr id="251" name="Shape 2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6487" y="4876800"/>
            <a:ext cx="7219950" cy="7699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2" name="Shape 252"/>
          <p:cNvGrpSpPr/>
          <p:nvPr/>
        </p:nvGrpSpPr>
        <p:grpSpPr>
          <a:xfrm>
            <a:off x="4248150" y="4511675"/>
            <a:ext cx="684212" cy="444500"/>
            <a:chOff x="4248150" y="4511675"/>
            <a:chExt cx="684212" cy="444500"/>
          </a:xfrm>
        </p:grpSpPr>
        <p:pic>
          <p:nvPicPr>
            <p:cNvPr id="253" name="Shape 25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248150" y="4511675"/>
              <a:ext cx="684212" cy="444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" name="Shape 254"/>
            <p:cNvSpPr txBox="1"/>
            <p:nvPr/>
          </p:nvSpPr>
          <p:spPr>
            <a:xfrm>
              <a:off x="4448175" y="4543425"/>
              <a:ext cx="285750" cy="250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sp>
        <p:nvSpPr>
          <p:cNvPr id="256" name="Shape 256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13</a:t>
            </a:fld>
            <a:endParaRPr/>
          </a:p>
        </p:txBody>
      </p:sp>
      <p:pic>
        <p:nvPicPr>
          <p:cNvPr id="257" name="Shape 25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00800" y="3551237"/>
            <a:ext cx="682625" cy="111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Shape 25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05000" y="3881437"/>
            <a:ext cx="885825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Shape 25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14400" y="3768725"/>
            <a:ext cx="892175" cy="941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Shape 26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971800" y="3808412"/>
            <a:ext cx="1143000" cy="8572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1" name="Shape 261"/>
          <p:cNvGrpSpPr/>
          <p:nvPr/>
        </p:nvGrpSpPr>
        <p:grpSpPr>
          <a:xfrm>
            <a:off x="4973637" y="3852862"/>
            <a:ext cx="1255712" cy="463550"/>
            <a:chOff x="4973637" y="3852862"/>
            <a:chExt cx="1255712" cy="463550"/>
          </a:xfrm>
        </p:grpSpPr>
        <p:pic>
          <p:nvPicPr>
            <p:cNvPr id="262" name="Shape 262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973637" y="3852862"/>
              <a:ext cx="1255712" cy="463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3" name="Shape 263"/>
            <p:cNvSpPr txBox="1"/>
            <p:nvPr/>
          </p:nvSpPr>
          <p:spPr>
            <a:xfrm>
              <a:off x="5029200" y="3970337"/>
              <a:ext cx="1054100" cy="179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6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0714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Times New Roman"/>
              <a:buNone/>
            </a:pPr>
            <a:r>
              <a:rPr lang="en-US" sz="2800" b="0" i="0" u="sng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Рішення щодо ціноутворення</a:t>
            </a:r>
            <a:r>
              <a:rPr lang="en-US" sz="2800" b="1" i="0" u="sng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457200" y="1374775"/>
            <a:ext cx="8229600" cy="4678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Прибутковість діяльності безпосередньо залежить від установлення оптимальної ціни продажу за існуючих величини витрат, комбінації та обсягу продажу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(аналіз «витрати-обсяг-прибуток»)</a:t>
            </a:r>
            <a:endParaRPr/>
          </a:p>
        </p:txBody>
      </p:sp>
      <p:sp>
        <p:nvSpPr>
          <p:cNvPr id="270" name="Shape 270"/>
          <p:cNvSpPr/>
          <p:nvPr/>
        </p:nvSpPr>
        <p:spPr>
          <a:xfrm>
            <a:off x="4295775" y="4003675"/>
            <a:ext cx="431800" cy="433387"/>
          </a:xfrm>
          <a:prstGeom prst="downArrow">
            <a:avLst>
              <a:gd name="adj1" fmla="val 10800"/>
              <a:gd name="adj2" fmla="val 50000"/>
            </a:avLst>
          </a:prstGeom>
          <a:solidFill>
            <a:schemeClr val="accent1"/>
          </a:solidFill>
          <a:ln w="28575" cap="flat" cmpd="sng">
            <a:solidFill>
              <a:srgbClr val="44558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72" name="Shape 272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14</a:t>
            </a:fld>
            <a:endParaRPr/>
          </a:p>
        </p:txBody>
      </p:sp>
      <p:pic>
        <p:nvPicPr>
          <p:cNvPr id="273" name="Shape 2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7975" y="2720975"/>
            <a:ext cx="2690812" cy="128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Shape 2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05000" y="5029200"/>
            <a:ext cx="1220787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Shape 27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48400" y="4827587"/>
            <a:ext cx="969962" cy="9747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6" name="Shape 276"/>
          <p:cNvGrpSpPr/>
          <p:nvPr/>
        </p:nvGrpSpPr>
        <p:grpSpPr>
          <a:xfrm>
            <a:off x="3224212" y="5284787"/>
            <a:ext cx="641350" cy="334962"/>
            <a:chOff x="3224212" y="5284787"/>
            <a:chExt cx="641350" cy="334962"/>
          </a:xfrm>
        </p:grpSpPr>
        <p:pic>
          <p:nvPicPr>
            <p:cNvPr id="277" name="Shape 27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224212" y="5284787"/>
              <a:ext cx="641350" cy="3349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8" name="Shape 278"/>
            <p:cNvSpPr txBox="1"/>
            <p:nvPr/>
          </p:nvSpPr>
          <p:spPr>
            <a:xfrm>
              <a:off x="3276600" y="5372100"/>
              <a:ext cx="476250" cy="112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grpSp>
        <p:nvGrpSpPr>
          <p:cNvPr id="279" name="Shape 279"/>
          <p:cNvGrpSpPr/>
          <p:nvPr/>
        </p:nvGrpSpPr>
        <p:grpSpPr>
          <a:xfrm>
            <a:off x="5430837" y="5284787"/>
            <a:ext cx="720725" cy="334962"/>
            <a:chOff x="5430837" y="5284787"/>
            <a:chExt cx="720725" cy="334962"/>
          </a:xfrm>
        </p:grpSpPr>
        <p:pic>
          <p:nvPicPr>
            <p:cNvPr id="280" name="Shape 28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430837" y="5284787"/>
              <a:ext cx="720725" cy="3349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1" name="Shape 281"/>
            <p:cNvSpPr txBox="1"/>
            <p:nvPr/>
          </p:nvSpPr>
          <p:spPr>
            <a:xfrm>
              <a:off x="5486400" y="5372100"/>
              <a:ext cx="552450" cy="1127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pic>
        <p:nvPicPr>
          <p:cNvPr id="282" name="Shape 28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47800" y="2473325"/>
            <a:ext cx="2530475" cy="171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Shape 28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860800" y="5006975"/>
            <a:ext cx="1443037" cy="795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title"/>
          </p:nvPr>
        </p:nvSpPr>
        <p:spPr>
          <a:xfrm>
            <a:off x="457200" y="1219200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41666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alatino Linotype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Сутність обмеження використання ресурсів  </a:t>
            </a:r>
            <a:endParaRPr/>
          </a:p>
        </p:txBody>
      </p:sp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457200" y="1828800"/>
            <a:ext cx="8229600" cy="429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7030A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Обмеження</a:t>
            </a:r>
            <a:r>
              <a:rPr lang="en-US" sz="2400" b="0" i="0" u="none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– це чинники, що обмежують виробництво або реалізацію продукції(послуг)</a:t>
            </a:r>
            <a:endParaRPr sz="2400" b="0" i="0" u="none">
              <a:solidFill>
                <a:srgbClr val="40404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Arial"/>
              <a:buNone/>
            </a:pPr>
            <a:r>
              <a:rPr lang="en-US" sz="1600" b="1" i="0" u="sng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Прикладами обмежень є:</a:t>
            </a:r>
            <a:endParaRPr/>
          </a:p>
          <a:p>
            <a:pPr marL="0" marR="0" lvl="0" indent="-1016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Century Gothic"/>
              <a:buAutoNum type="arabicParenR"/>
            </a:pPr>
            <a:r>
              <a:rPr lang="en-US" sz="1600" b="0" i="0" u="none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попит на продукцію;</a:t>
            </a:r>
            <a:endParaRPr/>
          </a:p>
          <a:p>
            <a:pPr marL="0" marR="0" lvl="0" indent="-1016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Century Gothic"/>
              <a:buAutoNum type="arabicParenR"/>
            </a:pPr>
            <a:r>
              <a:rPr lang="en-US" sz="1600" b="0" i="0" u="none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робоча сила;</a:t>
            </a:r>
            <a:endParaRPr/>
          </a:p>
          <a:p>
            <a:pPr marL="0" marR="0" lvl="0" indent="-1016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Century Gothic"/>
              <a:buAutoNum type="arabicParenR"/>
            </a:pPr>
            <a:r>
              <a:rPr lang="en-US" sz="1600" b="0" i="0" u="none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матеріальні ресурси;</a:t>
            </a:r>
            <a:endParaRPr/>
          </a:p>
          <a:p>
            <a:pPr marL="0" marR="0" lvl="0" indent="-1016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Century Gothic"/>
              <a:buAutoNum type="arabicParenR"/>
            </a:pPr>
            <a:r>
              <a:rPr lang="en-US" sz="1600" b="0" i="0" u="none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виробнича потужність;</a:t>
            </a:r>
            <a:endParaRPr/>
          </a:p>
          <a:p>
            <a:pPr marL="0" marR="0" lvl="0" indent="-101600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404040"/>
              </a:buClr>
              <a:buSzPts val="1600"/>
              <a:buFont typeface="Century Gothic"/>
              <a:buAutoNum type="arabicParenR"/>
            </a:pPr>
            <a:r>
              <a:rPr lang="en-US" sz="1600" b="0" i="0" u="none">
                <a:solidFill>
                  <a:srgbClr val="40404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грошові кошти тощо.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endParaRPr sz="2000" b="0" i="0" u="none">
              <a:solidFill>
                <a:srgbClr val="0070C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Діючи за умов існуючих обмежень, підприємство змушене обирати ті види продукції або послуг, виробництво яких найвигідніше.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00B05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 зв’язку з цим необхідно вирішити, які продукти або послуги є найприбутковішими.</a:t>
            </a:r>
            <a:endParaRPr/>
          </a:p>
          <a:p>
            <a: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endParaRPr sz="2000" b="0" i="0" u="none">
              <a:solidFill>
                <a:srgbClr val="00B05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2" name="Shape 292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15</a:t>
            </a:fld>
            <a:endParaRPr/>
          </a:p>
        </p:txBody>
      </p:sp>
      <p:sp>
        <p:nvSpPr>
          <p:cNvPr id="293" name="Shape 293"/>
          <p:cNvSpPr txBox="1"/>
          <p:nvPr/>
        </p:nvSpPr>
        <p:spPr>
          <a:xfrm>
            <a:off x="457200" y="304800"/>
            <a:ext cx="8229600" cy="838200"/>
          </a:xfrm>
          <a:prstGeom prst="rect">
            <a:avLst/>
          </a:prstGeom>
          <a:gradFill>
            <a:gsLst>
              <a:gs pos="0">
                <a:srgbClr val="ACBBF6"/>
              </a:gs>
              <a:gs pos="35000">
                <a:srgbClr val="C5CFF8"/>
              </a:gs>
              <a:gs pos="100000">
                <a:srgbClr val="E8ECFD"/>
              </a:gs>
            </a:gsLst>
            <a:lin ang="16200000" scaled="0"/>
          </a:gradFill>
          <a:ln w="9525" cap="flat" cmpd="sng">
            <a:solidFill>
              <a:srgbClr val="5C72B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Питання 3. Оптимальне використання ресурсів за умов обмежень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56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32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Palatino Linotype"/>
              <a:buNone/>
            </a:pPr>
            <a:r>
              <a:rPr lang="en-US" sz="25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Класифікація обмежень за кількістю чинників:</a:t>
            </a:r>
            <a:endParaRPr/>
          </a:p>
        </p:txBody>
      </p:sp>
      <p:graphicFrame>
        <p:nvGraphicFramePr>
          <p:cNvPr id="299" name="Shape 299"/>
          <p:cNvGraphicFramePr/>
          <p:nvPr/>
        </p:nvGraphicFramePr>
        <p:xfrm>
          <a:off x="468312" y="1219200"/>
          <a:ext cx="8229600" cy="4195750"/>
        </p:xfrm>
        <a:graphic>
          <a:graphicData uri="http://schemas.openxmlformats.org/drawingml/2006/table">
            <a:tbl>
              <a:tblPr>
                <a:noFill/>
                <a:tableStyleId>{E33C6B6A-7154-42DA-BF83-05F527D6EB52}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5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Palatino Linotype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Одне обмеження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Palatino Linotype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Два обмеження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Palatino Linotype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Кілька обмежень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Palatino Linotype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аналіз заради оптимального використання ресурсів підприємства базується на показнику маржинального доходу на одиницю обмежувального чинника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Palatino Linotype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аналіз виконується шляхом побудови та розв’язання системи лінійних рівнянь з двома невідомими або графічним методом.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Palatino Linotype"/>
                        <a:buNone/>
                      </a:pPr>
                      <a:r>
                        <a:rPr lang="en-US" sz="18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аналіз здійснюють за допомогою лінійного програмування – математичного методу, використовуваний для оптимізації виробничої діяльності шляхом розв’язання серії наявних рівнянь лінійних обмежень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>
                        <a:solidFill>
                          <a:schemeClr val="dk1"/>
                        </a:solidFill>
                        <a:latin typeface="Palatino Linotype"/>
                        <a:ea typeface="Palatino Linotype"/>
                        <a:cs typeface="Palatino Linotype"/>
                        <a:sym typeface="Palatino Linotype"/>
                      </a:endParaRPr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01" name="Shape 301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16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457200" y="260350"/>
            <a:ext cx="8229600" cy="720725"/>
          </a:xfrm>
          <a:prstGeom prst="rect">
            <a:avLst/>
          </a:prstGeom>
          <a:gradFill>
            <a:gsLst>
              <a:gs pos="0">
                <a:srgbClr val="ACBBF6"/>
              </a:gs>
              <a:gs pos="35000">
                <a:srgbClr val="C5CFF8"/>
              </a:gs>
              <a:gs pos="100000">
                <a:srgbClr val="E8ECFD"/>
              </a:gs>
            </a:gsLst>
            <a:lin ang="16200000" scaled="0"/>
          </a:gradFill>
          <a:ln w="9525" cap="flat" cmpd="sng">
            <a:solidFill>
              <a:srgbClr val="5C72B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br>
              <a:rPr lang="en-US" sz="2400" b="0" i="1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400" b="0" i="1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Питання </a:t>
            </a:r>
            <a:r>
              <a:rPr lang="en-US" sz="2000" b="0" i="1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	</a:t>
            </a:r>
            <a:r>
              <a:rPr lang="en-US" sz="2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Релевантність облікової інформації в процесі прийняття управлінських рішень</a:t>
            </a:r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457200" y="1066800"/>
            <a:ext cx="8229600" cy="498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00206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lang="en-US" sz="2400" b="1" i="0" u="none" strike="noStrike" cap="none" dirty="0" err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Рішення</a:t>
            </a:r>
            <a:r>
              <a:rPr lang="en-US" sz="2400" b="0" i="0" u="none" strike="noStrike" cap="none" dirty="0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2400" b="0" i="0" u="none" strike="noStrike" cap="none" dirty="0" err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це</a:t>
            </a:r>
            <a:r>
              <a:rPr lang="en-US" sz="2400" b="0" i="0" u="none" strike="noStrike" cap="none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основний</a:t>
            </a:r>
            <a:r>
              <a:rPr lang="en-US" sz="2400" b="0" i="0" u="none" strike="noStrike" cap="none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продукт</a:t>
            </a:r>
            <a:r>
              <a:rPr lang="en-US" sz="2400" b="0" i="0" u="none" strike="noStrike" cap="none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</a:t>
            </a:r>
            <a:r>
              <a:rPr lang="en-US" sz="2400" b="0" i="0" u="none" strike="noStrike" cap="none" dirty="0" err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результат</a:t>
            </a:r>
            <a:r>
              <a:rPr lang="en-US" sz="2400" b="0" i="0" u="none" strike="noStrike" cap="none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 </a:t>
            </a:r>
            <a:r>
              <a:rPr lang="en-US" sz="2400" b="0" i="0" u="none" strike="noStrike" cap="none" dirty="0" err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управлінської</a:t>
            </a:r>
            <a:r>
              <a:rPr lang="en-US" sz="2400" b="0" i="0" u="none" strike="noStrike" cap="none" dirty="0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strike="noStrike" cap="none" dirty="0" err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діяльності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sng" strike="noStrike" cap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sng" strike="noStrike" cap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sng" strike="noStrike" cap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Arial"/>
              <a:buNone/>
            </a:pPr>
            <a:r>
              <a:rPr lang="en-US" sz="2400" b="1" i="1" u="sng" strike="noStrike" cap="none" dirty="0" err="1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Прийняття</a:t>
            </a:r>
            <a:r>
              <a:rPr lang="en-US" sz="2400" b="1" i="1" u="sng" strike="noStrike" cap="none" dirty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i="1" u="sng" strike="noStrike" cap="none" dirty="0" err="1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рішення</a:t>
            </a:r>
            <a:r>
              <a:rPr lang="en-US" sz="2400" b="1" i="1" u="sng" strike="noStrike" cap="none" dirty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цілеспрямований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вибір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кількох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альтернативних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варіантів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такої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дії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що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забезпечує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досягнення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обраної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мети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цілі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або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розв’язання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певної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управлінської </a:t>
            </a:r>
            <a:r>
              <a:rPr lang="en-US" sz="2400" b="0" i="0" u="none" strike="noStrike" cap="none" dirty="0" err="1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проблеми</a:t>
            </a:r>
            <a:r>
              <a:rPr lang="en-US" sz="2400" b="0" i="0" u="none" strike="noStrike" cap="none" dirty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dirty="0"/>
          </a:p>
        </p:txBody>
      </p:sp>
      <p:sp>
        <p:nvSpPr>
          <p:cNvPr id="110" name="Shape 110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2</a:t>
            </a:fld>
            <a:endParaRPr/>
          </a:p>
        </p:txBody>
      </p:sp>
      <p:pic>
        <p:nvPicPr>
          <p:cNvPr id="111" name="Shape 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14800" y="2667000"/>
            <a:ext cx="1371600" cy="95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501650" y="22860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Palatino Linotype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Основні завдання (рішення) управління виробництвом </a:t>
            </a:r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457200" y="838200"/>
            <a:ext cx="8229600" cy="5211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AutoNum type="arabicParenR"/>
            </a:pPr>
            <a:r>
              <a:rPr lang="uk-UA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Оптимізація витрат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матеріали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сировину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uk-UA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оплату праці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тощо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dirty="0"/>
          </a:p>
          <a:p>
            <a:pPr marL="457200" marR="0" lvl="0" indent="-330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entury Gothic"/>
              <a:buNone/>
            </a:pPr>
            <a:endParaRPr sz="10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dirty="0">
                <a:solidFill>
                  <a:srgbClr val="262626"/>
                </a:solidFill>
              </a:rPr>
              <a:t>2)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утримання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обладнання</a:t>
            </a:r>
            <a:r>
              <a:rPr lang="uk-UA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та його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ефективне використання 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endParaRPr lang="uk-UA" sz="1000" dirty="0">
              <a:solidFill>
                <a:srgbClr val="262626"/>
              </a:solidFill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3) Забезпечення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виготовленої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продукції</a:t>
            </a:r>
            <a:endParaRPr lang="uk-UA" sz="20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за кількість та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якіст</a:t>
            </a:r>
            <a:r>
              <a:rPr lang="uk-UA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ю та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відповідним 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рівнем 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uk-UA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надійності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dirty="0"/>
          </a:p>
          <a:p>
            <a:pPr marL="457200" marR="0" lvl="0" indent="-330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entury Gothic"/>
              <a:buNone/>
            </a:pPr>
            <a:endParaRPr sz="10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4) </a:t>
            </a:r>
            <a:r>
              <a:rPr lang="uk-UA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дотриманнятермінів</a:t>
            </a:r>
            <a:r>
              <a:rPr lang="uk-UA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доставки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dirty="0"/>
          </a:p>
          <a:p>
            <a:pPr marL="457200" marR="0" lvl="0" indent="-330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entury Gothic"/>
              <a:buNone/>
            </a:pPr>
            <a:endParaRPr sz="10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5) здійснення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капіталовкладення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та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їх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окупність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dirty="0"/>
          </a:p>
          <a:p>
            <a:pPr marL="457200" marR="0" lvl="0" indent="-330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entury Gothic"/>
              <a:buNone/>
            </a:pPr>
            <a:endParaRPr sz="1000" b="0" i="0" u="none" strike="noStrike" cap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6)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гнучкість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у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разі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зміни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продукту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</a:pPr>
            <a:r>
              <a:rPr lang="uk-UA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7)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гнучкість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зміни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обсягів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b="0" i="0" u="none" strike="noStrike" cap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виробництва</a:t>
            </a:r>
            <a:r>
              <a:rPr lang="en-US" sz="2000" b="0" i="0" u="none" strike="noStrike" cap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dirty="0"/>
          </a:p>
          <a:p>
            <a: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endParaRPr sz="2000" b="0" i="0" u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8" name="Shape 118"/>
          <p:cNvSpPr txBox="1"/>
          <p:nvPr/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r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07.04.2016</a:t>
            </a:r>
            <a:endParaRPr/>
          </a:p>
        </p:txBody>
      </p:sp>
      <p:sp>
        <p:nvSpPr>
          <p:cNvPr id="120" name="Shape 120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3</a:t>
            </a:fld>
            <a:endParaRPr/>
          </a:p>
        </p:txBody>
      </p:sp>
      <p:pic>
        <p:nvPicPr>
          <p:cNvPr id="121" name="Shape 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2125" y="1676400"/>
            <a:ext cx="1030287" cy="1023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Shape 1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10462" y="795337"/>
            <a:ext cx="1252537" cy="70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Shape 1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4512" y="1146175"/>
            <a:ext cx="1081087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Shape 1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08737" y="2817812"/>
            <a:ext cx="771525" cy="760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Shape 12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57662" y="3238500"/>
            <a:ext cx="995362" cy="995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Shape 12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37212" y="3848100"/>
            <a:ext cx="971550" cy="9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Shape 12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527675" y="5791200"/>
            <a:ext cx="1982787" cy="852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510462" y="4378325"/>
            <a:ext cx="842962" cy="976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035550" y="5105400"/>
            <a:ext cx="800100" cy="4984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0" name="Shape 130"/>
          <p:cNvCxnSpPr/>
          <p:nvPr/>
        </p:nvCxnSpPr>
        <p:spPr>
          <a:xfrm flipH="1">
            <a:off x="5637212" y="1371600"/>
            <a:ext cx="1701800" cy="127000"/>
          </a:xfrm>
          <a:prstGeom prst="straightConnector1">
            <a:avLst/>
          </a:prstGeom>
          <a:noFill/>
          <a:ln w="9525" cap="flat" cmpd="sng">
            <a:solidFill>
              <a:srgbClr val="5C72B2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31" name="Shape 131"/>
          <p:cNvCxnSpPr/>
          <p:nvPr/>
        </p:nvCxnSpPr>
        <p:spPr>
          <a:xfrm>
            <a:off x="4894262" y="2057400"/>
            <a:ext cx="633412" cy="304800"/>
          </a:xfrm>
          <a:prstGeom prst="straightConnector1">
            <a:avLst/>
          </a:prstGeom>
          <a:noFill/>
          <a:ln w="9525" cap="flat" cmpd="sng">
            <a:solidFill>
              <a:srgbClr val="5C72B2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32" name="Shape 132"/>
          <p:cNvCxnSpPr/>
          <p:nvPr/>
        </p:nvCxnSpPr>
        <p:spPr>
          <a:xfrm>
            <a:off x="5861050" y="2676525"/>
            <a:ext cx="547687" cy="520700"/>
          </a:xfrm>
          <a:prstGeom prst="straightConnector1">
            <a:avLst/>
          </a:prstGeom>
          <a:noFill/>
          <a:ln w="9525" cap="flat" cmpd="sng">
            <a:solidFill>
              <a:srgbClr val="5C72B2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33" name="Shape 133"/>
          <p:cNvCxnSpPr/>
          <p:nvPr/>
        </p:nvCxnSpPr>
        <p:spPr>
          <a:xfrm flipH="1">
            <a:off x="5127625" y="2662237"/>
            <a:ext cx="733425" cy="877887"/>
          </a:xfrm>
          <a:prstGeom prst="straightConnector1">
            <a:avLst/>
          </a:prstGeom>
          <a:noFill/>
          <a:ln w="9525" cap="flat" cmpd="sng">
            <a:solidFill>
              <a:srgbClr val="5C72B2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34" name="Shape 134"/>
          <p:cNvCxnSpPr/>
          <p:nvPr/>
        </p:nvCxnSpPr>
        <p:spPr>
          <a:xfrm>
            <a:off x="5943600" y="3238500"/>
            <a:ext cx="179387" cy="609600"/>
          </a:xfrm>
          <a:prstGeom prst="straightConnector1">
            <a:avLst/>
          </a:prstGeom>
          <a:noFill/>
          <a:ln w="9525" cap="flat" cmpd="sng">
            <a:solidFill>
              <a:srgbClr val="5C72B2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35" name="Shape 135"/>
          <p:cNvCxnSpPr/>
          <p:nvPr/>
        </p:nvCxnSpPr>
        <p:spPr>
          <a:xfrm rot="10800000" flipH="1">
            <a:off x="5286375" y="3006725"/>
            <a:ext cx="898525" cy="381000"/>
          </a:xfrm>
          <a:prstGeom prst="straightConnector1">
            <a:avLst/>
          </a:prstGeom>
          <a:noFill/>
          <a:ln w="9525" cap="flat" cmpd="sng">
            <a:solidFill>
              <a:srgbClr val="5C72B2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36" name="Shape 136"/>
          <p:cNvCxnSpPr/>
          <p:nvPr/>
        </p:nvCxnSpPr>
        <p:spPr>
          <a:xfrm rot="10800000" flipH="1">
            <a:off x="5943600" y="4856162"/>
            <a:ext cx="1425575" cy="401637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37" name="Shape 137"/>
          <p:cNvCxnSpPr/>
          <p:nvPr/>
        </p:nvCxnSpPr>
        <p:spPr>
          <a:xfrm flipH="1">
            <a:off x="5799137" y="4819650"/>
            <a:ext cx="323850" cy="28575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138" name="Shape 138"/>
          <p:cNvCxnSpPr/>
          <p:nvPr/>
        </p:nvCxnSpPr>
        <p:spPr>
          <a:xfrm>
            <a:off x="5918200" y="5257800"/>
            <a:ext cx="876300" cy="4572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pic>
        <p:nvPicPr>
          <p:cNvPr id="139" name="Shape 13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454900" y="2090737"/>
            <a:ext cx="714375" cy="585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Shape 14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794500" y="1830387"/>
            <a:ext cx="385762" cy="520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" name="Shape 141"/>
          <p:cNvCxnSpPr/>
          <p:nvPr/>
        </p:nvCxnSpPr>
        <p:spPr>
          <a:xfrm>
            <a:off x="6519862" y="2438400"/>
            <a:ext cx="935037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stealth" w="med" len="med"/>
            <a:tailEnd type="stealth" w="med" len="med"/>
          </a:ln>
        </p:spPr>
      </p:cxnSp>
      <p:pic>
        <p:nvPicPr>
          <p:cNvPr id="142" name="Shape 14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800850" y="5126037"/>
            <a:ext cx="379412" cy="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41666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Times New Roman"/>
              <a:buNone/>
            </a:pPr>
            <a:r>
              <a:rPr lang="en-US" sz="2400" b="0" i="0" u="none" strike="noStrike" cap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Етапи процесу підготовки і прийняття рішення: </a:t>
            </a:r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457200" y="1295400"/>
            <a:ext cx="8229600" cy="4830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1) вибір мети (цілі);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 визначення можливих варіантів дії;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3) збирання даних про альтернативи;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4) аналіз кількісних показників з урахуванням якісних факторів;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5) власне прийняття рішення. </a:t>
            </a:r>
            <a:endParaRPr sz="2400" b="0" i="0" u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9" name="Shape 149"/>
          <p:cNvSpPr txBox="1"/>
          <p:nvPr/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r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07.04.2016</a:t>
            </a:r>
            <a:endParaRPr/>
          </a:p>
        </p:txBody>
      </p:sp>
      <p:sp>
        <p:nvSpPr>
          <p:cNvPr id="151" name="Shape 151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4</a:t>
            </a:fld>
            <a:endParaRPr/>
          </a:p>
        </p:txBody>
      </p:sp>
      <p:pic>
        <p:nvPicPr>
          <p:cNvPr id="152" name="Shape 1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63912" y="9144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Shape 1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38800" y="1600200"/>
            <a:ext cx="1030287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Shape 1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86600" y="1766887"/>
            <a:ext cx="1108075" cy="690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Shape 15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43600" y="2417762"/>
            <a:ext cx="968375" cy="1290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5000" y="4419600"/>
            <a:ext cx="1316037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Shape 15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94225" y="4572000"/>
            <a:ext cx="1570037" cy="136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07142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800"/>
              <a:buFont typeface="Palatino Linotype"/>
              <a:buNone/>
            </a:pPr>
            <a:r>
              <a:rPr lang="en-US" sz="2800" b="1" i="0" u="none" strike="noStrike" cap="none">
                <a:solidFill>
                  <a:srgbClr val="00B05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Сутність релевантності інформації</a:t>
            </a:r>
            <a:endParaRPr/>
          </a:p>
        </p:txBody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457200" y="838200"/>
            <a:ext cx="8229600" cy="5287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endParaRPr sz="2000" b="0" i="0" u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lnSpc>
                <a:spcPct val="81000"/>
              </a:lnSpc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en-US" sz="2400" b="1" i="0" u="none">
                <a:solidFill>
                  <a:srgbClr val="0070C0"/>
                </a:solidFill>
                <a:latin typeface="Tahoma"/>
                <a:ea typeface="Tahoma"/>
                <a:cs typeface="Tahoma"/>
                <a:sym typeface="Tahoma"/>
              </a:rPr>
              <a:t>Релева́нтність</a:t>
            </a:r>
            <a:r>
              <a:rPr lang="en-US" sz="2400" b="0" i="0" u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rPr>
              <a:t> (</a:t>
            </a:r>
            <a:r>
              <a:rPr lang="en-US" sz="2400" b="0" i="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англ.</a:t>
            </a:r>
            <a:r>
              <a:rPr lang="en-US" sz="2400" b="0" i="0" u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rPr>
              <a:t> </a:t>
            </a:r>
            <a:r>
              <a:rPr lang="en-US" sz="2400" b="0" i="1" u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relevance</a:t>
            </a:r>
            <a:r>
              <a:rPr lang="en-US" sz="2400" b="0" i="0" u="non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 — </a:t>
            </a:r>
            <a:r>
              <a:rPr lang="en-US" sz="2400" b="0" i="0" u="none">
                <a:solidFill>
                  <a:srgbClr val="7F7F7F"/>
                </a:solidFill>
                <a:latin typeface="Tahoma"/>
                <a:ea typeface="Tahoma"/>
                <a:cs typeface="Tahoma"/>
                <a:sym typeface="Tahoma"/>
              </a:rPr>
              <a:t>міра відповідності отримуваного результату бажаному</a:t>
            </a:r>
            <a:endParaRPr sz="2400" b="0" i="0" u="none">
              <a:solidFill>
                <a:srgbClr val="7F7F7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lnSpc>
                <a:spcPct val="81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81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Для вибору кращого варіанту рішень, порівнюють витрати і доходи та визначають прибуток (або збиток), що його забезпечує </a:t>
            </a:r>
            <a:endParaRPr/>
          </a:p>
          <a:p>
            <a:pPr marL="0" marR="0" lvl="0" indent="0" algn="just" rtl="0">
              <a:lnSpc>
                <a:spcPct val="81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81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Для аналізу альтернативних варіантів рішення беруть лише </a:t>
            </a:r>
            <a:r>
              <a:rPr lang="en-US" sz="2400" b="1" i="1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релевантні доходи і витрати</a:t>
            </a:r>
            <a:r>
              <a:rPr lang="en-US" sz="24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2400" b="0" i="0" u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тобто такі, які можуть бути змінені внаслідок прийняття рішення. </a:t>
            </a:r>
            <a:endParaRPr/>
          </a:p>
          <a:p>
            <a:pPr marL="0" marR="0" lvl="0" indent="0" algn="just" rtl="0">
              <a:lnSpc>
                <a:spcPct val="81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Зміненими ж можуть бути лише доходи і витрати, які стосуються майбутнього, а ті, що мали місце в минулому, вже ніякими управлінськими рішеннями не можна змінити. </a:t>
            </a:r>
            <a:endParaRPr sz="2400" b="0" i="0" u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1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endParaRPr sz="2000" b="1" i="0" u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1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en-US" sz="2000" b="0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! Отже, минулі витрати не можуть бути релевантними.</a:t>
            </a:r>
            <a:endParaRPr sz="2000" b="0" i="0" u="none">
              <a:solidFill>
                <a:srgbClr val="FF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</a:pPr>
            <a:endParaRPr sz="2000" b="0" i="0" u="none">
              <a:solidFill>
                <a:srgbClr val="FF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5" name="Shape 165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457200" y="609600"/>
            <a:ext cx="8229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241666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alatino Linotype"/>
              <a:buNone/>
            </a:pPr>
            <a:r>
              <a:rPr lang="en-US" sz="2400" b="0" i="0" u="none" strike="noStrike" cap="none" dirty="0" err="1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Критерії</a:t>
            </a:r>
            <a:r>
              <a:rPr lang="en-US" sz="2400" b="0" i="0" u="none" strike="noStrike" cap="none" dirty="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</a:t>
            </a:r>
            <a:r>
              <a:rPr lang="en-US" sz="2400" b="0" i="0" u="none" strike="noStrike" cap="none" dirty="0" err="1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релевантно</a:t>
            </a:r>
            <a:r>
              <a:rPr lang="uk-UA" sz="2400" b="0" i="0" u="none" strike="noStrike" cap="none" dirty="0" err="1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сті</a:t>
            </a:r>
            <a:r>
              <a:rPr lang="uk-UA" sz="2400" b="0" i="0" u="none" strike="noStrike" cap="none" dirty="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інформації</a:t>
            </a:r>
            <a:r>
              <a:rPr lang="en-US" sz="2400" b="0" i="0" u="none" strike="noStrike" cap="none" dirty="0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: </a:t>
            </a:r>
            <a:endParaRPr dirty="0"/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457200" y="1295400"/>
            <a:ext cx="8229600" cy="4830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має різне значення для різних альтернатив;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безпосередньо пов’язана з конкретною альтернативою;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стосується певного майбутнього рішення;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може вплинути на рішення;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враховується;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являє собою майбутні грошові потоки, відмінні для різних альтернативних рішень;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обмежена альтернативними рішеннями.</a:t>
            </a:r>
            <a:endParaRPr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4" name="Shape 174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title"/>
          </p:nvPr>
        </p:nvSpPr>
        <p:spPr>
          <a:xfrm>
            <a:off x="381000" y="228600"/>
            <a:ext cx="8229600" cy="808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alatino Linotype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Види доходів та витрат в процесі прийняття альтернативних рішень</a:t>
            </a:r>
            <a:endParaRPr/>
          </a:p>
        </p:txBody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457200" y="1143000"/>
            <a:ext cx="8229600" cy="498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Релевантними</a:t>
            </a: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є витрати і доходи, які можуть бути змінені внаслідок прийняття управлінського рішення. </a:t>
            </a:r>
            <a:endParaRPr sz="24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B0F0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(! </a:t>
            </a:r>
            <a:r>
              <a:rPr lang="en-US" sz="2300" b="0" i="1" u="none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Релевантні витрати і доходи становлять кількісний елемент релевантної інформації)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</a:pP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Витрати і доходи, що становитимуть різницю між альтернативними рішеннями, називають </a:t>
            </a:r>
            <a:r>
              <a:rPr lang="en-US" sz="2400" b="1" i="1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диференціальними</a:t>
            </a:r>
            <a:r>
              <a:rPr lang="en-US" sz="2400" b="0" i="0" u="none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витратами і доходами відповідно. </a:t>
            </a:r>
            <a:endParaRPr sz="24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2D050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rgbClr val="92D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Дійсні витрати</a:t>
            </a: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це витрати, що виникають внаслідок сплати грошей. </a:t>
            </a:r>
            <a:endParaRPr sz="28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030A0"/>
              </a:buClr>
              <a:buSzPts val="2400"/>
              <a:buFont typeface="Arial"/>
              <a:buNone/>
            </a:pPr>
            <a:r>
              <a:rPr lang="en-US" sz="2400" b="1" i="1" u="none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Альтернативні витрати </a:t>
            </a:r>
            <a:r>
              <a:rPr lang="en-US" sz="2400" b="0" i="0" u="non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максимальна вигода, що втрачається, коли вибір одного напряму дії вимагає відмовитися від альтернативного рішення.</a:t>
            </a:r>
            <a:endParaRPr sz="28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</a:pPr>
            <a:endParaRPr sz="2800" b="0" i="0" u="none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2" name="Shape 182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alatino Linotype"/>
              <a:buNone/>
            </a:pPr>
            <a:r>
              <a:rPr lang="en-US" sz="2000" b="0" i="0" u="none" strike="noStrike" cap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Приклад визначення релевантних витрат при прийнятті альтернативного рішення</a:t>
            </a:r>
            <a:endParaRPr/>
          </a:p>
        </p:txBody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457200" y="990600"/>
            <a:ext cx="8229600" cy="513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</a:pP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Підприємство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вирішує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питання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стосовно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придбання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чи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взяття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в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оренду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сільськогосподарської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техніки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.</a:t>
            </a:r>
            <a:endParaRPr dirty="0">
              <a:solidFill>
                <a:schemeClr val="tx1"/>
              </a:solidFill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</a:pP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Мета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–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визначити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величину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релевантних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витрат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.</a:t>
            </a:r>
            <a:endParaRPr dirty="0">
              <a:solidFill>
                <a:schemeClr val="tx1"/>
              </a:solidFill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</a:pP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Умова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Площа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обробітку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ґрунту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 – 200 </a:t>
            </a:r>
            <a:r>
              <a:rPr lang="en-US" sz="1400" b="0" i="0" u="none" dirty="0" err="1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га</a:t>
            </a:r>
            <a:r>
              <a:rPr lang="en-US" sz="1400" b="0" i="0" u="none" dirty="0">
                <a:solidFill>
                  <a:schemeClr val="tx1"/>
                </a:solidFill>
                <a:latin typeface="+mj-lt"/>
                <a:ea typeface="Century Gothic"/>
                <a:cs typeface="Century Gothic"/>
                <a:sym typeface="Century Gothic"/>
              </a:rPr>
              <a:t>. </a:t>
            </a:r>
            <a:endParaRPr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0" name="Shape 190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8</a:t>
            </a:fld>
            <a:endParaRPr/>
          </a:p>
        </p:txBody>
      </p:sp>
      <p:graphicFrame>
        <p:nvGraphicFramePr>
          <p:cNvPr id="191" name="Shape 191"/>
          <p:cNvGraphicFramePr/>
          <p:nvPr/>
        </p:nvGraphicFramePr>
        <p:xfrm>
          <a:off x="609600" y="1981200"/>
          <a:ext cx="7772400" cy="4065550"/>
        </p:xfrm>
        <a:graphic>
          <a:graphicData uri="http://schemas.openxmlformats.org/drawingml/2006/table">
            <a:tbl>
              <a:tblPr>
                <a:noFill/>
                <a:tableStyleId>{E33C6B6A-7154-42DA-BF83-05F527D6EB52}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7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Витрати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За умови придбання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1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За умови оренди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Вартість техніки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 250 000 грн.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-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54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Орендна плата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-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200 грн. * 1 га обробітку ґрунту = 200*200 = 40 000 грн.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Оплата праці тракториста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2 500 грн. за обробіток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2 500 грн. за обробіток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ПММ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1000 грн.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1000 грн.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2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Амортизація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250 000 грн./10 років = 25 000 грн. / 12 міс. = 2 083 грн.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-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Ремонт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5% від вартості на рік  (12 500 грн.)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-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Разом витрат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268 083 грн. (витрат у собівартості – 18 083 грн.)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43 500 грн. – у складі собівартості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891F">
                        <a:alpha val="1960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9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Дохід від оренди техніки 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150 грн. * 1 га. * 150 га. = 22 500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Palatino Linotype"/>
                        <a:buNone/>
                      </a:pPr>
                      <a:r>
                        <a:rPr lang="en-US" sz="1400" b="0" i="0" u="none" strike="noStrike" cap="none">
                          <a:solidFill>
                            <a:schemeClr val="dk1"/>
                          </a:solidFill>
                          <a:latin typeface="Palatino Linotype"/>
                          <a:ea typeface="Palatino Linotype"/>
                          <a:cs typeface="Palatino Linotype"/>
                          <a:sym typeface="Palatino Linotype"/>
                        </a:rPr>
                        <a:t>-</a:t>
                      </a:r>
                      <a:endParaRPr/>
                    </a:p>
                  </a:txBody>
                  <a:tcPr marL="0" marR="0" marT="0" marB="0">
                    <a:lnL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63891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lang="en-US" sz="2400" b="0" i="0" u="sng" dirty="0" err="1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Найпоширенішими</a:t>
            </a:r>
            <a:r>
              <a:rPr lang="en-US" sz="2400" b="0" i="0" u="sng" dirty="0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є </a:t>
            </a:r>
            <a:r>
              <a:rPr lang="en-US" sz="2400" b="0" i="0" u="sng" dirty="0" err="1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рішення</a:t>
            </a:r>
            <a:r>
              <a:rPr lang="en-US" sz="2400" b="0" i="0" u="sng" dirty="0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sng" dirty="0" err="1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щодо</a:t>
            </a:r>
            <a:r>
              <a:rPr lang="en-US" sz="2400" b="0" i="0" u="sng" dirty="0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sng" dirty="0">
              <a:solidFill>
                <a:srgbClr val="0070C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спеціального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замовлення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lang="uk-UA" sz="2400" b="0" i="0" u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endParaRPr dirty="0"/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розширення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чи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скорочення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діяльності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lang="uk-UA" sz="2400" b="0" i="0" u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endParaRPr dirty="0"/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виготовлення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напівфабрикатів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у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власному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виробництві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чи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придбання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їх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стороні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lang="uk-UA" sz="2400" b="0" i="0" u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endParaRPr dirty="0"/>
          </a:p>
          <a:p>
            <a:pPr marL="0" marR="0" lvl="0" indent="-1524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AutoNum type="arabicParenR"/>
            </a:pP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методу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визначення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ціни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продукту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(</a:t>
            </a:r>
            <a:r>
              <a:rPr lang="en-US" sz="2400" b="0" i="0" u="none" dirty="0" err="1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послуги</a:t>
            </a:r>
            <a:r>
              <a:rPr lang="en-US" sz="2400" b="0" i="0" u="none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).</a:t>
            </a:r>
            <a:endParaRPr dirty="0"/>
          </a:p>
          <a:p>
            <a: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endParaRPr sz="2400" b="0" i="0" u="none" dirty="0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97" name="Shape 1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5125" y="533400"/>
            <a:ext cx="8413750" cy="944562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Shape 199"/>
          <p:cNvSpPr txBox="1"/>
          <p:nvPr/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</a:pPr>
            <a:fld id="{00000000-1234-1234-1234-123412341234}" type="slidenum">
              <a:rPr lang="en-US" sz="1200" b="0" i="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Century Gothic"/>
                <a:buNone/>
              </a:pPr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Исполнительная">
  <a:themeElements>
    <a:clrScheme name="Исполнительная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880</Words>
  <Application>Microsoft Macintosh PowerPoint</Application>
  <PresentationFormat>Экран (4:3)</PresentationFormat>
  <Paragraphs>153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Times New Roman</vt:lpstr>
      <vt:lpstr>Century Gothic</vt:lpstr>
      <vt:lpstr>Palatino Linotype</vt:lpstr>
      <vt:lpstr>Courier New</vt:lpstr>
      <vt:lpstr>Tahoma</vt:lpstr>
      <vt:lpstr>Исполнительная</vt:lpstr>
      <vt:lpstr>1_Исполнительная</vt:lpstr>
      <vt:lpstr>ТЕМА:  АНАЛІЗ РЕЛЕВАНТНОСТI ІНФОРМАЦІЇ ДЛЯ ПРИЙНЯТТЯ УПРАВЛІНСЬКИХ РІШЕНЬ</vt:lpstr>
      <vt:lpstr> Питання 1. Релевантність облікової інформації в процесі прийняття управлінських рішень</vt:lpstr>
      <vt:lpstr>Основні завдання (рішення) управління виробництвом </vt:lpstr>
      <vt:lpstr>Етапи процесу підготовки і прийняття рішення: </vt:lpstr>
      <vt:lpstr>Сутність релевантності інформації</vt:lpstr>
      <vt:lpstr>Критерії релевантності інформації: </vt:lpstr>
      <vt:lpstr>Види доходів та витрат в процесі прийняття альтернативних рішень</vt:lpstr>
      <vt:lpstr>Приклад визначення релевантних витрат при прийнятті альтернативного рішення</vt:lpstr>
      <vt:lpstr>Презентация PowerPoint</vt:lpstr>
      <vt:lpstr>Презентация PowerPoint</vt:lpstr>
      <vt:lpstr>Рішення щодо спеціального замовлення</vt:lpstr>
      <vt:lpstr>Рішення щодо розширення чи скорочення діяльності</vt:lpstr>
      <vt:lpstr>Рішення щодо виготовлення напівфабрикатів у власному виробництві чи придбання їх на стороні </vt:lpstr>
      <vt:lpstr>Рішення щодо ціноутворення </vt:lpstr>
      <vt:lpstr>Сутність обмеження використання ресурсів  </vt:lpstr>
      <vt:lpstr>Класифікація обмежень за кількістю чинників: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АНАЛІЗ РЕЛЕВАНТНОСТI ІНФОРМАЦІЇ ДЛЯ ПРИЙНЯТТЯ УПРАВЛІНСЬКИХ РІШЕНЬ</dc:title>
  <cp:lastModifiedBy>Оля Федорова</cp:lastModifiedBy>
  <cp:revision>3</cp:revision>
  <dcterms:modified xsi:type="dcterms:W3CDTF">2025-09-22T11:08:27Z</dcterms:modified>
</cp:coreProperties>
</file>