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7" r:id="rId9"/>
    <p:sldId id="263" r:id="rId10"/>
    <p:sldId id="275" r:id="rId11"/>
    <p:sldId id="264" r:id="rId12"/>
    <p:sldId id="272" r:id="rId13"/>
    <p:sldId id="265" r:id="rId14"/>
    <p:sldId id="273" r:id="rId15"/>
    <p:sldId id="266" r:id="rId16"/>
    <p:sldId id="274" r:id="rId17"/>
    <p:sldId id="267" r:id="rId18"/>
    <p:sldId id="268" r:id="rId19"/>
    <p:sldId id="269" r:id="rId20"/>
    <p:sldId id="270" r:id="rId21"/>
    <p:sldId id="271" r:id="rId22"/>
    <p:sldId id="276" r:id="rId2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6A0A0D-3A9A-4516-9223-FBE6BDC6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229B0E7-CA52-429A-890D-06BFDC292D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BE7F2B7-98BA-428F-8AE0-D1FCD3D07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B5651-CCA6-4800-BB84-4CA19778A748}" type="datetimeFigureOut">
              <a:rPr lang="uk-UA" smtClean="0"/>
              <a:t>26.04.2026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DF63D80-DB95-4B00-84F0-867313C00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5AEAB2C-C946-47C8-B524-5411694D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12BA-E770-4838-A22A-D4E2F6138B3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377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412A48-77B6-43E1-A766-01C157461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42F4C4A2-38DD-48A3-BC6B-611BD342D5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C1E18A1-A6C0-4636-B45C-C30773F81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B5651-CCA6-4800-BB84-4CA19778A748}" type="datetimeFigureOut">
              <a:rPr lang="uk-UA" smtClean="0"/>
              <a:t>26.04.2026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0CE9794-60FC-41AF-891E-82410FBEB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4416F5E-9FDA-4076-BE61-2D9AF9C0C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12BA-E770-4838-A22A-D4E2F6138B3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5792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A6ED07D9-A8C1-45D2-9785-5257057C9B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FA699588-0ED1-4066-B347-3EECE48058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924CB4C-A917-4046-978D-7B0B9CAA9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B5651-CCA6-4800-BB84-4CA19778A748}" type="datetimeFigureOut">
              <a:rPr lang="uk-UA" smtClean="0"/>
              <a:t>26.04.2026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DE2DD48-5D56-4D34-92D6-A344E7742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6EF28EB-4147-45EA-A229-D26E60C84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12BA-E770-4838-A22A-D4E2F6138B3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8441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6A0CEE-C601-4FA5-B92A-56A8C3A4C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B7E21BF-FF09-4FF8-882C-C84765773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FFA89A0-DDD7-4CAC-86A5-8201EE63A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B5651-CCA6-4800-BB84-4CA19778A748}" type="datetimeFigureOut">
              <a:rPr lang="uk-UA" smtClean="0"/>
              <a:t>26.04.2026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18501EB-0D3F-4342-B4FC-F6EBC598C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EBC524-8592-4993-A4E0-2EFDCAEEE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12BA-E770-4838-A22A-D4E2F6138B3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5743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65D554-A5A1-4711-894F-710BEB5C0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BAC149F-D296-4049-B42D-67C571A40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C4BF8A4-E3F7-43AC-880C-FE3D9D8FB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B5651-CCA6-4800-BB84-4CA19778A748}" type="datetimeFigureOut">
              <a:rPr lang="uk-UA" smtClean="0"/>
              <a:t>26.04.2026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41DF4E9-931A-4F89-8C1A-FCDAE1AF7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E1D0A9F-97A1-4298-9259-E33445864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12BA-E770-4838-A22A-D4E2F6138B3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7926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40EACA-216B-4E73-96AE-D63A8BB5A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D42A75-3501-42F3-8954-892C9B13A1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F8D43B88-CEA9-4246-93C6-3FC15F7489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28FA990-643A-4B32-B25A-15D862F03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B5651-CCA6-4800-BB84-4CA19778A748}" type="datetimeFigureOut">
              <a:rPr lang="uk-UA" smtClean="0"/>
              <a:t>26.04.2026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5865B29-4C50-4DA7-A4A7-8A1682CF1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0415766-34E9-474D-980D-A3689A8EA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12BA-E770-4838-A22A-D4E2F6138B3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2618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A1534E-B32C-4556-9A4C-8D55899B8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7F33A65-D845-449B-9FA9-F722D9833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DCEB1DC-8A30-43B2-AB39-4F4C1EAA3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68A23FB5-BEC2-4E93-B902-52ECDA22C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082493F1-68C5-4876-9D22-58A26EF4C4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C62FD1F1-66A9-4690-958F-2EF7DA066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B5651-CCA6-4800-BB84-4CA19778A748}" type="datetimeFigureOut">
              <a:rPr lang="uk-UA" smtClean="0"/>
              <a:t>26.04.2026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6628FBEF-B20B-4C2C-8E38-AD7879C5D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4D7A1A19-2CA1-499E-A385-E6120C7D6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12BA-E770-4838-A22A-D4E2F6138B3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2689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6B3D72-A460-4529-BD3E-F4DFAED0F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95B66CF4-C2C7-4920-AA8C-3357EA813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B5651-CCA6-4800-BB84-4CA19778A748}" type="datetimeFigureOut">
              <a:rPr lang="uk-UA" smtClean="0"/>
              <a:t>26.04.2026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05F11C21-4F35-4EF8-B8CC-496CAC2B1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63E5307E-ACA8-4774-ACA9-A4423BC48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12BA-E770-4838-A22A-D4E2F6138B3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0845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43212350-DE16-4F72-8512-9FF83148A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B5651-CCA6-4800-BB84-4CA19778A748}" type="datetimeFigureOut">
              <a:rPr lang="uk-UA" smtClean="0"/>
              <a:t>26.04.2026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D7E1E39A-5A5F-4F8E-BF28-E8AFBB7D2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130CF693-37EE-4486-9538-91617DA9C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12BA-E770-4838-A22A-D4E2F6138B3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1221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22BF8A-83D1-48C2-8A48-0C764B3E7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ADA2E9D-ACD0-4BDE-9040-A84DCE3569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0308B44-EFAB-4296-B73C-8E5DD45D87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2C0CC13-0758-4A1C-81A1-ED14617D7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B5651-CCA6-4800-BB84-4CA19778A748}" type="datetimeFigureOut">
              <a:rPr lang="uk-UA" smtClean="0"/>
              <a:t>26.04.2026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2C70879-AA57-4E49-8072-2FB9469C6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2F9F559-D7BC-440D-9B96-45DB84256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12BA-E770-4838-A22A-D4E2F6138B3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84292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6208E2-6977-4941-B675-870252E7D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122567FF-3D30-43D2-8E02-ABE4BCFE6B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29E96E9-83A1-44DA-AEBE-86EBC1279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6C5BB82-0D6B-4FBB-BD62-7547E9897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B5651-CCA6-4800-BB84-4CA19778A748}" type="datetimeFigureOut">
              <a:rPr lang="uk-UA" smtClean="0"/>
              <a:t>26.04.2026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6D0DC1C-69A6-46A8-8B87-9E5E155F7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03ADD94-94EC-4120-A80F-83114AB4B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12BA-E770-4838-A22A-D4E2F6138B3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1208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0536C512-B9B2-4B2F-94E7-583C253BF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2F5B518-DADE-4D5D-978A-06774391E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0B1E3A9-5EAB-4650-8398-EE2BA28786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B5651-CCA6-4800-BB84-4CA19778A748}" type="datetimeFigureOut">
              <a:rPr lang="uk-UA" smtClean="0"/>
              <a:t>26.04.2026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E03B3DA-8424-42B3-86CE-1A58C3E520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B76E53C-06D6-439C-A954-2A11C75DE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F12BA-E770-4838-A22A-D4E2F6138B3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6210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6D6997-94B0-4AD8-B846-933C041D67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Регулярні вирази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5A273F06-E007-4711-B753-9565AB2A84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29548"/>
            <a:ext cx="9144000" cy="1128252"/>
          </a:xfrm>
        </p:spPr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15</a:t>
            </a:r>
          </a:p>
        </p:txBody>
      </p:sp>
    </p:spTree>
    <p:extLst>
      <p:ext uri="{BB962C8B-B14F-4D97-AF65-F5344CB8AC3E}">
        <p14:creationId xmlns:p14="http://schemas.microsoft.com/office/powerpoint/2010/main" val="294264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B501665-8610-4D58-B84D-7AAB6538F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436"/>
            <a:ext cx="10855036" cy="632690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System;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System.Text.RegularExpressions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static void Main()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string text = "Hello 123 World!";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// [ ] — 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набір символів       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Regex.IsMatch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("grey", @"gr[ae]y")); // True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// \d — 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цифри       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Regex.IsMatch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(text, @"\d+")); // True (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знайде "123")</a:t>
            </a:r>
          </a:p>
          <a:p>
            <a:pPr marL="0" indent="0">
              <a:buNone/>
            </a:pP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// \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— 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слово       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Regex.IsMatch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("Test_1", @"\w+")); // True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\s — 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пробіл      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Regex.IsMatch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(text, @"\s")); // True (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пробіли)</a:t>
            </a:r>
          </a:p>
          <a:p>
            <a:pPr marL="0" indent="0">
              <a:buNone/>
            </a:pP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// ^[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A-Z] — 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рядок починається з великої літери       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Regex.IsMatch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("Hello", @"^[A-Z]")); // True    }}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07017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27978A64-9D11-4C1B-8397-DBCDDE9AD7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1091" y="572656"/>
            <a:ext cx="11129818" cy="5357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21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A1E96D3-6AEC-4BCF-B901-8FF6FB0120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382"/>
            <a:ext cx="10515600" cy="622530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System;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System.Text.RegularExpressions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Program{    static void Main()  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        string text = "123 45 6789";      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* — 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нуль або більше       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Regex.IsMatch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@"\d*")); // True (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цифр може не бути)        </a:t>
            </a:r>
          </a:p>
          <a:p>
            <a:pPr marL="0" indent="0">
              <a:buNone/>
            </a:pP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+ — один або більше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Regex.IsMatch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@"\d+")); // False (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немає цифр)        </a:t>
            </a:r>
          </a:p>
          <a:p>
            <a:pPr marL="0" indent="0">
              <a:buNone/>
            </a:pP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 ? — нуль або один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Regex.IsMatch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("5", @"\d?"));   // True (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цифра)       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{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n} 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рівно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повторів       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Regex.IsMatch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("123", @"\d{3}")); // True      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// {n,} — 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більше       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Regex.IsMatch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("6789", @"\d{2,}")); // True      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// {</a:t>
            </a:r>
            <a:r>
              <a:rPr lang="en-US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n,m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 — 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 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повторів      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Regex.IsMatch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("45", @"\d{1,2}")); // True    }}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345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B14F96A2-9FA2-4E2A-BF67-1FE96E314D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3418" y="618837"/>
            <a:ext cx="11018982" cy="5440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029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184C19C-D78E-40A1-9B17-97323FDC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9455"/>
            <a:ext cx="10515600" cy="6169890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System;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System.Text.RegularExpressions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  static void Main()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   string text1 = "Hello world";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string text2 = "concatenate";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// ^ — 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початок рядка       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Regex.IsMatch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(text1, @"^Hello")); // True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// $ — 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кінець рядка      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Regex.IsMatch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(text1, @"world$")); // True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// \b — 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межа слова       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Regex.IsMatch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("cat", @"\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bcat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\b")); // True       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Regex.IsMatch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("concatenate", @"\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bcat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\b")); // False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// \B — 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межа слова       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Regex.IsMatch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(text2, @"\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Bcat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\B")); // True    }}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326528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4D021B2C-777F-4ABA-89B7-B6D6454C34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599" y="434110"/>
            <a:ext cx="11139055" cy="5661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0781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4987807-D392-4CBF-8924-9D9121CCD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1818"/>
            <a:ext cx="10515600" cy="6096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System;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System.Text.RegularExpressions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static void Main()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string text1 = "I have a cat";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string text2 = "I have a dog";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string text3 = "I have a red car";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// | — 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альтернатива       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Regex.IsMatch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(text1, @"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cat|dog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")); // True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Regex.IsMatch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(text2, @"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cat|dog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")); // True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// ( ) — </a:t>
            </a:r>
            <a:r>
              <a:rPr lang="uk-UA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групування з альтернативою     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Regex.IsMatch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(text3, @"(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red|blue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car")); // True    }}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416384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999B883A-3D5C-4431-AC91-5FB3BAD728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6619" y="729673"/>
            <a:ext cx="11157526" cy="4950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9433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3673D3D-36C6-400D-ABE2-69EE2509D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673" y="591127"/>
            <a:ext cx="11877963" cy="558583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програми, яка перевіряє правильність електронної адреси: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static void Main (string []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Regex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myReg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Regex (@ "[A-Za-z] + [\. A-Za-z0-9 _-] * [A-Za-z0-9] + @ [A-Za-z] + \. [A-Za-z] + ")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myReg.IsMatch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"email@email.com")); // True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myReg.IsMatch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"email @ email")); // False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myReg.IsMatch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"@ email.com")); // False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Console.ReadKey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Тут перед початком рядка регулярного виразу варто символ «@» який вказує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комплятору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сприймати все символи буквально. Це необхідно, щоб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коректно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сприймався символ «\».</a:t>
            </a:r>
          </a:p>
        </p:txBody>
      </p:sp>
    </p:spTree>
    <p:extLst>
      <p:ext uri="{BB962C8B-B14F-4D97-AF65-F5344CB8AC3E}">
        <p14:creationId xmlns:p14="http://schemas.microsoft.com/office/powerpoint/2010/main" val="37216608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5306905-223E-4B9F-87DD-BBEEBB706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18"/>
            <a:ext cx="10515600" cy="6530109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/>
              <a:t>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 пошуку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Тут ми поговоримо про другий конструкторі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Regex,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який приймає в якості другого аргументу значення перерахування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RegexOptions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цьому перерахування є наступні значення: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IgnoreCase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ігнорування регістра при пошуку. Знаходить відповідності незалежно великими або малими літерами в рядку написано слово;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RightToLeft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пошук буде виконаний справа наліво, а не зліва направо;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багаторядковий режим пошуку. Змінює роботу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спецсимволов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«^» і «$» так, що вони відповідають початку і кінця кожного рядка, а не тільки початку і кінця цілої рядки;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однорядковий режим пошуку;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CultureInvariant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ігнорування національних установок рядки;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ExplicitCapture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забезпечується пошук тільки буквальних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відповідностей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Compiled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регулярний вираз компілюється в збірку, що робить більш швидким його виконання але збільшує час запуску;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IgnorePatternWhitespace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ігнорує в шаблоні всі неекрановані пробіли. З цим параметром шаблон 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b»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 аналогічним шаблоном 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ab»;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 пошук за замовчуванням.</a:t>
            </a:r>
          </a:p>
        </p:txBody>
      </p:sp>
    </p:spTree>
    <p:extLst>
      <p:ext uri="{BB962C8B-B14F-4D97-AF65-F5344CB8AC3E}">
        <p14:creationId xmlns:p14="http://schemas.microsoft.com/office/powerpoint/2010/main" val="3621393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DA243E2-B461-4A9E-B34E-0FD2C6A6D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6545"/>
            <a:ext cx="10515600" cy="5530418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 достатню функціональність для роботи з рядками. Однак 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 ще один потужний інструмент – регулярні вирази. </a:t>
            </a:r>
          </a:p>
          <a:p>
            <a:pPr marL="0" indent="45720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Регулярні вирази представляють собою ефективний та гнучкий метод для обробки великих текстів, що дозволяє в той же час істотно зменшити обсяги коду в порівнянні з використанням стандартних операцій з рядками.</a:t>
            </a:r>
          </a:p>
          <a:p>
            <a:pPr marL="0" indent="45720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функціональність регулярних виразів у 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зосереджена в просторі під назвою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System.Text.RegularExpressions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Центральним класом при роботі з регулярними виразами є клас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7071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1EE6C00-81F4-4C85-8004-A1103F32D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54" y="221673"/>
            <a:ext cx="11933381" cy="62714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програми з використанням параметра пошуку ігнорування регістра: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static void Main (string []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string data = "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nikolay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sergey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Regex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myRegIgnoreCase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Regex (@ "Sergey",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RegexOptions.IgnoreCase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Regex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myReg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Regex (@ "Sergey");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myRegIgnoreCase.IsMatch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(data)); // True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myReg.IsMatch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(data)); // False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Console.ReadKey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();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необхідно встановити кілька параметрів, тоді вони поділяються оператором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поразрядного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«АБО» - «|»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Regex </a:t>
            </a:r>
            <a:r>
              <a:rPr lang="en-US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myReg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new Regex (@ "Sergey", </a:t>
            </a:r>
            <a:r>
              <a:rPr lang="en-US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RegexOptions.IgnoreCase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| </a:t>
            </a:r>
            <a:r>
              <a:rPr lang="en-US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RegexOptions.IgnorePatternWhitespace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0879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D3734F3-9DB6-4759-A5B3-87D63B615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673" y="184727"/>
            <a:ext cx="11804071" cy="646545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uk-UA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 метод, який буде приймати посилання, а повертати тільки доменне ім'я: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string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GetDomain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Regex re = new Regex ( "http: //",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RegexOptions.IgnoreCase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re.Replace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""); //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Видаляємо частину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 //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Regex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reWww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Regex (@ "www \.",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RegexOptions.IgnoreCase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reWww.Replace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""); //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Видаляємо частину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www.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int end =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url.IndexOf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"/");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(end! = -1)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url.Substring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(0, end);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return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static void Main (string []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string url1 = "http://mycsharp.u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/post/33/2013_10_19_virtualnye_metody_v_si-sharp_pereopredelenie_metodov.html";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string url2 = "http://www.mycsharp.u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/post/33/2013_10_19_virtualnye_metody_v_si-sharp_pereopredelenie_metodov.html";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GetDomain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(url1)); //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mycsharp.u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GetDomain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(url2)); //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mycsharp.u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Console.ReadKey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();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8512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BB157A1-3496-4F43-9D05-A7CF5C779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2582"/>
            <a:ext cx="10515600" cy="627149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C# рядки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способами: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9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Звичайний</a:t>
            </a:r>
            <a:r>
              <a:rPr lang="ru-RU" sz="29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рядок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"\\d+"       Тут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подвоювати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слеші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(\\),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сприймалися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буквально.</a:t>
            </a:r>
          </a:p>
          <a:p>
            <a:pPr marL="0" indent="0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9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Verbatim</a:t>
            </a:r>
            <a:r>
              <a:rPr lang="ru-RU" sz="29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-рядок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@"\d+"        Тут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слеші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екранувати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вони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записуються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так, як є.</a:t>
            </a:r>
          </a:p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@ перед лапками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компілятору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рядок буквально,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обробляй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escape-послідовності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(\n, \t, \\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)".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System;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System.Text.RegularExpressions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static void Main()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pattern1 = "\\d+";   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@ потрібно писати подвійний </a:t>
            </a:r>
            <a:r>
              <a:rPr lang="uk-UA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слеш</a:t>
            </a:r>
            <a:r>
              <a:rPr 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marL="0" indent="0">
              <a:buNone/>
            </a:pP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pattern2 = @"\d+";   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@ можна писати як у класичному 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regex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Regex.IsMatch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("123", pattern1)); // True       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Regex.IsMatch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("123", pattern2)); // True    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23453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4F0B089-93FB-47F7-88F2-3180554A8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369455"/>
            <a:ext cx="11388436" cy="64008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Регулярний вираз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шаблон, складений з символів і спец-символів, який дозволяє знаходити під-рядки відповідні цим шаблоном в інших рядках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Спец-символів і різних правил їх комбінування є дуже багато, тому регулярні вирази можна навіть назвати мовою програмування.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Регулярні вирази надають багато можливостей, деякі з них:</a:t>
            </a:r>
          </a:p>
          <a:p>
            <a:pPr marL="1081088">
              <a:lnSpc>
                <a:spcPct val="12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Замінювати в рядку всі однакові слова іншим словом, або видаляти такі слова;</a:t>
            </a:r>
          </a:p>
          <a:p>
            <a:pPr marL="1081088">
              <a:lnSpc>
                <a:spcPct val="12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Виділяти з рядка необхідну частину. </a:t>
            </a:r>
          </a:p>
          <a:p>
            <a:pPr marL="1081088">
              <a:lnSpc>
                <a:spcPct val="12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Перевіряти чи відповідає рядок заданому шаблону. </a:t>
            </a:r>
          </a:p>
          <a:p>
            <a:pPr marL="1081088">
              <a:lnSpc>
                <a:spcPct val="12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Перевіряти, чи містить рядок заданий під-рядок;</a:t>
            </a:r>
          </a:p>
          <a:p>
            <a:pPr marL="1081088">
              <a:lnSpc>
                <a:spcPct val="120000"/>
              </a:lnSpc>
              <a:spcBef>
                <a:spcPts val="0"/>
              </a:spcBef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 від рядка всі входження під-рядка, відповідні шаблоном регулярного виразу.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щоб працювати з регулярними виразами необхідно підключити простір імен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System.Text.RegularExpressions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С# роботу з регулярними виразами надає клас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Regex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об’єкту регулярного виразу має наступний вигляд: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Regex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myReg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Regex ([</a:t>
            </a: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шаблон]);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Тут [шаблон] - це рядок містить символи і спец-символи.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Regex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 є і другий конструктор, який приймає додатковий параметр - опції пошуку. </a:t>
            </a:r>
          </a:p>
        </p:txBody>
      </p:sp>
    </p:spTree>
    <p:extLst>
      <p:ext uri="{BB962C8B-B14F-4D97-AF65-F5344CB8AC3E}">
        <p14:creationId xmlns:p14="http://schemas.microsoft.com/office/powerpoint/2010/main" val="4262576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41FF3D6-BF1A-4A29-82CE-0479CFDBB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8000"/>
            <a:ext cx="10515600" cy="612370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нас є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якийсь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 і нам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словоформи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якого-небудь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слова.</a:t>
            </a:r>
            <a:endParaRPr lang="uk-UA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System.Text.RegularExpressions</a:t>
            </a: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uk-UA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// </a:t>
            </a:r>
            <a:r>
              <a:rPr lang="uk-UA" sz="4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простір імен</a:t>
            </a:r>
            <a:endParaRPr lang="en-US" sz="4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string s = "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лісом та за полями були західні території </a:t>
            </a:r>
            <a:r>
              <a:rPr lang="uk-UA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замбезії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0" indent="0">
              <a:buNone/>
            </a:pP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Regex </a:t>
            </a:r>
            <a:r>
              <a:rPr lang="en-US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</a:t>
            </a: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Regex(@"</a:t>
            </a:r>
            <a:r>
              <a:rPr lang="uk-UA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за(\</a:t>
            </a: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w*)");</a:t>
            </a:r>
          </a:p>
          <a:p>
            <a:pPr marL="0" indent="0">
              <a:buNone/>
            </a:pPr>
            <a:r>
              <a:rPr lang="en-US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MatchCollection</a:t>
            </a: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matches = </a:t>
            </a:r>
            <a:r>
              <a:rPr lang="en-US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regex.Matches</a:t>
            </a: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(s);</a:t>
            </a:r>
          </a:p>
          <a:p>
            <a:pPr marL="0" indent="0"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matches.Count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0)</a:t>
            </a:r>
          </a:p>
          <a:p>
            <a:pPr marL="0" indent="0"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foreach (Match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match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matches)</a:t>
            </a:r>
          </a:p>
          <a:p>
            <a:pPr marL="0" indent="0"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match.Value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</a:p>
          <a:p>
            <a:pPr marL="0" indent="0"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Збігів не знайдено");  }</a:t>
            </a:r>
          </a:p>
          <a:p>
            <a:pPr marL="0" indent="0">
              <a:buNone/>
            </a:pPr>
            <a:endParaRPr lang="uk-UA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Тут ми знаходимо в рядку всі словоформи слова “за”. Конструктор об’єкта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Regex </a:t>
            </a: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 регулярний вираз для пошуку. Далі ми розберемо деякі елементи синтаксису регулярних виразів, а поки що достатньо знати, що вираз за(\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w*) </a:t>
            </a: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позначає знайти всі слова, які мають в собі “за” і після якого може стояти різна кількість символів. Вираз \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 алфавітно-цифровий символ, а зірочка після виразу вказує на невизначену їхню кількість – їх може бути один, два, три або взагалі не бути.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Matches </a:t>
            </a: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класу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Regex </a:t>
            </a: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 рядок, до якого треба застосувати регулярні вирази, та повертає колекцію знайдених збігів.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Кожен елемент такої колекції представляє об’єкт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Match. </a:t>
            </a: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Його властивість 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 </a:t>
            </a: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знайдений збіг.</a:t>
            </a:r>
          </a:p>
          <a:p>
            <a:pPr marL="0" indent="0">
              <a:buNone/>
            </a:pPr>
            <a:endParaRPr lang="uk-UA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1434AB4-F648-4E7A-9461-4CDDED8D4A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5508" y="2359386"/>
            <a:ext cx="1388877" cy="139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264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9394272-187E-43F8-9AA9-D87B743E4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6400"/>
            <a:ext cx="11196782" cy="6160655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uk-UA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 синтаксису регулярних виразів: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^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відповідність повинна починатися на початку рядка (наприклад, вираз @”^</a:t>
            </a:r>
            <a:r>
              <a:rPr lang="uk-UA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w*” 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 слову “привіт” у рядку “привіт світ”)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кінець рядка (наприклад, вираз @”\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w*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іт$” відповідає слову “світ” у рядку “привіт світ”, а не “привіт”, тому що частина “іт” знаходиться в самому кінці рядка)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знак крапки визначає будь-який одиночний символ (наприклад, вираз “</a:t>
            </a:r>
            <a:r>
              <a:rPr lang="uk-UA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св.т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відповідає слову “світ” або “сват”).</a:t>
            </a:r>
          </a:p>
          <a:p>
            <a:pPr marL="0" indent="0"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попередній символ повторюється 0 і більше разів.</a:t>
            </a:r>
          </a:p>
          <a:p>
            <a:pPr marL="0" indent="0"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попередній символ повторюється 1 і більше разів.</a:t>
            </a:r>
          </a:p>
          <a:p>
            <a:pPr marL="0" indent="0"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попередній символ повторюється 0 або 1 раз.</a:t>
            </a:r>
          </a:p>
          <a:p>
            <a:pPr marL="0" indent="0"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 будь-якому пробільному символу</a:t>
            </a:r>
          </a:p>
          <a:p>
            <a:pPr marL="0" indent="0"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 будь-якому символу, що не є пробілом.</a:t>
            </a:r>
          </a:p>
          <a:p>
            <a:pPr marL="0" indent="0"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 будь-якому алфавітно-цифровому символу.</a:t>
            </a:r>
          </a:p>
          <a:p>
            <a:pPr marL="0" indent="0"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 будь-якому не алфавітно-цифровому символу.</a:t>
            </a:r>
          </a:p>
          <a:p>
            <a:pPr marL="0" indent="0"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 будь-якій десятковій цифрі.</a:t>
            </a:r>
          </a:p>
          <a:p>
            <a:pPr marL="0" indent="0">
              <a:buNone/>
            </a:pPr>
            <a:r>
              <a:rPr lang="uk-U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\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 будь-якому символу, що не є десятковою цифрою.</a:t>
            </a:r>
          </a:p>
          <a:p>
            <a:pPr marL="0" indent="0">
              <a:buNone/>
            </a:pPr>
            <a:endParaRPr lang="uk-UA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Докладніший опис синтаксису регулярних виразів можна знайти за посиланням: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https://learn.microsoft.com/en-us/dotnet/standard/base-types/regular-expression-language-quick-reference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455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B16AFB9-B8B4-4DBF-AF43-3AFF62406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0509"/>
            <a:ext cx="10515600" cy="5643418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 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методи: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Regex.IsMatch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 відповідності рядка шаблону.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Regex.Match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перший збіг.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Regex.Matches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всі збіги.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Regex.Replace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заміна тексту за шаблоном.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Regex.Split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розділення рядка за шаблоном.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53051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2FDDC9D-8CF9-48E9-BA9C-C500F4968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507999"/>
            <a:ext cx="11049000" cy="61791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програми з використанням регулярних виразів: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Regex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myReg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Regex ([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шаблон]);</a:t>
            </a: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Тут [шаблон] - це рядок містить символи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спецсимволи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static void Main (string []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string data1 = 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Петро, ​​Андрій, Микола";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data2 = 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Петро, ​​Андрій, Олександр";</a:t>
            </a: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Regex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myReg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Regex ( "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Микола");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Створення регулярного виразу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myReg.IsMatch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(data1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)); // True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myReg.IsMatch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(data2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)); // False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Console.ReadKey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Тут як шаблон виступає однозначна рядок "Микола". Далі був використаний метод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IsMatch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який перевірять, містить заданий рядок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data1, data2)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підрядок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 відповідним шаблоном.</a:t>
            </a:r>
          </a:p>
        </p:txBody>
      </p:sp>
    </p:spTree>
    <p:extLst>
      <p:ext uri="{BB962C8B-B14F-4D97-AF65-F5344CB8AC3E}">
        <p14:creationId xmlns:p14="http://schemas.microsoft.com/office/powerpoint/2010/main" val="4244563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E75EACC-D45B-44A9-906A-53FC8B3AC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6473"/>
            <a:ext cx="10515600" cy="56504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– на вхід подається номер телефону у довільному форматі, залишити в ньому лише цифри: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phoneNumber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"+1(876)-234-12-98";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pattern = @"\D";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target = "";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Regex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Regex(pattern);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result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regex.Replace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phoneNumber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target);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(result);  </a:t>
            </a:r>
            <a:endParaRPr lang="uk-UA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18762341298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19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9C51F9A2-48B7-4FCD-9826-ECA015F658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2727" y="489527"/>
            <a:ext cx="11018982" cy="5948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53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2430</TotalTime>
  <Words>2352</Words>
  <Application>Microsoft Office PowerPoint</Application>
  <PresentationFormat>Широкий екран</PresentationFormat>
  <Paragraphs>221</Paragraphs>
  <Slides>22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Тема Office</vt:lpstr>
      <vt:lpstr>Регулярні вирази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Регулярні вирази</dc:title>
  <dc:creator>Oksana Okunkova</dc:creator>
  <cp:lastModifiedBy>Oksana Okunkova</cp:lastModifiedBy>
  <cp:revision>15</cp:revision>
  <dcterms:created xsi:type="dcterms:W3CDTF">2026-04-06T21:04:08Z</dcterms:created>
  <dcterms:modified xsi:type="dcterms:W3CDTF">2026-04-26T19:56:29Z</dcterms:modified>
</cp:coreProperties>
</file>