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0" r:id="rId22"/>
    <p:sldId id="281" r:id="rId23"/>
    <p:sldId id="282" r:id="rId24"/>
    <p:sldId id="287" r:id="rId25"/>
    <p:sldId id="288" r:id="rId26"/>
    <p:sldId id="289" r:id="rId27"/>
    <p:sldId id="290" r:id="rId28"/>
    <p:sldId id="291" r:id="rId29"/>
    <p:sldId id="292" r:id="rId30"/>
    <p:sldId id="283" r:id="rId31"/>
    <p:sldId id="293" r:id="rId32"/>
    <p:sldId id="294" r:id="rId33"/>
    <p:sldId id="295" r:id="rId34"/>
    <p:sldId id="296" r:id="rId35"/>
    <p:sldId id="297" r:id="rId36"/>
    <p:sldId id="284" r:id="rId37"/>
    <p:sldId id="285" r:id="rId38"/>
    <p:sldId id="286" r:id="rId39"/>
    <p:sldId id="276" r:id="rId40"/>
    <p:sldId id="277" r:id="rId41"/>
    <p:sldId id="278" r:id="rId42"/>
    <p:sldId id="298" r:id="rId43"/>
    <p:sldId id="299" r:id="rId44"/>
    <p:sldId id="300" r:id="rId45"/>
    <p:sldId id="301" r:id="rId46"/>
    <p:sldId id="302" r:id="rId47"/>
    <p:sldId id="279" r:id="rId48"/>
    <p:sldId id="304" r:id="rId49"/>
    <p:sldId id="305" r:id="rId50"/>
    <p:sldId id="306" r:id="rId51"/>
    <p:sldId id="319" r:id="rId52"/>
    <p:sldId id="307" r:id="rId53"/>
    <p:sldId id="308" r:id="rId54"/>
    <p:sldId id="309" r:id="rId55"/>
    <p:sldId id="311" r:id="rId56"/>
    <p:sldId id="312" r:id="rId57"/>
    <p:sldId id="313" r:id="rId58"/>
    <p:sldId id="314" r:id="rId59"/>
    <p:sldId id="315" r:id="rId60"/>
    <p:sldId id="316" r:id="rId61"/>
    <p:sldId id="317" r:id="rId62"/>
    <p:sldId id="318" r:id="rId63"/>
    <p:sldId id="310" r:id="rId6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uk-U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uk-UA"/>
          </a:p>
        </p:txBody>
      </p:sp>
      <p:sp>
        <p:nvSpPr>
          <p:cNvPr id="4" name="Date Placeholder 3"/>
          <p:cNvSpPr>
            <a:spLocks noGrp="1"/>
          </p:cNvSpPr>
          <p:nvPr>
            <p:ph type="dt" sz="half" idx="10"/>
          </p:nvPr>
        </p:nvSpPr>
        <p:spPr/>
        <p:txBody>
          <a:bodyPr/>
          <a:lstStyle/>
          <a:p>
            <a:fld id="{93481DD3-158A-4718-959A-B530ED523914}" type="datetimeFigureOut">
              <a:rPr lang="uk-UA" smtClean="0"/>
              <a:t>22.02.2022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2381113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93481DD3-158A-4718-959A-B530ED523914}" type="datetimeFigureOut">
              <a:rPr lang="uk-UA" smtClean="0"/>
              <a:t>22.02.2022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391930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uk-U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93481DD3-158A-4718-959A-B530ED523914}" type="datetimeFigureOut">
              <a:rPr lang="uk-UA" smtClean="0"/>
              <a:t>22.02.2022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252913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93481DD3-158A-4718-959A-B530ED523914}" type="datetimeFigureOut">
              <a:rPr lang="uk-UA" smtClean="0"/>
              <a:t>22.02.2022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1489643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uk-U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481DD3-158A-4718-959A-B530ED523914}" type="datetimeFigureOut">
              <a:rPr lang="uk-UA" smtClean="0"/>
              <a:t>22.02.2022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426767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Date Placeholder 4"/>
          <p:cNvSpPr>
            <a:spLocks noGrp="1"/>
          </p:cNvSpPr>
          <p:nvPr>
            <p:ph type="dt" sz="half" idx="10"/>
          </p:nvPr>
        </p:nvSpPr>
        <p:spPr/>
        <p:txBody>
          <a:bodyPr/>
          <a:lstStyle/>
          <a:p>
            <a:fld id="{93481DD3-158A-4718-959A-B530ED523914}" type="datetimeFigureOut">
              <a:rPr lang="uk-UA" smtClean="0"/>
              <a:t>22.02.2022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122484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uk-U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7" name="Date Placeholder 6"/>
          <p:cNvSpPr>
            <a:spLocks noGrp="1"/>
          </p:cNvSpPr>
          <p:nvPr>
            <p:ph type="dt" sz="half" idx="10"/>
          </p:nvPr>
        </p:nvSpPr>
        <p:spPr/>
        <p:txBody>
          <a:bodyPr/>
          <a:lstStyle/>
          <a:p>
            <a:fld id="{93481DD3-158A-4718-959A-B530ED523914}" type="datetimeFigureOut">
              <a:rPr lang="uk-UA" smtClean="0"/>
              <a:t>22.02.2022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868264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Date Placeholder 2"/>
          <p:cNvSpPr>
            <a:spLocks noGrp="1"/>
          </p:cNvSpPr>
          <p:nvPr>
            <p:ph type="dt" sz="half" idx="10"/>
          </p:nvPr>
        </p:nvSpPr>
        <p:spPr/>
        <p:txBody>
          <a:bodyPr/>
          <a:lstStyle/>
          <a:p>
            <a:fld id="{93481DD3-158A-4718-959A-B530ED523914}" type="datetimeFigureOut">
              <a:rPr lang="uk-UA" smtClean="0"/>
              <a:t>22.02.2022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299724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81DD3-158A-4718-959A-B530ED523914}" type="datetimeFigureOut">
              <a:rPr lang="uk-UA" smtClean="0"/>
              <a:t>22.02.2022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277395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481DD3-158A-4718-959A-B530ED523914}" type="datetimeFigureOut">
              <a:rPr lang="uk-UA" smtClean="0"/>
              <a:t>22.02.2022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400267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481DD3-158A-4718-959A-B530ED523914}" type="datetimeFigureOut">
              <a:rPr lang="uk-UA" smtClean="0"/>
              <a:t>22.02.2022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48C2613-3046-40A5-AA42-BA0D7BFB8007}" type="slidenum">
              <a:rPr lang="uk-UA" smtClean="0"/>
              <a:t>‹#›</a:t>
            </a:fld>
            <a:endParaRPr lang="uk-UA"/>
          </a:p>
        </p:txBody>
      </p:sp>
    </p:spTree>
    <p:extLst>
      <p:ext uri="{BB962C8B-B14F-4D97-AF65-F5344CB8AC3E}">
        <p14:creationId xmlns:p14="http://schemas.microsoft.com/office/powerpoint/2010/main" val="337217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uk-U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481DD3-158A-4718-959A-B530ED523914}" type="datetimeFigureOut">
              <a:rPr lang="uk-UA" smtClean="0"/>
              <a:t>22.02.2022</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C2613-3046-40A5-AA42-BA0D7BFB8007}" type="slidenum">
              <a:rPr lang="uk-UA" smtClean="0"/>
              <a:t>‹#›</a:t>
            </a:fld>
            <a:endParaRPr lang="uk-UA"/>
          </a:p>
        </p:txBody>
      </p:sp>
    </p:spTree>
    <p:extLst>
      <p:ext uri="{BB962C8B-B14F-4D97-AF65-F5344CB8AC3E}">
        <p14:creationId xmlns:p14="http://schemas.microsoft.com/office/powerpoint/2010/main" val="145302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4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545106"/>
          </a:xfrm>
        </p:spPr>
        <p:txBody>
          <a:bodyPr>
            <a:normAutofit/>
          </a:bodyPr>
          <a:lstStyle/>
          <a:p>
            <a:r>
              <a:rPr lang="uk-UA" dirty="0" smtClean="0"/>
              <a:t>ЛЕКЦІЯ 3</a:t>
            </a:r>
            <a:br>
              <a:rPr lang="uk-UA" dirty="0" smtClean="0"/>
            </a:br>
            <a:r>
              <a:rPr lang="uk-UA" dirty="0" smtClean="0"/>
              <a:t/>
            </a:r>
            <a:br>
              <a:rPr lang="uk-UA" dirty="0" smtClean="0"/>
            </a:br>
            <a:r>
              <a:rPr lang="uk-UA" b="1" dirty="0" smtClean="0"/>
              <a:t>Сутність і основи використання </a:t>
            </a:r>
            <a:r>
              <a:rPr lang="en-US" b="1" dirty="0" smtClean="0"/>
              <a:t>API</a:t>
            </a:r>
            <a:br>
              <a:rPr lang="en-US" b="1" dirty="0" smtClean="0"/>
            </a:br>
            <a:endParaRPr lang="uk-UA" dirty="0"/>
          </a:p>
        </p:txBody>
      </p:sp>
    </p:spTree>
    <p:extLst>
      <p:ext uri="{BB962C8B-B14F-4D97-AF65-F5344CB8AC3E}">
        <p14:creationId xmlns:p14="http://schemas.microsoft.com/office/powerpoint/2010/main" val="2918967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t>SOAP</a:t>
            </a:r>
            <a:r>
              <a:rPr lang="en-US" sz="1800" dirty="0" smtClean="0"/>
              <a:t> – </a:t>
            </a:r>
            <a:r>
              <a:rPr lang="uk-UA" sz="1800" dirty="0" smtClean="0"/>
              <a:t>це протокол обміну повідомленнями. Він використовується для зв’язку між додатками, які можуть бути на різних платформах або створені на різних мовах програмування. Це протокол на основі </a:t>
            </a:r>
            <a:r>
              <a:rPr lang="en-US" sz="1800" dirty="0" smtClean="0"/>
              <a:t>XML, </a:t>
            </a:r>
            <a:r>
              <a:rPr lang="uk-UA" sz="1800" dirty="0" smtClean="0"/>
              <a:t>розроблений </a:t>
            </a:r>
            <a:r>
              <a:rPr lang="en-US" sz="1800" dirty="0" smtClean="0"/>
              <a:t>Microsoft. SOAP </a:t>
            </a:r>
            <a:r>
              <a:rPr lang="uk-UA" sz="1800" dirty="0" smtClean="0"/>
              <a:t>зазвичай використовується з транспортним протоколом </a:t>
            </a:r>
            <a:r>
              <a:rPr lang="en-US" sz="1800" dirty="0" err="1" smtClean="0"/>
              <a:t>HyperText</a:t>
            </a:r>
            <a:r>
              <a:rPr lang="en-US" sz="1800" dirty="0" smtClean="0"/>
              <a:t> Transfer Protocol (HTTP), </a:t>
            </a:r>
            <a:r>
              <a:rPr lang="uk-UA" sz="1800" dirty="0" smtClean="0"/>
              <a:t>але його можна застосувати до інших протоколів. </a:t>
            </a:r>
            <a:r>
              <a:rPr lang="en-US" sz="1800" dirty="0" smtClean="0"/>
              <a:t>SOAP </a:t>
            </a:r>
            <a:r>
              <a:rPr lang="uk-UA" sz="1800" dirty="0" smtClean="0"/>
              <a:t>є незалежним, розширюваним і нейтральним. </a:t>
            </a:r>
            <a:endParaRPr lang="en-US" sz="1800" dirty="0" smtClean="0"/>
          </a:p>
          <a:p>
            <a:pPr marL="0" indent="0">
              <a:buNone/>
            </a:pPr>
            <a:r>
              <a:rPr lang="uk-UA" sz="1800" b="1" dirty="0" smtClean="0"/>
              <a:t>Незалежний </a:t>
            </a:r>
            <a:endParaRPr lang="en-US" sz="1800" b="1" dirty="0" smtClean="0"/>
          </a:p>
          <a:p>
            <a:pPr marL="0" indent="0">
              <a:buNone/>
            </a:pPr>
            <a:r>
              <a:rPr lang="en-US" sz="1800" dirty="0" smtClean="0"/>
              <a:t>SOAP </a:t>
            </a:r>
            <a:r>
              <a:rPr lang="uk-UA" sz="1800" dirty="0" smtClean="0"/>
              <a:t>був розроблений так, щоб усі типи додатків могли взаємодіяти один з одним. Програми можуть бути створені з використанням різних мов програмування, можуть працювати на різних операційних системах і можуть бути максимально різними. </a:t>
            </a:r>
            <a:endParaRPr lang="en-US" sz="1800" dirty="0" smtClean="0"/>
          </a:p>
          <a:p>
            <a:pPr marL="0" indent="0">
              <a:buNone/>
            </a:pPr>
            <a:r>
              <a:rPr lang="uk-UA" sz="1800" b="1" dirty="0" smtClean="0"/>
              <a:t>Розширюваний </a:t>
            </a:r>
            <a:endParaRPr lang="en-US" sz="1800" b="1" dirty="0" smtClean="0"/>
          </a:p>
          <a:p>
            <a:pPr marL="0" indent="0">
              <a:buNone/>
            </a:pPr>
            <a:r>
              <a:rPr lang="uk-UA" sz="1800" dirty="0" smtClean="0"/>
              <a:t>Сам </a:t>
            </a:r>
            <a:r>
              <a:rPr lang="en-US" sz="1800" dirty="0" smtClean="0"/>
              <a:t>SOAP </a:t>
            </a:r>
            <a:r>
              <a:rPr lang="uk-UA" sz="1800" dirty="0" smtClean="0"/>
              <a:t>вважається додатком </a:t>
            </a:r>
            <a:r>
              <a:rPr lang="en-US" sz="1800" dirty="0" smtClean="0"/>
              <a:t>XML, </a:t>
            </a:r>
            <a:r>
              <a:rPr lang="uk-UA" sz="1800" dirty="0" smtClean="0"/>
              <a:t>тому на його основі можна створювати розширення. Ця розширюваність означає, що ви можете додати такі функції, як надійність і безпека. </a:t>
            </a:r>
            <a:endParaRPr lang="en-US" sz="1800" dirty="0" smtClean="0"/>
          </a:p>
          <a:p>
            <a:pPr marL="0" indent="0">
              <a:buNone/>
            </a:pPr>
            <a:r>
              <a:rPr lang="uk-UA" sz="1800" b="1" dirty="0" smtClean="0"/>
              <a:t>Нейтральний </a:t>
            </a:r>
            <a:endParaRPr lang="en-US" sz="1800" b="1" dirty="0" smtClean="0"/>
          </a:p>
          <a:p>
            <a:pPr marL="0" indent="0">
              <a:buNone/>
            </a:pPr>
            <a:r>
              <a:rPr lang="en-US" sz="1800" dirty="0" smtClean="0"/>
              <a:t>SOAP </a:t>
            </a:r>
            <a:r>
              <a:rPr lang="uk-UA" sz="1800" dirty="0" smtClean="0"/>
              <a:t>можна використовувати через будь-який протокол, включаючи </a:t>
            </a:r>
            <a:r>
              <a:rPr lang="en-US" sz="1800" dirty="0" smtClean="0"/>
              <a:t>HTTP, SMTP, TCP, UDP </a:t>
            </a:r>
            <a:r>
              <a:rPr lang="uk-UA" sz="1800" dirty="0" smtClean="0"/>
              <a:t>або </a:t>
            </a:r>
            <a:r>
              <a:rPr lang="en-US" sz="1800" dirty="0" smtClean="0"/>
              <a:t>JMS. </a:t>
            </a:r>
          </a:p>
          <a:p>
            <a:pPr marL="0" indent="0">
              <a:buNone/>
            </a:pPr>
            <a:r>
              <a:rPr lang="en-US" sz="1800" b="1" dirty="0" smtClean="0"/>
              <a:t>SOAP-</a:t>
            </a:r>
            <a:r>
              <a:rPr lang="uk-UA" sz="1800" b="1" dirty="0" smtClean="0"/>
              <a:t>повідомлення </a:t>
            </a:r>
            <a:endParaRPr lang="en-US" sz="1800" b="1" dirty="0" smtClean="0"/>
          </a:p>
          <a:p>
            <a:pPr marL="0" indent="0">
              <a:buNone/>
            </a:pPr>
            <a:r>
              <a:rPr lang="uk-UA" sz="1800" dirty="0" smtClean="0"/>
              <a:t>Повідомлення </a:t>
            </a:r>
            <a:r>
              <a:rPr lang="en-US" sz="1800" dirty="0" smtClean="0"/>
              <a:t>SOAP - </a:t>
            </a:r>
            <a:r>
              <a:rPr lang="uk-UA" sz="1800" dirty="0" smtClean="0"/>
              <a:t>це просто </a:t>
            </a:r>
            <a:r>
              <a:rPr lang="en-US" sz="1800" dirty="0" smtClean="0"/>
              <a:t>XML-</a:t>
            </a:r>
            <a:r>
              <a:rPr lang="uk-UA" sz="1800" dirty="0" smtClean="0"/>
              <a:t>документ, який може містити чотири елементи: </a:t>
            </a:r>
            <a:endParaRPr lang="en-US" sz="1800" dirty="0" smtClean="0"/>
          </a:p>
          <a:p>
            <a:r>
              <a:rPr lang="uk-UA" sz="1800" dirty="0" smtClean="0"/>
              <a:t>Конверт (</a:t>
            </a:r>
            <a:r>
              <a:rPr lang="en-US" sz="1800" dirty="0" smtClean="0"/>
              <a:t>Envelope</a:t>
            </a:r>
            <a:r>
              <a:rPr lang="uk-UA" sz="1800" dirty="0"/>
              <a:t>)</a:t>
            </a:r>
            <a:endParaRPr lang="en-US" sz="1800" dirty="0" smtClean="0"/>
          </a:p>
          <a:p>
            <a:r>
              <a:rPr lang="uk-UA" sz="1800" dirty="0" smtClean="0"/>
              <a:t>Заголовок </a:t>
            </a:r>
            <a:r>
              <a:rPr lang="en-US" sz="1800" dirty="0" smtClean="0"/>
              <a:t>(Header)</a:t>
            </a:r>
            <a:endParaRPr lang="en-US" sz="1800" dirty="0" smtClean="0"/>
          </a:p>
          <a:p>
            <a:r>
              <a:rPr lang="uk-UA" sz="1800" dirty="0" smtClean="0"/>
              <a:t>Тіло </a:t>
            </a:r>
            <a:r>
              <a:rPr lang="en-US" sz="1800" dirty="0" smtClean="0"/>
              <a:t>(Body)</a:t>
            </a:r>
            <a:endParaRPr lang="en-US" sz="1800" dirty="0" smtClean="0"/>
          </a:p>
          <a:p>
            <a:r>
              <a:rPr lang="uk-UA" sz="1800" dirty="0" smtClean="0"/>
              <a:t>Несправність </a:t>
            </a:r>
            <a:r>
              <a:rPr lang="en-US" sz="1800" dirty="0" smtClean="0"/>
              <a:t>(</a:t>
            </a:r>
            <a:r>
              <a:rPr lang="en-US" sz="1800" dirty="0" smtClean="0"/>
              <a:t>Fault)</a:t>
            </a:r>
            <a:endParaRPr lang="uk-UA" sz="1800" dirty="0"/>
          </a:p>
        </p:txBody>
      </p:sp>
    </p:spTree>
    <p:extLst>
      <p:ext uri="{BB962C8B-B14F-4D97-AF65-F5344CB8AC3E}">
        <p14:creationId xmlns:p14="http://schemas.microsoft.com/office/powerpoint/2010/main" val="129125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277899" y="0"/>
            <a:ext cx="8877300" cy="2400300"/>
          </a:xfrm>
          <a:prstGeom prst="rect">
            <a:avLst/>
          </a:prstGeom>
        </p:spPr>
      </p:pic>
      <p:sp>
        <p:nvSpPr>
          <p:cNvPr id="4" name="Rectangle 3"/>
          <p:cNvSpPr/>
          <p:nvPr/>
        </p:nvSpPr>
        <p:spPr>
          <a:xfrm>
            <a:off x="277899" y="2400300"/>
            <a:ext cx="11591194" cy="4247317"/>
          </a:xfrm>
          <a:prstGeom prst="rect">
            <a:avLst/>
          </a:prstGeom>
        </p:spPr>
        <p:txBody>
          <a:bodyPr wrap="square">
            <a:spAutoFit/>
          </a:bodyPr>
          <a:lstStyle/>
          <a:p>
            <a:r>
              <a:rPr lang="uk-UA" b="1" dirty="0"/>
              <a:t>Конверт (</a:t>
            </a:r>
            <a:r>
              <a:rPr lang="en-US" b="1" dirty="0"/>
              <a:t>Envelope</a:t>
            </a:r>
            <a:r>
              <a:rPr lang="uk-UA" b="1" dirty="0"/>
              <a:t>)</a:t>
            </a:r>
            <a:endParaRPr lang="en-US" b="1" dirty="0"/>
          </a:p>
          <a:p>
            <a:r>
              <a:rPr lang="uk-UA" dirty="0" smtClean="0"/>
              <a:t>Конверт </a:t>
            </a:r>
            <a:r>
              <a:rPr lang="uk-UA" dirty="0" smtClean="0"/>
              <a:t>має бути кореневим елементом </a:t>
            </a:r>
            <a:r>
              <a:rPr lang="en-US" dirty="0" smtClean="0"/>
              <a:t>XML-</a:t>
            </a:r>
            <a:r>
              <a:rPr lang="uk-UA" dirty="0" smtClean="0"/>
              <a:t>документа. У конверті</a:t>
            </a:r>
            <a:r>
              <a:rPr lang="en-US" dirty="0" smtClean="0"/>
              <a:t> </a:t>
            </a:r>
            <a:r>
              <a:rPr lang="uk-UA" dirty="0" smtClean="0"/>
              <a:t>наданий простір імен повідомляє вам, що </a:t>
            </a:r>
            <a:r>
              <a:rPr lang="en-US" dirty="0" smtClean="0"/>
              <a:t>XML-</a:t>
            </a:r>
            <a:r>
              <a:rPr lang="uk-UA" dirty="0" smtClean="0"/>
              <a:t>документ є повідомленням </a:t>
            </a:r>
            <a:r>
              <a:rPr lang="en-US" dirty="0" smtClean="0"/>
              <a:t>SOAP. </a:t>
            </a:r>
            <a:endParaRPr lang="uk-UA" dirty="0" smtClean="0"/>
          </a:p>
          <a:p>
            <a:endParaRPr lang="uk-UA" b="1" dirty="0" smtClean="0"/>
          </a:p>
          <a:p>
            <a:r>
              <a:rPr lang="uk-UA" b="1" dirty="0"/>
              <a:t>Заголовок </a:t>
            </a:r>
            <a:r>
              <a:rPr lang="en-US" b="1" dirty="0"/>
              <a:t>(Header)</a:t>
            </a:r>
          </a:p>
          <a:p>
            <a:r>
              <a:rPr lang="uk-UA" dirty="0" smtClean="0"/>
              <a:t>Заголовок </a:t>
            </a:r>
            <a:r>
              <a:rPr lang="uk-UA" dirty="0" smtClean="0"/>
              <a:t>є необов’язковим елементом, але якщо заголовок присутній, він повинен бути першим дочірнім елементом </a:t>
            </a:r>
            <a:r>
              <a:rPr lang="en-US" dirty="0" smtClean="0"/>
              <a:t>Envelope. </a:t>
            </a:r>
            <a:r>
              <a:rPr lang="uk-UA" dirty="0" smtClean="0"/>
              <a:t>Як і більшість інших заголовків, він містить специфічну для програми інформацію, таку як авторизація, специфічні атрибути </a:t>
            </a:r>
            <a:r>
              <a:rPr lang="en-US" dirty="0" smtClean="0"/>
              <a:t>SOAP </a:t>
            </a:r>
            <a:r>
              <a:rPr lang="uk-UA" dirty="0" smtClean="0"/>
              <a:t>або будь-які атрибути, визначені програмою. </a:t>
            </a:r>
          </a:p>
          <a:p>
            <a:endParaRPr lang="uk-UA" dirty="0" smtClean="0"/>
          </a:p>
          <a:p>
            <a:r>
              <a:rPr lang="uk-UA" b="1" dirty="0"/>
              <a:t>Тіло </a:t>
            </a:r>
            <a:r>
              <a:rPr lang="en-US" b="1" dirty="0"/>
              <a:t>(Body)</a:t>
            </a:r>
          </a:p>
          <a:p>
            <a:r>
              <a:rPr lang="uk-UA" dirty="0" smtClean="0"/>
              <a:t>Тіло </a:t>
            </a:r>
            <a:r>
              <a:rPr lang="uk-UA" dirty="0" smtClean="0"/>
              <a:t>містить дані, які потрібно передати одержувачу. Ці дані мають бути у форматі </a:t>
            </a:r>
            <a:r>
              <a:rPr lang="en-US" dirty="0" smtClean="0"/>
              <a:t>XML </a:t>
            </a:r>
            <a:r>
              <a:rPr lang="uk-UA" dirty="0" smtClean="0"/>
              <a:t>та у власному просторі імен. </a:t>
            </a:r>
          </a:p>
          <a:p>
            <a:endParaRPr lang="uk-UA" dirty="0" smtClean="0"/>
          </a:p>
          <a:p>
            <a:r>
              <a:rPr lang="uk-UA" b="1" dirty="0"/>
              <a:t>Несправність </a:t>
            </a:r>
            <a:r>
              <a:rPr lang="en-US" b="1" dirty="0"/>
              <a:t>(Fault)</a:t>
            </a:r>
            <a:endParaRPr lang="uk-UA" b="1" dirty="0"/>
          </a:p>
          <a:p>
            <a:r>
              <a:rPr lang="uk-UA" dirty="0" smtClean="0"/>
              <a:t>Помилка </a:t>
            </a:r>
            <a:r>
              <a:rPr lang="uk-UA" dirty="0" smtClean="0"/>
              <a:t>є необов'язковим елементом, але має бути дочірнім елементом тіла. У повідомленні </a:t>
            </a:r>
            <a:r>
              <a:rPr lang="en-US" dirty="0" smtClean="0"/>
              <a:t>SOAP </a:t>
            </a:r>
            <a:r>
              <a:rPr lang="uk-UA" dirty="0" smtClean="0"/>
              <a:t>може бути лише один елемент помилки. Елемент несправності надає інформацію про помилку та/або стан. </a:t>
            </a:r>
            <a:endParaRPr lang="uk-UA" dirty="0"/>
          </a:p>
        </p:txBody>
      </p:sp>
      <p:sp>
        <p:nvSpPr>
          <p:cNvPr id="5" name="Rectangle 4"/>
          <p:cNvSpPr/>
          <p:nvPr/>
        </p:nvSpPr>
        <p:spPr>
          <a:xfrm>
            <a:off x="9155199" y="610194"/>
            <a:ext cx="3102131" cy="369332"/>
          </a:xfrm>
          <a:prstGeom prst="rect">
            <a:avLst/>
          </a:prstGeom>
        </p:spPr>
        <p:txBody>
          <a:bodyPr wrap="none">
            <a:spAutoFit/>
          </a:bodyPr>
          <a:lstStyle/>
          <a:p>
            <a:r>
              <a:rPr lang="uk-UA" dirty="0" smtClean="0"/>
              <a:t>Приклад повідомлення </a:t>
            </a:r>
            <a:r>
              <a:rPr lang="en-US" dirty="0" smtClean="0"/>
              <a:t>SOAP </a:t>
            </a:r>
            <a:endParaRPr lang="uk-UA" dirty="0" smtClean="0"/>
          </a:p>
        </p:txBody>
      </p:sp>
    </p:spTree>
    <p:extLst>
      <p:ext uri="{BB962C8B-B14F-4D97-AF65-F5344CB8AC3E}">
        <p14:creationId xmlns:p14="http://schemas.microsoft.com/office/powerpoint/2010/main" val="181073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en-US" sz="2400" b="1" dirty="0" smtClean="0"/>
              <a:t>REST </a:t>
            </a:r>
            <a:endParaRPr lang="uk-UA" sz="2400" b="1" dirty="0" smtClean="0"/>
          </a:p>
          <a:p>
            <a:pPr marL="0" indent="0">
              <a:buNone/>
            </a:pPr>
            <a:r>
              <a:rPr lang="en-US" sz="1800" b="1" dirty="0" err="1" smtClean="0"/>
              <a:t>REpresentational</a:t>
            </a:r>
            <a:r>
              <a:rPr lang="en-US" sz="1800" b="1" dirty="0" smtClean="0"/>
              <a:t> State Transfer (REST) </a:t>
            </a:r>
            <a:r>
              <a:rPr lang="en-US" sz="1800" dirty="0" smtClean="0"/>
              <a:t>— </a:t>
            </a:r>
            <a:r>
              <a:rPr lang="uk-UA" sz="1800" dirty="0" smtClean="0"/>
              <a:t>це архітектурний стиль, автором якого є американський </a:t>
            </a:r>
            <a:r>
              <a:rPr lang="uk-UA" sz="1800" dirty="0" smtClean="0"/>
              <a:t>вчений </a:t>
            </a:r>
            <a:r>
              <a:rPr lang="uk-UA" sz="1800" dirty="0" smtClean="0"/>
              <a:t>Рой Томас </a:t>
            </a:r>
            <a:r>
              <a:rPr lang="uk-UA" sz="1800" dirty="0" smtClean="0"/>
              <a:t>Філдінг. Він описав </a:t>
            </a:r>
            <a:r>
              <a:rPr lang="en-US" sz="1800" dirty="0" smtClean="0"/>
              <a:t>REST</a:t>
            </a:r>
            <a:r>
              <a:rPr lang="uk-UA" sz="1800" dirty="0" smtClean="0"/>
              <a:t> </a:t>
            </a:r>
            <a:r>
              <a:rPr lang="uk-UA" sz="1800" dirty="0" smtClean="0"/>
              <a:t>у розділі 5 </a:t>
            </a:r>
            <a:r>
              <a:rPr lang="uk-UA" sz="1800" dirty="0" smtClean="0"/>
              <a:t>своєї</a:t>
            </a:r>
            <a:r>
              <a:rPr lang="uk-UA" sz="1800" dirty="0" smtClean="0"/>
              <a:t> </a:t>
            </a:r>
            <a:r>
              <a:rPr lang="uk-UA" sz="1800" dirty="0" smtClean="0"/>
              <a:t>докторської дисертації «Архітектурні стилі та проектування мережевих програмних архітектур» у 2000 році. Рой Філдінг визначає </a:t>
            </a:r>
            <a:r>
              <a:rPr lang="en-US" sz="1800" dirty="0" smtClean="0"/>
              <a:t>REST </a:t>
            </a:r>
            <a:r>
              <a:rPr lang="uk-UA" sz="1800" dirty="0" smtClean="0"/>
              <a:t>як гібридний стиль, похідний від кількох мережевих архітектурних стилів, які він описав в інших частинах </a:t>
            </a:r>
            <a:r>
              <a:rPr lang="uk-UA" sz="1800" dirty="0" smtClean="0"/>
              <a:t>роботи, </a:t>
            </a:r>
            <a:r>
              <a:rPr lang="uk-UA" sz="1800" dirty="0" smtClean="0"/>
              <a:t>«у поєднанні з додатковими обмеженнями, які визначають єдиний інтерфейс з’єднувача». </a:t>
            </a:r>
            <a:endParaRPr lang="uk-UA" sz="1800" dirty="0" smtClean="0"/>
          </a:p>
          <a:p>
            <a:pPr marL="0" indent="0">
              <a:buNone/>
            </a:pPr>
            <a:endParaRPr lang="uk-UA" sz="1800" dirty="0" smtClean="0"/>
          </a:p>
          <a:p>
            <a:pPr marL="0" indent="0">
              <a:buNone/>
            </a:pPr>
            <a:r>
              <a:rPr lang="uk-UA" sz="1800" dirty="0" smtClean="0"/>
              <a:t>У роботі Філдінга він встановлює шість обмежень, що застосовуються до елементів в архітектурі: </a:t>
            </a:r>
          </a:p>
          <a:p>
            <a:r>
              <a:rPr lang="uk-UA" sz="1800" dirty="0" smtClean="0"/>
              <a:t>    </a:t>
            </a:r>
            <a:r>
              <a:rPr lang="en-US" sz="1800" dirty="0" smtClean="0"/>
              <a:t>Client-Server</a:t>
            </a:r>
          </a:p>
          <a:p>
            <a:r>
              <a:rPr lang="en-US" sz="1800" dirty="0" smtClean="0"/>
              <a:t>    Stateless</a:t>
            </a:r>
          </a:p>
          <a:p>
            <a:r>
              <a:rPr lang="en-US" sz="1800" dirty="0" smtClean="0"/>
              <a:t>    Cache</a:t>
            </a:r>
          </a:p>
          <a:p>
            <a:r>
              <a:rPr lang="en-US" sz="1800" dirty="0" smtClean="0"/>
              <a:t>    Uniform Interface</a:t>
            </a:r>
          </a:p>
          <a:p>
            <a:r>
              <a:rPr lang="en-US" sz="1800" dirty="0" smtClean="0"/>
              <a:t>    Layered System</a:t>
            </a:r>
          </a:p>
          <a:p>
            <a:r>
              <a:rPr lang="en-US" sz="1800" dirty="0" smtClean="0"/>
              <a:t>    Code-On-Demand</a:t>
            </a:r>
            <a:endParaRPr lang="uk-UA" sz="1800" dirty="0" smtClean="0"/>
          </a:p>
          <a:p>
            <a:endParaRPr lang="uk-UA" sz="1800" dirty="0"/>
          </a:p>
          <a:p>
            <a:pPr marL="0" indent="0">
              <a:buNone/>
            </a:pPr>
            <a:r>
              <a:rPr lang="uk-UA" sz="1800" dirty="0" smtClean="0"/>
              <a:t>Ці шість обмежень можна застосувати до будь-якого протоколу, і коли вони застосовуються, це означає, що він підтримує REST.</a:t>
            </a:r>
            <a:endParaRPr lang="uk-UA" sz="1800" dirty="0"/>
          </a:p>
        </p:txBody>
      </p:sp>
    </p:spTree>
    <p:extLst>
      <p:ext uri="{BB962C8B-B14F-4D97-AF65-F5344CB8AC3E}">
        <p14:creationId xmlns:p14="http://schemas.microsoft.com/office/powerpoint/2010/main" val="1419705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390" y="117695"/>
            <a:ext cx="11497901" cy="6346479"/>
          </a:xfrm>
        </p:spPr>
        <p:txBody>
          <a:bodyPr>
            <a:normAutofit/>
          </a:bodyPr>
          <a:lstStyle/>
          <a:p>
            <a:pPr marL="0" indent="0">
              <a:buNone/>
            </a:pPr>
            <a:r>
              <a:rPr lang="uk-UA" sz="1800" b="1" dirty="0" smtClean="0"/>
              <a:t>Клієнт-Сервер </a:t>
            </a:r>
          </a:p>
          <a:p>
            <a:pPr marL="0" indent="0">
              <a:buNone/>
            </a:pPr>
            <a:r>
              <a:rPr lang="uk-UA" sz="1800" u="sng" dirty="0" smtClean="0"/>
              <a:t>Клієнт і сервер повинні бути незалежними один від одного</a:t>
            </a:r>
            <a:r>
              <a:rPr lang="uk-UA" sz="1800" dirty="0" smtClean="0"/>
              <a:t>, що дозволяє створювати клієнта для кількох платформ і спрощувати компоненти на стороні сервера.</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r>
              <a:rPr lang="en-US" sz="1800" b="1" dirty="0" smtClean="0"/>
              <a:t>Stateless</a:t>
            </a:r>
          </a:p>
          <a:p>
            <a:pPr marL="0" indent="0">
              <a:buNone/>
            </a:pPr>
            <a:r>
              <a:rPr lang="uk-UA" sz="1800" dirty="0" smtClean="0"/>
              <a:t>Запити від клієнта до сервера повинні містити всю інформацію, необхідну серверу для виконання запиту. </a:t>
            </a:r>
            <a:r>
              <a:rPr lang="uk-UA" sz="1800" u="sng" dirty="0" smtClean="0"/>
              <a:t>Сервер не може містити стани сеансу</a:t>
            </a:r>
            <a:r>
              <a:rPr lang="uk-UA" sz="1800" dirty="0" smtClean="0"/>
              <a:t>.</a:t>
            </a:r>
            <a:endParaRPr lang="uk-UA" sz="1800" dirty="0"/>
          </a:p>
        </p:txBody>
      </p:sp>
      <p:pic>
        <p:nvPicPr>
          <p:cNvPr id="2" name="Picture 1"/>
          <p:cNvPicPr>
            <a:picLocks noChangeAspect="1"/>
          </p:cNvPicPr>
          <p:nvPr/>
        </p:nvPicPr>
        <p:blipFill>
          <a:blip r:embed="rId2"/>
          <a:stretch>
            <a:fillRect/>
          </a:stretch>
        </p:blipFill>
        <p:spPr>
          <a:xfrm>
            <a:off x="3395048" y="1259482"/>
            <a:ext cx="4019503" cy="2185361"/>
          </a:xfrm>
          <a:prstGeom prst="rect">
            <a:avLst/>
          </a:prstGeom>
        </p:spPr>
      </p:pic>
      <p:pic>
        <p:nvPicPr>
          <p:cNvPr id="4" name="Picture 3"/>
          <p:cNvPicPr>
            <a:picLocks noChangeAspect="1"/>
          </p:cNvPicPr>
          <p:nvPr/>
        </p:nvPicPr>
        <p:blipFill>
          <a:blip r:embed="rId3"/>
          <a:stretch>
            <a:fillRect/>
          </a:stretch>
        </p:blipFill>
        <p:spPr>
          <a:xfrm>
            <a:off x="3974471" y="4128086"/>
            <a:ext cx="3145513" cy="2729914"/>
          </a:xfrm>
          <a:prstGeom prst="rect">
            <a:avLst/>
          </a:prstGeom>
        </p:spPr>
      </p:pic>
    </p:spTree>
    <p:extLst>
      <p:ext uri="{BB962C8B-B14F-4D97-AF65-F5344CB8AC3E}">
        <p14:creationId xmlns:p14="http://schemas.microsoft.com/office/powerpoint/2010/main" val="1481848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319" y="217283"/>
            <a:ext cx="11769505" cy="6346479"/>
          </a:xfrm>
        </p:spPr>
        <p:txBody>
          <a:bodyPr>
            <a:normAutofit/>
          </a:bodyPr>
          <a:lstStyle/>
          <a:p>
            <a:pPr marL="0" indent="0">
              <a:buNone/>
            </a:pPr>
            <a:r>
              <a:rPr lang="uk-UA" sz="1800" b="1" dirty="0" smtClean="0"/>
              <a:t>Кеш </a:t>
            </a:r>
            <a:endParaRPr lang="en-US" sz="1800" b="1" dirty="0" smtClean="0"/>
          </a:p>
          <a:p>
            <a:pPr marL="0" indent="0">
              <a:buNone/>
            </a:pPr>
            <a:r>
              <a:rPr lang="uk-UA" sz="1800" u="sng" dirty="0" smtClean="0"/>
              <a:t>У відповідях сервера </a:t>
            </a:r>
            <a:r>
              <a:rPr lang="uk-UA" sz="1800" dirty="0" smtClean="0"/>
              <a:t>має бути зазначено, </a:t>
            </a:r>
            <a:r>
              <a:rPr lang="uk-UA" sz="1800" u="sng" dirty="0" smtClean="0"/>
              <a:t>кешується відповідь чи не кешується</a:t>
            </a:r>
            <a:r>
              <a:rPr lang="uk-UA" sz="1800" dirty="0" smtClean="0"/>
              <a:t>. </a:t>
            </a:r>
            <a:endParaRPr lang="uk-UA" sz="1800" dirty="0" smtClean="0"/>
          </a:p>
          <a:p>
            <a:pPr marL="0" indent="0">
              <a:buNone/>
            </a:pPr>
            <a:r>
              <a:rPr lang="uk-UA" sz="1800" dirty="0" smtClean="0"/>
              <a:t>Якщо вона </a:t>
            </a:r>
            <a:r>
              <a:rPr lang="uk-UA" sz="1800" dirty="0" smtClean="0"/>
              <a:t>кешується, клієнт може використовувати дані з відповіді для подальших запитів.</a:t>
            </a:r>
            <a:endParaRPr lang="uk-UA" sz="1800" dirty="0"/>
          </a:p>
        </p:txBody>
      </p:sp>
      <p:pic>
        <p:nvPicPr>
          <p:cNvPr id="2" name="Picture 1"/>
          <p:cNvPicPr>
            <a:picLocks noChangeAspect="1"/>
          </p:cNvPicPr>
          <p:nvPr/>
        </p:nvPicPr>
        <p:blipFill>
          <a:blip r:embed="rId2"/>
          <a:stretch>
            <a:fillRect/>
          </a:stretch>
        </p:blipFill>
        <p:spPr>
          <a:xfrm>
            <a:off x="3051017" y="1813799"/>
            <a:ext cx="5260064" cy="4442145"/>
          </a:xfrm>
          <a:prstGeom prst="rect">
            <a:avLst/>
          </a:prstGeom>
        </p:spPr>
      </p:pic>
    </p:spTree>
    <p:extLst>
      <p:ext uri="{BB962C8B-B14F-4D97-AF65-F5344CB8AC3E}">
        <p14:creationId xmlns:p14="http://schemas.microsoft.com/office/powerpoint/2010/main" val="3750693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a:t>Уніфікований інтерфейс </a:t>
            </a:r>
            <a:endParaRPr lang="uk-UA" sz="1800" b="1" dirty="0" smtClean="0"/>
          </a:p>
          <a:p>
            <a:pPr marL="0" indent="0">
              <a:buNone/>
            </a:pPr>
            <a:endParaRPr lang="uk-UA" sz="1800" b="1" dirty="0"/>
          </a:p>
          <a:p>
            <a:pPr marL="0" indent="0">
              <a:buNone/>
            </a:pPr>
            <a:r>
              <a:rPr lang="uk-UA" sz="1800" dirty="0" smtClean="0"/>
              <a:t>Інтерфейс </a:t>
            </a:r>
            <a:r>
              <a:rPr lang="uk-UA" sz="1800" dirty="0"/>
              <a:t>між клієнтом і сервером повинен відповідати цим чотирьом принципам</a:t>
            </a:r>
            <a:r>
              <a:rPr lang="uk-UA" sz="1800" dirty="0" smtClean="0"/>
              <a:t>:</a:t>
            </a:r>
          </a:p>
          <a:p>
            <a:pPr marL="0" indent="0">
              <a:buNone/>
            </a:pPr>
            <a:r>
              <a:rPr lang="uk-UA" sz="1800" b="1" dirty="0" smtClean="0"/>
              <a:t>1</a:t>
            </a:r>
            <a:r>
              <a:rPr lang="uk-UA" sz="1800" b="1" dirty="0"/>
              <a:t>. Ідентифікація ресурсів</a:t>
            </a:r>
            <a:r>
              <a:rPr lang="uk-UA" sz="1800" dirty="0"/>
              <a:t>. Ресурс повинен бути ідентифікований у запиті як </a:t>
            </a:r>
            <a:r>
              <a:rPr lang="uk-UA" sz="1800" u="sng" dirty="0"/>
              <a:t>окремий об’єкт, до якого сервер буде звертатися та керувати ним</a:t>
            </a:r>
            <a:r>
              <a:rPr lang="uk-UA" sz="1800" dirty="0"/>
              <a:t>. Ресурсом може бути будь-яка інформація, наприклад документ, зображення, особа, набір інших ресурсів тощо. Наприклад, у запиті на зміну пароля для користувача необхідно ідентифікувати окремого користувача. </a:t>
            </a:r>
            <a:endParaRPr lang="en-US" sz="1800" dirty="0"/>
          </a:p>
          <a:p>
            <a:pPr marL="0" indent="0">
              <a:buNone/>
            </a:pPr>
            <a:r>
              <a:rPr lang="uk-UA" sz="1800" b="1" dirty="0"/>
              <a:t>2. Маніпулювання ресурсами через представлення </a:t>
            </a:r>
            <a:r>
              <a:rPr lang="uk-UA" sz="1800" dirty="0"/>
              <a:t>– </a:t>
            </a:r>
            <a:r>
              <a:rPr lang="uk-UA" sz="1800" u="sng" dirty="0"/>
              <a:t>клієнт отримує представлення ресурсу від сервера</a:t>
            </a:r>
            <a:r>
              <a:rPr lang="uk-UA" sz="1800" dirty="0"/>
              <a:t>. Це представлення має містити достатньо даних або метаданих, щоб клієнт міг маніпулювати ресурсом. Наприклад, запит, призначений для заповнення профілю користувача, повинен містити інформацію профілю. Представлення може бути точною копією ресурсу на сервері або навіть спрощеною версією ресурсу, але не, наприклад, просто ідентифікатором додаткового ресурсу. </a:t>
            </a:r>
            <a:endParaRPr lang="en-US" sz="1800" dirty="0"/>
          </a:p>
          <a:p>
            <a:pPr marL="0" indent="0">
              <a:buNone/>
            </a:pPr>
            <a:r>
              <a:rPr lang="uk-UA" sz="1800" b="1" dirty="0" smtClean="0"/>
              <a:t>3. Повідомлення </a:t>
            </a:r>
            <a:r>
              <a:rPr lang="uk-UA" sz="1800" b="1" dirty="0" smtClean="0"/>
              <a:t>з самоописом </a:t>
            </a:r>
            <a:r>
              <a:rPr lang="uk-UA" sz="1800" dirty="0" smtClean="0"/>
              <a:t>– кожне </a:t>
            </a:r>
            <a:r>
              <a:rPr lang="uk-UA" sz="1800" u="sng" dirty="0" smtClean="0"/>
              <a:t>повідомлення має містити всю інформацію</a:t>
            </a:r>
            <a:r>
              <a:rPr lang="uk-UA" sz="1800" dirty="0" smtClean="0"/>
              <a:t>, яку одержувач може обробити.</a:t>
            </a:r>
          </a:p>
          <a:p>
            <a:pPr marL="0" indent="0">
              <a:buNone/>
            </a:pPr>
            <a:r>
              <a:rPr lang="uk-UA" sz="1800" dirty="0" smtClean="0"/>
              <a:t>Прикладами інформації можуть бути: </a:t>
            </a:r>
            <a:endParaRPr lang="en-US" sz="1800" dirty="0" smtClean="0"/>
          </a:p>
          <a:p>
            <a:pPr marL="715963" indent="0">
              <a:buNone/>
            </a:pPr>
            <a:r>
              <a:rPr lang="en-US" sz="1800" dirty="0" smtClean="0"/>
              <a:t>- </a:t>
            </a:r>
            <a:r>
              <a:rPr lang="uk-UA" sz="1800" dirty="0" smtClean="0"/>
              <a:t>Тип протоколу </a:t>
            </a:r>
            <a:endParaRPr lang="en-US" sz="1800" dirty="0" smtClean="0"/>
          </a:p>
          <a:p>
            <a:pPr marL="715963" indent="0">
              <a:buNone/>
            </a:pPr>
            <a:r>
              <a:rPr lang="en-US" sz="1800" dirty="0" smtClean="0"/>
              <a:t>- </a:t>
            </a:r>
            <a:r>
              <a:rPr lang="uk-UA" sz="1800" dirty="0" smtClean="0"/>
              <a:t>Формат даних повідомлення </a:t>
            </a:r>
            <a:endParaRPr lang="en-US" sz="1800" dirty="0" smtClean="0"/>
          </a:p>
          <a:p>
            <a:pPr marL="715963" indent="0">
              <a:buNone/>
            </a:pPr>
            <a:r>
              <a:rPr lang="en-US" sz="1800" dirty="0" smtClean="0"/>
              <a:t>- </a:t>
            </a:r>
            <a:r>
              <a:rPr lang="uk-UA" sz="1800" dirty="0" smtClean="0"/>
              <a:t>Запитувана операція</a:t>
            </a:r>
            <a:endParaRPr lang="en-US" sz="1800" dirty="0" smtClean="0"/>
          </a:p>
          <a:p>
            <a:pPr marL="0" indent="0">
              <a:buNone/>
            </a:pPr>
            <a:r>
              <a:rPr lang="uk-UA" sz="1800" b="1" dirty="0" smtClean="0"/>
              <a:t>4. Гіпермедіа </a:t>
            </a:r>
            <a:r>
              <a:rPr lang="uk-UA" sz="1800" b="1" dirty="0" smtClean="0"/>
              <a:t>як механізм стану програми </a:t>
            </a:r>
            <a:r>
              <a:rPr lang="en-US" sz="1800" dirty="0" smtClean="0"/>
              <a:t>- </a:t>
            </a:r>
            <a:r>
              <a:rPr lang="uk-UA" sz="1800" dirty="0" smtClean="0"/>
              <a:t>дані, надіслані сервером, повинні включати </a:t>
            </a:r>
            <a:r>
              <a:rPr lang="uk-UA" sz="1800" u="sng" dirty="0" smtClean="0"/>
              <a:t>додаткові дії та ресурси, доступні клієнту</a:t>
            </a:r>
            <a:r>
              <a:rPr lang="uk-UA" sz="1800" dirty="0" smtClean="0"/>
              <a:t> для доступу до додаткової інформації про ресурс. </a:t>
            </a:r>
            <a:endParaRPr lang="uk-UA" sz="1800" dirty="0"/>
          </a:p>
        </p:txBody>
      </p:sp>
    </p:spTree>
    <p:extLst>
      <p:ext uri="{BB962C8B-B14F-4D97-AF65-F5344CB8AC3E}">
        <p14:creationId xmlns:p14="http://schemas.microsoft.com/office/powerpoint/2010/main" val="1579991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428" y="271604"/>
            <a:ext cx="12041109" cy="6586396"/>
          </a:xfrm>
        </p:spPr>
        <p:txBody>
          <a:bodyPr>
            <a:normAutofit fontScale="92500" lnSpcReduction="20000"/>
          </a:bodyPr>
          <a:lstStyle/>
          <a:p>
            <a:pPr marL="0" indent="0" algn="ctr">
              <a:buNone/>
            </a:pPr>
            <a:r>
              <a:rPr lang="ru-RU" sz="1800" b="1" dirty="0" smtClean="0"/>
              <a:t>Багатошарова система </a:t>
            </a:r>
            <a:endParaRPr lang="en-US" sz="1800" b="1" dirty="0" smtClean="0"/>
          </a:p>
          <a:p>
            <a:pPr marL="0" indent="0">
              <a:buNone/>
            </a:pPr>
            <a:r>
              <a:rPr lang="ru-RU" sz="1800" dirty="0" smtClean="0"/>
              <a:t>Система складається з різних ієрархічних рівнів, в яких кожен рівень надає послуги тільки тому шару, що знаходиться вище. В результаті він споживає послуги з нижнього рівня.</a:t>
            </a: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b="1" dirty="0"/>
          </a:p>
          <a:p>
            <a:pPr marL="0" indent="0">
              <a:buNone/>
            </a:pPr>
            <a:endParaRPr lang="uk-UA" sz="1800" b="1" dirty="0" smtClean="0"/>
          </a:p>
          <a:p>
            <a:pPr marL="0" indent="0">
              <a:buNone/>
            </a:pPr>
            <a:r>
              <a:rPr lang="uk-UA" sz="1800" b="1" dirty="0" smtClean="0"/>
              <a:t>Код </a:t>
            </a:r>
            <a:r>
              <a:rPr lang="uk-UA" sz="1800" b="1" dirty="0" smtClean="0"/>
              <a:t>за запитом </a:t>
            </a:r>
            <a:endParaRPr lang="en-US" sz="1800" b="1" dirty="0" smtClean="0"/>
          </a:p>
          <a:p>
            <a:pPr marL="0" indent="0">
              <a:buNone/>
            </a:pPr>
            <a:r>
              <a:rPr lang="uk-UA" sz="1800" dirty="0" smtClean="0"/>
              <a:t>Це обмеження є необов’язковим і посилається на той факт, що інформація, яку повертає служба </a:t>
            </a:r>
            <a:r>
              <a:rPr lang="en-US" sz="1800" dirty="0" smtClean="0"/>
              <a:t>REST, </a:t>
            </a:r>
            <a:r>
              <a:rPr lang="uk-UA" sz="1800" dirty="0" smtClean="0"/>
              <a:t>може включати виконуваний код (наприклад, </a:t>
            </a:r>
            <a:r>
              <a:rPr lang="en-US" sz="1800" dirty="0" smtClean="0"/>
              <a:t>JavaScript) </a:t>
            </a:r>
            <a:r>
              <a:rPr lang="uk-UA" sz="1800" dirty="0" smtClean="0"/>
              <a:t>або посилання на такий код, призначений для корисного розширення функціональних можливостей клієнта. </a:t>
            </a:r>
            <a:endParaRPr lang="uk-UA" sz="1800" dirty="0" smtClean="0"/>
          </a:p>
          <a:p>
            <a:pPr marL="0" indent="0">
              <a:buNone/>
            </a:pPr>
            <a:r>
              <a:rPr lang="uk-UA" sz="1800" i="1" dirty="0" smtClean="0"/>
              <a:t>Наприклад</a:t>
            </a:r>
            <a:r>
              <a:rPr lang="uk-UA" sz="1800" i="1" dirty="0" smtClean="0"/>
              <a:t>, платіжна служба може використовувати </a:t>
            </a:r>
            <a:r>
              <a:rPr lang="en-US" sz="1800" i="1" dirty="0" smtClean="0"/>
              <a:t>REST, </a:t>
            </a:r>
            <a:r>
              <a:rPr lang="uk-UA" sz="1800" i="1" dirty="0" smtClean="0"/>
              <a:t>щоб зробити доступними посилання на свої опубліковані бібліотеки </a:t>
            </a:r>
            <a:r>
              <a:rPr lang="en-US" sz="1800" i="1" dirty="0" smtClean="0"/>
              <a:t>JavaScript </a:t>
            </a:r>
            <a:r>
              <a:rPr lang="uk-UA" sz="1800" i="1" dirty="0" smtClean="0"/>
              <a:t>для здійснення платежів. Ці файли </a:t>
            </a:r>
            <a:r>
              <a:rPr lang="en-US" sz="1800" i="1" dirty="0" smtClean="0"/>
              <a:t>JavaScript </a:t>
            </a:r>
            <a:r>
              <a:rPr lang="uk-UA" sz="1800" i="1" dirty="0" smtClean="0"/>
              <a:t>можна було б потім завантажити та (якщо визнати заслуговуючими на довіру) виконати клієнтською програмою. Це усуває необхідність розробникам клієнтів створювати та підтримувати окремий код обробки платежів, а також керувати змінами залежностей, які час від часу можуть порушувати такий код. </a:t>
            </a:r>
            <a:endParaRPr lang="uk-UA" sz="1800" i="1" dirty="0" smtClean="0"/>
          </a:p>
          <a:p>
            <a:pPr marL="0" indent="0">
              <a:buNone/>
            </a:pPr>
            <a:r>
              <a:rPr lang="uk-UA" sz="1800" dirty="0" smtClean="0"/>
              <a:t>Обмеження </a:t>
            </a:r>
            <a:r>
              <a:rPr lang="uk-UA" sz="1800" dirty="0" smtClean="0"/>
              <a:t>є необов’язковим, оскільки виконання стороннього коду створює потенційні ризики для безпеки, а також оскільки брандмауери та інші інструменти керування політикою в деяких випадках можуть зробити неможливим виконання стороннього коду. </a:t>
            </a:r>
            <a:r>
              <a:rPr lang="ru-RU" sz="1800" dirty="0" smtClean="0"/>
              <a:t> </a:t>
            </a:r>
            <a:endParaRPr lang="uk-UA" sz="1800" dirty="0"/>
          </a:p>
        </p:txBody>
      </p:sp>
      <p:pic>
        <p:nvPicPr>
          <p:cNvPr id="2" name="Picture 1"/>
          <p:cNvPicPr>
            <a:picLocks noChangeAspect="1"/>
          </p:cNvPicPr>
          <p:nvPr/>
        </p:nvPicPr>
        <p:blipFill>
          <a:blip r:embed="rId2"/>
          <a:stretch>
            <a:fillRect/>
          </a:stretch>
        </p:blipFill>
        <p:spPr>
          <a:xfrm>
            <a:off x="3103595" y="1124420"/>
            <a:ext cx="4609957" cy="2931397"/>
          </a:xfrm>
          <a:prstGeom prst="rect">
            <a:avLst/>
          </a:prstGeom>
        </p:spPr>
      </p:pic>
    </p:spTree>
    <p:extLst>
      <p:ext uri="{BB962C8B-B14F-4D97-AF65-F5344CB8AC3E}">
        <p14:creationId xmlns:p14="http://schemas.microsoft.com/office/powerpoint/2010/main" val="1051148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1800" b="1" dirty="0" smtClean="0">
                <a:effectLst/>
              </a:rPr>
              <a:t>Вступ до </a:t>
            </a:r>
            <a:r>
              <a:rPr lang="en-US" sz="1800" b="1" dirty="0" smtClean="0">
                <a:effectLst/>
              </a:rPr>
              <a:t>REST APIs</a:t>
            </a:r>
          </a:p>
          <a:p>
            <a:pPr marL="0" indent="0">
              <a:buNone/>
            </a:pPr>
            <a:r>
              <a:rPr lang="en-US" sz="1800" b="1" dirty="0" smtClean="0">
                <a:effectLst/>
              </a:rPr>
              <a:t>REST API request/response model</a:t>
            </a:r>
          </a:p>
          <a:p>
            <a:pPr marL="0" indent="0">
              <a:buNone/>
            </a:pPr>
            <a:endParaRPr lang="uk-UA" sz="1800" dirty="0"/>
          </a:p>
        </p:txBody>
      </p:sp>
      <p:pic>
        <p:nvPicPr>
          <p:cNvPr id="2" name="Picture 1"/>
          <p:cNvPicPr>
            <a:picLocks noChangeAspect="1"/>
          </p:cNvPicPr>
          <p:nvPr/>
        </p:nvPicPr>
        <p:blipFill>
          <a:blip r:embed="rId2"/>
          <a:stretch>
            <a:fillRect/>
          </a:stretch>
        </p:blipFill>
        <p:spPr>
          <a:xfrm>
            <a:off x="6632646" y="887240"/>
            <a:ext cx="5456842" cy="2091350"/>
          </a:xfrm>
          <a:prstGeom prst="rect">
            <a:avLst/>
          </a:prstGeom>
        </p:spPr>
      </p:pic>
      <p:sp>
        <p:nvSpPr>
          <p:cNvPr id="4" name="Rectangle 3"/>
          <p:cNvSpPr/>
          <p:nvPr/>
        </p:nvSpPr>
        <p:spPr>
          <a:xfrm>
            <a:off x="325925" y="1100026"/>
            <a:ext cx="6096000" cy="3139321"/>
          </a:xfrm>
          <a:prstGeom prst="rect">
            <a:avLst/>
          </a:prstGeom>
        </p:spPr>
        <p:txBody>
          <a:bodyPr>
            <a:spAutoFit/>
          </a:bodyPr>
          <a:lstStyle/>
          <a:p>
            <a:r>
              <a:rPr lang="en-US" dirty="0" smtClean="0"/>
              <a:t>API </a:t>
            </a:r>
            <a:r>
              <a:rPr lang="uk-UA" dirty="0" smtClean="0"/>
              <a:t>веб-сервісу </a:t>
            </a:r>
            <a:r>
              <a:rPr lang="en-US" dirty="0" smtClean="0"/>
              <a:t>REST (REST API) — </a:t>
            </a:r>
            <a:r>
              <a:rPr lang="uk-UA" dirty="0" smtClean="0"/>
              <a:t>це інтерфейс програмування, який спілкується через </a:t>
            </a:r>
            <a:r>
              <a:rPr lang="en-US" dirty="0" smtClean="0"/>
              <a:t>HTTP, </a:t>
            </a:r>
            <a:r>
              <a:rPr lang="uk-UA" dirty="0" smtClean="0"/>
              <a:t>дотримуючись принципів архітектурного стилю </a:t>
            </a:r>
            <a:r>
              <a:rPr lang="en-US" dirty="0" smtClean="0"/>
              <a:t>REST</a:t>
            </a:r>
            <a:r>
              <a:rPr lang="en-US" dirty="0" smtClean="0"/>
              <a:t>.</a:t>
            </a:r>
            <a:endParaRPr lang="uk-UA" dirty="0" smtClean="0"/>
          </a:p>
          <a:p>
            <a:r>
              <a:rPr lang="en-US" dirty="0" smtClean="0"/>
              <a:t> </a:t>
            </a:r>
            <a:endParaRPr lang="en-US" dirty="0" smtClean="0"/>
          </a:p>
          <a:p>
            <a:r>
              <a:rPr lang="uk-UA" dirty="0" smtClean="0"/>
              <a:t>Шість </a:t>
            </a:r>
            <a:r>
              <a:rPr lang="uk-UA" dirty="0" smtClean="0"/>
              <a:t>принципів архітектурного стилю </a:t>
            </a:r>
            <a:r>
              <a:rPr lang="en-US" dirty="0" smtClean="0"/>
              <a:t>REST: </a:t>
            </a:r>
          </a:p>
          <a:p>
            <a:pPr marL="285750" indent="-285750">
              <a:buFont typeface="Arial" panose="020B0604020202020204" pitchFamily="34" charset="0"/>
              <a:buChar char="•"/>
            </a:pPr>
            <a:r>
              <a:rPr lang="en-US" dirty="0" smtClean="0"/>
              <a:t>Client-Server</a:t>
            </a:r>
          </a:p>
          <a:p>
            <a:pPr marL="285750" indent="-285750">
              <a:buFont typeface="Arial" panose="020B0604020202020204" pitchFamily="34" charset="0"/>
              <a:buChar char="•"/>
            </a:pPr>
            <a:r>
              <a:rPr lang="en-US" dirty="0" smtClean="0"/>
              <a:t>Stateless</a:t>
            </a:r>
          </a:p>
          <a:p>
            <a:pPr marL="285750" indent="-285750">
              <a:buFont typeface="Arial" panose="020B0604020202020204" pitchFamily="34" charset="0"/>
              <a:buChar char="•"/>
            </a:pPr>
            <a:r>
              <a:rPr lang="en-US" dirty="0" smtClean="0"/>
              <a:t>Cache</a:t>
            </a:r>
          </a:p>
          <a:p>
            <a:pPr marL="285750" indent="-285750">
              <a:buFont typeface="Arial" panose="020B0604020202020204" pitchFamily="34" charset="0"/>
              <a:buChar char="•"/>
            </a:pPr>
            <a:r>
              <a:rPr lang="en-US" dirty="0" smtClean="0"/>
              <a:t>Uniform Interface</a:t>
            </a:r>
          </a:p>
          <a:p>
            <a:pPr marL="285750" indent="-285750">
              <a:buFont typeface="Arial" panose="020B0604020202020204" pitchFamily="34" charset="0"/>
              <a:buChar char="•"/>
            </a:pPr>
            <a:r>
              <a:rPr lang="en-US" dirty="0" smtClean="0"/>
              <a:t>Layered System</a:t>
            </a:r>
          </a:p>
          <a:p>
            <a:pPr marL="285750" indent="-285750">
              <a:buFont typeface="Arial" panose="020B0604020202020204" pitchFamily="34" charset="0"/>
              <a:buChar char="•"/>
            </a:pPr>
            <a:r>
              <a:rPr lang="en-US" dirty="0" smtClean="0"/>
              <a:t>Code-On-Demand (Optional)</a:t>
            </a:r>
          </a:p>
        </p:txBody>
      </p:sp>
      <p:sp>
        <p:nvSpPr>
          <p:cNvPr id="5" name="Rectangle 4"/>
          <p:cNvSpPr/>
          <p:nvPr/>
        </p:nvSpPr>
        <p:spPr>
          <a:xfrm>
            <a:off x="361951" y="4621918"/>
            <a:ext cx="11830049" cy="1754326"/>
          </a:xfrm>
          <a:prstGeom prst="rect">
            <a:avLst/>
          </a:prstGeom>
        </p:spPr>
        <p:txBody>
          <a:bodyPr wrap="square">
            <a:spAutoFit/>
          </a:bodyPr>
          <a:lstStyle/>
          <a:p>
            <a:r>
              <a:rPr lang="uk-UA" dirty="0" smtClean="0"/>
              <a:t>Оскільки </a:t>
            </a:r>
            <a:r>
              <a:rPr lang="en-US" dirty="0" smtClean="0"/>
              <a:t>REST API </a:t>
            </a:r>
            <a:r>
              <a:rPr lang="uk-UA" dirty="0" smtClean="0"/>
              <a:t>спілкуються через </a:t>
            </a:r>
            <a:r>
              <a:rPr lang="en-US" dirty="0" smtClean="0"/>
              <a:t>HTTP, </a:t>
            </a:r>
            <a:r>
              <a:rPr lang="uk-UA" dirty="0" smtClean="0"/>
              <a:t>вони використовують ті ж концепції, що й протокол </a:t>
            </a:r>
            <a:r>
              <a:rPr lang="en-US" dirty="0" smtClean="0"/>
              <a:t>HTTP:</a:t>
            </a:r>
          </a:p>
          <a:p>
            <a:pPr marL="285750" indent="-285750">
              <a:buFont typeface="Arial" panose="020B0604020202020204" pitchFamily="34" charset="0"/>
              <a:buChar char="•"/>
            </a:pPr>
            <a:r>
              <a:rPr lang="en-US" dirty="0" smtClean="0"/>
              <a:t>HTTP requests/responses</a:t>
            </a:r>
          </a:p>
          <a:p>
            <a:pPr marL="285750" indent="-285750">
              <a:buFont typeface="Arial" panose="020B0604020202020204" pitchFamily="34" charset="0"/>
              <a:buChar char="•"/>
            </a:pPr>
            <a:r>
              <a:rPr lang="en-US" dirty="0" smtClean="0"/>
              <a:t>HTTP verbs</a:t>
            </a:r>
          </a:p>
          <a:p>
            <a:pPr marL="285750" indent="-285750">
              <a:buFont typeface="Arial" panose="020B0604020202020204" pitchFamily="34" charset="0"/>
              <a:buChar char="•"/>
            </a:pPr>
            <a:r>
              <a:rPr lang="en-US" dirty="0" smtClean="0"/>
              <a:t>HTTP status codes</a:t>
            </a:r>
          </a:p>
          <a:p>
            <a:pPr marL="285750" indent="-285750">
              <a:buFont typeface="Arial" panose="020B0604020202020204" pitchFamily="34" charset="0"/>
              <a:buChar char="•"/>
            </a:pPr>
            <a:r>
              <a:rPr lang="en-US" dirty="0" smtClean="0"/>
              <a:t>HTTP headers/body</a:t>
            </a:r>
          </a:p>
          <a:p>
            <a:endParaRPr lang="uk-UA" dirty="0"/>
          </a:p>
        </p:txBody>
      </p:sp>
    </p:spTree>
    <p:extLst>
      <p:ext uri="{BB962C8B-B14F-4D97-AF65-F5344CB8AC3E}">
        <p14:creationId xmlns:p14="http://schemas.microsoft.com/office/powerpoint/2010/main" val="425976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fontScale="92500" lnSpcReduction="20000"/>
          </a:bodyPr>
          <a:lstStyle/>
          <a:p>
            <a:pPr marL="0" indent="0" algn="ctr">
              <a:buNone/>
            </a:pPr>
            <a:r>
              <a:rPr lang="en-US" sz="1800" b="1" dirty="0" smtClean="0">
                <a:effectLst/>
              </a:rPr>
              <a:t>REST API </a:t>
            </a:r>
            <a:r>
              <a:rPr lang="en-US" sz="1800" b="1" dirty="0" smtClean="0">
                <a:effectLst/>
              </a:rPr>
              <a:t>Requests</a:t>
            </a:r>
            <a:endParaRPr lang="uk-UA" sz="1800" b="1" dirty="0" smtClean="0">
              <a:effectLst/>
            </a:endParaRPr>
          </a:p>
          <a:p>
            <a:pPr marL="0" indent="0" algn="ctr">
              <a:buNone/>
            </a:pPr>
            <a:endParaRPr lang="en-US" sz="1800" b="1" dirty="0" smtClean="0">
              <a:effectLst/>
            </a:endParaRPr>
          </a:p>
          <a:p>
            <a:pPr marL="0" indent="0">
              <a:buNone/>
            </a:pPr>
            <a:r>
              <a:rPr lang="uk-UA" sz="1800" dirty="0"/>
              <a:t>Запити </a:t>
            </a:r>
            <a:r>
              <a:rPr lang="en-US" sz="1800" dirty="0"/>
              <a:t>REST API </a:t>
            </a:r>
            <a:r>
              <a:rPr lang="uk-UA" sz="1800" dirty="0"/>
              <a:t>по суті є </a:t>
            </a:r>
            <a:r>
              <a:rPr lang="en-US" sz="1800" dirty="0"/>
              <a:t>HTTP-</a:t>
            </a:r>
            <a:r>
              <a:rPr lang="uk-UA" sz="1800" dirty="0"/>
              <a:t>запитами, які відповідають принципам </a:t>
            </a:r>
            <a:r>
              <a:rPr lang="en-US" sz="1800" dirty="0"/>
              <a:t>REST. </a:t>
            </a:r>
            <a:r>
              <a:rPr lang="uk-UA" sz="1800" dirty="0"/>
              <a:t>Ці запити є способом для програми (клієнта) попросити сервер виконати функцію. Оскільки це </a:t>
            </a:r>
            <a:r>
              <a:rPr lang="en-US" sz="1800" dirty="0"/>
              <a:t>API, </a:t>
            </a:r>
            <a:r>
              <a:rPr lang="uk-UA" sz="1800" dirty="0"/>
              <a:t>ці функції попередньо визначені сервером і повинні відповідати наданій специфікації. </a:t>
            </a:r>
            <a:endParaRPr lang="uk-UA" sz="1800" dirty="0" smtClean="0"/>
          </a:p>
          <a:p>
            <a:pPr marL="0" indent="0">
              <a:buNone/>
            </a:pPr>
            <a:endParaRPr lang="uk-UA" sz="1800" dirty="0" smtClean="0"/>
          </a:p>
          <a:p>
            <a:pPr marL="0" indent="0">
              <a:buNone/>
            </a:pPr>
            <a:r>
              <a:rPr lang="en-US" sz="1800" u="sng" dirty="0" smtClean="0">
                <a:effectLst/>
              </a:rPr>
              <a:t>REST API </a:t>
            </a:r>
            <a:r>
              <a:rPr lang="uk-UA" sz="1800" u="sng" dirty="0" smtClean="0">
                <a:effectLst/>
              </a:rPr>
              <a:t>запити складаються з чотирьох компонент</a:t>
            </a:r>
            <a:r>
              <a:rPr lang="en-US" sz="1800" dirty="0" smtClean="0">
                <a:effectLst/>
              </a:rPr>
              <a:t>:</a:t>
            </a:r>
          </a:p>
          <a:p>
            <a:r>
              <a:rPr lang="en-US" sz="1800" dirty="0" smtClean="0">
                <a:effectLst/>
              </a:rPr>
              <a:t>Uniform Resource Identifier (URI)</a:t>
            </a:r>
          </a:p>
          <a:p>
            <a:r>
              <a:rPr lang="en-US" sz="1800" dirty="0" smtClean="0">
                <a:effectLst/>
              </a:rPr>
              <a:t>HTTP Method</a:t>
            </a:r>
          </a:p>
          <a:p>
            <a:r>
              <a:rPr lang="en-US" sz="1800" dirty="0" smtClean="0">
                <a:effectLst/>
              </a:rPr>
              <a:t>Header</a:t>
            </a:r>
          </a:p>
          <a:p>
            <a:r>
              <a:rPr lang="en-US" sz="1800" dirty="0" smtClean="0">
                <a:effectLst/>
              </a:rPr>
              <a:t>Body</a:t>
            </a:r>
            <a:endParaRPr lang="uk-UA" sz="1800" dirty="0" smtClean="0">
              <a:effectLst/>
            </a:endParaRPr>
          </a:p>
          <a:p>
            <a:endParaRPr lang="en-US" sz="1800" dirty="0" smtClean="0">
              <a:effectLst/>
            </a:endParaRPr>
          </a:p>
          <a:p>
            <a:pPr marL="0" indent="0">
              <a:buNone/>
            </a:pPr>
            <a:r>
              <a:rPr lang="en-US" sz="1800" b="1" dirty="0" smtClean="0">
                <a:effectLst/>
              </a:rPr>
              <a:t>Uniform Resource Identifier (URI)</a:t>
            </a:r>
            <a:endParaRPr lang="en-US" sz="1800" dirty="0" smtClean="0">
              <a:effectLst/>
            </a:endParaRPr>
          </a:p>
          <a:p>
            <a:pPr marL="0" indent="0">
              <a:buNone/>
            </a:pPr>
            <a:r>
              <a:rPr lang="en-US" sz="1800" dirty="0" smtClean="0">
                <a:effectLst/>
              </a:rPr>
              <a:t>Uniform Resource Identifier (URI) </a:t>
            </a:r>
            <a:r>
              <a:rPr lang="uk-UA" sz="1800" dirty="0" smtClean="0">
                <a:effectLst/>
              </a:rPr>
              <a:t>іноді плутають з </a:t>
            </a:r>
            <a:r>
              <a:rPr lang="en-US" sz="1800" dirty="0" smtClean="0">
                <a:effectLst/>
              </a:rPr>
              <a:t>Uniform Resource Locator (URL). </a:t>
            </a:r>
            <a:r>
              <a:rPr lang="en-US" sz="1800" u="sng" dirty="0" smtClean="0">
                <a:effectLst/>
              </a:rPr>
              <a:t>URI </a:t>
            </a:r>
            <a:r>
              <a:rPr lang="uk-UA" sz="1800" u="sng" dirty="0" smtClean="0">
                <a:effectLst/>
              </a:rPr>
              <a:t>визначає з яким ресурсом хоче взаємодіяти клієнт</a:t>
            </a:r>
            <a:r>
              <a:rPr lang="en-US" sz="1800" dirty="0" smtClean="0">
                <a:effectLst/>
              </a:rPr>
              <a:t>. </a:t>
            </a:r>
            <a:r>
              <a:rPr lang="uk-UA" sz="1800" dirty="0"/>
              <a:t>Запит </a:t>
            </a:r>
            <a:r>
              <a:rPr lang="en-US" sz="1800" dirty="0"/>
              <a:t>REST </a:t>
            </a:r>
            <a:r>
              <a:rPr lang="uk-UA" sz="1800" dirty="0"/>
              <a:t>повинен ідентифікувати запитуваний ресурс; ідентифікація ресурсів для </a:t>
            </a:r>
            <a:r>
              <a:rPr lang="en-US" sz="1800" dirty="0"/>
              <a:t>REST API </a:t>
            </a:r>
            <a:r>
              <a:rPr lang="uk-UA" sz="1800" dirty="0"/>
              <a:t>зазвичай є частиною </a:t>
            </a:r>
            <a:r>
              <a:rPr lang="en-US" sz="1800" dirty="0"/>
              <a:t>URI </a:t>
            </a:r>
            <a:r>
              <a:rPr lang="en-US" sz="1800" dirty="0" smtClean="0">
                <a:effectLst/>
              </a:rPr>
              <a:t>.</a:t>
            </a:r>
          </a:p>
          <a:p>
            <a:pPr marL="0" indent="0">
              <a:buNone/>
            </a:pPr>
            <a:r>
              <a:rPr lang="ru-RU" sz="1800" dirty="0"/>
              <a:t>URI по суті є таким же форматом, що й URL-адреса, яку ви використовуєте у браузері для переходу на веб-сторінку. </a:t>
            </a:r>
            <a:endParaRPr lang="ru-RU" sz="1800" dirty="0" smtClean="0"/>
          </a:p>
          <a:p>
            <a:pPr marL="0" indent="0">
              <a:buNone/>
            </a:pPr>
            <a:r>
              <a:rPr lang="ru-RU" sz="1800" u="sng" dirty="0" smtClean="0"/>
              <a:t>Синтаксис </a:t>
            </a:r>
            <a:r>
              <a:rPr lang="en-US" sz="1800" u="sng" dirty="0" smtClean="0"/>
              <a:t>URI </a:t>
            </a:r>
            <a:r>
              <a:rPr lang="ru-RU" sz="1800" u="sng" dirty="0" smtClean="0"/>
              <a:t>складається </a:t>
            </a:r>
            <a:r>
              <a:rPr lang="ru-RU" sz="1800" u="sng" dirty="0"/>
              <a:t>з таких компонентів у цьому конкретному порядку</a:t>
            </a:r>
            <a:r>
              <a:rPr lang="ru-RU" sz="1800" dirty="0"/>
              <a:t>: </a:t>
            </a:r>
            <a:endParaRPr lang="ru-RU" sz="1800" dirty="0" smtClean="0"/>
          </a:p>
          <a:p>
            <a:r>
              <a:rPr lang="en-US" sz="1800" dirty="0" smtClean="0">
                <a:effectLst/>
              </a:rPr>
              <a:t>Scheme</a:t>
            </a:r>
          </a:p>
          <a:p>
            <a:r>
              <a:rPr lang="en-US" sz="1800" dirty="0" smtClean="0">
                <a:effectLst/>
              </a:rPr>
              <a:t>Authority</a:t>
            </a:r>
          </a:p>
          <a:p>
            <a:r>
              <a:rPr lang="en-US" sz="1800" dirty="0" smtClean="0">
                <a:effectLst/>
              </a:rPr>
              <a:t>Path</a:t>
            </a:r>
          </a:p>
          <a:p>
            <a:r>
              <a:rPr lang="en-US" sz="1800" dirty="0" smtClean="0">
                <a:effectLst/>
              </a:rPr>
              <a:t>Query</a:t>
            </a:r>
          </a:p>
          <a:p>
            <a:pPr marL="0" indent="0">
              <a:buNone/>
            </a:pPr>
            <a:endParaRPr lang="uk-UA" sz="1800" dirty="0"/>
          </a:p>
        </p:txBody>
      </p:sp>
    </p:spTree>
    <p:extLst>
      <p:ext uri="{BB962C8B-B14F-4D97-AF65-F5344CB8AC3E}">
        <p14:creationId xmlns:p14="http://schemas.microsoft.com/office/powerpoint/2010/main" val="1340174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688024" cy="6586396"/>
          </a:xfrm>
        </p:spPr>
        <p:txBody>
          <a:bodyPr>
            <a:normAutofit fontScale="92500" lnSpcReduction="20000"/>
          </a:bodyPr>
          <a:lstStyle/>
          <a:p>
            <a:pPr marL="0" indent="0">
              <a:buNone/>
            </a:pPr>
            <a:r>
              <a:rPr lang="ru-RU" sz="1800" dirty="0"/>
              <a:t>Коли ви з’єднаєте компоненти разом, URI буде виглядати так: </a:t>
            </a:r>
            <a:endParaRPr lang="ru-RU"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r>
              <a:rPr lang="en-US" sz="1800" b="1" dirty="0" smtClean="0"/>
              <a:t>Scheme</a:t>
            </a:r>
            <a:endParaRPr lang="en-US" sz="1800" dirty="0" smtClean="0"/>
          </a:p>
          <a:p>
            <a:pPr marL="0" indent="0">
              <a:buNone/>
            </a:pPr>
            <a:r>
              <a:rPr lang="ru-RU" sz="1800" dirty="0"/>
              <a:t>Схема визначає, який протокол HTTP слід використовувати. Для REST API є два </a:t>
            </a:r>
            <a:r>
              <a:rPr lang="ru-RU" sz="1800" dirty="0" smtClean="0"/>
              <a:t>варіанти</a:t>
            </a:r>
            <a:r>
              <a:rPr lang="en-US" sz="1800" dirty="0" smtClean="0"/>
              <a:t>:</a:t>
            </a:r>
          </a:p>
          <a:p>
            <a:r>
              <a:rPr lang="en-US" sz="1800" dirty="0" smtClean="0"/>
              <a:t>http </a:t>
            </a:r>
            <a:r>
              <a:rPr lang="en-US" sz="1800" dirty="0" smtClean="0"/>
              <a:t>– </a:t>
            </a:r>
            <a:r>
              <a:rPr lang="uk-UA" sz="1800" dirty="0" smtClean="0"/>
              <a:t>відкрите з’єднання</a:t>
            </a:r>
            <a:endParaRPr lang="en-US" sz="1800" dirty="0" smtClean="0"/>
          </a:p>
          <a:p>
            <a:r>
              <a:rPr lang="en-US" sz="1800" dirty="0" smtClean="0"/>
              <a:t>https </a:t>
            </a:r>
            <a:r>
              <a:rPr lang="en-US" sz="1800" dirty="0" smtClean="0"/>
              <a:t>– </a:t>
            </a:r>
            <a:r>
              <a:rPr lang="uk-UA" sz="1800" dirty="0" smtClean="0"/>
              <a:t>щахищене з’єднання</a:t>
            </a:r>
            <a:endParaRPr lang="en-US" sz="1800" dirty="0" smtClean="0"/>
          </a:p>
          <a:p>
            <a:pPr marL="0" indent="0">
              <a:buNone/>
            </a:pPr>
            <a:endParaRPr lang="uk-UA" sz="1800" b="1" dirty="0" smtClean="0"/>
          </a:p>
          <a:p>
            <a:pPr marL="0" indent="0">
              <a:buNone/>
            </a:pPr>
            <a:r>
              <a:rPr lang="en-US" sz="1800" b="1" dirty="0" smtClean="0"/>
              <a:t>Authority</a:t>
            </a:r>
            <a:endParaRPr lang="en-US" sz="1800" dirty="0" smtClean="0"/>
          </a:p>
          <a:p>
            <a:pPr marL="0" indent="0">
              <a:buNone/>
            </a:pPr>
            <a:r>
              <a:rPr lang="en-US" sz="1800" dirty="0" smtClean="0"/>
              <a:t>Authority</a:t>
            </a:r>
            <a:r>
              <a:rPr lang="ru-RU" sz="1800" dirty="0" smtClean="0"/>
              <a:t> </a:t>
            </a:r>
            <a:r>
              <a:rPr lang="en-US" sz="1800" dirty="0" smtClean="0"/>
              <a:t>(</a:t>
            </a:r>
            <a:r>
              <a:rPr lang="ru-RU" sz="1800" dirty="0" smtClean="0"/>
              <a:t>повноваження</a:t>
            </a:r>
            <a:r>
              <a:rPr lang="en-US" sz="1800" dirty="0" smtClean="0"/>
              <a:t>)</a:t>
            </a:r>
            <a:r>
              <a:rPr lang="ru-RU" sz="1800" dirty="0" smtClean="0"/>
              <a:t>, </a:t>
            </a:r>
            <a:r>
              <a:rPr lang="ru-RU" sz="1800" dirty="0"/>
              <a:t>або призначення, складається з двох частин, перед якими стоять дві косі риски </a:t>
            </a:r>
            <a:r>
              <a:rPr lang="uk-UA" sz="1800" dirty="0" smtClean="0"/>
              <a:t>(</a:t>
            </a:r>
            <a:r>
              <a:rPr lang="uk-UA" sz="1800" b="1" dirty="0" smtClean="0"/>
              <a:t>//</a:t>
            </a:r>
            <a:r>
              <a:rPr lang="uk-UA" sz="1800" dirty="0" smtClean="0"/>
              <a:t>)</a:t>
            </a:r>
          </a:p>
          <a:p>
            <a:r>
              <a:rPr lang="en-US" sz="1800" dirty="0" smtClean="0"/>
              <a:t>Host</a:t>
            </a:r>
          </a:p>
          <a:p>
            <a:r>
              <a:rPr lang="en-US" sz="1800" dirty="0" smtClean="0"/>
              <a:t>Port</a:t>
            </a:r>
          </a:p>
          <a:p>
            <a:pPr marL="0" indent="0">
              <a:buNone/>
            </a:pPr>
            <a:r>
              <a:rPr lang="uk-UA" sz="1800" dirty="0"/>
              <a:t>Хост — це ім’я хоста або </a:t>
            </a:r>
            <a:r>
              <a:rPr lang="en-US" sz="1800" dirty="0"/>
              <a:t>IP-</a:t>
            </a:r>
            <a:r>
              <a:rPr lang="uk-UA" sz="1800" dirty="0"/>
              <a:t>адреса сервера, який надає </a:t>
            </a:r>
            <a:r>
              <a:rPr lang="en-US" sz="1800" dirty="0"/>
              <a:t>REST API (</a:t>
            </a:r>
            <a:r>
              <a:rPr lang="uk-UA" sz="1800" dirty="0"/>
              <a:t>веб-сервіс). Порт - це кінцева точка зв'язку або номер порту, який пов'язаний з хостом. Перед портом завжди стоїть двокрапка (</a:t>
            </a:r>
            <a:r>
              <a:rPr lang="uk-UA" sz="1800" b="1" dirty="0"/>
              <a:t>:</a:t>
            </a:r>
            <a:r>
              <a:rPr lang="uk-UA" sz="1800" dirty="0"/>
              <a:t>) </a:t>
            </a:r>
            <a:r>
              <a:rPr lang="uk-UA" sz="1800" i="1" dirty="0"/>
              <a:t>Зауважте, що якщо сервер використовує порт за замовчуванням — 80 для </a:t>
            </a:r>
            <a:r>
              <a:rPr lang="en-US" sz="1800" i="1" dirty="0"/>
              <a:t>HTTP </a:t>
            </a:r>
            <a:r>
              <a:rPr lang="uk-UA" sz="1800" i="1" dirty="0"/>
              <a:t>і 443 для </a:t>
            </a:r>
            <a:r>
              <a:rPr lang="en-US" sz="1800" i="1" dirty="0"/>
              <a:t>HTTPS — </a:t>
            </a:r>
            <a:r>
              <a:rPr lang="uk-UA" sz="1800" i="1" dirty="0"/>
              <a:t>порт може бути </a:t>
            </a:r>
            <a:r>
              <a:rPr lang="uk-UA" sz="1800" i="1" dirty="0" smtClean="0"/>
              <a:t>не вказано </a:t>
            </a:r>
            <a:r>
              <a:rPr lang="uk-UA" sz="1800" i="1" dirty="0"/>
              <a:t>в </a:t>
            </a:r>
            <a:r>
              <a:rPr lang="en-US" sz="1800" i="1" dirty="0"/>
              <a:t>URI</a:t>
            </a:r>
            <a:r>
              <a:rPr lang="en-US" sz="1800" dirty="0"/>
              <a:t>. </a:t>
            </a:r>
            <a:endParaRPr lang="en-US" sz="1800" dirty="0" smtClean="0"/>
          </a:p>
          <a:p>
            <a:pPr marL="0" indent="0">
              <a:buNone/>
            </a:pPr>
            <a:r>
              <a:rPr lang="en-US" sz="1800" b="1" dirty="0" smtClean="0"/>
              <a:t>Path</a:t>
            </a:r>
            <a:endParaRPr lang="en-US" sz="1800" dirty="0" smtClean="0"/>
          </a:p>
          <a:p>
            <a:pPr marL="0" indent="0">
              <a:buNone/>
            </a:pPr>
            <a:r>
              <a:rPr lang="uk-UA" sz="1800" dirty="0"/>
              <a:t>Для </a:t>
            </a:r>
            <a:r>
              <a:rPr lang="en-US" sz="1800" dirty="0"/>
              <a:t>REST API </a:t>
            </a:r>
            <a:r>
              <a:rPr lang="uk-UA" sz="1800" dirty="0"/>
              <a:t>шлях зазвичай відомий як шлях до ресурсу і представляє місце розташування ресурсу, даних або об’єкта, якими потрібно маніпулювати на сервері. Шляху передує косою рискою (</a:t>
            </a:r>
            <a:r>
              <a:rPr lang="uk-UA" sz="1800" b="1" dirty="0"/>
              <a:t>/</a:t>
            </a:r>
            <a:r>
              <a:rPr lang="uk-UA" sz="1800" dirty="0"/>
              <a:t>) і може складатися з кількох сегментів, розділених косою рискою (</a:t>
            </a:r>
            <a:r>
              <a:rPr lang="uk-UA" sz="1800" b="1" dirty="0"/>
              <a:t>/</a:t>
            </a:r>
            <a:r>
              <a:rPr lang="uk-UA" sz="1800" dirty="0"/>
              <a:t>) </a:t>
            </a:r>
            <a:endParaRPr lang="en-US" sz="1800" dirty="0" smtClean="0"/>
          </a:p>
          <a:p>
            <a:pPr marL="0" indent="0">
              <a:buNone/>
            </a:pPr>
            <a:endParaRPr lang="en-US" sz="1800" dirty="0" smtClean="0"/>
          </a:p>
          <a:p>
            <a:pPr marL="0" indent="0">
              <a:buNone/>
            </a:pPr>
            <a:endParaRPr lang="uk-UA" sz="1800" dirty="0"/>
          </a:p>
        </p:txBody>
      </p:sp>
      <p:pic>
        <p:nvPicPr>
          <p:cNvPr id="5" name="Picture 4"/>
          <p:cNvPicPr>
            <a:picLocks noChangeAspect="1"/>
          </p:cNvPicPr>
          <p:nvPr/>
        </p:nvPicPr>
        <p:blipFill>
          <a:blip r:embed="rId2"/>
          <a:stretch>
            <a:fillRect/>
          </a:stretch>
        </p:blipFill>
        <p:spPr>
          <a:xfrm>
            <a:off x="6726299" y="179843"/>
            <a:ext cx="5187954" cy="517274"/>
          </a:xfrm>
          <a:prstGeom prst="rect">
            <a:avLst/>
          </a:prstGeom>
        </p:spPr>
      </p:pic>
      <p:pic>
        <p:nvPicPr>
          <p:cNvPr id="6" name="Picture 5"/>
          <p:cNvPicPr>
            <a:picLocks noChangeAspect="1"/>
          </p:cNvPicPr>
          <p:nvPr/>
        </p:nvPicPr>
        <p:blipFill>
          <a:blip r:embed="rId3"/>
          <a:stretch>
            <a:fillRect/>
          </a:stretch>
        </p:blipFill>
        <p:spPr>
          <a:xfrm>
            <a:off x="1524424" y="553488"/>
            <a:ext cx="8943975" cy="1514475"/>
          </a:xfrm>
          <a:prstGeom prst="rect">
            <a:avLst/>
          </a:prstGeom>
        </p:spPr>
      </p:pic>
    </p:spTree>
    <p:extLst>
      <p:ext uri="{BB962C8B-B14F-4D97-AF65-F5344CB8AC3E}">
        <p14:creationId xmlns:p14="http://schemas.microsoft.com/office/powerpoint/2010/main" val="255942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2400" b="1" dirty="0" smtClean="0"/>
              <a:t>Що таке </a:t>
            </a:r>
            <a:r>
              <a:rPr lang="en-US" sz="2400" b="1" dirty="0" smtClean="0"/>
              <a:t>API? </a:t>
            </a:r>
            <a:endParaRPr lang="uk-UA" sz="2400" b="1" dirty="0" smtClean="0"/>
          </a:p>
          <a:p>
            <a:pPr marL="0" indent="0">
              <a:buNone/>
            </a:pPr>
            <a:r>
              <a:rPr lang="en-US" sz="1800" dirty="0" smtClean="0"/>
              <a:t>API </a:t>
            </a:r>
            <a:r>
              <a:rPr lang="uk-UA" sz="1800" dirty="0" smtClean="0"/>
              <a:t>дозволяє одному програмному забезпеченню взаємодіяти з іншим. </a:t>
            </a:r>
          </a:p>
          <a:p>
            <a:pPr marL="0" indent="0">
              <a:buNone/>
            </a:pPr>
            <a:r>
              <a:rPr lang="en-US" sz="1800" dirty="0" smtClean="0"/>
              <a:t>API </a:t>
            </a:r>
            <a:r>
              <a:rPr lang="uk-UA" sz="1800" dirty="0" smtClean="0"/>
              <a:t>визначає, як розробник може написати одну частину програмного забезпечення, щоб спілкуватися з функціями існуючої програми або навіть створювати абсолютно нові програми. </a:t>
            </a:r>
          </a:p>
          <a:p>
            <a:pPr marL="0" indent="0">
              <a:buNone/>
            </a:pPr>
            <a:r>
              <a:rPr lang="en-US" sz="1800" dirty="0" smtClean="0"/>
              <a:t>API </a:t>
            </a:r>
            <a:r>
              <a:rPr lang="uk-UA" sz="1800" dirty="0" smtClean="0"/>
              <a:t>може використовувати звичайні веб-взаємодії або протоколи зв’язку, а також може використовувати власні інструменти. </a:t>
            </a:r>
            <a:endParaRPr lang="uk-UA" sz="18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1232" y="2595745"/>
            <a:ext cx="7357956" cy="4167193"/>
          </a:xfrm>
          <a:prstGeom prst="rect">
            <a:avLst/>
          </a:prstGeom>
        </p:spPr>
      </p:pic>
      <p:sp>
        <p:nvSpPr>
          <p:cNvPr id="5" name="Rectangle 4"/>
          <p:cNvSpPr/>
          <p:nvPr/>
        </p:nvSpPr>
        <p:spPr>
          <a:xfrm>
            <a:off x="250479" y="2761028"/>
            <a:ext cx="4285307" cy="3494917"/>
          </a:xfrm>
          <a:prstGeom prst="rect">
            <a:avLst/>
          </a:prstGeom>
        </p:spPr>
        <p:txBody>
          <a:bodyPr wrap="square">
            <a:spAutoFit/>
          </a:bodyPr>
          <a:lstStyle/>
          <a:p>
            <a:r>
              <a:rPr lang="uk-UA" i="1" dirty="0"/>
              <a:t>Хорошим прикладом можливостей використання </a:t>
            </a:r>
            <a:r>
              <a:rPr lang="en-US" i="1" dirty="0"/>
              <a:t>API </a:t>
            </a:r>
            <a:r>
              <a:rPr lang="uk-UA" i="1" dirty="0"/>
              <a:t>є програма для рекомендацій щодо ресторанів, яка повертає список відповідних ресторанів у цьому районі. Замість того, щоб створювати функцію відображення з нуля, додаток інтегрує сторонній </a:t>
            </a:r>
            <a:r>
              <a:rPr lang="en-US" i="1" dirty="0"/>
              <a:t>API, </a:t>
            </a:r>
            <a:r>
              <a:rPr lang="uk-UA" i="1" dirty="0"/>
              <a:t>щоб забезпечити функціональність карти. Творець </a:t>
            </a:r>
            <a:r>
              <a:rPr lang="en-US" i="1" dirty="0"/>
              <a:t>API </a:t>
            </a:r>
            <a:r>
              <a:rPr lang="uk-UA" i="1" dirty="0"/>
              <a:t>визначає, як і за яких обставин </a:t>
            </a:r>
            <a:r>
              <a:rPr lang="uk-UA" i="1" dirty="0" smtClean="0"/>
              <a:t>розробники </a:t>
            </a:r>
            <a:r>
              <a:rPr lang="uk-UA" i="1" dirty="0"/>
              <a:t>можуть отримати доступ до інтерфейсу. </a:t>
            </a:r>
          </a:p>
          <a:p>
            <a:endParaRPr lang="uk-UA" dirty="0"/>
          </a:p>
        </p:txBody>
      </p:sp>
    </p:spTree>
    <p:extLst>
      <p:ext uri="{BB962C8B-B14F-4D97-AF65-F5344CB8AC3E}">
        <p14:creationId xmlns:p14="http://schemas.microsoft.com/office/powerpoint/2010/main" val="96242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t>Query</a:t>
            </a:r>
            <a:endParaRPr lang="en-US" sz="1800" dirty="0" smtClean="0"/>
          </a:p>
          <a:p>
            <a:pPr marL="0" indent="0">
              <a:buNone/>
            </a:pPr>
            <a:r>
              <a:rPr lang="uk-UA" sz="1800" dirty="0" smtClean="0"/>
              <a:t>Запит</a:t>
            </a:r>
            <a:r>
              <a:rPr lang="en-US" sz="1800" dirty="0" smtClean="0"/>
              <a:t> (query)</a:t>
            </a:r>
            <a:r>
              <a:rPr lang="uk-UA" sz="1800" dirty="0" smtClean="0"/>
              <a:t>, </a:t>
            </a:r>
            <a:r>
              <a:rPr lang="uk-UA" sz="1800" dirty="0"/>
              <a:t>який містить параметри запиту, є необов’язковим. Запит надає додаткові відомості щодо обсягу, фільтрації або роз’яснення запиту. Якщо запит присутній, перед ним ставиться знак питання (</a:t>
            </a:r>
            <a:r>
              <a:rPr lang="uk-UA" sz="1800" b="1" dirty="0"/>
              <a:t>?</a:t>
            </a:r>
            <a:r>
              <a:rPr lang="uk-UA" sz="1800" dirty="0"/>
              <a:t>). Немає спеціального синтаксису для параметрів запиту, але він зазвичай визначається як набір пар ключ-значення, розділених амперсандом </a:t>
            </a:r>
            <a:r>
              <a:rPr lang="uk-UA" sz="1800" dirty="0" smtClean="0"/>
              <a:t>(</a:t>
            </a:r>
            <a:r>
              <a:rPr lang="uk-UA" sz="1800" b="1" dirty="0" smtClean="0"/>
              <a:t>&amp;</a:t>
            </a:r>
            <a:r>
              <a:rPr lang="uk-UA" sz="1800" dirty="0" smtClean="0"/>
              <a:t>). Наприклад</a:t>
            </a:r>
            <a:r>
              <a:rPr lang="uk-UA" sz="1800" dirty="0"/>
              <a:t>: </a:t>
            </a:r>
            <a:endParaRPr lang="en-US" sz="1800" dirty="0"/>
          </a:p>
          <a:p>
            <a:pPr marL="0" indent="0">
              <a:buNone/>
            </a:pPr>
            <a:endParaRPr lang="en-US" sz="1800" dirty="0" smtClean="0"/>
          </a:p>
          <a:p>
            <a:pPr marL="0" indent="0">
              <a:buNone/>
            </a:pPr>
            <a:r>
              <a:rPr lang="en-US" sz="1800" b="1" dirty="0" smtClean="0"/>
              <a:t>HTTP method</a:t>
            </a:r>
            <a:endParaRPr lang="en-US" sz="1800" dirty="0" smtClean="0"/>
          </a:p>
          <a:p>
            <a:pPr marL="0" indent="0">
              <a:buNone/>
            </a:pPr>
            <a:endParaRPr lang="uk-UA" sz="1800" dirty="0" smtClean="0"/>
          </a:p>
          <a:p>
            <a:pPr marL="0" indent="0">
              <a:buNone/>
            </a:pPr>
            <a:endParaRPr lang="uk-UA" sz="1800" dirty="0" smtClean="0"/>
          </a:p>
          <a:p>
            <a:pPr marL="0" indent="0">
              <a:buNone/>
            </a:pPr>
            <a:r>
              <a:rPr lang="en-US" sz="1800" dirty="0" smtClean="0"/>
              <a:t>REST</a:t>
            </a:r>
            <a:r>
              <a:rPr lang="uk-UA" sz="1800" dirty="0" smtClean="0"/>
              <a:t> </a:t>
            </a:r>
            <a:r>
              <a:rPr lang="en-US" sz="1800" dirty="0" smtClean="0"/>
              <a:t>API </a:t>
            </a:r>
            <a:r>
              <a:rPr lang="uk-UA" sz="1800" dirty="0" smtClean="0"/>
              <a:t>використовують </a:t>
            </a:r>
            <a:r>
              <a:rPr lang="uk-UA" sz="1800" dirty="0"/>
              <a:t>стандартні методи </a:t>
            </a:r>
            <a:r>
              <a:rPr lang="en-US" sz="1800" dirty="0"/>
              <a:t>HTTP, </a:t>
            </a:r>
            <a:r>
              <a:rPr lang="uk-UA" sz="1800" dirty="0"/>
              <a:t>також відомі як </a:t>
            </a:r>
            <a:r>
              <a:rPr lang="en-US" sz="1800" dirty="0" smtClean="0"/>
              <a:t>HTTP</a:t>
            </a:r>
            <a:r>
              <a:rPr lang="ru-RU" sz="1800" dirty="0" smtClean="0"/>
              <a:t> </a:t>
            </a:r>
            <a:r>
              <a:rPr lang="uk-UA" sz="1800" dirty="0" smtClean="0"/>
              <a:t>дієслова </a:t>
            </a:r>
            <a:r>
              <a:rPr lang="en-US" sz="1800" dirty="0" smtClean="0"/>
              <a:t>(</a:t>
            </a:r>
            <a:r>
              <a:rPr lang="en-US" sz="1800" b="1" dirty="0" smtClean="0"/>
              <a:t>HTTP verbs</a:t>
            </a:r>
            <a:r>
              <a:rPr lang="en-US" sz="1800" dirty="0" smtClean="0"/>
              <a:t>), </a:t>
            </a:r>
            <a:r>
              <a:rPr lang="uk-UA" sz="1800" dirty="0"/>
              <a:t>як спосіб повідомити веб-сервісу, яка дія запитується для даного ресурсу. Немає стандарту, який визначає, який метод </a:t>
            </a:r>
            <a:r>
              <a:rPr lang="en-US" sz="1800" dirty="0"/>
              <a:t>HTTP </a:t>
            </a:r>
            <a:r>
              <a:rPr lang="uk-UA" sz="1800" dirty="0"/>
              <a:t>зіставляється з </a:t>
            </a:r>
            <a:r>
              <a:rPr lang="uk-UA" sz="1800" dirty="0" smtClean="0"/>
              <a:t>яким дієсловом, </a:t>
            </a:r>
            <a:r>
              <a:rPr lang="uk-UA" sz="1800" dirty="0"/>
              <a:t>але запропоноване зіставлення виглядає так: </a:t>
            </a:r>
            <a:endParaRPr lang="en-US" sz="1800" dirty="0"/>
          </a:p>
        </p:txBody>
      </p:sp>
      <p:pic>
        <p:nvPicPr>
          <p:cNvPr id="2" name="Picture 1"/>
          <p:cNvPicPr>
            <a:picLocks noChangeAspect="1"/>
          </p:cNvPicPr>
          <p:nvPr/>
        </p:nvPicPr>
        <p:blipFill>
          <a:blip r:embed="rId2"/>
          <a:stretch>
            <a:fillRect/>
          </a:stretch>
        </p:blipFill>
        <p:spPr>
          <a:xfrm>
            <a:off x="393212" y="1819982"/>
            <a:ext cx="9180714" cy="579186"/>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34368950"/>
              </p:ext>
            </p:extLst>
          </p:nvPr>
        </p:nvGraphicFramePr>
        <p:xfrm>
          <a:off x="388572" y="4291343"/>
          <a:ext cx="9185354" cy="1995441"/>
        </p:xfrm>
        <a:graphic>
          <a:graphicData uri="http://schemas.openxmlformats.org/drawingml/2006/table">
            <a:tbl>
              <a:tblPr/>
              <a:tblGrid>
                <a:gridCol w="2413362"/>
                <a:gridCol w="2263367"/>
                <a:gridCol w="4508625"/>
              </a:tblGrid>
              <a:tr h="216254">
                <a:tc>
                  <a:txBody>
                    <a:bodyPr/>
                    <a:lstStyle/>
                    <a:p>
                      <a:pPr algn="ctr"/>
                      <a:r>
                        <a:rPr lang="en-US" sz="1800" dirty="0">
                          <a:effectLst/>
                        </a:rPr>
                        <a:t>HTTP Method</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800" dirty="0">
                          <a:effectLst/>
                        </a:rPr>
                        <a:t>Action</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800" dirty="0"/>
                        <a:t>Description</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326401">
                <a:tc>
                  <a:txBody>
                    <a:bodyPr/>
                    <a:lstStyle/>
                    <a:p>
                      <a:pPr algn="ctr"/>
                      <a:r>
                        <a:rPr lang="en-US" sz="1600" dirty="0"/>
                        <a:t>POST</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600"/>
                        <a:t>Create</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dirty="0" smtClean="0"/>
                        <a:t>Створити новий об’єкт або ресурс. </a:t>
                      </a:r>
                      <a:endParaRPr lang="en-US" sz="1600" dirty="0"/>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80246">
                <a:tc>
                  <a:txBody>
                    <a:bodyPr/>
                    <a:lstStyle/>
                    <a:p>
                      <a:pPr algn="ctr"/>
                      <a:r>
                        <a:rPr lang="en-US" sz="1600" dirty="0"/>
                        <a:t>GET</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600" dirty="0"/>
                        <a:t>Read</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dirty="0" smtClean="0"/>
                        <a:t>Отримати інформацію про ресурс із системи. </a:t>
                      </a:r>
                      <a:endParaRPr lang="en-US" sz="1600" dirty="0"/>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71604">
                <a:tc>
                  <a:txBody>
                    <a:bodyPr/>
                    <a:lstStyle/>
                    <a:p>
                      <a:pPr algn="ctr"/>
                      <a:r>
                        <a:rPr lang="en-US" sz="1600" dirty="0"/>
                        <a:t>PUT</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600" dirty="0"/>
                        <a:t>Update</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dirty="0" smtClean="0"/>
                        <a:t>Заміна або оновлення існуючого ресурсу. </a:t>
                      </a:r>
                      <a:endParaRPr lang="en-US" sz="1600" dirty="0"/>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407406">
                <a:tc>
                  <a:txBody>
                    <a:bodyPr/>
                    <a:lstStyle/>
                    <a:p>
                      <a:pPr algn="ctr"/>
                      <a:r>
                        <a:rPr lang="en-US" sz="1600"/>
                        <a:t>PATCH</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600" dirty="0"/>
                        <a:t>Partial Update</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600" dirty="0" smtClean="0"/>
                        <a:t>Оновлення деяких деталей з наявного ресурсу </a:t>
                      </a:r>
                      <a:r>
                        <a:rPr lang="en-US" sz="1600" dirty="0" smtClean="0"/>
                        <a:t>.</a:t>
                      </a:r>
                      <a:endParaRPr lang="en-US" sz="1600" dirty="0"/>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98764">
                <a:tc>
                  <a:txBody>
                    <a:bodyPr/>
                    <a:lstStyle/>
                    <a:p>
                      <a:pPr algn="ctr"/>
                      <a:r>
                        <a:rPr lang="en-US" sz="1600"/>
                        <a:t>DELETE</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600" dirty="0"/>
                        <a:t>Delete</a:t>
                      </a:r>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uk-UA" sz="1600" dirty="0" smtClean="0"/>
                        <a:t>Видалення ресурсу із системи. </a:t>
                      </a:r>
                      <a:endParaRPr lang="en-US" sz="1600" dirty="0"/>
                    </a:p>
                  </a:txBody>
                  <a:tcPr marL="32232" marR="32232" marT="16116" marB="161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4154962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t>Header</a:t>
            </a:r>
            <a:endParaRPr lang="en-US" sz="1800" dirty="0" smtClean="0"/>
          </a:p>
          <a:p>
            <a:pPr marL="0" indent="0">
              <a:buNone/>
            </a:pPr>
            <a:r>
              <a:rPr lang="en-US" sz="1800" dirty="0"/>
              <a:t>API REST </a:t>
            </a:r>
            <a:r>
              <a:rPr lang="uk-UA" sz="1800" dirty="0"/>
              <a:t>використовують стандартний формат заголовка </a:t>
            </a:r>
            <a:r>
              <a:rPr lang="en-US" sz="1800" dirty="0"/>
              <a:t>HTTP </a:t>
            </a:r>
            <a:r>
              <a:rPr lang="uk-UA" sz="1800" dirty="0"/>
              <a:t>для передачі додаткової інформації між клієнтом і сервером, але ця додаткова інформація необов’язкова. Заголовки </a:t>
            </a:r>
            <a:r>
              <a:rPr lang="en-US" sz="1800" dirty="0"/>
              <a:t>HTTP </a:t>
            </a:r>
            <a:r>
              <a:rPr lang="uk-UA" sz="1800" dirty="0"/>
              <a:t>відформатовані як пари ім’я-значення, розділені двокрапкою (</a:t>
            </a:r>
            <a:r>
              <a:rPr lang="uk-UA" sz="1800" b="1" dirty="0"/>
              <a:t>:</a:t>
            </a:r>
            <a:r>
              <a:rPr lang="uk-UA" sz="1800" dirty="0"/>
              <a:t>) , </a:t>
            </a:r>
            <a:r>
              <a:rPr lang="uk-UA" sz="1800" b="1" dirty="0"/>
              <a:t>[ім’я]:[значення]</a:t>
            </a:r>
            <a:r>
              <a:rPr lang="uk-UA" sz="1800" dirty="0"/>
              <a:t>.</a:t>
            </a:r>
            <a:r>
              <a:rPr lang="uk-UA" sz="1800" b="1" dirty="0"/>
              <a:t> </a:t>
            </a:r>
            <a:r>
              <a:rPr lang="uk-UA" sz="1800" dirty="0"/>
              <a:t>Визначено деякі стандартні заголовки </a:t>
            </a:r>
            <a:r>
              <a:rPr lang="en-US" sz="1800" dirty="0"/>
              <a:t>HTTP, </a:t>
            </a:r>
            <a:r>
              <a:rPr lang="uk-UA" sz="1800" dirty="0"/>
              <a:t>але веб-сервіс, який приймає запит </a:t>
            </a:r>
            <a:r>
              <a:rPr lang="en-US" sz="1800" dirty="0"/>
              <a:t>REST API, </a:t>
            </a:r>
            <a:r>
              <a:rPr lang="uk-UA" sz="1800" dirty="0"/>
              <a:t>може визначити спеціальні заголовки для прийняття. </a:t>
            </a:r>
            <a:endParaRPr lang="uk-UA" sz="1800" dirty="0" smtClean="0"/>
          </a:p>
          <a:p>
            <a:pPr marL="0" indent="0">
              <a:buNone/>
            </a:pPr>
            <a:endParaRPr lang="uk-UA" sz="1800" dirty="0"/>
          </a:p>
          <a:p>
            <a:pPr marL="0" indent="0">
              <a:buNone/>
            </a:pPr>
            <a:endParaRPr lang="uk-UA" sz="1800" dirty="0" smtClean="0"/>
          </a:p>
          <a:p>
            <a:pPr marL="0" indent="0">
              <a:buNone/>
            </a:pPr>
            <a:r>
              <a:rPr lang="uk-UA" sz="1800" dirty="0" smtClean="0"/>
              <a:t>Існує </a:t>
            </a:r>
            <a:r>
              <a:rPr lang="uk-UA" sz="1800" dirty="0"/>
              <a:t>два типи заголовків: заголовки запитів і заголовки сутностей. </a:t>
            </a:r>
            <a:endParaRPr lang="uk-UA" sz="1800" dirty="0" smtClean="0"/>
          </a:p>
          <a:p>
            <a:pPr marL="0" indent="0">
              <a:buNone/>
            </a:pPr>
            <a:endParaRPr lang="uk-UA" sz="1800" b="1" dirty="0" smtClean="0"/>
          </a:p>
          <a:p>
            <a:pPr marL="0" indent="0">
              <a:buNone/>
            </a:pPr>
            <a:r>
              <a:rPr lang="uk-UA" sz="1800" b="1" dirty="0" smtClean="0"/>
              <a:t>Заголовки запитів (</a:t>
            </a:r>
            <a:r>
              <a:rPr lang="en-US" sz="1800" b="1" dirty="0" smtClean="0"/>
              <a:t>Request headers</a:t>
            </a:r>
            <a:r>
              <a:rPr lang="uk-UA" sz="1800" b="1" dirty="0" smtClean="0"/>
              <a:t>)</a:t>
            </a:r>
            <a:endParaRPr lang="en-US" sz="1800" dirty="0" smtClean="0"/>
          </a:p>
          <a:p>
            <a:pPr marL="0" indent="0">
              <a:buNone/>
            </a:pPr>
            <a:r>
              <a:rPr lang="ru-RU" sz="1800" dirty="0"/>
              <a:t>Заголовки запиту містять додаткову інформацію, яка не стосується змісту повідомлення. Наприклад, ось типовий заголовок запиту, який ви можете знайти для запиту REST API: </a:t>
            </a:r>
            <a:endParaRPr lang="en-US" sz="1800" dirty="0" smtClean="0"/>
          </a:p>
          <a:p>
            <a:pPr marL="0" indent="0">
              <a:buNone/>
            </a:pPr>
            <a:endParaRPr lang="uk-UA" sz="1800" dirty="0"/>
          </a:p>
        </p:txBody>
      </p:sp>
      <p:graphicFrame>
        <p:nvGraphicFramePr>
          <p:cNvPr id="2" name="Table 1"/>
          <p:cNvGraphicFramePr>
            <a:graphicFrameLocks noGrp="1"/>
          </p:cNvGraphicFramePr>
          <p:nvPr>
            <p:extLst>
              <p:ext uri="{D42A27DB-BD31-4B8C-83A1-F6EECF244321}">
                <p14:modId xmlns:p14="http://schemas.microsoft.com/office/powerpoint/2010/main" val="3022489451"/>
              </p:ext>
            </p:extLst>
          </p:nvPr>
        </p:nvGraphicFramePr>
        <p:xfrm>
          <a:off x="325925" y="4475642"/>
          <a:ext cx="10963746" cy="1282363"/>
        </p:xfrm>
        <a:graphic>
          <a:graphicData uri="http://schemas.openxmlformats.org/drawingml/2006/table">
            <a:tbl>
              <a:tblPr/>
              <a:tblGrid>
                <a:gridCol w="2267576"/>
                <a:gridCol w="4264018"/>
                <a:gridCol w="4432152"/>
              </a:tblGrid>
              <a:tr h="0">
                <a:tc>
                  <a:txBody>
                    <a:bodyPr/>
                    <a:lstStyle/>
                    <a:p>
                      <a:pPr algn="l"/>
                      <a:r>
                        <a:rPr lang="uk-UA" sz="1700" dirty="0" smtClean="0">
                          <a:effectLst/>
                        </a:rPr>
                        <a:t>Ключ</a:t>
                      </a:r>
                      <a:endParaRPr lang="en-US" sz="1700" dirty="0">
                        <a:effectLst/>
                      </a:endParaRPr>
                    </a:p>
                  </a:txBody>
                  <a:tcPr marL="87027" marR="87027" marT="43513" marB="435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r>
                        <a:rPr lang="uk-UA" sz="1700" dirty="0" smtClean="0">
                          <a:effectLst/>
                        </a:rPr>
                        <a:t>Приклад значення</a:t>
                      </a:r>
                      <a:endParaRPr lang="en-US" sz="1700" dirty="0">
                        <a:effectLst/>
                      </a:endParaRPr>
                    </a:p>
                  </a:txBody>
                  <a:tcPr marL="87027" marR="87027" marT="43513" marB="435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r>
                        <a:rPr lang="uk-UA" sz="1700" dirty="0" smtClean="0"/>
                        <a:t>Опис</a:t>
                      </a:r>
                      <a:endParaRPr lang="en-US" sz="1700" dirty="0"/>
                    </a:p>
                  </a:txBody>
                  <a:tcPr marL="87027" marR="87027" marT="43513" marB="435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936257">
                <a:tc>
                  <a:txBody>
                    <a:bodyPr/>
                    <a:lstStyle/>
                    <a:p>
                      <a:r>
                        <a:rPr lang="en-US" sz="1700" dirty="0" smtClean="0"/>
                        <a:t>Authorization</a:t>
                      </a:r>
                      <a:endParaRPr lang="en-US" sz="1700" dirty="0"/>
                    </a:p>
                  </a:txBody>
                  <a:tcPr marL="87027" marR="87027" marT="43513" marB="435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700" dirty="0"/>
                        <a:t>Basic dmFncmFudDp2YWdyYW50</a:t>
                      </a:r>
                    </a:p>
                  </a:txBody>
                  <a:tcPr marL="87027" marR="87027" marT="43513" marB="435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ru-RU" sz="1600" dirty="0" smtClean="0"/>
                        <a:t>Надає облікові дані для авторизації запиту </a:t>
                      </a:r>
                      <a:endParaRPr lang="en-US" sz="1700" dirty="0"/>
                    </a:p>
                  </a:txBody>
                  <a:tcPr marL="87027" marR="87027" marT="43513" marB="435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3590507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effectLst/>
              </a:rPr>
              <a:t>Заголовки сутностей (</a:t>
            </a:r>
            <a:r>
              <a:rPr lang="en-US" sz="1800" b="1" dirty="0" smtClean="0">
                <a:effectLst/>
              </a:rPr>
              <a:t>Entity headers</a:t>
            </a:r>
            <a:r>
              <a:rPr lang="uk-UA" sz="1800" b="1" dirty="0" smtClean="0">
                <a:effectLst/>
              </a:rPr>
              <a:t>)</a:t>
            </a:r>
            <a:endParaRPr lang="en-US" sz="1800" dirty="0" smtClean="0">
              <a:effectLst/>
            </a:endParaRPr>
          </a:p>
          <a:p>
            <a:pPr marL="0" indent="0">
              <a:buNone/>
            </a:pPr>
            <a:r>
              <a:rPr lang="ru-RU" sz="1800" dirty="0"/>
              <a:t>Заголовки сутностей — це додаткова інформація, яка описує зміст тіла повідомлення. Ось типовий заголовок сутності, який ви можете знайти для запиту REST API: </a:t>
            </a:r>
            <a:endParaRPr lang="en-US" sz="1800" dirty="0"/>
          </a:p>
          <a:p>
            <a:pPr marL="0" indent="0">
              <a:buNone/>
            </a:pPr>
            <a:endParaRPr lang="en-US" sz="1800" dirty="0" smtClean="0">
              <a:effectLst/>
            </a:endParaRPr>
          </a:p>
          <a:p>
            <a:pPr marL="0" indent="0">
              <a:buNone/>
            </a:pPr>
            <a:endParaRPr lang="en-US" sz="1800" dirty="0"/>
          </a:p>
          <a:p>
            <a:pPr marL="0" indent="0">
              <a:buNone/>
            </a:pPr>
            <a:endParaRPr lang="en-US" sz="1800" dirty="0" smtClean="0">
              <a:effectLst/>
            </a:endParaRPr>
          </a:p>
          <a:p>
            <a:pPr marL="0" indent="0">
              <a:buNone/>
            </a:pPr>
            <a:endParaRPr lang="uk-UA" sz="1800" b="1" dirty="0" smtClean="0">
              <a:effectLst/>
            </a:endParaRPr>
          </a:p>
          <a:p>
            <a:pPr marL="0" indent="0">
              <a:buNone/>
            </a:pPr>
            <a:endParaRPr lang="uk-UA" sz="1800" b="1" dirty="0" smtClean="0">
              <a:effectLst/>
            </a:endParaRPr>
          </a:p>
          <a:p>
            <a:pPr marL="0" indent="0">
              <a:buNone/>
            </a:pPr>
            <a:endParaRPr lang="uk-UA" sz="1800" b="1" dirty="0"/>
          </a:p>
          <a:p>
            <a:pPr marL="0" indent="0">
              <a:buNone/>
            </a:pPr>
            <a:r>
              <a:rPr lang="uk-UA" sz="1800" b="1" dirty="0" smtClean="0">
                <a:effectLst/>
              </a:rPr>
              <a:t>Тіло (</a:t>
            </a:r>
            <a:r>
              <a:rPr lang="en-US" sz="1800" b="1" dirty="0" smtClean="0">
                <a:effectLst/>
              </a:rPr>
              <a:t>Body</a:t>
            </a:r>
            <a:r>
              <a:rPr lang="uk-UA" sz="1800" b="1" dirty="0" smtClean="0">
                <a:effectLst/>
              </a:rPr>
              <a:t>)</a:t>
            </a:r>
            <a:endParaRPr lang="en-US" sz="1800" dirty="0" smtClean="0">
              <a:effectLst/>
            </a:endParaRPr>
          </a:p>
          <a:p>
            <a:pPr marL="0" indent="0">
              <a:buNone/>
            </a:pPr>
            <a:r>
              <a:rPr lang="uk-UA" sz="1800" dirty="0"/>
              <a:t>Тіло запиту </a:t>
            </a:r>
            <a:r>
              <a:rPr lang="en-US" sz="1800" dirty="0"/>
              <a:t>REST API </a:t>
            </a:r>
            <a:r>
              <a:rPr lang="uk-UA" sz="1800" dirty="0"/>
              <a:t>містить дані, що стосуються ресурсу, яким клієнт хоче маніпулювати. Запити </a:t>
            </a:r>
            <a:r>
              <a:rPr lang="en-US" sz="1800" dirty="0"/>
              <a:t>REST API, </a:t>
            </a:r>
            <a:r>
              <a:rPr lang="uk-UA" sz="1800" dirty="0"/>
              <a:t>які використовують метод </a:t>
            </a:r>
            <a:r>
              <a:rPr lang="en-US" sz="1800" dirty="0"/>
              <a:t>HTTP POST, PUT </a:t>
            </a:r>
            <a:r>
              <a:rPr lang="uk-UA" sz="1800" dirty="0"/>
              <a:t>і </a:t>
            </a:r>
            <a:r>
              <a:rPr lang="en-US" sz="1800" dirty="0"/>
              <a:t>PATCH, </a:t>
            </a:r>
            <a:r>
              <a:rPr lang="uk-UA" sz="1800" dirty="0"/>
              <a:t>зазвичай містять тіло. Залежно від методу </a:t>
            </a:r>
            <a:r>
              <a:rPr lang="en-US" sz="1800" dirty="0"/>
              <a:t>HTTP, </a:t>
            </a:r>
            <a:r>
              <a:rPr lang="uk-UA" sz="1800" dirty="0"/>
              <a:t>тіло є необов’язковим, але якщо дані надаються в тілі, тип даних необхідно вказати в заголовку за допомогою ключа </a:t>
            </a:r>
            <a:r>
              <a:rPr lang="en-US" sz="1800" dirty="0"/>
              <a:t>Content-Type. </a:t>
            </a:r>
            <a:r>
              <a:rPr lang="uk-UA" sz="1800" dirty="0"/>
              <a:t>Деякі </a:t>
            </a:r>
            <a:r>
              <a:rPr lang="en-US" sz="1800" dirty="0"/>
              <a:t>API </a:t>
            </a:r>
            <a:r>
              <a:rPr lang="uk-UA" sz="1800" dirty="0"/>
              <a:t>створені для прийому кількох типів даних у запиті. </a:t>
            </a:r>
            <a:endParaRPr lang="en-US" sz="1800" dirty="0">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754057005"/>
              </p:ext>
            </p:extLst>
          </p:nvPr>
        </p:nvGraphicFramePr>
        <p:xfrm>
          <a:off x="471409" y="1448553"/>
          <a:ext cx="8563950" cy="1005840"/>
        </p:xfrm>
        <a:graphic>
          <a:graphicData uri="http://schemas.openxmlformats.org/drawingml/2006/table">
            <a:tbl>
              <a:tblPr/>
              <a:tblGrid>
                <a:gridCol w="2456227"/>
                <a:gridCol w="2604031"/>
                <a:gridCol w="3503692"/>
              </a:tblGrid>
              <a:tr h="316986">
                <a:tc>
                  <a:txBody>
                    <a:bodyPr/>
                    <a:lstStyle/>
                    <a:p>
                      <a:r>
                        <a:rPr lang="en-US" dirty="0">
                          <a:effectLst/>
                        </a:rPr>
                        <a:t>Key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US" dirty="0">
                          <a:effectLst/>
                        </a:rPr>
                        <a:t>Example 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US" dirty="0"/>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0">
                <a:tc>
                  <a:txBody>
                    <a:bodyPr/>
                    <a:lstStyle/>
                    <a:p>
                      <a:r>
                        <a:rPr lang="en-US" dirty="0"/>
                        <a:t>Content-Type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a:t>application/json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dirty="0"/>
                        <a:t>Specify the format of the data in the body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1691321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8231" y="271604"/>
            <a:ext cx="11615596" cy="6586396"/>
          </a:xfrm>
        </p:spPr>
        <p:txBody>
          <a:bodyPr>
            <a:normAutofit fontScale="92500" lnSpcReduction="10000"/>
          </a:bodyPr>
          <a:lstStyle/>
          <a:p>
            <a:pPr marL="0" indent="0">
              <a:buNone/>
            </a:pPr>
            <a:r>
              <a:rPr lang="en-US" sz="1800" b="1" dirty="0" smtClean="0">
                <a:effectLst/>
              </a:rPr>
              <a:t>REST API Responses</a:t>
            </a:r>
          </a:p>
          <a:p>
            <a:pPr marL="0" indent="0">
              <a:buNone/>
            </a:pPr>
            <a:r>
              <a:rPr lang="uk-UA" sz="1800" dirty="0"/>
              <a:t>Відповіді </a:t>
            </a:r>
            <a:r>
              <a:rPr lang="en-US" sz="1800" dirty="0" smtClean="0"/>
              <a:t>REST</a:t>
            </a:r>
            <a:r>
              <a:rPr lang="uk-UA" sz="1800" dirty="0" smtClean="0"/>
              <a:t> </a:t>
            </a:r>
            <a:r>
              <a:rPr lang="en-US" sz="1800" dirty="0" smtClean="0"/>
              <a:t>API</a:t>
            </a:r>
            <a:r>
              <a:rPr lang="uk-UA" sz="1800" dirty="0" smtClean="0"/>
              <a:t> (</a:t>
            </a:r>
            <a:r>
              <a:rPr lang="en-US" sz="1800" dirty="0"/>
              <a:t>REST API </a:t>
            </a:r>
            <a:r>
              <a:rPr lang="en-US" sz="1800" dirty="0" smtClean="0"/>
              <a:t>Responses</a:t>
            </a:r>
            <a:r>
              <a:rPr lang="uk-UA" sz="1800" dirty="0" smtClean="0"/>
              <a:t>)</a:t>
            </a:r>
            <a:r>
              <a:rPr lang="en-US" sz="1800" dirty="0" smtClean="0"/>
              <a:t> </a:t>
            </a:r>
            <a:r>
              <a:rPr lang="uk-UA" sz="1800" dirty="0" smtClean="0"/>
              <a:t>по </a:t>
            </a:r>
            <a:r>
              <a:rPr lang="uk-UA" sz="1800" dirty="0"/>
              <a:t>суті є відповідями </a:t>
            </a:r>
            <a:r>
              <a:rPr lang="en-US" sz="1800" dirty="0"/>
              <a:t>HTTP. </a:t>
            </a:r>
            <a:r>
              <a:rPr lang="uk-UA" sz="1800" dirty="0"/>
              <a:t>Ці відповіді передають результати </a:t>
            </a:r>
            <a:r>
              <a:rPr lang="en-US" sz="1800" dirty="0"/>
              <a:t>HTTP-</a:t>
            </a:r>
            <a:r>
              <a:rPr lang="uk-UA" sz="1800" dirty="0"/>
              <a:t>запиту клієнта. Відповідь може містити </a:t>
            </a:r>
            <a:r>
              <a:rPr lang="uk-UA" sz="1800" dirty="0" smtClean="0"/>
              <a:t>дані</a:t>
            </a:r>
            <a:r>
              <a:rPr lang="uk-UA" sz="1800" dirty="0"/>
              <a:t>, означати, що сервер отримав його запит, або навіть повідомляти клієнту про проблему з його запитом. </a:t>
            </a:r>
            <a:endParaRPr lang="uk-UA" sz="1800" dirty="0" smtClean="0"/>
          </a:p>
          <a:p>
            <a:pPr marL="0" indent="0">
              <a:buNone/>
            </a:pPr>
            <a:r>
              <a:rPr lang="uk-UA" sz="1800" dirty="0" smtClean="0"/>
              <a:t>Відповіді </a:t>
            </a:r>
            <a:r>
              <a:rPr lang="en-US" sz="1800" dirty="0" smtClean="0"/>
              <a:t>REST</a:t>
            </a:r>
            <a:r>
              <a:rPr lang="uk-UA" sz="1800" dirty="0" smtClean="0"/>
              <a:t> </a:t>
            </a:r>
            <a:r>
              <a:rPr lang="en-US" sz="1800" dirty="0"/>
              <a:t>API </a:t>
            </a:r>
            <a:r>
              <a:rPr lang="uk-UA" sz="1800" dirty="0" smtClean="0"/>
              <a:t>подібні </a:t>
            </a:r>
            <a:r>
              <a:rPr lang="uk-UA" sz="1800" dirty="0"/>
              <a:t>до запитів, але складаються з трьох основних компонентів: </a:t>
            </a:r>
            <a:endParaRPr lang="uk-UA" sz="1800" dirty="0" smtClean="0"/>
          </a:p>
          <a:p>
            <a:r>
              <a:rPr lang="en-US" sz="1800" dirty="0" smtClean="0">
                <a:effectLst/>
              </a:rPr>
              <a:t>HTTP Status</a:t>
            </a:r>
          </a:p>
          <a:p>
            <a:r>
              <a:rPr lang="en-US" sz="1800" dirty="0" smtClean="0">
                <a:effectLst/>
              </a:rPr>
              <a:t>Header</a:t>
            </a:r>
          </a:p>
          <a:p>
            <a:r>
              <a:rPr lang="en-US" sz="1800" dirty="0" smtClean="0">
                <a:effectLst/>
              </a:rPr>
              <a:t>Body</a:t>
            </a:r>
            <a:endParaRPr lang="uk-UA" sz="1800" dirty="0" smtClean="0">
              <a:effectLst/>
            </a:endParaRPr>
          </a:p>
          <a:p>
            <a:endParaRPr lang="en-US" sz="1800" dirty="0" smtClean="0">
              <a:effectLst/>
            </a:endParaRPr>
          </a:p>
          <a:p>
            <a:pPr marL="0" indent="0">
              <a:buNone/>
            </a:pPr>
            <a:r>
              <a:rPr lang="en-US" sz="1800" b="1" dirty="0" smtClean="0">
                <a:effectLst/>
              </a:rPr>
              <a:t>HTTP status</a:t>
            </a:r>
            <a:endParaRPr lang="en-US" sz="1800" dirty="0" smtClean="0">
              <a:effectLst/>
            </a:endParaRPr>
          </a:p>
          <a:p>
            <a:pPr marL="0" indent="0">
              <a:buNone/>
            </a:pPr>
            <a:r>
              <a:rPr lang="en-US" sz="1800" dirty="0"/>
              <a:t>API REST </a:t>
            </a:r>
            <a:r>
              <a:rPr lang="uk-UA" sz="1800" dirty="0"/>
              <a:t>використовують стандартні коди статусу </a:t>
            </a:r>
            <a:r>
              <a:rPr lang="en-US" sz="1800" dirty="0"/>
              <a:t>HTTP </a:t>
            </a:r>
            <a:r>
              <a:rPr lang="uk-UA" sz="1800" dirty="0"/>
              <a:t>у відповіді, щоб повідомити клієнта, чи був запит успішним чи невдалим. Сам код статусу </a:t>
            </a:r>
            <a:r>
              <a:rPr lang="en-US" sz="1800" dirty="0"/>
              <a:t>HTTP </a:t>
            </a:r>
            <a:r>
              <a:rPr lang="uk-UA" sz="1800" dirty="0"/>
              <a:t>може допомогти клієнту визначити причину помилки, а іноді може надати пропозиції щодо вирішення проблеми. Коди статусу </a:t>
            </a:r>
            <a:r>
              <a:rPr lang="en-US" sz="1800" dirty="0"/>
              <a:t>HTTP </a:t>
            </a:r>
            <a:r>
              <a:rPr lang="uk-UA" sz="1800" dirty="0"/>
              <a:t>завжди тризначні. Перша цифра — це категорія відповіді. Дві інші цифри не мають значення, але зазвичай призначаються </a:t>
            </a:r>
            <a:r>
              <a:rPr lang="uk-UA" sz="1800" dirty="0" smtClean="0"/>
              <a:t>по порядку. </a:t>
            </a:r>
            <a:endParaRPr lang="uk-UA" sz="1800" dirty="0" smtClean="0"/>
          </a:p>
          <a:p>
            <a:pPr marL="0" indent="0">
              <a:buNone/>
            </a:pPr>
            <a:endParaRPr lang="uk-UA" sz="1800" dirty="0" smtClean="0"/>
          </a:p>
          <a:p>
            <a:pPr marL="0" indent="0">
              <a:buNone/>
            </a:pPr>
            <a:r>
              <a:rPr lang="uk-UA" sz="1800" dirty="0" smtClean="0"/>
              <a:t>Існує </a:t>
            </a:r>
            <a:r>
              <a:rPr lang="uk-UA" sz="1800" dirty="0"/>
              <a:t>п'ять різних категорій: </a:t>
            </a:r>
            <a:endParaRPr lang="uk-UA" sz="1800" dirty="0" smtClean="0"/>
          </a:p>
          <a:p>
            <a:pPr marL="0" indent="0">
              <a:buNone/>
            </a:pPr>
            <a:r>
              <a:rPr lang="en-US" sz="1800" b="1" dirty="0" smtClean="0">
                <a:effectLst/>
              </a:rPr>
              <a:t>1xx</a:t>
            </a:r>
            <a:r>
              <a:rPr lang="en-US" sz="1800" dirty="0" smtClean="0">
                <a:effectLst/>
              </a:rPr>
              <a:t> - Informational</a:t>
            </a:r>
          </a:p>
          <a:p>
            <a:pPr marL="0" indent="0">
              <a:buNone/>
            </a:pPr>
            <a:r>
              <a:rPr lang="en-US" sz="1800" b="1" dirty="0" smtClean="0">
                <a:effectLst/>
              </a:rPr>
              <a:t>2xx</a:t>
            </a:r>
            <a:r>
              <a:rPr lang="en-US" sz="1800" dirty="0" smtClean="0">
                <a:effectLst/>
              </a:rPr>
              <a:t> - Success</a:t>
            </a:r>
          </a:p>
          <a:p>
            <a:pPr marL="0" indent="0">
              <a:buNone/>
            </a:pPr>
            <a:r>
              <a:rPr lang="en-US" sz="1800" b="1" dirty="0" smtClean="0">
                <a:effectLst/>
              </a:rPr>
              <a:t>3xx</a:t>
            </a:r>
            <a:r>
              <a:rPr lang="en-US" sz="1800" dirty="0" smtClean="0">
                <a:effectLst/>
              </a:rPr>
              <a:t> - Redirection</a:t>
            </a:r>
          </a:p>
          <a:p>
            <a:pPr marL="0" indent="0">
              <a:buNone/>
            </a:pPr>
            <a:r>
              <a:rPr lang="en-US" sz="1800" b="1" dirty="0" smtClean="0">
                <a:effectLst/>
              </a:rPr>
              <a:t>4xx</a:t>
            </a:r>
            <a:r>
              <a:rPr lang="en-US" sz="1800" dirty="0" smtClean="0">
                <a:effectLst/>
              </a:rPr>
              <a:t> - Client Error</a:t>
            </a:r>
          </a:p>
          <a:p>
            <a:pPr marL="0" indent="0">
              <a:buNone/>
            </a:pPr>
            <a:r>
              <a:rPr lang="en-US" sz="1800" b="1" dirty="0" smtClean="0">
                <a:effectLst/>
              </a:rPr>
              <a:t>5xx</a:t>
            </a:r>
            <a:r>
              <a:rPr lang="en-US" sz="1800" dirty="0" smtClean="0">
                <a:effectLst/>
              </a:rPr>
              <a:t> - Server Error</a:t>
            </a:r>
          </a:p>
          <a:p>
            <a:pPr marL="0" indent="0">
              <a:buNone/>
            </a:pPr>
            <a:endParaRPr lang="uk-UA" sz="1800" dirty="0"/>
          </a:p>
        </p:txBody>
      </p:sp>
    </p:spTree>
    <p:extLst>
      <p:ext uri="{BB962C8B-B14F-4D97-AF65-F5344CB8AC3E}">
        <p14:creationId xmlns:p14="http://schemas.microsoft.com/office/powerpoint/2010/main" val="3228163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effectLst/>
              </a:rPr>
              <a:t>1xx - informational</a:t>
            </a:r>
            <a:endParaRPr lang="en-US" sz="1800" dirty="0" smtClean="0">
              <a:effectLst/>
            </a:endParaRPr>
          </a:p>
          <a:p>
            <a:pPr marL="0" indent="0">
              <a:buNone/>
            </a:pPr>
            <a:r>
              <a:rPr lang="uk-UA" sz="1800" dirty="0"/>
              <a:t>Відповіді з кодом 1</a:t>
            </a:r>
            <a:r>
              <a:rPr lang="en-US" sz="1800" dirty="0"/>
              <a:t>xx </a:t>
            </a:r>
            <a:r>
              <a:rPr lang="uk-UA" sz="1800" dirty="0"/>
              <a:t>призначені для інформаційних цілей, що вказують на те, що сервер отримав запит, але не закінчив його обробку. Клієнт повинен очікувати повної відповіді пізніше. Ці відповіді зазвичай не містять тіла. </a:t>
            </a:r>
            <a:endParaRPr lang="uk-UA" sz="1800" dirty="0" smtClean="0"/>
          </a:p>
          <a:p>
            <a:pPr marL="0" indent="0">
              <a:buNone/>
            </a:pPr>
            <a:r>
              <a:rPr lang="en-US" sz="1800" b="1" dirty="0" smtClean="0">
                <a:effectLst/>
              </a:rPr>
              <a:t>2xx - success</a:t>
            </a:r>
            <a:endParaRPr lang="en-US" sz="1800" dirty="0" smtClean="0">
              <a:effectLst/>
            </a:endParaRPr>
          </a:p>
          <a:p>
            <a:pPr marL="0" indent="0">
              <a:buNone/>
            </a:pPr>
            <a:r>
              <a:rPr lang="uk-UA" sz="1800" dirty="0"/>
              <a:t>Відповіді з кодом 2</a:t>
            </a:r>
            <a:r>
              <a:rPr lang="en-US" sz="1800" dirty="0"/>
              <a:t>xx </a:t>
            </a:r>
            <a:r>
              <a:rPr lang="uk-UA" sz="1800" dirty="0"/>
              <a:t>означають, що сервер отримав та прийняв запит. Для синхронних </a:t>
            </a:r>
            <a:r>
              <a:rPr lang="en-US" sz="1800" dirty="0"/>
              <a:t>API </a:t>
            </a:r>
            <a:r>
              <a:rPr lang="uk-UA" sz="1800" dirty="0"/>
              <a:t>ці відповіді містять запитані дані в тілі (якщо є). Для асинхронних </a:t>
            </a:r>
            <a:r>
              <a:rPr lang="en-US" sz="1800" dirty="0"/>
              <a:t>API </a:t>
            </a:r>
            <a:r>
              <a:rPr lang="uk-UA" sz="1800" dirty="0"/>
              <a:t>відповіді зазвичай не містять тіла, а код статусу 2</a:t>
            </a:r>
            <a:r>
              <a:rPr lang="en-US" sz="1800" dirty="0"/>
              <a:t>xx </a:t>
            </a:r>
            <a:r>
              <a:rPr lang="uk-UA" sz="1800" dirty="0"/>
              <a:t>є підтвердженням того, що запит отримано, але його все ще потрібно виконати. </a:t>
            </a:r>
            <a:endParaRPr lang="uk-UA" sz="1800" dirty="0" smtClean="0"/>
          </a:p>
          <a:p>
            <a:pPr marL="0" indent="0">
              <a:buNone/>
            </a:pPr>
            <a:r>
              <a:rPr lang="en-US" sz="1800" b="1" dirty="0" smtClean="0">
                <a:effectLst/>
              </a:rPr>
              <a:t>3xx - redirection</a:t>
            </a:r>
            <a:endParaRPr lang="en-US" sz="1800" dirty="0" smtClean="0">
              <a:effectLst/>
            </a:endParaRPr>
          </a:p>
          <a:p>
            <a:pPr marL="0" indent="0">
              <a:buNone/>
            </a:pPr>
            <a:r>
              <a:rPr lang="uk-UA" sz="1800" dirty="0"/>
              <a:t>Відповіді з кодом 3</a:t>
            </a:r>
            <a:r>
              <a:rPr lang="en-US" sz="1800" dirty="0"/>
              <a:t>xx </a:t>
            </a:r>
            <a:r>
              <a:rPr lang="uk-UA" sz="1800" dirty="0"/>
              <a:t>означають, що клієнт повинен виконати додаткову дію, щоб запит було виконано. У більшості випадків потрібно використовувати іншу </a:t>
            </a:r>
            <a:r>
              <a:rPr lang="en-US" sz="1800" dirty="0"/>
              <a:t>URL-</a:t>
            </a:r>
            <a:r>
              <a:rPr lang="uk-UA" sz="1800" dirty="0"/>
              <a:t>адресу. Залежно від того, як було викликано </a:t>
            </a:r>
            <a:r>
              <a:rPr lang="en-US" sz="1800" dirty="0"/>
              <a:t>REST API, </a:t>
            </a:r>
            <a:r>
              <a:rPr lang="uk-UA" sz="1800" dirty="0"/>
              <a:t>користувач може бути автоматично перенаправлений без будь-яких дій вручну. </a:t>
            </a:r>
            <a:endParaRPr lang="uk-UA" sz="1800" dirty="0" smtClean="0"/>
          </a:p>
          <a:p>
            <a:pPr marL="0" indent="0">
              <a:buNone/>
            </a:pPr>
            <a:r>
              <a:rPr lang="en-US" sz="1800" b="1" dirty="0" smtClean="0">
                <a:effectLst/>
              </a:rPr>
              <a:t>4xx - client error</a:t>
            </a:r>
            <a:endParaRPr lang="en-US" sz="1800" dirty="0" smtClean="0">
              <a:effectLst/>
            </a:endParaRPr>
          </a:p>
          <a:p>
            <a:pPr marL="0" indent="0">
              <a:buNone/>
            </a:pPr>
            <a:r>
              <a:rPr lang="uk-UA" sz="1800" dirty="0"/>
              <a:t>Відповіді з кодом 4</a:t>
            </a:r>
            <a:r>
              <a:rPr lang="en-US" sz="1800" dirty="0"/>
              <a:t>xx </a:t>
            </a:r>
            <a:r>
              <a:rPr lang="uk-UA" sz="1800" dirty="0"/>
              <a:t>означають, що запит містить помилку, таку як неправильний синтаксис або неправильне введення, що перешкоджає виконанню запиту. Клієнт повинен вжити заходів для вирішення цих проблем, перш ніж повторно надіслати запит. </a:t>
            </a:r>
            <a:endParaRPr lang="uk-UA" sz="1800" dirty="0" smtClean="0"/>
          </a:p>
          <a:p>
            <a:pPr marL="0" indent="0">
              <a:buNone/>
            </a:pPr>
            <a:r>
              <a:rPr lang="en-US" sz="1800" b="1" dirty="0" smtClean="0">
                <a:effectLst/>
              </a:rPr>
              <a:t>5xx - server error</a:t>
            </a:r>
            <a:endParaRPr lang="en-US" sz="1800" dirty="0" smtClean="0">
              <a:effectLst/>
            </a:endParaRPr>
          </a:p>
          <a:p>
            <a:pPr marL="0" indent="0">
              <a:buNone/>
            </a:pPr>
            <a:r>
              <a:rPr lang="ru-RU" sz="1800" dirty="0"/>
              <a:t>Відповіді з кодом 5xx означають, що сервер не може виконати запит, навіть якщо сам запит є дійсним. Залежно від того, який саме код статусу 5xx це, клієнт може </a:t>
            </a:r>
            <a:r>
              <a:rPr lang="ru-RU" sz="1800" dirty="0" smtClean="0"/>
              <a:t>повторити </a:t>
            </a:r>
            <a:r>
              <a:rPr lang="ru-RU" sz="1800" dirty="0"/>
              <a:t>запит пізніше. </a:t>
            </a:r>
            <a:endParaRPr lang="uk-UA" sz="1800" dirty="0"/>
          </a:p>
        </p:txBody>
      </p:sp>
    </p:spTree>
    <p:extLst>
      <p:ext uri="{BB962C8B-B14F-4D97-AF65-F5344CB8AC3E}">
        <p14:creationId xmlns:p14="http://schemas.microsoft.com/office/powerpoint/2010/main" val="4211315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a:t>Поширені коди статусу </a:t>
            </a:r>
            <a:r>
              <a:rPr lang="en-US" sz="1800" b="1" dirty="0"/>
              <a:t>HTTP </a:t>
            </a:r>
            <a:endParaRPr lang="uk-UA" sz="1800" b="1" dirty="0"/>
          </a:p>
        </p:txBody>
      </p:sp>
      <p:graphicFrame>
        <p:nvGraphicFramePr>
          <p:cNvPr id="2" name="Table 1"/>
          <p:cNvGraphicFramePr>
            <a:graphicFrameLocks noGrp="1"/>
          </p:cNvGraphicFramePr>
          <p:nvPr>
            <p:extLst>
              <p:ext uri="{D42A27DB-BD31-4B8C-83A1-F6EECF244321}">
                <p14:modId xmlns:p14="http://schemas.microsoft.com/office/powerpoint/2010/main" val="588481621"/>
              </p:ext>
            </p:extLst>
          </p:nvPr>
        </p:nvGraphicFramePr>
        <p:xfrm>
          <a:off x="624689" y="702995"/>
          <a:ext cx="10447699" cy="4876772"/>
        </p:xfrm>
        <a:graphic>
          <a:graphicData uri="http://schemas.openxmlformats.org/drawingml/2006/table">
            <a:tbl>
              <a:tblPr/>
              <a:tblGrid>
                <a:gridCol w="2027976"/>
                <a:gridCol w="2190939"/>
                <a:gridCol w="6228784"/>
              </a:tblGrid>
              <a:tr h="645971">
                <a:tc>
                  <a:txBody>
                    <a:bodyPr/>
                    <a:lstStyle/>
                    <a:p>
                      <a:pPr algn="ctr"/>
                      <a:r>
                        <a:rPr lang="en-US" sz="1400" dirty="0">
                          <a:effectLst/>
                        </a:rPr>
                        <a:t>HTTP Status Code</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400" dirty="0">
                          <a:effectLst/>
                        </a:rPr>
                        <a:t>Status Message</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uk-UA" sz="1400" dirty="0" smtClean="0"/>
                        <a:t>Описання</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445982">
                <a:tc>
                  <a:txBody>
                    <a:bodyPr/>
                    <a:lstStyle/>
                    <a:p>
                      <a:pPr algn="ctr"/>
                      <a:r>
                        <a:rPr lang="ru-RU" sz="1400" dirty="0"/>
                        <a:t>200</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OK</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був успішним і зазвичай містить корисне навантаження (тіло)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409821">
                <a:tc>
                  <a:txBody>
                    <a:bodyPr/>
                    <a:lstStyle/>
                    <a:p>
                      <a:pPr algn="ctr"/>
                      <a:r>
                        <a:rPr lang="ru-RU" sz="1400" dirty="0"/>
                        <a:t>201</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a:t>Created</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виконано, і запитуваний ресурс створено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409821">
                <a:tc>
                  <a:txBody>
                    <a:bodyPr/>
                    <a:lstStyle/>
                    <a:p>
                      <a:pPr algn="ctr"/>
                      <a:r>
                        <a:rPr lang="ru-RU" sz="1400" dirty="0"/>
                        <a:t>202</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a:t>Accepted</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прийнято до обробки та обробляється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445982">
                <a:tc>
                  <a:txBody>
                    <a:bodyPr/>
                    <a:lstStyle/>
                    <a:p>
                      <a:pPr algn="ctr"/>
                      <a:r>
                        <a:rPr lang="ru-RU" sz="1400"/>
                        <a:t>400</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Bad Request</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не буде оброблено через помилку із запитом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518303">
                <a:tc>
                  <a:txBody>
                    <a:bodyPr/>
                    <a:lstStyle/>
                    <a:p>
                      <a:pPr algn="ctr"/>
                      <a:r>
                        <a:rPr lang="ru-RU" sz="1400"/>
                        <a:t>401</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Unauthorized</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не має дійсних облікових даних автентифікації для виконання запиту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409821">
                <a:tc>
                  <a:txBody>
                    <a:bodyPr/>
                    <a:lstStyle/>
                    <a:p>
                      <a:pPr algn="ctr"/>
                      <a:r>
                        <a:rPr lang="ru-RU" sz="1400"/>
                        <a:t>403</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Forbidden</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зрозумлий, але сервер відхилив його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662946">
                <a:tc>
                  <a:txBody>
                    <a:bodyPr/>
                    <a:lstStyle/>
                    <a:p>
                      <a:pPr algn="ctr"/>
                      <a:r>
                        <a:rPr lang="ru-RU" sz="1400"/>
                        <a:t>404</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Not Found</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не може бути виконаний, оскільки на сервері не знайдено шлях до ресурсу запиту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37500">
                <a:tc>
                  <a:txBody>
                    <a:bodyPr/>
                    <a:lstStyle/>
                    <a:p>
                      <a:pPr algn="ctr"/>
                      <a:r>
                        <a:rPr lang="ru-RU" sz="1400"/>
                        <a:t>500</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Internal Server Error</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не може бути виконаний через помилку сервера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590625">
                <a:tc>
                  <a:txBody>
                    <a:bodyPr/>
                    <a:lstStyle/>
                    <a:p>
                      <a:pPr algn="ctr"/>
                      <a:r>
                        <a:rPr lang="ru-RU" sz="1400"/>
                        <a:t>503</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1400" dirty="0"/>
                        <a:t>Service Unavailable</a:t>
                      </a:r>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ru-RU" sz="1400" dirty="0" smtClean="0"/>
                        <a:t>Запит не може бути виконаний, оскільки наразі сервер не може обробити запит </a:t>
                      </a:r>
                      <a:endParaRPr lang="en-US" sz="1400" dirty="0"/>
                    </a:p>
                  </a:txBody>
                  <a:tcPr marL="12054" marR="12054" marT="6027" marB="6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4173229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t>Заголовок </a:t>
            </a:r>
            <a:endParaRPr lang="uk-UA" sz="1800" b="1" dirty="0" smtClean="0"/>
          </a:p>
          <a:p>
            <a:pPr marL="0" indent="0">
              <a:buNone/>
            </a:pPr>
            <a:r>
              <a:rPr lang="uk-UA" sz="1800" dirty="0" smtClean="0"/>
              <a:t>Так </a:t>
            </a:r>
            <a:r>
              <a:rPr lang="uk-UA" sz="1800" dirty="0"/>
              <a:t>само, як і запит, заголовок відповіді також використовує стандартний формат заголовка </a:t>
            </a:r>
            <a:r>
              <a:rPr lang="en-US" sz="1800" dirty="0"/>
              <a:t>HTTP </a:t>
            </a:r>
            <a:r>
              <a:rPr lang="uk-UA" sz="1800" dirty="0"/>
              <a:t>і також є необов'язковим. Заголовок у відповіді має надати додаткову інформацію між сервером і клієнтом у форматі пари ім’я-значення, що розділяється двокрапкою (</a:t>
            </a:r>
            <a:r>
              <a:rPr lang="uk-UA" sz="1800" b="1" dirty="0"/>
              <a:t>:</a:t>
            </a:r>
            <a:r>
              <a:rPr lang="uk-UA" sz="1800" dirty="0"/>
              <a:t>), </a:t>
            </a:r>
            <a:r>
              <a:rPr lang="uk-UA" sz="1800" b="1" dirty="0"/>
              <a:t>[ім’я]:[значення]</a:t>
            </a:r>
            <a:r>
              <a:rPr lang="uk-UA" sz="1800" dirty="0"/>
              <a:t>.</a:t>
            </a:r>
            <a:r>
              <a:rPr lang="uk-UA" sz="1800" b="1" dirty="0"/>
              <a:t> </a:t>
            </a:r>
            <a:endParaRPr lang="uk-UA" sz="1800" b="1" dirty="0" smtClean="0"/>
          </a:p>
          <a:p>
            <a:pPr marL="0" indent="0">
              <a:buNone/>
            </a:pPr>
            <a:endParaRPr lang="uk-UA" sz="1800" dirty="0" smtClean="0"/>
          </a:p>
          <a:p>
            <a:pPr marL="0" indent="0">
              <a:buNone/>
            </a:pPr>
            <a:r>
              <a:rPr lang="uk-UA" sz="1800" dirty="0" smtClean="0"/>
              <a:t>Існує </a:t>
            </a:r>
            <a:r>
              <a:rPr lang="uk-UA" sz="1800" dirty="0"/>
              <a:t>два типи заголовків: заголовки відповіді та заголовки об’єктів. </a:t>
            </a:r>
            <a:endParaRPr lang="uk-UA" sz="1800" dirty="0" smtClean="0"/>
          </a:p>
          <a:p>
            <a:pPr marL="0" indent="0">
              <a:buNone/>
            </a:pPr>
            <a:endParaRPr lang="uk-UA" sz="1800" b="1" dirty="0" smtClean="0"/>
          </a:p>
          <a:p>
            <a:pPr marL="0" indent="0">
              <a:buNone/>
            </a:pPr>
            <a:r>
              <a:rPr lang="uk-UA" sz="1800" b="1" dirty="0" smtClean="0"/>
              <a:t>Заголовки </a:t>
            </a:r>
            <a:r>
              <a:rPr lang="uk-UA" sz="1800" b="1" dirty="0"/>
              <a:t>відповідей </a:t>
            </a:r>
            <a:endParaRPr lang="uk-UA" sz="1800" b="1" dirty="0" smtClean="0"/>
          </a:p>
          <a:p>
            <a:pPr marL="0" indent="0">
              <a:buNone/>
            </a:pPr>
            <a:r>
              <a:rPr lang="uk-UA" sz="1800" dirty="0" smtClean="0"/>
              <a:t>Заголовки </a:t>
            </a:r>
            <a:r>
              <a:rPr lang="uk-UA" sz="1800" dirty="0"/>
              <a:t>відповіді містять додаткову інформацію, яка не стосується змісту повідомлення. </a:t>
            </a:r>
            <a:endParaRPr lang="uk-UA" sz="1800" dirty="0" smtClean="0"/>
          </a:p>
          <a:p>
            <a:pPr marL="0" indent="0">
              <a:buNone/>
            </a:pPr>
            <a:r>
              <a:rPr lang="uk-UA" sz="1800" dirty="0" smtClean="0"/>
              <a:t>Деякі </a:t>
            </a:r>
            <a:r>
              <a:rPr lang="uk-UA" sz="1800" dirty="0"/>
              <a:t>типові заголовки відповіді, які ви можете знайти для запиту </a:t>
            </a:r>
            <a:r>
              <a:rPr lang="en-US" sz="1800" dirty="0"/>
              <a:t>REST API, </a:t>
            </a:r>
            <a:r>
              <a:rPr lang="uk-UA" sz="1800" dirty="0"/>
              <a:t>включають: </a:t>
            </a:r>
            <a:endParaRPr lang="en-US" sz="1800" dirty="0"/>
          </a:p>
        </p:txBody>
      </p:sp>
      <p:graphicFrame>
        <p:nvGraphicFramePr>
          <p:cNvPr id="2" name="Table 1"/>
          <p:cNvGraphicFramePr>
            <a:graphicFrameLocks noGrp="1"/>
          </p:cNvGraphicFramePr>
          <p:nvPr>
            <p:extLst>
              <p:ext uri="{D42A27DB-BD31-4B8C-83A1-F6EECF244321}">
                <p14:modId xmlns:p14="http://schemas.microsoft.com/office/powerpoint/2010/main" val="1690744609"/>
              </p:ext>
            </p:extLst>
          </p:nvPr>
        </p:nvGraphicFramePr>
        <p:xfrm>
          <a:off x="461729" y="4128382"/>
          <a:ext cx="11099546" cy="1910280"/>
        </p:xfrm>
        <a:graphic>
          <a:graphicData uri="http://schemas.openxmlformats.org/drawingml/2006/table">
            <a:tbl>
              <a:tblPr/>
              <a:tblGrid>
                <a:gridCol w="3183465"/>
                <a:gridCol w="3860129"/>
                <a:gridCol w="4055952"/>
              </a:tblGrid>
              <a:tr h="506993">
                <a:tc>
                  <a:txBody>
                    <a:bodyPr/>
                    <a:lstStyle/>
                    <a:p>
                      <a:pPr algn="ctr"/>
                      <a:r>
                        <a:rPr lang="en-US" sz="1400" dirty="0">
                          <a:effectLst/>
                        </a:rPr>
                        <a:t>Key</a:t>
                      </a:r>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1400" dirty="0">
                          <a:effectLst/>
                        </a:rPr>
                        <a:t>Example Value</a:t>
                      </a:r>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uk-UA" sz="1400" dirty="0" smtClean="0"/>
                        <a:t>Опис</a:t>
                      </a:r>
                      <a:endParaRPr lang="en-US" sz="1400" dirty="0"/>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561315">
                <a:tc>
                  <a:txBody>
                    <a:bodyPr/>
                    <a:lstStyle/>
                    <a:p>
                      <a:pPr algn="ctr"/>
                      <a:r>
                        <a:rPr lang="en-US" sz="1400" dirty="0"/>
                        <a:t>Set-Cookie</a:t>
                      </a:r>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400" dirty="0"/>
                        <a:t>JSESSIONID=30A9DN810FQ428P; Path=/</a:t>
                      </a:r>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ru-RU" sz="1400" dirty="0" smtClean="0"/>
                        <a:t>Використовується для надсилання файлів cookie з сервера </a:t>
                      </a:r>
                      <a:endParaRPr lang="en-US" sz="1400" dirty="0"/>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841972">
                <a:tc>
                  <a:txBody>
                    <a:bodyPr/>
                    <a:lstStyle/>
                    <a:p>
                      <a:pPr algn="ctr"/>
                      <a:r>
                        <a:rPr lang="en-US" sz="1400"/>
                        <a:t>Cache-Control</a:t>
                      </a:r>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400" dirty="0"/>
                        <a:t>Cache-Control: max-age=3600, public</a:t>
                      </a:r>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ru-RU" sz="1400" dirty="0" smtClean="0"/>
                        <a:t>Вказує директиви, яким ПОВИННІ підкорятися всі механізми кешування </a:t>
                      </a:r>
                      <a:endParaRPr lang="en-US" sz="1400" dirty="0"/>
                    </a:p>
                  </a:txBody>
                  <a:tcPr marL="40290" marR="40290" marT="20145" marB="20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259559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589" y="271604"/>
            <a:ext cx="11724238" cy="6586396"/>
          </a:xfrm>
        </p:spPr>
        <p:txBody>
          <a:bodyPr>
            <a:normAutofit/>
          </a:bodyPr>
          <a:lstStyle/>
          <a:p>
            <a:pPr marL="0" indent="0">
              <a:buNone/>
            </a:pPr>
            <a:r>
              <a:rPr lang="ru-RU" sz="1800" b="1" dirty="0"/>
              <a:t>Заголовки сутностей </a:t>
            </a:r>
            <a:endParaRPr lang="ru-RU" sz="1800" b="1" dirty="0" smtClean="0"/>
          </a:p>
          <a:p>
            <a:pPr marL="0" indent="0">
              <a:buNone/>
            </a:pPr>
            <a:r>
              <a:rPr lang="ru-RU" sz="1800" dirty="0" smtClean="0"/>
              <a:t>Заголовки </a:t>
            </a:r>
            <a:r>
              <a:rPr lang="ru-RU" sz="1800" dirty="0"/>
              <a:t>сутностей — це додаткова інформація, яка описує зміст тіла повідомлення. </a:t>
            </a:r>
            <a:endParaRPr lang="ru-RU" sz="1800" dirty="0" smtClean="0"/>
          </a:p>
          <a:p>
            <a:pPr marL="0" indent="0">
              <a:buNone/>
            </a:pPr>
            <a:r>
              <a:rPr lang="ru-RU" sz="1800" dirty="0" smtClean="0"/>
              <a:t>Один </a:t>
            </a:r>
            <a:r>
              <a:rPr lang="ru-RU" sz="1800" dirty="0"/>
              <a:t>загальний заголовок сутності визначає тип даних, які повертаються: </a:t>
            </a:r>
          </a:p>
          <a:p>
            <a:pPr marL="0" indent="0">
              <a:buNone/>
            </a:pPr>
            <a:endParaRPr lang="ru-RU" sz="1800" dirty="0" smtClean="0">
              <a:effectLst/>
            </a:endParaRPr>
          </a:p>
          <a:p>
            <a:pPr marL="0" indent="0">
              <a:buNone/>
            </a:pPr>
            <a:endParaRPr lang="ru-RU" sz="1800" dirty="0"/>
          </a:p>
          <a:p>
            <a:pPr marL="0" indent="0">
              <a:buNone/>
            </a:pPr>
            <a:endParaRPr lang="uk-UA" sz="1800" b="1" dirty="0" smtClean="0"/>
          </a:p>
          <a:p>
            <a:pPr marL="0" indent="0">
              <a:buNone/>
            </a:pPr>
            <a:r>
              <a:rPr lang="en-US" sz="1800" b="1" dirty="0" smtClean="0"/>
              <a:t>Body</a:t>
            </a:r>
            <a:endParaRPr lang="en-US" sz="1800" dirty="0" smtClean="0"/>
          </a:p>
          <a:p>
            <a:pPr marL="0" indent="0">
              <a:buNone/>
            </a:pPr>
            <a:r>
              <a:rPr lang="uk-UA" sz="1800" dirty="0"/>
              <a:t>Тілом відповіді </a:t>
            </a:r>
            <a:r>
              <a:rPr lang="en-US" sz="1800" dirty="0"/>
              <a:t>REST API </a:t>
            </a:r>
            <a:r>
              <a:rPr lang="uk-UA" sz="1800" dirty="0"/>
              <a:t>є дані, які клієнт запитав у запиті </a:t>
            </a:r>
            <a:r>
              <a:rPr lang="en-US" sz="1800" dirty="0"/>
              <a:t>REST API. </a:t>
            </a:r>
            <a:r>
              <a:rPr lang="uk-UA" sz="1800" dirty="0"/>
              <a:t>Тіло є необов’язковим, але якщо дані вказано в тілі, тип даних вказується в заголовку за допомогою ключа </a:t>
            </a:r>
            <a:r>
              <a:rPr lang="en-US" sz="1800" dirty="0"/>
              <a:t>Content-type. </a:t>
            </a:r>
            <a:r>
              <a:rPr lang="uk-UA" sz="1800" dirty="0"/>
              <a:t>Якщо запит </a:t>
            </a:r>
            <a:r>
              <a:rPr lang="en-US" sz="1800" dirty="0"/>
              <a:t>REST API </a:t>
            </a:r>
            <a:r>
              <a:rPr lang="uk-UA" sz="1800" dirty="0"/>
              <a:t>був невдалим, </a:t>
            </a:r>
            <a:r>
              <a:rPr lang="uk-UA" sz="1800" dirty="0" smtClean="0"/>
              <a:t>сервер </a:t>
            </a:r>
            <a:r>
              <a:rPr lang="uk-UA" sz="1800" dirty="0"/>
              <a:t>може надати додаткову інформацію про проблему або дії, які необхідно виконати, щоб запит був успішним. </a:t>
            </a:r>
            <a:endParaRPr lang="uk-UA" sz="1800" dirty="0" smtClean="0"/>
          </a:p>
          <a:p>
            <a:pPr marL="0" indent="0">
              <a:buNone/>
            </a:pPr>
            <a:endParaRPr lang="uk-UA" sz="1800" b="1" dirty="0" smtClean="0"/>
          </a:p>
          <a:p>
            <a:pPr marL="0" indent="0">
              <a:buNone/>
            </a:pPr>
            <a:r>
              <a:rPr lang="uk-UA" sz="1800" b="1" dirty="0"/>
              <a:t>Пагінація відповідей </a:t>
            </a:r>
            <a:endParaRPr lang="uk-UA" sz="1800" b="1" dirty="0" smtClean="0"/>
          </a:p>
          <a:p>
            <a:pPr marL="0" indent="0">
              <a:buNone/>
            </a:pPr>
            <a:r>
              <a:rPr lang="uk-UA" sz="1800" dirty="0" smtClean="0"/>
              <a:t>Деякі </a:t>
            </a:r>
            <a:r>
              <a:rPr lang="en-US" sz="1800" dirty="0"/>
              <a:t>API, </a:t>
            </a:r>
            <a:r>
              <a:rPr lang="uk-UA" sz="1800" dirty="0"/>
              <a:t>наприклад </a:t>
            </a:r>
            <a:r>
              <a:rPr lang="en-US" sz="1800" dirty="0"/>
              <a:t>API </a:t>
            </a:r>
            <a:r>
              <a:rPr lang="uk-UA" sz="1800" dirty="0"/>
              <a:t>пошуку, можуть вимагати надсилання великої кількості даних у відповіді. </a:t>
            </a:r>
            <a:r>
              <a:rPr lang="uk-UA" sz="1800" dirty="0" smtClean="0"/>
              <a:t>Для зменшення використання </a:t>
            </a:r>
            <a:r>
              <a:rPr lang="uk-UA" sz="1800" dirty="0"/>
              <a:t>пропускної здатності в мережі, ці </a:t>
            </a:r>
            <a:r>
              <a:rPr lang="en-US" sz="1800" dirty="0"/>
              <a:t>API </a:t>
            </a:r>
            <a:r>
              <a:rPr lang="uk-UA" sz="1800" dirty="0"/>
              <a:t>розбиватимуть дані відповіді на </a:t>
            </a:r>
            <a:r>
              <a:rPr lang="uk-UA" sz="1800" dirty="0" smtClean="0"/>
              <a:t>сторінки. </a:t>
            </a:r>
            <a:r>
              <a:rPr lang="uk-UA" sz="1800" dirty="0"/>
              <a:t>Пагінація відповіді дозволяє розбити дані на частини. Більшість </a:t>
            </a:r>
            <a:r>
              <a:rPr lang="en-US" sz="1800" dirty="0"/>
              <a:t>API, </a:t>
            </a:r>
            <a:r>
              <a:rPr lang="uk-UA" sz="1800" dirty="0"/>
              <a:t>які реалізують розбивку на сторінки, дозволять запитувачу вказати, скільки елементів він хоче у відповіді. </a:t>
            </a:r>
            <a:endParaRPr lang="uk-UA" sz="1800" dirty="0" smtClean="0"/>
          </a:p>
          <a:p>
            <a:pPr marL="0" indent="0">
              <a:buNone/>
            </a:pPr>
            <a:r>
              <a:rPr lang="uk-UA" sz="1800" dirty="0" smtClean="0"/>
              <a:t>Оскільки </a:t>
            </a:r>
            <a:r>
              <a:rPr lang="uk-UA" sz="1800" dirty="0"/>
              <a:t>є кілька фрагментів, </a:t>
            </a:r>
            <a:r>
              <a:rPr lang="en-US" sz="1800" dirty="0"/>
              <a:t>API </a:t>
            </a:r>
            <a:r>
              <a:rPr lang="uk-UA" sz="1800" dirty="0"/>
              <a:t>також повинен дозволити запитувачу вказати, який фрагмент він хоче. Для </a:t>
            </a:r>
            <a:r>
              <a:rPr lang="en-US" sz="1800" dirty="0"/>
              <a:t>API </a:t>
            </a:r>
            <a:r>
              <a:rPr lang="uk-UA" sz="1800" dirty="0"/>
              <a:t>не існує стандартного способу реалізації розбиття на сторінки, але більшість реалізацій використовують параметр запиту, щоб вказати, яку сторінку повертати у відповіді. </a:t>
            </a:r>
            <a:endParaRPr lang="en-US" sz="1800" dirty="0" smtClean="0">
              <a:effectLst/>
            </a:endParaRPr>
          </a:p>
          <a:p>
            <a:pPr marL="0" indent="0">
              <a:buNone/>
            </a:pPr>
            <a:endParaRPr lang="uk-UA" sz="1800" dirty="0"/>
          </a:p>
        </p:txBody>
      </p:sp>
      <p:graphicFrame>
        <p:nvGraphicFramePr>
          <p:cNvPr id="2" name="Table 1"/>
          <p:cNvGraphicFramePr>
            <a:graphicFrameLocks noGrp="1"/>
          </p:cNvGraphicFramePr>
          <p:nvPr>
            <p:extLst>
              <p:ext uri="{D42A27DB-BD31-4B8C-83A1-F6EECF244321}">
                <p14:modId xmlns:p14="http://schemas.microsoft.com/office/powerpoint/2010/main" val="2893034898"/>
              </p:ext>
            </p:extLst>
          </p:nvPr>
        </p:nvGraphicFramePr>
        <p:xfrm>
          <a:off x="325925" y="1490315"/>
          <a:ext cx="10284735" cy="731520"/>
        </p:xfrm>
        <a:graphic>
          <a:graphicData uri="http://schemas.openxmlformats.org/drawingml/2006/table">
            <a:tbl>
              <a:tblPr/>
              <a:tblGrid>
                <a:gridCol w="2949765"/>
                <a:gridCol w="3206591"/>
                <a:gridCol w="4128379"/>
              </a:tblGrid>
              <a:tr h="0">
                <a:tc>
                  <a:txBody>
                    <a:bodyPr/>
                    <a:lstStyle/>
                    <a:p>
                      <a:r>
                        <a:rPr lang="en-US" dirty="0">
                          <a:effectLst/>
                        </a:rPr>
                        <a:t>Key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dirty="0">
                          <a:effectLst/>
                        </a:rPr>
                        <a:t>Example 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dirty="0"/>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a:txBody>
                    <a:bodyPr/>
                    <a:lstStyle/>
                    <a:p>
                      <a:r>
                        <a:rPr lang="en-US"/>
                        <a:t>Content-Type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dirty="0"/>
                        <a:t>application/</a:t>
                      </a:r>
                      <a:r>
                        <a:rPr lang="en-US" dirty="0" err="1"/>
                        <a:t>json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ru-RU" dirty="0" smtClean="0"/>
                        <a:t>Вказує формат даних у тілі </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Tree>
    <p:extLst>
      <p:ext uri="{BB962C8B-B14F-4D97-AF65-F5344CB8AC3E}">
        <p14:creationId xmlns:p14="http://schemas.microsoft.com/office/powerpoint/2010/main" val="111219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a:t>Стислі дані відповіді </a:t>
            </a:r>
            <a:endParaRPr lang="uk-UA" sz="1800" b="1" dirty="0" smtClean="0"/>
          </a:p>
          <a:p>
            <a:pPr marL="0" indent="0">
              <a:buNone/>
            </a:pPr>
            <a:r>
              <a:rPr lang="ru-RU" sz="1800" dirty="0" smtClean="0"/>
              <a:t>Коли </a:t>
            </a:r>
            <a:r>
              <a:rPr lang="ru-RU" sz="1800" dirty="0"/>
              <a:t>серверу потрібно надіслати дуже великі обсяги даних, які неможливо розбити на сторінки, стислі дані є ще одним способом зменшити </a:t>
            </a:r>
            <a:r>
              <a:rPr lang="ru-RU" sz="1800" dirty="0" smtClean="0"/>
              <a:t>навантаження  на пропускну </a:t>
            </a:r>
            <a:r>
              <a:rPr lang="ru-RU" sz="1800" dirty="0"/>
              <a:t>здатність. Це стиснення даних може бути запитано клієнтом через сам запит API. Щоб запитати стиснення даних, запит має додати поле </a:t>
            </a:r>
            <a:r>
              <a:rPr lang="ru-RU" sz="1800" b="1" i="1" dirty="0"/>
              <a:t>Accept-Encoding</a:t>
            </a:r>
            <a:r>
              <a:rPr lang="ru-RU" sz="1800" dirty="0"/>
              <a:t> до заголовка запиту. </a:t>
            </a:r>
            <a:endParaRPr lang="ru-RU" sz="1800" dirty="0" smtClean="0"/>
          </a:p>
          <a:p>
            <a:pPr marL="0" indent="0">
              <a:buNone/>
            </a:pPr>
            <a:endParaRPr lang="ru-RU" sz="1800" dirty="0"/>
          </a:p>
          <a:p>
            <a:pPr marL="0" indent="0">
              <a:buNone/>
            </a:pPr>
            <a:r>
              <a:rPr lang="ru-RU" sz="1800" dirty="0" smtClean="0"/>
              <a:t>Прийняті </a:t>
            </a:r>
            <a:r>
              <a:rPr lang="ru-RU" sz="1800" dirty="0"/>
              <a:t>значення: </a:t>
            </a:r>
            <a:endParaRPr lang="ru-RU" sz="1800" dirty="0" smtClean="0"/>
          </a:p>
          <a:p>
            <a:r>
              <a:rPr lang="en-US" sz="1800" dirty="0" err="1" smtClean="0"/>
              <a:t>gzip</a:t>
            </a:r>
            <a:endParaRPr lang="en-US" sz="1800" dirty="0" smtClean="0"/>
          </a:p>
          <a:p>
            <a:r>
              <a:rPr lang="en-US" sz="1800" dirty="0" smtClean="0"/>
              <a:t>compress</a:t>
            </a:r>
          </a:p>
          <a:p>
            <a:r>
              <a:rPr lang="en-US" sz="1800" dirty="0" smtClean="0"/>
              <a:t>deflate</a:t>
            </a:r>
          </a:p>
          <a:p>
            <a:r>
              <a:rPr lang="en-US" sz="1800" dirty="0" err="1" smtClean="0"/>
              <a:t>br</a:t>
            </a:r>
            <a:endParaRPr lang="en-US" sz="1800" dirty="0" smtClean="0"/>
          </a:p>
          <a:p>
            <a:r>
              <a:rPr lang="en-US" sz="1800" dirty="0" smtClean="0"/>
              <a:t>identity</a:t>
            </a:r>
          </a:p>
          <a:p>
            <a:r>
              <a:rPr lang="en-US" sz="1800" dirty="0" smtClean="0"/>
              <a:t>*</a:t>
            </a:r>
          </a:p>
          <a:p>
            <a:pPr marL="0" indent="0">
              <a:buNone/>
            </a:pPr>
            <a:endParaRPr lang="uk-UA" sz="1800" dirty="0" smtClean="0"/>
          </a:p>
          <a:p>
            <a:pPr marL="0" indent="0">
              <a:buNone/>
            </a:pPr>
            <a:r>
              <a:rPr lang="uk-UA" sz="1800" dirty="0" smtClean="0"/>
              <a:t>Якщо </a:t>
            </a:r>
            <a:r>
              <a:rPr lang="uk-UA" sz="1800" dirty="0"/>
              <a:t>сервер не може надати жоден із запитуваних типів стиснення, він надішле відповідь із кодом статусу 406 – Неприйнятно </a:t>
            </a:r>
            <a:endParaRPr lang="uk-UA" sz="1800" dirty="0" smtClean="0"/>
          </a:p>
          <a:p>
            <a:pPr marL="0" indent="0">
              <a:buNone/>
            </a:pPr>
            <a:r>
              <a:rPr lang="uk-UA" sz="1800" dirty="0" smtClean="0"/>
              <a:t>Якщо </a:t>
            </a:r>
            <a:r>
              <a:rPr lang="uk-UA" sz="1800" dirty="0"/>
              <a:t>сервер виконує стиснення, він надішле відповідь зі стисненими даними і додасть поле </a:t>
            </a:r>
            <a:r>
              <a:rPr lang="en-US" sz="1800" b="1" i="1" dirty="0"/>
              <a:t>Content-Encoding</a:t>
            </a:r>
            <a:r>
              <a:rPr lang="en-US" sz="1800" dirty="0"/>
              <a:t> </a:t>
            </a:r>
            <a:r>
              <a:rPr lang="uk-UA" sz="1800" dirty="0"/>
              <a:t>до заголовка відповіді. Значення </a:t>
            </a:r>
            <a:r>
              <a:rPr lang="en-US" sz="1800" dirty="0"/>
              <a:t>Content-Encoding — </a:t>
            </a:r>
            <a:r>
              <a:rPr lang="uk-UA" sz="1800" dirty="0"/>
              <a:t>це тип стиснення, який використовувався, що дозволяє клієнту належним чином розпакувати дані. </a:t>
            </a:r>
          </a:p>
        </p:txBody>
      </p:sp>
    </p:spTree>
    <p:extLst>
      <p:ext uri="{BB962C8B-B14F-4D97-AF65-F5344CB8AC3E}">
        <p14:creationId xmlns:p14="http://schemas.microsoft.com/office/powerpoint/2010/main" val="479042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fontScale="92500" lnSpcReduction="10000"/>
          </a:bodyPr>
          <a:lstStyle/>
          <a:p>
            <a:pPr marL="0" indent="0">
              <a:buNone/>
            </a:pPr>
            <a:r>
              <a:rPr lang="uk-UA" sz="1800" b="1" dirty="0"/>
              <a:t>Використання діаграм послідовності з </a:t>
            </a:r>
            <a:r>
              <a:rPr lang="en-US" sz="1800" b="1" dirty="0" smtClean="0">
                <a:effectLst/>
              </a:rPr>
              <a:t>REST </a:t>
            </a:r>
            <a:r>
              <a:rPr lang="en-US" sz="1800" b="1" dirty="0" smtClean="0">
                <a:effectLst/>
              </a:rPr>
              <a:t>API</a:t>
            </a:r>
          </a:p>
          <a:p>
            <a:pPr marL="0" indent="0">
              <a:buNone/>
            </a:pPr>
            <a:r>
              <a:rPr lang="uk-UA" sz="1800" dirty="0"/>
              <a:t>Діаграми послідовності використовуються для пояснення послідовності обмінів або подій. Вони забезпечують сценарій упорядкованого набору подій. Їх також називають </a:t>
            </a:r>
            <a:r>
              <a:rPr lang="uk-UA" sz="1800" u="sng" dirty="0"/>
              <a:t>діаграмами подій</a:t>
            </a:r>
            <a:r>
              <a:rPr lang="uk-UA" sz="1800" dirty="0"/>
              <a:t>. Хоча один запит </a:t>
            </a:r>
            <a:r>
              <a:rPr lang="en-US" sz="1800" dirty="0"/>
              <a:t>REST API </a:t>
            </a:r>
            <a:r>
              <a:rPr lang="uk-UA" sz="1800" dirty="0"/>
              <a:t>може служити для отримання інформації або для ініціювання змін у системі, частіше взаємодія з певною службою </a:t>
            </a:r>
            <a:r>
              <a:rPr lang="en-US" sz="1800" dirty="0"/>
              <a:t>REST API </a:t>
            </a:r>
            <a:r>
              <a:rPr lang="uk-UA" sz="1800" dirty="0"/>
              <a:t>буде послідовністю запитів. З цієї причини діаграми послідовності часто використовуються для пояснення </a:t>
            </a:r>
            <a:r>
              <a:rPr lang="uk-UA" sz="1800" dirty="0" smtClean="0"/>
              <a:t>запитів/відповідей в </a:t>
            </a:r>
            <a:r>
              <a:rPr lang="en-US" sz="1800" dirty="0"/>
              <a:t>REST API </a:t>
            </a:r>
            <a:r>
              <a:rPr lang="uk-UA" sz="1800" dirty="0"/>
              <a:t>та асинхронної діяльності. </a:t>
            </a:r>
            <a:endParaRPr lang="uk-UA" sz="1800" dirty="0" smtClean="0"/>
          </a:p>
          <a:p>
            <a:pPr marL="0" indent="0">
              <a:buNone/>
            </a:pPr>
            <a:r>
              <a:rPr lang="uk-UA" sz="1800" dirty="0" smtClean="0"/>
              <a:t>Формалізовані </a:t>
            </a:r>
            <a:r>
              <a:rPr lang="uk-UA" sz="1800" dirty="0"/>
              <a:t>діаграми послідовності тісно пов’язані та вважаються підмножиною стандартизованої системи моделювання, відомої як </a:t>
            </a:r>
            <a:r>
              <a:rPr lang="en-US" sz="1800" dirty="0"/>
              <a:t>Unified Modeling Language (UML). UML </a:t>
            </a:r>
            <a:r>
              <a:rPr lang="uk-UA" sz="1800" dirty="0"/>
              <a:t>включає стандартизовані підходи до інших аспектів статичних ресурсів і процесів, включаючи стандартизовані способи побудови діаграм і пояснення користувацьких інтерфейсів, визначення класів і об’єктів, а також поведінку взаємодії. Діаграми послідовності є одним із способів діаграми поведінки взаємодії. </a:t>
            </a:r>
            <a:endParaRPr lang="uk-UA" sz="1800" dirty="0" smtClean="0"/>
          </a:p>
          <a:p>
            <a:pPr marL="0" indent="0">
              <a:buNone/>
            </a:pPr>
            <a:r>
              <a:rPr lang="uk-UA" sz="1800" dirty="0"/>
              <a:t>У стандартній діаграмі послідовності</a:t>
            </a:r>
            <a:r>
              <a:rPr lang="uk-UA" sz="1800" dirty="0" smtClean="0"/>
              <a:t>, </a:t>
            </a:r>
            <a:r>
              <a:rPr lang="uk-UA" sz="1800" dirty="0"/>
              <a:t>вісь </a:t>
            </a:r>
            <a:r>
              <a:rPr lang="en-US" sz="1800" dirty="0"/>
              <a:t>Y </a:t>
            </a:r>
            <a:r>
              <a:rPr lang="uk-UA" sz="1800" dirty="0"/>
              <a:t>є впорядкованим і немасштабованим часом, з нульовим часом (</a:t>
            </a:r>
            <a:r>
              <a:rPr lang="en-US" sz="1800" dirty="0"/>
              <a:t>t\=0) </a:t>
            </a:r>
            <a:r>
              <a:rPr lang="uk-UA" sz="1800" dirty="0"/>
              <a:t>угорі і часом, що зростає до низу. </a:t>
            </a:r>
            <a:endParaRPr lang="uk-UA" sz="1800" dirty="0" smtClean="0"/>
          </a:p>
          <a:p>
            <a:pPr marL="0" indent="0">
              <a:buNone/>
            </a:pPr>
            <a:endParaRPr lang="uk-UA" sz="1800" dirty="0"/>
          </a:p>
          <a:p>
            <a:pPr marL="0" indent="0">
              <a:buNone/>
            </a:pPr>
            <a:r>
              <a:rPr lang="uk-UA" sz="1800" dirty="0" smtClean="0"/>
              <a:t>Вісь </a:t>
            </a:r>
            <a:r>
              <a:rPr lang="en-US" sz="1800" dirty="0"/>
              <a:t>X </a:t>
            </a:r>
            <a:r>
              <a:rPr lang="uk-UA" sz="1800" dirty="0"/>
              <a:t>складається з ліній </a:t>
            </a:r>
            <a:r>
              <a:rPr lang="uk-UA" sz="1800" dirty="0" smtClean="0"/>
              <a:t>подій, </a:t>
            </a:r>
            <a:r>
              <a:rPr lang="uk-UA" sz="1800" dirty="0"/>
              <a:t>представлених вертикальними лініями із заголовком, і обмінів або повідомлень, представлених горизонтальними стрілками. Лінія </a:t>
            </a:r>
            <a:r>
              <a:rPr lang="uk-UA" sz="1800" dirty="0" smtClean="0"/>
              <a:t>події </a:t>
            </a:r>
            <a:r>
              <a:rPr lang="uk-UA" sz="1800" dirty="0"/>
              <a:t>— це будь-який елемент, який може взаємодіяти, одержуючи або генеруючи повідомлення. За умовою, інтерфейсні ініціатори послідовності, такі як користувач, клієнт або веб-браузер, розміщуються в лівій частині діаграми. Такі елементи, як файлові системи, бази даних, постійне сховище тощо, розміщуються праворуч. Проміжні служби, такі як веб-сервер або кінцеві точки </a:t>
            </a:r>
            <a:r>
              <a:rPr lang="en-US" sz="1800" dirty="0"/>
              <a:t>API, </a:t>
            </a:r>
            <a:r>
              <a:rPr lang="uk-UA" sz="1800" dirty="0"/>
              <a:t>розташовані посередині</a:t>
            </a:r>
            <a:r>
              <a:rPr lang="uk-UA" sz="1800" dirty="0" smtClean="0"/>
              <a:t>.</a:t>
            </a:r>
          </a:p>
          <a:p>
            <a:pPr marL="0" indent="0">
              <a:buNone/>
            </a:pPr>
            <a:r>
              <a:rPr lang="uk-UA" sz="1800" dirty="0" smtClean="0"/>
              <a:t> </a:t>
            </a:r>
            <a:endParaRPr lang="uk-UA" sz="1800" dirty="0" smtClean="0"/>
          </a:p>
          <a:p>
            <a:pPr marL="0" indent="0">
              <a:buNone/>
            </a:pPr>
            <a:r>
              <a:rPr lang="uk-UA" sz="1800" dirty="0"/>
              <a:t>Одним із корисних аспектів діаграм послідовності є те, що користувачі діаграм можуть зосередитися на взаємодії лише двох елементів лінії </a:t>
            </a:r>
            <a:r>
              <a:rPr lang="uk-UA" sz="1800" dirty="0" smtClean="0"/>
              <a:t>події. </a:t>
            </a:r>
            <a:r>
              <a:rPr lang="uk-UA" sz="1800" dirty="0"/>
              <a:t>Наприклад, хоча інша частина діаграми може допомогти встановити контекст, користувачі </a:t>
            </a:r>
            <a:r>
              <a:rPr lang="en-US" sz="1800" dirty="0"/>
              <a:t>REST API </a:t>
            </a:r>
            <a:r>
              <a:rPr lang="uk-UA" sz="1800" dirty="0"/>
              <a:t>можуть зосередитися на взаємодії між клієнтом і інтерфейсом або, як показано нижче, обробником кінцевої точки </a:t>
            </a:r>
            <a:r>
              <a:rPr lang="en-US" sz="1800" dirty="0"/>
              <a:t>API </a:t>
            </a:r>
            <a:r>
              <a:rPr lang="uk-UA" sz="1800" dirty="0"/>
              <a:t>служби </a:t>
            </a:r>
            <a:r>
              <a:rPr lang="en-US" sz="1800" dirty="0"/>
              <a:t>HTTP/S </a:t>
            </a:r>
            <a:r>
              <a:rPr lang="uk-UA" sz="1800" dirty="0"/>
              <a:t>хосту. </a:t>
            </a:r>
          </a:p>
        </p:txBody>
      </p:sp>
    </p:spTree>
    <p:extLst>
      <p:ext uri="{BB962C8B-B14F-4D97-AF65-F5344CB8AC3E}">
        <p14:creationId xmlns:p14="http://schemas.microsoft.com/office/powerpoint/2010/main" val="1139079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1996217" y="115180"/>
            <a:ext cx="8243252" cy="4449422"/>
          </a:xfrm>
          <a:prstGeom prst="rect">
            <a:avLst/>
          </a:prstGeom>
        </p:spPr>
      </p:pic>
      <p:sp>
        <p:nvSpPr>
          <p:cNvPr id="4" name="Rectangle 3"/>
          <p:cNvSpPr/>
          <p:nvPr/>
        </p:nvSpPr>
        <p:spPr>
          <a:xfrm>
            <a:off x="-1" y="4564602"/>
            <a:ext cx="12077323" cy="2308324"/>
          </a:xfrm>
          <a:prstGeom prst="rect">
            <a:avLst/>
          </a:prstGeom>
        </p:spPr>
        <p:txBody>
          <a:bodyPr wrap="square">
            <a:spAutoFit/>
          </a:bodyPr>
          <a:lstStyle/>
          <a:p>
            <a:r>
              <a:rPr lang="uk-UA" i="1" dirty="0" smtClean="0"/>
              <a:t>Думайте про </a:t>
            </a:r>
            <a:r>
              <a:rPr lang="en-US" i="1" dirty="0" smtClean="0"/>
              <a:t>API</a:t>
            </a:r>
            <a:r>
              <a:rPr lang="uk-UA" i="1" dirty="0" smtClean="0"/>
              <a:t>, як про кнопки на приладовій панелі вашого автомобіля. Коли ви повертаєте ключ або натискаєте кнопку увімкнення двигуна, щоб завести автомобіль, ви бачите, що автомобіль заводиться. Ви не бачите і можете навіть не здогадуватись про те, що двигун запускає електронну систему запалювання, яка змушує газ потрапляти в двигун і поршні починають рухатися. Все, що ви знаєте, це те, що якщо ви хочете, щоб автомобіль завівся. Ви повертаєте ключ або натискаєте кнопку </a:t>
            </a:r>
            <a:r>
              <a:rPr lang="en-US" i="1" dirty="0" smtClean="0"/>
              <a:t>ON Engine. </a:t>
            </a:r>
            <a:r>
              <a:rPr lang="uk-UA" i="1" dirty="0" smtClean="0"/>
              <a:t>Якщо натиснути іншу кнопку, наприклад, кнопку ввімкнення радіо, автомобіль не заведеться, оскільки це не було визначенням, яке автомобіль (програма) визначив для запуску двигуна. Автомобіль (додаток) сам по собі може робити набагато більше, ніж запускати двигун, але ці речі не доступні для водія (стороннього користувача). </a:t>
            </a:r>
            <a:endParaRPr lang="uk-UA" i="1" dirty="0"/>
          </a:p>
        </p:txBody>
      </p:sp>
    </p:spTree>
    <p:extLst>
      <p:ext uri="{BB962C8B-B14F-4D97-AF65-F5344CB8AC3E}">
        <p14:creationId xmlns:p14="http://schemas.microsoft.com/office/powerpoint/2010/main" val="2614467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63374" y="197530"/>
            <a:ext cx="7563046" cy="5813970"/>
          </a:xfrm>
          <a:prstGeom prst="rect">
            <a:avLst/>
          </a:prstGeom>
        </p:spPr>
      </p:pic>
      <p:sp>
        <p:nvSpPr>
          <p:cNvPr id="3" name="Rectangle 2"/>
          <p:cNvSpPr/>
          <p:nvPr/>
        </p:nvSpPr>
        <p:spPr>
          <a:xfrm>
            <a:off x="7487216" y="197530"/>
            <a:ext cx="4704784" cy="6001643"/>
          </a:xfrm>
          <a:prstGeom prst="rect">
            <a:avLst/>
          </a:prstGeom>
        </p:spPr>
        <p:txBody>
          <a:bodyPr wrap="square">
            <a:spAutoFit/>
          </a:bodyPr>
          <a:lstStyle/>
          <a:p>
            <a:r>
              <a:rPr lang="uk-UA" sz="1600" dirty="0"/>
              <a:t>Клієнтом зліва може бути програма зі сценарієм </a:t>
            </a:r>
            <a:r>
              <a:rPr lang="en-US" sz="1600" dirty="0"/>
              <a:t>Python, </a:t>
            </a:r>
            <a:r>
              <a:rPr lang="uk-UA" sz="1600" dirty="0"/>
              <a:t>тестове середовище </a:t>
            </a:r>
            <a:r>
              <a:rPr lang="en-US" sz="1600" dirty="0"/>
              <a:t>POSTMAN </a:t>
            </a:r>
            <a:r>
              <a:rPr lang="uk-UA" sz="1600" dirty="0"/>
              <a:t>або будь-який інший генератор запитів </a:t>
            </a:r>
            <a:r>
              <a:rPr lang="en-US" sz="1600" dirty="0"/>
              <a:t>API. </a:t>
            </a:r>
            <a:r>
              <a:rPr lang="uk-UA" sz="1600" dirty="0"/>
              <a:t>Клієнт надішле запит у форматі </a:t>
            </a:r>
            <a:r>
              <a:rPr lang="en-US" sz="1600" dirty="0"/>
              <a:t>HTTPS </a:t>
            </a:r>
            <a:r>
              <a:rPr lang="uk-UA" sz="1600" dirty="0"/>
              <a:t>до інтерфейсу сервера під назвою </a:t>
            </a:r>
            <a:r>
              <a:rPr lang="en-US" sz="1600" b="1" dirty="0"/>
              <a:t>Host HTTP/S Service API </a:t>
            </a:r>
            <a:r>
              <a:rPr lang="uk-UA" sz="1600" dirty="0"/>
              <a:t>кінцевої точки обробки. Цей компонент зазвичай передає запит відповідному обробнику </a:t>
            </a:r>
            <a:r>
              <a:rPr lang="en-US" sz="1600" dirty="0"/>
              <a:t>API, </a:t>
            </a:r>
            <a:r>
              <a:rPr lang="uk-UA" sz="1600" dirty="0"/>
              <a:t>який називається </a:t>
            </a:r>
            <a:r>
              <a:rPr lang="en-US" sz="1600" b="1" dirty="0"/>
              <a:t>API Services</a:t>
            </a:r>
            <a:r>
              <a:rPr lang="en-US" sz="1600" dirty="0"/>
              <a:t>. </a:t>
            </a:r>
            <a:r>
              <a:rPr lang="uk-UA" sz="1600" dirty="0"/>
              <a:t>Праворуч від </a:t>
            </a:r>
            <a:r>
              <a:rPr lang="en-US" sz="1600" dirty="0"/>
              <a:t>API Services </a:t>
            </a:r>
            <a:r>
              <a:rPr lang="uk-UA" sz="1600" dirty="0"/>
              <a:t>розташований елемент із простою назвою </a:t>
            </a:r>
            <a:r>
              <a:rPr lang="en-US" sz="1600" b="1" dirty="0"/>
              <a:t>Core</a:t>
            </a:r>
            <a:r>
              <a:rPr lang="en-US" sz="1600" dirty="0"/>
              <a:t>, </a:t>
            </a:r>
            <a:r>
              <a:rPr lang="uk-UA" sz="1600" dirty="0"/>
              <a:t>який є універсальним елементом для логіки або платформи первинної обробки. </a:t>
            </a:r>
            <a:endParaRPr lang="uk-UA" sz="1600" dirty="0" smtClean="0"/>
          </a:p>
          <a:p>
            <a:endParaRPr lang="uk-UA" sz="1600" dirty="0"/>
          </a:p>
          <a:p>
            <a:r>
              <a:rPr lang="uk-UA" sz="1600" dirty="0"/>
              <a:t>Служби </a:t>
            </a:r>
            <a:r>
              <a:rPr lang="en-US" sz="1600" dirty="0"/>
              <a:t>API </a:t>
            </a:r>
            <a:r>
              <a:rPr lang="uk-UA" sz="1600" dirty="0"/>
              <a:t>можуть обробляти деякі запити безпосередньо або можуть інтерпретувати, а потім пересилати деякі або всі запити в </a:t>
            </a:r>
            <a:r>
              <a:rPr lang="en-US" sz="1600" b="1" dirty="0"/>
              <a:t>Core</a:t>
            </a:r>
            <a:r>
              <a:rPr lang="en-US" sz="1600" dirty="0"/>
              <a:t>. </a:t>
            </a:r>
            <a:r>
              <a:rPr lang="uk-UA" sz="1600" dirty="0"/>
              <a:t>Крайній правий стовпець, показаний тут як </a:t>
            </a:r>
            <a:r>
              <a:rPr lang="en-US" sz="1600" b="1" dirty="0"/>
              <a:t>Configuration Database</a:t>
            </a:r>
            <a:r>
              <a:rPr lang="uk-UA" sz="1600" dirty="0"/>
              <a:t>, може бути будь-яким постійним сховищем або навіть процесом обміну повідомленнями чи чергою для зв’язку з іншою системою. </a:t>
            </a:r>
            <a:endParaRPr lang="uk-UA" sz="1600" dirty="0" smtClean="0"/>
          </a:p>
          <a:p>
            <a:endParaRPr lang="uk-UA" sz="1600" dirty="0"/>
          </a:p>
          <a:p>
            <a:r>
              <a:rPr lang="uk-UA" sz="1600" dirty="0" smtClean="0"/>
              <a:t>У </a:t>
            </a:r>
            <a:r>
              <a:rPr lang="uk-UA" sz="1600" dirty="0"/>
              <a:t>цьому прикладі показано три окремі послідовності: створити сеанс, отримати пристрої та створити пристрій. </a:t>
            </a:r>
          </a:p>
        </p:txBody>
      </p:sp>
    </p:spTree>
    <p:extLst>
      <p:ext uri="{BB962C8B-B14F-4D97-AF65-F5344CB8AC3E}">
        <p14:creationId xmlns:p14="http://schemas.microsoft.com/office/powerpoint/2010/main" val="677408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802" y="144855"/>
            <a:ext cx="11977735" cy="6590923"/>
          </a:xfrm>
        </p:spPr>
        <p:txBody>
          <a:bodyPr>
            <a:normAutofit/>
          </a:bodyPr>
          <a:lstStyle/>
          <a:p>
            <a:pPr marL="0" indent="0">
              <a:buNone/>
            </a:pPr>
            <a:r>
              <a:rPr lang="en-US" sz="1800" b="1" dirty="0" smtClean="0">
                <a:effectLst/>
              </a:rPr>
              <a:t>Create </a:t>
            </a:r>
            <a:r>
              <a:rPr lang="en-US" sz="1800" b="1" dirty="0" smtClean="0">
                <a:effectLst/>
              </a:rPr>
              <a:t>Session</a:t>
            </a:r>
            <a:r>
              <a:rPr lang="en-US" sz="1800" dirty="0" smtClean="0">
                <a:effectLst/>
              </a:rPr>
              <a:t>: </a:t>
            </a:r>
            <a:r>
              <a:rPr lang="uk-UA" sz="1800" dirty="0" smtClean="0">
                <a:effectLst/>
              </a:rPr>
              <a:t>Початковий запит позначено як </a:t>
            </a:r>
            <a:r>
              <a:rPr lang="en-US" sz="1800" b="1" dirty="0" smtClean="0">
                <a:effectLst/>
              </a:rPr>
              <a:t>HTTPS</a:t>
            </a:r>
            <a:r>
              <a:rPr lang="en-US" sz="1800" b="1" dirty="0" smtClean="0">
                <a:effectLst/>
              </a:rPr>
              <a:t>: Create Session w/credentials</a:t>
            </a:r>
            <a:r>
              <a:rPr lang="en-US" sz="1800" dirty="0" smtClean="0">
                <a:effectLst/>
              </a:rPr>
              <a:t>. </a:t>
            </a:r>
            <a:r>
              <a:rPr lang="uk-UA" sz="1800" dirty="0"/>
              <a:t>Тут логіка створення сеансу </a:t>
            </a:r>
            <a:r>
              <a:rPr lang="en-US" sz="1800" dirty="0"/>
              <a:t>HTTPS </a:t>
            </a:r>
            <a:r>
              <a:rPr lang="uk-UA" sz="1800" dirty="0"/>
              <a:t>знаходиться у інтерфейсі обробника кінцевої точки </a:t>
            </a:r>
            <a:r>
              <a:rPr lang="en-US" sz="1800" dirty="0"/>
              <a:t>API Host HTTP/S Service. (</a:t>
            </a:r>
            <a:r>
              <a:rPr lang="uk-UA" sz="1800" dirty="0"/>
              <a:t>Це показано графічно за допомогою стрілки, яка повертається назад.) </a:t>
            </a:r>
            <a:endParaRPr lang="uk-UA" sz="1800" dirty="0" smtClean="0"/>
          </a:p>
          <a:p>
            <a:pPr marL="0" indent="0">
              <a:buNone/>
            </a:pPr>
            <a:r>
              <a:rPr lang="en-US" sz="1800" b="1" dirty="0" smtClean="0">
                <a:effectLst/>
              </a:rPr>
              <a:t>Get </a:t>
            </a:r>
            <a:r>
              <a:rPr lang="en-US" sz="1800" b="1" dirty="0" smtClean="0">
                <a:effectLst/>
              </a:rPr>
              <a:t>Devices</a:t>
            </a:r>
            <a:r>
              <a:rPr lang="en-US" sz="1800" dirty="0" smtClean="0">
                <a:effectLst/>
              </a:rPr>
              <a:t>: </a:t>
            </a:r>
            <a:r>
              <a:rPr lang="uk-UA" sz="1800" dirty="0"/>
              <a:t>Другий запит від клієнта — запит на список пристроїв з платформи. У цій послідовності запит пересилається до модуля </a:t>
            </a:r>
            <a:r>
              <a:rPr lang="en-US" sz="1800" dirty="0"/>
              <a:t>API Services, </a:t>
            </a:r>
            <a:r>
              <a:rPr lang="uk-UA" sz="1800" dirty="0"/>
              <a:t>який потім містить логіку для безпосереднього запиту бази даних конфігурації, отримання списку пристроїв і повернення списку обробнику кінцевої точки. Потім обробник обертає вміст у відповідь </a:t>
            </a:r>
            <a:r>
              <a:rPr lang="en-US" sz="1800" dirty="0"/>
              <a:t>HTTPS </a:t>
            </a:r>
            <a:r>
              <a:rPr lang="uk-UA" sz="1800" dirty="0"/>
              <a:t>і повертає його клієнту разом з кодом статусу </a:t>
            </a:r>
            <a:r>
              <a:rPr lang="en-US" sz="1800" dirty="0"/>
              <a:t>HTTP, </a:t>
            </a:r>
            <a:r>
              <a:rPr lang="uk-UA" sz="1800" dirty="0"/>
              <a:t>що вказує на успіх </a:t>
            </a:r>
            <a:r>
              <a:rPr lang="en-US" sz="1800" dirty="0" smtClean="0">
                <a:effectLst/>
              </a:rPr>
              <a:t>.</a:t>
            </a:r>
            <a:endParaRPr lang="en-US" sz="1800" dirty="0" smtClean="0">
              <a:effectLst/>
            </a:endParaRPr>
          </a:p>
          <a:p>
            <a:pPr marL="0" indent="0">
              <a:buNone/>
            </a:pPr>
            <a:r>
              <a:rPr lang="uk-UA" sz="1800" dirty="0"/>
              <a:t>Ці перші дві послідовності демонструють синхронний обмін, у якому після запиту слідує відповідь, а завдання повністю завершується з успіхом або невдачею. </a:t>
            </a:r>
            <a:endParaRPr lang="uk-UA" sz="1800" dirty="0" smtClean="0"/>
          </a:p>
          <a:p>
            <a:pPr marL="0" indent="0">
              <a:buNone/>
            </a:pPr>
            <a:r>
              <a:rPr lang="en-US" sz="1800" b="1" dirty="0" smtClean="0">
                <a:effectLst/>
              </a:rPr>
              <a:t>Create </a:t>
            </a:r>
            <a:r>
              <a:rPr lang="en-US" sz="1800" b="1" dirty="0" smtClean="0">
                <a:effectLst/>
              </a:rPr>
              <a:t>Device</a:t>
            </a:r>
            <a:r>
              <a:rPr lang="en-US" sz="1800" dirty="0" smtClean="0">
                <a:effectLst/>
              </a:rPr>
              <a:t>: </a:t>
            </a:r>
            <a:r>
              <a:rPr lang="uk-UA" sz="1800" dirty="0"/>
              <a:t>Третя послідовність починається із запиту </a:t>
            </a:r>
            <a:r>
              <a:rPr lang="en-US" sz="1800" dirty="0"/>
              <a:t>POST </a:t>
            </a:r>
            <a:r>
              <a:rPr lang="uk-UA" sz="1800" dirty="0"/>
              <a:t>на створення пристрою. У цьому випадку запит переміщується до служб </a:t>
            </a:r>
            <a:r>
              <a:rPr lang="en-US" sz="1800" dirty="0"/>
              <a:t>API, </a:t>
            </a:r>
            <a:r>
              <a:rPr lang="uk-UA" sz="1800" dirty="0"/>
              <a:t>які потім пересилають запит до основної логіки, яка потім починає працювати над запитом. Служби </a:t>
            </a:r>
            <a:r>
              <a:rPr lang="en-US" sz="1800" dirty="0"/>
              <a:t>API </a:t>
            </a:r>
            <a:r>
              <a:rPr lang="uk-UA" sz="1800" dirty="0"/>
              <a:t>чекають лише повідомлення від ядра, що підтверджує, що процес створення пристрою почався. </a:t>
            </a:r>
            <a:r>
              <a:rPr lang="en-US" sz="1800" dirty="0"/>
              <a:t>Core </a:t>
            </a:r>
            <a:r>
              <a:rPr lang="uk-UA" sz="1800" dirty="0"/>
              <a:t>надає дескриптор (</a:t>
            </a:r>
            <a:r>
              <a:rPr lang="en-US" sz="1800" dirty="0" err="1"/>
              <a:t>TaskId</a:t>
            </a:r>
            <a:r>
              <a:rPr lang="en-US" sz="1800" dirty="0"/>
              <a:t>), </a:t>
            </a:r>
            <a:r>
              <a:rPr lang="uk-UA" sz="1800" dirty="0"/>
              <a:t>який ідентифікує роботу та дозволяє відстежувати, чи була робота завершена. Значення </a:t>
            </a:r>
            <a:r>
              <a:rPr lang="en-US" sz="1800" dirty="0" err="1"/>
              <a:t>TaskId</a:t>
            </a:r>
            <a:r>
              <a:rPr lang="en-US" sz="1800" dirty="0"/>
              <a:t> </a:t>
            </a:r>
            <a:r>
              <a:rPr lang="uk-UA" sz="1800" dirty="0"/>
              <a:t>поширюється у відповідь клієнту. Відповідь </a:t>
            </a:r>
            <a:r>
              <a:rPr lang="en-US" sz="1800" dirty="0"/>
              <a:t>HTTP </a:t>
            </a:r>
            <a:r>
              <a:rPr lang="uk-UA" sz="1800" dirty="0"/>
              <a:t>повідомляє клієнту лише дескриптор (</a:t>
            </a:r>
            <a:r>
              <a:rPr lang="en-US" sz="1800" dirty="0" err="1"/>
              <a:t>TaskId</a:t>
            </a:r>
            <a:r>
              <a:rPr lang="en-US" sz="1800" dirty="0"/>
              <a:t>) </a:t>
            </a:r>
            <a:r>
              <a:rPr lang="uk-UA" sz="1800" dirty="0"/>
              <a:t>і що запит було ініційовано з кодом відповіді 202 (Прийнято). Це свідчить про те, що запит прийнято, і що робота зараз триває. </a:t>
            </a:r>
            <a:endParaRPr lang="uk-UA" sz="1800" dirty="0" smtClean="0"/>
          </a:p>
          <a:p>
            <a:pPr marL="0" indent="0">
              <a:buNone/>
            </a:pPr>
            <a:r>
              <a:rPr lang="uk-UA" sz="1800" dirty="0"/>
              <a:t>Основна логіка продовжує виконуватися. Він оновлює базу даних конфігурації, а потім повідомляє служби </a:t>
            </a:r>
            <a:r>
              <a:rPr lang="en-US" sz="1800" dirty="0"/>
              <a:t>API, </a:t>
            </a:r>
            <a:r>
              <a:rPr lang="uk-UA" sz="1800" dirty="0"/>
              <a:t>коли це буде завершено. Через деякий час клієнт може підтвердити, що завдання виконано. Клієнт робить це за допомогою запиту Статус завдання. Служби </a:t>
            </a:r>
            <a:r>
              <a:rPr lang="en-US" sz="1800" dirty="0"/>
              <a:t>API </a:t>
            </a:r>
            <a:r>
              <a:rPr lang="uk-UA" sz="1800" dirty="0"/>
              <a:t>потім можуть відповісти інформацією про статус завершення та статус успіху чи невдачі для цього завдання. Оскільки фактична запитувана робота не була виконана до отримання відповіді клієнту, ця взаємодія вважається асинхронною. </a:t>
            </a:r>
            <a:endParaRPr lang="uk-UA" sz="1800" dirty="0"/>
          </a:p>
        </p:txBody>
      </p:sp>
    </p:spTree>
    <p:extLst>
      <p:ext uri="{BB962C8B-B14F-4D97-AF65-F5344CB8AC3E}">
        <p14:creationId xmlns:p14="http://schemas.microsoft.com/office/powerpoint/2010/main" val="3954210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1800" b="1" dirty="0" smtClean="0"/>
              <a:t>Аутентифікація </a:t>
            </a:r>
            <a:r>
              <a:rPr lang="en-US" sz="1800" b="1" dirty="0" smtClean="0"/>
              <a:t>REST API </a:t>
            </a:r>
          </a:p>
          <a:p>
            <a:pPr marL="0" indent="0">
              <a:buNone/>
            </a:pPr>
            <a:r>
              <a:rPr lang="uk-UA" sz="1800" dirty="0" smtClean="0"/>
              <a:t>З </a:t>
            </a:r>
            <a:r>
              <a:rPr lang="uk-UA" sz="1800" dirty="0" smtClean="0"/>
              <a:t>міркувань безпеки більшість </a:t>
            </a:r>
            <a:r>
              <a:rPr lang="en-US" sz="1800" dirty="0" smtClean="0"/>
              <a:t>API REST </a:t>
            </a:r>
            <a:r>
              <a:rPr lang="uk-UA" sz="1800" dirty="0" smtClean="0"/>
              <a:t>вимагає аутентифікації, щоб випадкові користувачі не могли створювати, оновлювати або видаляти інформацію неправильно або зловмисно, а також отримати доступ до інформації, яка не повинна бути загальнодоступною. </a:t>
            </a:r>
            <a:endParaRPr lang="uk-UA" sz="1800" dirty="0" smtClean="0"/>
          </a:p>
          <a:p>
            <a:pPr marL="0" indent="0">
              <a:buNone/>
            </a:pPr>
            <a:endParaRPr lang="uk-UA" sz="1800" dirty="0"/>
          </a:p>
          <a:p>
            <a:pPr marL="0" indent="0">
              <a:buNone/>
            </a:pPr>
            <a:r>
              <a:rPr lang="uk-UA" sz="1800" dirty="0" smtClean="0"/>
              <a:t>Без </a:t>
            </a:r>
            <a:r>
              <a:rPr lang="uk-UA" sz="1800" dirty="0" smtClean="0"/>
              <a:t>автентифікації </a:t>
            </a:r>
            <a:r>
              <a:rPr lang="en-US" sz="1800" dirty="0" smtClean="0"/>
              <a:t>REST API </a:t>
            </a:r>
            <a:r>
              <a:rPr lang="uk-UA" sz="1800" dirty="0" smtClean="0"/>
              <a:t>дозволяє будь-кому отримати доступ до функцій і системних служб, які були відкриті через інтерфейс. Вимагання автентифікації — це те саме поняття, що й вимога введення імені користувача/паролю для доступу до сторінки адміністрування програми. Деякі </a:t>
            </a:r>
            <a:r>
              <a:rPr lang="en-US" sz="1800" dirty="0" smtClean="0"/>
              <a:t>API </a:t>
            </a:r>
            <a:r>
              <a:rPr lang="uk-UA" sz="1800" dirty="0" smtClean="0"/>
              <a:t>не вимагають аутентифікації. </a:t>
            </a:r>
            <a:endParaRPr lang="en-US" sz="1800" dirty="0" smtClean="0"/>
          </a:p>
          <a:p>
            <a:pPr marL="0" indent="0">
              <a:buNone/>
            </a:pPr>
            <a:r>
              <a:rPr lang="uk-UA" sz="1800" dirty="0" smtClean="0"/>
              <a:t>Ці </a:t>
            </a:r>
            <a:r>
              <a:rPr lang="en-US" sz="1800" dirty="0" smtClean="0"/>
              <a:t>API </a:t>
            </a:r>
            <a:r>
              <a:rPr lang="uk-UA" sz="1800" dirty="0" smtClean="0"/>
              <a:t>зазвичай доступні лише для читання і не містять критичної чи конфіденційної інформації. </a:t>
            </a:r>
            <a:endParaRPr lang="uk-UA" sz="1800" dirty="0"/>
          </a:p>
        </p:txBody>
      </p:sp>
    </p:spTree>
    <p:extLst>
      <p:ext uri="{BB962C8B-B14F-4D97-AF65-F5344CB8AC3E}">
        <p14:creationId xmlns:p14="http://schemas.microsoft.com/office/powerpoint/2010/main" val="1041464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effectLst/>
              </a:rPr>
              <a:t>Authentication vs Authorization</a:t>
            </a:r>
          </a:p>
          <a:p>
            <a:pPr marL="0" indent="0">
              <a:buNone/>
            </a:pPr>
            <a:r>
              <a:rPr lang="uk-UA" sz="1800" dirty="0"/>
              <a:t>Важливо розуміти різницю між </a:t>
            </a:r>
            <a:r>
              <a:rPr lang="uk-UA" sz="1800" dirty="0" smtClean="0"/>
              <a:t>аутентифікацією </a:t>
            </a:r>
            <a:r>
              <a:rPr lang="uk-UA" sz="1800" dirty="0"/>
              <a:t>та авторизацією під час роботи з </a:t>
            </a:r>
            <a:r>
              <a:rPr lang="en-US" sz="1800" dirty="0"/>
              <a:t>REST API, </a:t>
            </a:r>
            <a:r>
              <a:rPr lang="uk-UA" sz="1800" dirty="0"/>
              <a:t>оскільки ці два терміни часто використовуються як взаємозамінні або неправильно. Знання різниці допоможе </a:t>
            </a:r>
            <a:r>
              <a:rPr lang="uk-UA" sz="1800" dirty="0" smtClean="0"/>
              <a:t>усунути </a:t>
            </a:r>
            <a:r>
              <a:rPr lang="uk-UA" sz="1800" dirty="0"/>
              <a:t>будь-які проблеми, пов’язані з безпекою </a:t>
            </a:r>
            <a:r>
              <a:rPr lang="uk-UA" sz="1800" dirty="0" smtClean="0"/>
              <a:t>запиту </a:t>
            </a:r>
            <a:r>
              <a:rPr lang="en-US" sz="1800" dirty="0"/>
              <a:t>REST API. </a:t>
            </a:r>
            <a:endParaRPr lang="uk-UA" sz="1800" dirty="0" smtClean="0"/>
          </a:p>
          <a:p>
            <a:pPr marL="0" indent="0">
              <a:buNone/>
            </a:pPr>
            <a:endParaRPr lang="uk-UA" sz="1800" b="1" dirty="0">
              <a:effectLst/>
            </a:endParaRPr>
          </a:p>
          <a:p>
            <a:pPr marL="0" indent="0">
              <a:buNone/>
            </a:pPr>
            <a:endParaRPr lang="uk-UA" sz="1800" b="1" dirty="0" smtClean="0"/>
          </a:p>
          <a:p>
            <a:pPr marL="0" indent="0">
              <a:buNone/>
            </a:pPr>
            <a:r>
              <a:rPr lang="en-US" sz="1800" b="1" dirty="0" smtClean="0">
                <a:effectLst/>
              </a:rPr>
              <a:t>Authentication</a:t>
            </a:r>
            <a:endParaRPr lang="en-US" sz="1800" dirty="0" smtClean="0">
              <a:effectLst/>
            </a:endParaRPr>
          </a:p>
          <a:p>
            <a:pPr marL="0" indent="0">
              <a:buNone/>
            </a:pPr>
            <a:endParaRPr lang="uk-UA" sz="1800" dirty="0"/>
          </a:p>
        </p:txBody>
      </p:sp>
      <p:pic>
        <p:nvPicPr>
          <p:cNvPr id="2" name="Picture 1"/>
          <p:cNvPicPr>
            <a:picLocks noChangeAspect="1"/>
          </p:cNvPicPr>
          <p:nvPr/>
        </p:nvPicPr>
        <p:blipFill>
          <a:blip r:embed="rId2"/>
          <a:stretch>
            <a:fillRect/>
          </a:stretch>
        </p:blipFill>
        <p:spPr>
          <a:xfrm>
            <a:off x="7390646" y="2568702"/>
            <a:ext cx="4433180" cy="3783605"/>
          </a:xfrm>
          <a:prstGeom prst="rect">
            <a:avLst/>
          </a:prstGeom>
        </p:spPr>
      </p:pic>
      <p:sp>
        <p:nvSpPr>
          <p:cNvPr id="4" name="Rectangle 3"/>
          <p:cNvSpPr/>
          <p:nvPr/>
        </p:nvSpPr>
        <p:spPr>
          <a:xfrm>
            <a:off x="325925" y="2706179"/>
            <a:ext cx="6096000" cy="1754326"/>
          </a:xfrm>
          <a:prstGeom prst="rect">
            <a:avLst/>
          </a:prstGeom>
        </p:spPr>
        <p:txBody>
          <a:bodyPr>
            <a:spAutoFit/>
          </a:bodyPr>
          <a:lstStyle/>
          <a:p>
            <a:r>
              <a:rPr lang="uk-UA" dirty="0"/>
              <a:t>Аутентифікація - це акт перевірки особистості користувача. Користувач доводить, що він є тим, за кого себе видає. </a:t>
            </a:r>
            <a:r>
              <a:rPr lang="uk-UA" i="1" dirty="0"/>
              <a:t>Наприклад, коли ви йдете в аеропорт, ви повинні пред’явити своє державне посвідчення особи або використовувати біометричні дані, щоб підтвердити, що ви є особою, за яку ви себе видаєте. </a:t>
            </a:r>
          </a:p>
        </p:txBody>
      </p:sp>
    </p:spTree>
    <p:extLst>
      <p:ext uri="{BB962C8B-B14F-4D97-AF65-F5344CB8AC3E}">
        <p14:creationId xmlns:p14="http://schemas.microsoft.com/office/powerpoint/2010/main" val="2623395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t>Authorization</a:t>
            </a:r>
            <a:endParaRPr lang="uk-UA" sz="1800" dirty="0"/>
          </a:p>
        </p:txBody>
      </p:sp>
      <p:pic>
        <p:nvPicPr>
          <p:cNvPr id="2" name="Picture 1"/>
          <p:cNvPicPr>
            <a:picLocks noChangeAspect="1"/>
          </p:cNvPicPr>
          <p:nvPr/>
        </p:nvPicPr>
        <p:blipFill>
          <a:blip r:embed="rId2"/>
          <a:stretch>
            <a:fillRect/>
          </a:stretch>
        </p:blipFill>
        <p:spPr>
          <a:xfrm>
            <a:off x="7209576" y="384206"/>
            <a:ext cx="4614250" cy="4104658"/>
          </a:xfrm>
          <a:prstGeom prst="rect">
            <a:avLst/>
          </a:prstGeom>
        </p:spPr>
      </p:pic>
      <p:sp>
        <p:nvSpPr>
          <p:cNvPr id="4" name="Rectangle 3"/>
          <p:cNvSpPr/>
          <p:nvPr/>
        </p:nvSpPr>
        <p:spPr>
          <a:xfrm>
            <a:off x="325925" y="959207"/>
            <a:ext cx="6096000" cy="1477328"/>
          </a:xfrm>
          <a:prstGeom prst="rect">
            <a:avLst/>
          </a:prstGeom>
        </p:spPr>
        <p:txBody>
          <a:bodyPr>
            <a:spAutoFit/>
          </a:bodyPr>
          <a:lstStyle/>
          <a:p>
            <a:r>
              <a:rPr lang="ru-RU" dirty="0"/>
              <a:t>Авторизація — це користувач, який підтверджує, що він має права виконувати запитувану дію на цьому ресурсі. </a:t>
            </a:r>
            <a:r>
              <a:rPr lang="ru-RU" i="1" dirty="0"/>
              <a:t>Наприклад, коли ви йдете на концерт, вам потрібно лише показати квиток, щоб підтвердити, що вас пускають. Вам не обов’язково підтверджувати свою особу. </a:t>
            </a:r>
            <a:endParaRPr lang="uk-UA" i="1" dirty="0"/>
          </a:p>
        </p:txBody>
      </p:sp>
    </p:spTree>
    <p:extLst>
      <p:ext uri="{BB962C8B-B14F-4D97-AF65-F5344CB8AC3E}">
        <p14:creationId xmlns:p14="http://schemas.microsoft.com/office/powerpoint/2010/main" val="436787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1800" b="1" dirty="0" smtClean="0"/>
              <a:t>Механізми аутентифікації </a:t>
            </a:r>
            <a:endParaRPr lang="en-US" sz="1800" b="1" dirty="0" smtClean="0"/>
          </a:p>
          <a:p>
            <a:pPr marL="0" indent="0">
              <a:buNone/>
            </a:pPr>
            <a:r>
              <a:rPr lang="uk-UA" sz="1800" dirty="0" smtClean="0"/>
              <a:t>Поширені типи механізмів аутентифікації включають базовий, носій і ключ </a:t>
            </a:r>
            <a:r>
              <a:rPr lang="en-US" sz="1800" dirty="0" smtClean="0"/>
              <a:t>API. </a:t>
            </a:r>
            <a:r>
              <a:rPr lang="uk-UA" sz="1800" dirty="0" smtClean="0"/>
              <a:t>Основна аутентифікація </a:t>
            </a:r>
            <a:endParaRPr lang="en-US" sz="1800" dirty="0" smtClean="0"/>
          </a:p>
          <a:p>
            <a:pPr marL="0" indent="0">
              <a:buNone/>
            </a:pPr>
            <a:r>
              <a:rPr lang="uk-UA" sz="1800" b="1" dirty="0" smtClean="0"/>
              <a:t>Базова </a:t>
            </a:r>
            <a:r>
              <a:rPr lang="uk-UA" sz="1800" b="1" dirty="0" smtClean="0"/>
              <a:t>автентифікація</a:t>
            </a:r>
            <a:r>
              <a:rPr lang="uk-UA" sz="1800" dirty="0" smtClean="0"/>
              <a:t> </a:t>
            </a:r>
            <a:r>
              <a:rPr lang="uk-UA" sz="1800" dirty="0" smtClean="0"/>
              <a:t>використовує стандартну базову схему </a:t>
            </a:r>
            <a:r>
              <a:rPr lang="uk-UA" sz="1800" dirty="0" smtClean="0"/>
              <a:t>аутентифікації </a:t>
            </a:r>
            <a:r>
              <a:rPr lang="en-US" sz="1800" dirty="0" smtClean="0"/>
              <a:t>HTTP. </a:t>
            </a:r>
            <a:r>
              <a:rPr lang="en-US" sz="1800" dirty="0" smtClean="0"/>
              <a:t>Basic </a:t>
            </a:r>
            <a:r>
              <a:rPr lang="en-US" sz="1800" dirty="0" err="1" smtClean="0"/>
              <a:t>Auth</a:t>
            </a:r>
            <a:r>
              <a:rPr lang="en-US" sz="1800" dirty="0" smtClean="0"/>
              <a:t> </a:t>
            </a:r>
            <a:r>
              <a:rPr lang="uk-UA" sz="1800" dirty="0" smtClean="0"/>
              <a:t>передає облікові дані як пари ім’я користувача/пароль, розділені двокрапкою </a:t>
            </a:r>
            <a:r>
              <a:rPr lang="uk-UA" sz="1800" dirty="0" smtClean="0"/>
              <a:t>(</a:t>
            </a:r>
            <a:r>
              <a:rPr lang="uk-UA" sz="1800" b="1" dirty="0" smtClean="0"/>
              <a:t>:</a:t>
            </a:r>
            <a:r>
              <a:rPr lang="uk-UA" sz="1800" dirty="0" smtClean="0"/>
              <a:t>) </a:t>
            </a:r>
            <a:r>
              <a:rPr lang="uk-UA" sz="1800" dirty="0" smtClean="0"/>
              <a:t>і закодовані за допомогою </a:t>
            </a:r>
            <a:r>
              <a:rPr lang="en-US" sz="1800" dirty="0" smtClean="0"/>
              <a:t>Base64. </a:t>
            </a:r>
          </a:p>
          <a:p>
            <a:pPr marL="0" indent="0">
              <a:buNone/>
            </a:pPr>
            <a:r>
              <a:rPr lang="uk-UA" sz="1800" dirty="0" smtClean="0"/>
              <a:t>У запиті </a:t>
            </a:r>
            <a:r>
              <a:rPr lang="en-US" sz="1800" dirty="0" smtClean="0"/>
              <a:t>REST API </a:t>
            </a:r>
            <a:r>
              <a:rPr lang="uk-UA" sz="1800" dirty="0" smtClean="0"/>
              <a:t>основна інформація про автентифікацію буде надана в заголовку: </a:t>
            </a:r>
            <a:endParaRPr lang="en-US" sz="1800" dirty="0" smtClean="0"/>
          </a:p>
          <a:p>
            <a:pPr marL="0" indent="0">
              <a:buNone/>
            </a:pPr>
            <a:endParaRPr lang="en-US" sz="1800" dirty="0"/>
          </a:p>
          <a:p>
            <a:pPr marL="0" indent="0">
              <a:buNone/>
            </a:pPr>
            <a:endParaRPr lang="uk-UA" sz="1800" dirty="0" smtClean="0"/>
          </a:p>
          <a:p>
            <a:pPr marL="0" indent="0">
              <a:buNone/>
            </a:pPr>
            <a:r>
              <a:rPr lang="en-US" sz="1800" dirty="0" smtClean="0"/>
              <a:t>Basic </a:t>
            </a:r>
            <a:r>
              <a:rPr lang="en-US" sz="1800" dirty="0" err="1"/>
              <a:t>Auth</a:t>
            </a:r>
            <a:r>
              <a:rPr lang="en-US" sz="1800" dirty="0"/>
              <a:t> </a:t>
            </a:r>
            <a:r>
              <a:rPr lang="uk-UA" sz="1800" dirty="0"/>
              <a:t>є найпростішим механізмом аутентифікації. Це надзвичайно небезпечно, якщо </a:t>
            </a:r>
            <a:r>
              <a:rPr lang="uk-UA" sz="1800" dirty="0" smtClean="0"/>
              <a:t>він </a:t>
            </a:r>
            <a:r>
              <a:rPr lang="uk-UA" sz="1800" dirty="0"/>
              <a:t>не поєднується із запитами, які використовують </a:t>
            </a:r>
            <a:r>
              <a:rPr lang="en-US" sz="1800" dirty="0"/>
              <a:t>HTTPS, </a:t>
            </a:r>
            <a:r>
              <a:rPr lang="uk-UA" sz="1800" dirty="0"/>
              <a:t>а не </a:t>
            </a:r>
            <a:r>
              <a:rPr lang="en-US" sz="1800" dirty="0"/>
              <a:t>HTTP. </a:t>
            </a:r>
            <a:r>
              <a:rPr lang="uk-UA" sz="1800" dirty="0"/>
              <a:t>Хоча облікові дані закодовані, вони не зашифровані. Розшифрувати облікові дані та отримати пару ім’я користувача/пароль легко. </a:t>
            </a:r>
            <a:endParaRPr lang="uk-UA" sz="1800" dirty="0" smtClean="0"/>
          </a:p>
          <a:p>
            <a:pPr marL="0" indent="0">
              <a:buNone/>
            </a:pPr>
            <a:r>
              <a:rPr lang="uk-UA" sz="1800" b="1" dirty="0"/>
              <a:t>Аутентифікація носія </a:t>
            </a:r>
            <a:r>
              <a:rPr lang="uk-UA" sz="1800" b="1" dirty="0" smtClean="0"/>
              <a:t>(</a:t>
            </a:r>
            <a:r>
              <a:rPr lang="en-US" sz="1800" b="1" dirty="0" smtClean="0"/>
              <a:t>Bearer authentication</a:t>
            </a:r>
            <a:r>
              <a:rPr lang="uk-UA" sz="1800" b="1" dirty="0" smtClean="0"/>
              <a:t>)</a:t>
            </a:r>
            <a:endParaRPr lang="en-US" sz="1800" b="1" dirty="0" smtClean="0"/>
          </a:p>
          <a:p>
            <a:pPr marL="0" indent="0">
              <a:buNone/>
            </a:pPr>
            <a:r>
              <a:rPr lang="uk-UA" sz="1800" dirty="0"/>
              <a:t>Аутентифікація носія, також відома як </a:t>
            </a:r>
            <a:r>
              <a:rPr lang="uk-UA" sz="1800" dirty="0" smtClean="0"/>
              <a:t>аутентифікація </a:t>
            </a:r>
            <a:r>
              <a:rPr lang="uk-UA" sz="1800" dirty="0"/>
              <a:t>за маркером, використовує стандартну схему автентифікації переносника </a:t>
            </a:r>
            <a:r>
              <a:rPr lang="en-US" sz="1800" dirty="0"/>
              <a:t>HTTP. </a:t>
            </a:r>
            <a:r>
              <a:rPr lang="uk-UA" sz="1800" dirty="0"/>
              <a:t>Він є більш безпечним, ніж базова автентифікація, і зазвичай використовується з </a:t>
            </a:r>
            <a:r>
              <a:rPr lang="en-US" sz="1800" dirty="0" err="1"/>
              <a:t>OAuth</a:t>
            </a:r>
            <a:r>
              <a:rPr lang="en-US" sz="1800" dirty="0"/>
              <a:t> </a:t>
            </a:r>
            <a:r>
              <a:rPr lang="uk-UA" sz="1800" dirty="0" smtClean="0"/>
              <a:t>і </a:t>
            </a:r>
            <a:r>
              <a:rPr lang="uk-UA" sz="1800" dirty="0"/>
              <a:t>єдиним входом </a:t>
            </a:r>
            <a:r>
              <a:rPr lang="uk-UA" sz="1800" dirty="0" smtClean="0"/>
              <a:t>(</a:t>
            </a:r>
            <a:r>
              <a:rPr lang="en-US" sz="1800" dirty="0"/>
              <a:t>Single </a:t>
            </a:r>
            <a:r>
              <a:rPr lang="en-US" sz="1800" dirty="0" smtClean="0"/>
              <a:t>Sign-On</a:t>
            </a:r>
            <a:r>
              <a:rPr lang="uk-UA" sz="1800" dirty="0" smtClean="0"/>
              <a:t>  -   </a:t>
            </a:r>
            <a:r>
              <a:rPr lang="en-US" sz="1800" dirty="0" smtClean="0"/>
              <a:t>SSO</a:t>
            </a:r>
            <a:r>
              <a:rPr lang="en-US" sz="1800" dirty="0"/>
              <a:t>). </a:t>
            </a:r>
            <a:r>
              <a:rPr lang="uk-UA" sz="1800" dirty="0"/>
              <a:t>Аутентифікація носія використовує маркер носія, який є рядком, згенерованим сервером аутентифікації, таким як служба ідентифікації (</a:t>
            </a:r>
            <a:r>
              <a:rPr lang="en-US" sz="1800" dirty="0" err="1"/>
              <a:t>IdS</a:t>
            </a:r>
            <a:r>
              <a:rPr lang="en-US" sz="1800" dirty="0"/>
              <a:t>). </a:t>
            </a:r>
            <a:endParaRPr lang="uk-UA" sz="1800" dirty="0" smtClean="0"/>
          </a:p>
          <a:p>
            <a:pPr marL="0" indent="0">
              <a:buNone/>
            </a:pPr>
            <a:r>
              <a:rPr lang="uk-UA" sz="1800" dirty="0" smtClean="0"/>
              <a:t>У </a:t>
            </a:r>
            <a:r>
              <a:rPr lang="uk-UA" sz="1800" dirty="0"/>
              <a:t>запиті </a:t>
            </a:r>
            <a:r>
              <a:rPr lang="en-US" sz="1800" dirty="0"/>
              <a:t>REST API </a:t>
            </a:r>
            <a:r>
              <a:rPr lang="uk-UA" sz="1800" dirty="0"/>
              <a:t>інформація </a:t>
            </a:r>
            <a:r>
              <a:rPr lang="en-US" sz="1800" dirty="0"/>
              <a:t>Bearer </a:t>
            </a:r>
            <a:r>
              <a:rPr lang="en-US" sz="1800" dirty="0" err="1"/>
              <a:t>Auth</a:t>
            </a:r>
            <a:r>
              <a:rPr lang="en-US" sz="1800" dirty="0"/>
              <a:t> </a:t>
            </a:r>
            <a:r>
              <a:rPr lang="uk-UA" sz="1800" dirty="0"/>
              <a:t>буде надана в заголовку: </a:t>
            </a:r>
            <a:endParaRPr lang="uk-UA" sz="1800" dirty="0" smtClean="0"/>
          </a:p>
          <a:p>
            <a:pPr marL="0" indent="0">
              <a:buNone/>
            </a:pPr>
            <a:endParaRPr lang="uk-UA" sz="1800" dirty="0" smtClean="0"/>
          </a:p>
          <a:p>
            <a:pPr marL="0" indent="0">
              <a:buNone/>
            </a:pPr>
            <a:endParaRPr lang="en-US" sz="1800" dirty="0"/>
          </a:p>
          <a:p>
            <a:pPr marL="0" indent="0">
              <a:buNone/>
            </a:pPr>
            <a:r>
              <a:rPr lang="ru-RU" sz="1800" dirty="0"/>
              <a:t>Так само, як і базова автентифікація, </a:t>
            </a:r>
            <a:r>
              <a:rPr lang="ru-RU" sz="1800" dirty="0" smtClean="0"/>
              <a:t>аутентифікація </a:t>
            </a:r>
            <a:r>
              <a:rPr lang="ru-RU" sz="1800" dirty="0"/>
              <a:t>на носії повинна використовуватися з HTTPS. </a:t>
            </a:r>
            <a:endParaRPr lang="en-US" sz="1800" dirty="0" smtClean="0"/>
          </a:p>
        </p:txBody>
      </p:sp>
      <p:pic>
        <p:nvPicPr>
          <p:cNvPr id="4" name="Picture 3"/>
          <p:cNvPicPr>
            <a:picLocks noChangeAspect="1"/>
          </p:cNvPicPr>
          <p:nvPr/>
        </p:nvPicPr>
        <p:blipFill>
          <a:blip r:embed="rId2"/>
          <a:stretch>
            <a:fillRect/>
          </a:stretch>
        </p:blipFill>
        <p:spPr>
          <a:xfrm>
            <a:off x="325924" y="1946234"/>
            <a:ext cx="5831238" cy="551084"/>
          </a:xfrm>
          <a:prstGeom prst="rect">
            <a:avLst/>
          </a:prstGeom>
        </p:spPr>
      </p:pic>
      <p:pic>
        <p:nvPicPr>
          <p:cNvPr id="5" name="Picture 4"/>
          <p:cNvPicPr>
            <a:picLocks noChangeAspect="1"/>
          </p:cNvPicPr>
          <p:nvPr/>
        </p:nvPicPr>
        <p:blipFill>
          <a:blip r:embed="rId3"/>
          <a:stretch>
            <a:fillRect/>
          </a:stretch>
        </p:blipFill>
        <p:spPr>
          <a:xfrm>
            <a:off x="325924" y="5609093"/>
            <a:ext cx="5112911" cy="565370"/>
          </a:xfrm>
          <a:prstGeom prst="rect">
            <a:avLst/>
          </a:prstGeom>
        </p:spPr>
      </p:pic>
    </p:spTree>
    <p:extLst>
      <p:ext uri="{BB962C8B-B14F-4D97-AF65-F5344CB8AC3E}">
        <p14:creationId xmlns:p14="http://schemas.microsoft.com/office/powerpoint/2010/main" val="1947652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lnSpcReduction="10000"/>
          </a:bodyPr>
          <a:lstStyle/>
          <a:p>
            <a:pPr marL="0" indent="0">
              <a:buNone/>
            </a:pPr>
            <a:r>
              <a:rPr lang="en-US" sz="1800" b="1" dirty="0" smtClean="0"/>
              <a:t>API key</a:t>
            </a:r>
            <a:endParaRPr lang="en-US" sz="1800" dirty="0" smtClean="0"/>
          </a:p>
          <a:p>
            <a:pPr marL="0" indent="0">
              <a:buNone/>
            </a:pPr>
            <a:r>
              <a:rPr lang="uk-UA" sz="1800" dirty="0"/>
              <a:t>Ключ </a:t>
            </a:r>
            <a:r>
              <a:rPr lang="en-US" sz="1800" dirty="0"/>
              <a:t>API, </a:t>
            </a:r>
            <a:r>
              <a:rPr lang="uk-UA" sz="1800" dirty="0"/>
              <a:t>також званий маркером </a:t>
            </a:r>
            <a:r>
              <a:rPr lang="en-US" sz="1800" dirty="0"/>
              <a:t>API, — </a:t>
            </a:r>
            <a:r>
              <a:rPr lang="uk-UA" sz="1800" dirty="0"/>
              <a:t>це </a:t>
            </a:r>
            <a:r>
              <a:rPr lang="uk-UA" sz="1800" i="1" dirty="0"/>
              <a:t>унікальний буквено-цифровий рядок, який генерується сервером і призначається користувачеві</a:t>
            </a:r>
            <a:r>
              <a:rPr lang="uk-UA" sz="1800" dirty="0"/>
              <a:t>. Щоб отримати унікальний ключ </a:t>
            </a:r>
            <a:r>
              <a:rPr lang="en-US" sz="1800" dirty="0"/>
              <a:t>API, </a:t>
            </a:r>
            <a:r>
              <a:rPr lang="uk-UA" sz="1800" dirty="0"/>
              <a:t>користувач зазвичай входить на портал, використовуючи свої облікові дані. Цей ключ зазвичай призначається один раз і не буде генеруватися повторно. Усі запити </a:t>
            </a:r>
            <a:r>
              <a:rPr lang="en-US" sz="1800" dirty="0"/>
              <a:t>REST API </a:t>
            </a:r>
            <a:r>
              <a:rPr lang="uk-UA" sz="1800" dirty="0"/>
              <a:t>для цього користувача мають надавати призначений ключ </a:t>
            </a:r>
            <a:r>
              <a:rPr lang="en-US" sz="1800" dirty="0"/>
              <a:t>API </a:t>
            </a:r>
            <a:r>
              <a:rPr lang="uk-UA" sz="1800" dirty="0"/>
              <a:t>як форму аутентифікації. Так само, як і інші типи аутентифікації, ключі </a:t>
            </a:r>
            <a:r>
              <a:rPr lang="en-US" sz="1800" dirty="0"/>
              <a:t>API </a:t>
            </a:r>
            <a:r>
              <a:rPr lang="uk-UA" sz="1800" dirty="0"/>
              <a:t>безпечні лише тоді, коли використовуються з </a:t>
            </a:r>
            <a:r>
              <a:rPr lang="en-US" sz="1800" dirty="0"/>
              <a:t>HTTPS. </a:t>
            </a:r>
            <a:r>
              <a:rPr lang="uk-UA" sz="1800" dirty="0"/>
              <a:t>Ключі </a:t>
            </a:r>
            <a:r>
              <a:rPr lang="en-US" sz="1800" dirty="0"/>
              <a:t>API </a:t>
            </a:r>
            <a:r>
              <a:rPr lang="uk-UA" sz="1800" dirty="0"/>
              <a:t>призначені як механізм аутентифікації, але зазвичай використовуються неправильно як механізм авторизації. </a:t>
            </a:r>
            <a:endParaRPr lang="uk-UA" sz="1800" dirty="0" smtClean="0"/>
          </a:p>
          <a:p>
            <a:pPr marL="0" indent="0">
              <a:buNone/>
            </a:pPr>
            <a:r>
              <a:rPr lang="uk-UA" sz="1800" dirty="0" smtClean="0"/>
              <a:t>Існує два </a:t>
            </a:r>
            <a:r>
              <a:rPr lang="uk-UA" sz="1800" dirty="0"/>
              <a:t>типи ключів </a:t>
            </a:r>
            <a:r>
              <a:rPr lang="en-US" sz="1800" dirty="0" smtClean="0"/>
              <a:t>API</a:t>
            </a:r>
            <a:r>
              <a:rPr lang="uk-UA" sz="1800" dirty="0" smtClean="0"/>
              <a:t>: відкритим </a:t>
            </a:r>
            <a:r>
              <a:rPr lang="uk-UA" sz="1800" dirty="0"/>
              <a:t>та </a:t>
            </a:r>
            <a:r>
              <a:rPr lang="uk-UA" sz="1800" dirty="0" smtClean="0"/>
              <a:t>приватні. </a:t>
            </a:r>
          </a:p>
          <a:p>
            <a:pPr marL="0" indent="0">
              <a:buNone/>
            </a:pPr>
            <a:r>
              <a:rPr lang="uk-UA" sz="1800" b="1" dirty="0" smtClean="0"/>
              <a:t>Відкритий </a:t>
            </a:r>
            <a:r>
              <a:rPr lang="en-US" sz="1800" b="1" dirty="0" smtClean="0"/>
              <a:t>(public) </a:t>
            </a:r>
            <a:r>
              <a:rPr lang="uk-UA" sz="1800" b="1" dirty="0" smtClean="0"/>
              <a:t>ключ </a:t>
            </a:r>
            <a:r>
              <a:rPr lang="en-US" sz="1800" b="1" dirty="0"/>
              <a:t>API </a:t>
            </a:r>
            <a:r>
              <a:rPr lang="uk-UA" sz="1800" dirty="0"/>
              <a:t>може бути спільний, що дає цьому користувачеві доступ до підмножини даних і </a:t>
            </a:r>
            <a:r>
              <a:rPr lang="en-US" sz="1800" dirty="0"/>
              <a:t>API. </a:t>
            </a:r>
            <a:r>
              <a:rPr lang="uk-UA" sz="1800" dirty="0"/>
              <a:t>Не </a:t>
            </a:r>
            <a:r>
              <a:rPr lang="uk-UA" sz="1800" dirty="0" smtClean="0"/>
              <a:t>надавайте</a:t>
            </a:r>
            <a:r>
              <a:rPr lang="ru-RU" sz="1800" dirty="0" smtClean="0"/>
              <a:t> </a:t>
            </a:r>
            <a:r>
              <a:rPr lang="uk-UA" sz="1800" dirty="0" smtClean="0"/>
              <a:t>стороннім </a:t>
            </a:r>
            <a:r>
              <a:rPr lang="uk-UA" sz="1800" b="1" dirty="0"/>
              <a:t>приватний ключ</a:t>
            </a:r>
            <a:r>
              <a:rPr lang="uk-UA" sz="1800" dirty="0"/>
              <a:t>, оскільки він </a:t>
            </a:r>
            <a:r>
              <a:rPr lang="uk-UA" sz="1800" dirty="0" smtClean="0"/>
              <a:t>може бути засобом ідентифікації. </a:t>
            </a:r>
            <a:r>
              <a:rPr lang="uk-UA" sz="1800" dirty="0"/>
              <a:t>Термін дії більшості ключів </a:t>
            </a:r>
            <a:r>
              <a:rPr lang="en-US" sz="1800" dirty="0"/>
              <a:t>API </a:t>
            </a:r>
            <a:r>
              <a:rPr lang="uk-UA" sz="1800" dirty="0"/>
              <a:t>не закінчується, і якщо ключ не може бути відкликаний або повторно створений, якщо він розповсюджений або зламаний, будь-хто, хто має цей ключ, може отримати необмежений доступ до системи, як і ви. </a:t>
            </a:r>
            <a:endParaRPr lang="en-US" sz="1800" dirty="0" smtClean="0"/>
          </a:p>
          <a:p>
            <a:pPr marL="0" indent="0">
              <a:buNone/>
            </a:pPr>
            <a:endParaRPr lang="en-US" sz="1800" dirty="0"/>
          </a:p>
          <a:p>
            <a:pPr marL="0" indent="0">
              <a:buNone/>
            </a:pPr>
            <a:r>
              <a:rPr lang="uk-UA" sz="1800" dirty="0" smtClean="0"/>
              <a:t>Запит </a:t>
            </a:r>
            <a:r>
              <a:rPr lang="en-US" sz="1800" dirty="0"/>
              <a:t>REST API </a:t>
            </a:r>
            <a:r>
              <a:rPr lang="uk-UA" sz="1800" dirty="0"/>
              <a:t>може надати ключ </a:t>
            </a:r>
            <a:r>
              <a:rPr lang="en-US" sz="1800" dirty="0"/>
              <a:t>API </a:t>
            </a:r>
            <a:r>
              <a:rPr lang="uk-UA" sz="1800" dirty="0"/>
              <a:t>кількома різними способами: </a:t>
            </a:r>
            <a:endParaRPr lang="uk-UA" sz="1800" dirty="0" smtClean="0"/>
          </a:p>
          <a:p>
            <a:pPr marL="0" indent="0">
              <a:buNone/>
            </a:pPr>
            <a:r>
              <a:rPr lang="en-US" sz="1800" dirty="0" smtClean="0"/>
              <a:t> </a:t>
            </a:r>
            <a:endParaRPr lang="ru-RU" sz="1800" dirty="0" smtClean="0"/>
          </a:p>
          <a:p>
            <a:r>
              <a:rPr lang="ru-RU" sz="1800" dirty="0"/>
              <a:t>Рядок </a:t>
            </a:r>
            <a:r>
              <a:rPr lang="ru-RU" sz="1800" dirty="0" smtClean="0"/>
              <a:t>запиту (</a:t>
            </a:r>
            <a:r>
              <a:rPr lang="en-US" sz="1800" dirty="0"/>
              <a:t>Query </a:t>
            </a:r>
            <a:r>
              <a:rPr lang="en-US" sz="1800" dirty="0" smtClean="0"/>
              <a:t>string</a:t>
            </a:r>
            <a:r>
              <a:rPr lang="uk-UA" sz="1800" dirty="0" smtClean="0"/>
              <a:t>)</a:t>
            </a:r>
            <a:r>
              <a:rPr lang="ru-RU" sz="1800" dirty="0" smtClean="0"/>
              <a:t>: </a:t>
            </a:r>
            <a:r>
              <a:rPr lang="ru-RU" sz="1800" dirty="0"/>
              <a:t>рекомендовано лише для відкритих ключів API </a:t>
            </a:r>
            <a:endParaRPr lang="ru-RU" sz="1800" dirty="0" smtClean="0"/>
          </a:p>
          <a:p>
            <a:r>
              <a:rPr lang="uk-UA" sz="1800" dirty="0"/>
              <a:t>Заголовок: використовує ключ авторизації або спеціальний </a:t>
            </a:r>
            <a:r>
              <a:rPr lang="en-US" sz="1800" i="1" dirty="0"/>
              <a:t>Authorization: &lt;API Key&gt; </a:t>
            </a:r>
            <a:r>
              <a:rPr lang="uk-UA" sz="1800" i="1" dirty="0"/>
              <a:t>або </a:t>
            </a:r>
            <a:r>
              <a:rPr lang="en-US" sz="1800" i="1" dirty="0"/>
              <a:t>Authorization: </a:t>
            </a:r>
            <a:r>
              <a:rPr lang="en-US" sz="1800" i="1" dirty="0" err="1"/>
              <a:t>APIkey</a:t>
            </a:r>
            <a:r>
              <a:rPr lang="en-US" sz="1800" i="1" dirty="0"/>
              <a:t> &lt;API Key&gt;</a:t>
            </a:r>
            <a:r>
              <a:rPr lang="en-US" sz="1800" dirty="0"/>
              <a:t> </a:t>
            </a:r>
            <a:r>
              <a:rPr lang="uk-UA" sz="1800" dirty="0"/>
              <a:t>або </a:t>
            </a:r>
            <a:r>
              <a:rPr lang="en-US" sz="1800" i="1" dirty="0" err="1"/>
              <a:t>APIkey</a:t>
            </a:r>
            <a:r>
              <a:rPr lang="en-US" sz="1800" i="1" dirty="0"/>
              <a:t>: &lt;API Key</a:t>
            </a:r>
            <a:r>
              <a:rPr lang="en-US" sz="1800" i="1" dirty="0" smtClean="0"/>
              <a:t>&gt;</a:t>
            </a:r>
            <a:endParaRPr lang="uk-UA" sz="1800" i="1" dirty="0" smtClean="0"/>
          </a:p>
          <a:p>
            <a:r>
              <a:rPr lang="uk-UA" sz="1800" dirty="0"/>
              <a:t>Основні дані: використовує унікальний ключ як </a:t>
            </a:r>
            <a:r>
              <a:rPr lang="uk-UA" sz="1800" dirty="0" smtClean="0"/>
              <a:t>ідентифікатор </a:t>
            </a:r>
            <a:r>
              <a:rPr lang="en-US" sz="1800" i="1" dirty="0" smtClean="0"/>
              <a:t>Content-Type</a:t>
            </a:r>
            <a:r>
              <a:rPr lang="en-US" sz="1800" i="1" dirty="0"/>
              <a:t>: application/</a:t>
            </a:r>
            <a:r>
              <a:rPr lang="en-US" sz="1800" i="1" dirty="0" err="1"/>
              <a:t>json</a:t>
            </a:r>
            <a:r>
              <a:rPr lang="en-US" sz="1800" dirty="0"/>
              <a:t>   </a:t>
            </a:r>
            <a:endParaRPr lang="uk-UA" sz="1800" dirty="0" smtClean="0"/>
          </a:p>
          <a:p>
            <a:r>
              <a:rPr lang="uk-UA" sz="1800" dirty="0"/>
              <a:t>Cookie: використовує унікальний ключ як ідентифікатор </a:t>
            </a:r>
            <a:r>
              <a:rPr lang="uk-UA" sz="1800" i="1" dirty="0"/>
              <a:t>Cookie</a:t>
            </a:r>
            <a:r>
              <a:rPr lang="en-US" sz="1800" i="1" dirty="0" smtClean="0"/>
              <a:t>: </a:t>
            </a:r>
            <a:r>
              <a:rPr lang="en-US" sz="1800" i="1" dirty="0" smtClean="0"/>
              <a:t>API_KEY=&lt;API Key&gt;</a:t>
            </a:r>
            <a:endParaRPr lang="uk-UA" sz="1800" i="1" dirty="0"/>
          </a:p>
        </p:txBody>
      </p:sp>
    </p:spTree>
    <p:extLst>
      <p:ext uri="{BB962C8B-B14F-4D97-AF65-F5344CB8AC3E}">
        <p14:creationId xmlns:p14="http://schemas.microsoft.com/office/powerpoint/2010/main" val="2975360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1800" b="1" dirty="0" smtClean="0"/>
              <a:t>Механізми авторизації </a:t>
            </a:r>
          </a:p>
          <a:p>
            <a:pPr marL="0" indent="0">
              <a:buNone/>
            </a:pPr>
            <a:r>
              <a:rPr lang="uk-UA" sz="1800" b="1" dirty="0" smtClean="0"/>
              <a:t>Відкрита авторизація,</a:t>
            </a:r>
            <a:r>
              <a:rPr lang="uk-UA" sz="1800" dirty="0" smtClean="0"/>
              <a:t> також відома як </a:t>
            </a:r>
            <a:r>
              <a:rPr lang="uk-UA" sz="1800" b="1" dirty="0" smtClean="0"/>
              <a:t>OAuth</a:t>
            </a:r>
            <a:r>
              <a:rPr lang="uk-UA" sz="1800" dirty="0" smtClean="0"/>
              <a:t>, поєднує автентифікацію з авторизацією. OAuth був розроблений як рішення для незахищених механізмів аутентифікації. З підвищеною безпекою порівняно з іншими варіантами, зазвичай це рекомендована форма аутентифікації/авторизації для API REST. </a:t>
            </a:r>
          </a:p>
          <a:p>
            <a:pPr marL="0" indent="0">
              <a:buNone/>
            </a:pPr>
            <a:r>
              <a:rPr lang="uk-UA" sz="1800" dirty="0" smtClean="0"/>
              <a:t>Існує дві версії OAuth, які називаються просто </a:t>
            </a:r>
            <a:r>
              <a:rPr lang="uk-UA" sz="1800" b="1" dirty="0" smtClean="0"/>
              <a:t>OAuth 1.0</a:t>
            </a:r>
            <a:r>
              <a:rPr lang="uk-UA" sz="1800" dirty="0" smtClean="0"/>
              <a:t> і </a:t>
            </a:r>
            <a:r>
              <a:rPr lang="uk-UA" sz="1800" b="1" dirty="0" smtClean="0"/>
              <a:t>OAuth 2.0</a:t>
            </a:r>
            <a:r>
              <a:rPr lang="uk-UA" sz="1800" dirty="0" smtClean="0"/>
              <a:t>. Більшість сучасних API REST реалізують OAuth 2.0. </a:t>
            </a:r>
            <a:r>
              <a:rPr lang="uk-UA" sz="1800" i="1" dirty="0" smtClean="0"/>
              <a:t>OAuth </a:t>
            </a:r>
            <a:r>
              <a:rPr lang="uk-UA" sz="1800" i="1" dirty="0" smtClean="0"/>
              <a:t>2.0 не має зворотної сумісності</a:t>
            </a:r>
            <a:r>
              <a:rPr lang="uk-UA" sz="1800" dirty="0" smtClean="0"/>
              <a:t>. </a:t>
            </a:r>
            <a:endParaRPr lang="uk-UA" sz="1800" dirty="0"/>
          </a:p>
          <a:p>
            <a:pPr marL="0" indent="0">
              <a:buNone/>
            </a:pPr>
            <a:r>
              <a:rPr lang="uk-UA" sz="1800" dirty="0" smtClean="0"/>
              <a:t>В </a:t>
            </a:r>
            <a:r>
              <a:rPr lang="uk-UA" sz="1800" dirty="0" smtClean="0"/>
              <a:t>платформі </a:t>
            </a:r>
            <a:r>
              <a:rPr lang="uk-UA" sz="1800" dirty="0" smtClean="0"/>
              <a:t>авторизації вмзначається </a:t>
            </a:r>
            <a:r>
              <a:rPr lang="en-US" sz="1800" dirty="0" err="1" smtClean="0"/>
              <a:t>OAuth</a:t>
            </a:r>
            <a:r>
              <a:rPr lang="en-US" sz="1800" dirty="0" smtClean="0"/>
              <a:t> 2.0</a:t>
            </a:r>
            <a:r>
              <a:rPr lang="en-US" sz="1800" dirty="0" smtClean="0"/>
              <a:t>,</a:t>
            </a:r>
            <a:r>
              <a:rPr lang="uk-UA" sz="1800" dirty="0" smtClean="0"/>
              <a:t> що</a:t>
            </a:r>
            <a:r>
              <a:rPr lang="en-US" sz="1800" dirty="0" smtClean="0"/>
              <a:t> </a:t>
            </a:r>
            <a:r>
              <a:rPr lang="en-US" sz="1800" dirty="0" smtClean="0"/>
              <a:t>«</a:t>
            </a:r>
            <a:r>
              <a:rPr lang="uk-UA" sz="1800" dirty="0" smtClean="0"/>
              <a:t>фреймворк авторизації </a:t>
            </a:r>
            <a:r>
              <a:rPr lang="en-US" sz="1800" dirty="0" err="1" smtClean="0"/>
              <a:t>OAuth</a:t>
            </a:r>
            <a:r>
              <a:rPr lang="en-US" sz="1800" dirty="0" smtClean="0"/>
              <a:t> 2.0 </a:t>
            </a:r>
            <a:r>
              <a:rPr lang="uk-UA" sz="1800" dirty="0" smtClean="0"/>
              <a:t>дає змогу програмі сторонніх розробників отримувати обмежений доступ до служби </a:t>
            </a:r>
            <a:r>
              <a:rPr lang="en-US" sz="1800" dirty="0" smtClean="0"/>
              <a:t>HTTP </a:t>
            </a:r>
            <a:r>
              <a:rPr lang="uk-UA" sz="1800" dirty="0" smtClean="0"/>
              <a:t>від ​​імені власника ресурсу шляхом організації взаємодії власника ресурсу та служби </a:t>
            </a:r>
            <a:r>
              <a:rPr lang="en-US" sz="1800" dirty="0" smtClean="0"/>
              <a:t>HTTP, </a:t>
            </a:r>
            <a:r>
              <a:rPr lang="uk-UA" sz="1800" dirty="0" smtClean="0"/>
              <a:t>або дозволивши програмі третьої сторони отримати доступ від свого імені». </a:t>
            </a:r>
          </a:p>
          <a:p>
            <a:pPr marL="0" indent="0">
              <a:buNone/>
            </a:pPr>
            <a:r>
              <a:rPr lang="uk-UA" sz="1800" dirty="0" smtClean="0"/>
              <a:t>По суті, </a:t>
            </a:r>
            <a:r>
              <a:rPr lang="en-US" sz="1800" u="sng" dirty="0" err="1" smtClean="0"/>
              <a:t>OAuth</a:t>
            </a:r>
            <a:r>
              <a:rPr lang="en-US" sz="1800" u="sng" dirty="0" smtClean="0"/>
              <a:t> 2.0 </a:t>
            </a:r>
            <a:r>
              <a:rPr lang="uk-UA" sz="1800" u="sng" dirty="0" smtClean="0"/>
              <a:t>дає змогу попередньо зареєстрованим програмам отримувати авторизацію для виконання запитів </a:t>
            </a:r>
            <a:r>
              <a:rPr lang="en-US" sz="1800" u="sng" dirty="0" smtClean="0"/>
              <a:t>REST API </a:t>
            </a:r>
            <a:r>
              <a:rPr lang="uk-UA" sz="1800" u="sng" dirty="0" smtClean="0"/>
              <a:t>від імені користувача без необхідності передавати свої облікові дані самій програмі</a:t>
            </a:r>
            <a:r>
              <a:rPr lang="uk-UA" sz="1800" dirty="0" smtClean="0"/>
              <a:t>. </a:t>
            </a:r>
            <a:r>
              <a:rPr lang="en-US" sz="1800" dirty="0" err="1" smtClean="0"/>
              <a:t>OAuth</a:t>
            </a:r>
            <a:r>
              <a:rPr lang="en-US" sz="1800" dirty="0" smtClean="0"/>
              <a:t> </a:t>
            </a:r>
            <a:r>
              <a:rPr lang="uk-UA" sz="1800" dirty="0" smtClean="0"/>
              <a:t>дозволяє користувачеві надавати облікові дані безпосередньо серверу авторизації, як правило, постачальнику ідентифікації (</a:t>
            </a:r>
            <a:r>
              <a:rPr lang="en-US" sz="1800" dirty="0" err="1" smtClean="0"/>
              <a:t>IdP</a:t>
            </a:r>
            <a:r>
              <a:rPr lang="en-US" sz="1800" dirty="0" smtClean="0"/>
              <a:t>) </a:t>
            </a:r>
            <a:r>
              <a:rPr lang="uk-UA" sz="1800" dirty="0" smtClean="0"/>
              <a:t>або службі ідентифікації (</a:t>
            </a:r>
            <a:r>
              <a:rPr lang="en-US" sz="1800" dirty="0" err="1" smtClean="0"/>
              <a:t>IdS</a:t>
            </a:r>
            <a:r>
              <a:rPr lang="en-US" sz="1800" dirty="0" smtClean="0"/>
              <a:t>), </a:t>
            </a:r>
            <a:r>
              <a:rPr lang="uk-UA" sz="1800" dirty="0" smtClean="0"/>
              <a:t>щоб отримати маркер доступу, який можна спільно використовувати з програмою. </a:t>
            </a:r>
          </a:p>
          <a:p>
            <a:pPr marL="0" indent="0">
              <a:buNone/>
            </a:pPr>
            <a:r>
              <a:rPr lang="uk-UA" sz="1800" dirty="0" smtClean="0"/>
              <a:t>Цей </a:t>
            </a:r>
            <a:r>
              <a:rPr lang="uk-UA" sz="1800" u="sng" dirty="0" smtClean="0"/>
              <a:t>процес отримання токена називається потоком</a:t>
            </a:r>
            <a:r>
              <a:rPr lang="uk-UA" sz="1800" dirty="0" smtClean="0"/>
              <a:t>. Потім програма використовує цей маркер в </a:t>
            </a:r>
            <a:r>
              <a:rPr lang="en-US" sz="1800" dirty="0" smtClean="0"/>
              <a:t>REST API </a:t>
            </a:r>
            <a:r>
              <a:rPr lang="uk-UA" sz="1800" dirty="0" smtClean="0"/>
              <a:t>як аутентифікацію носія. Потім веб-сервіс для </a:t>
            </a:r>
            <a:r>
              <a:rPr lang="en-US" sz="1800" dirty="0" smtClean="0"/>
              <a:t>REST API </a:t>
            </a:r>
            <a:r>
              <a:rPr lang="uk-UA" sz="1800" dirty="0" smtClean="0"/>
              <a:t>перевіряє сервер авторизації, щоб переконатися, що маркер дійсний, а запитувач уповноважений виконувати запит. </a:t>
            </a:r>
            <a:endParaRPr lang="uk-UA" sz="1800" dirty="0"/>
          </a:p>
        </p:txBody>
      </p:sp>
    </p:spTree>
    <p:extLst>
      <p:ext uri="{BB962C8B-B14F-4D97-AF65-F5344CB8AC3E}">
        <p14:creationId xmlns:p14="http://schemas.microsoft.com/office/powerpoint/2010/main" val="905937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effectLst/>
              </a:rPr>
              <a:t>Що таке обмеження швидкості (</a:t>
            </a:r>
            <a:r>
              <a:rPr lang="en-US" sz="1800" b="1" dirty="0" smtClean="0">
                <a:effectLst/>
              </a:rPr>
              <a:t>Rate Limits</a:t>
            </a:r>
            <a:r>
              <a:rPr lang="uk-UA" sz="1800" b="1" dirty="0" smtClean="0">
                <a:effectLst/>
              </a:rPr>
              <a:t>)</a:t>
            </a:r>
            <a:r>
              <a:rPr lang="en-US" sz="1800" b="1" dirty="0" smtClean="0">
                <a:effectLst/>
              </a:rPr>
              <a:t>?</a:t>
            </a:r>
            <a:endParaRPr lang="en-US" sz="1800" b="1" dirty="0" smtClean="0">
              <a:effectLst/>
            </a:endParaRPr>
          </a:p>
          <a:p>
            <a:pPr marL="0" indent="0">
              <a:buNone/>
            </a:pPr>
            <a:r>
              <a:rPr lang="en-US" sz="1800" dirty="0"/>
              <a:t>API REST </a:t>
            </a:r>
            <a:r>
              <a:rPr lang="uk-UA" sz="1800" dirty="0"/>
              <a:t>дають змогу будувати складні взаємодії. Використання обмеження швидкості </a:t>
            </a:r>
            <a:r>
              <a:rPr lang="en-US" sz="1800" dirty="0"/>
              <a:t>API — </a:t>
            </a:r>
            <a:r>
              <a:rPr lang="uk-UA" sz="1800" dirty="0"/>
              <a:t>це спосіб веб-сервісу контролювати кількість запитів, які користувач або програма може зробити за певну одиницю часу. Запровадження обмежень швидкості є найкращою практикою для загальнодоступних і необмежених </a:t>
            </a:r>
            <a:r>
              <a:rPr lang="en-US" sz="1800" dirty="0"/>
              <a:t>API. </a:t>
            </a:r>
            <a:endParaRPr lang="uk-UA" sz="1800" dirty="0" smtClean="0"/>
          </a:p>
          <a:p>
            <a:pPr marL="0" indent="0">
              <a:buNone/>
            </a:pPr>
            <a:endParaRPr lang="uk-UA" sz="1800" dirty="0"/>
          </a:p>
          <a:p>
            <a:pPr marL="0" indent="0">
              <a:buNone/>
            </a:pPr>
            <a:r>
              <a:rPr lang="uk-UA" sz="1800" dirty="0" smtClean="0"/>
              <a:t>Обмеження </a:t>
            </a:r>
            <a:r>
              <a:rPr lang="uk-UA" sz="1800" dirty="0"/>
              <a:t>швидкості допомагає: </a:t>
            </a:r>
            <a:endParaRPr lang="uk-UA" sz="1800" dirty="0" smtClean="0"/>
          </a:p>
          <a:p>
            <a:r>
              <a:rPr lang="uk-UA" sz="1800" dirty="0" smtClean="0"/>
              <a:t>уникнути </a:t>
            </a:r>
            <a:r>
              <a:rPr lang="uk-UA" sz="1800" dirty="0"/>
              <a:t>перевантаження сервера від занадто великої кількості запитів одночасно </a:t>
            </a:r>
            <a:endParaRPr lang="uk-UA" sz="1800" dirty="0" smtClean="0"/>
          </a:p>
          <a:p>
            <a:r>
              <a:rPr lang="uk-UA" sz="1800" dirty="0" smtClean="0"/>
              <a:t>забезпечити </a:t>
            </a:r>
            <a:r>
              <a:rPr lang="uk-UA" sz="1800" dirty="0"/>
              <a:t>краще обслуговування та час відповіді всім </a:t>
            </a:r>
            <a:r>
              <a:rPr lang="uk-UA" sz="1800" dirty="0" smtClean="0"/>
              <a:t>користувачам</a:t>
            </a:r>
          </a:p>
          <a:p>
            <a:r>
              <a:rPr lang="uk-UA" sz="1800" dirty="0" smtClean="0"/>
              <a:t>захист </a:t>
            </a:r>
            <a:r>
              <a:rPr lang="uk-UA" sz="1800" dirty="0"/>
              <a:t>від атаки відмови в обслуговуванні (</a:t>
            </a:r>
            <a:r>
              <a:rPr lang="en-US" sz="1800" dirty="0" err="1"/>
              <a:t>DoS</a:t>
            </a:r>
            <a:r>
              <a:rPr lang="en-US" sz="1800" dirty="0"/>
              <a:t>). </a:t>
            </a:r>
            <a:endParaRPr lang="uk-UA" sz="1800" dirty="0" smtClean="0"/>
          </a:p>
          <a:p>
            <a:pPr marL="0" indent="0">
              <a:buNone/>
            </a:pPr>
            <a:endParaRPr lang="uk-UA" sz="1800" dirty="0"/>
          </a:p>
          <a:p>
            <a:pPr marL="0" indent="0">
              <a:buNone/>
            </a:pPr>
            <a:r>
              <a:rPr lang="uk-UA" sz="1800" dirty="0" smtClean="0"/>
              <a:t>Користувачі </a:t>
            </a:r>
            <a:r>
              <a:rPr lang="en-US" sz="1800" dirty="0"/>
              <a:t>API </a:t>
            </a:r>
            <a:r>
              <a:rPr lang="uk-UA" sz="1800" dirty="0"/>
              <a:t>повинні розуміти різні реалізації алгоритму обмеження швидкості, щоб уникнути перевищення меж, але програми також повинні </a:t>
            </a:r>
            <a:r>
              <a:rPr lang="uk-UA" sz="1800" dirty="0" smtClean="0"/>
              <a:t>аккуратно </a:t>
            </a:r>
            <a:r>
              <a:rPr lang="uk-UA" sz="1800" dirty="0"/>
              <a:t>обробляти ситуації, коли ці обмеження перевищуються. </a:t>
            </a:r>
          </a:p>
        </p:txBody>
      </p:sp>
    </p:spTree>
    <p:extLst>
      <p:ext uri="{BB962C8B-B14F-4D97-AF65-F5344CB8AC3E}">
        <p14:creationId xmlns:p14="http://schemas.microsoft.com/office/powerpoint/2010/main" val="3304870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1800" b="1" dirty="0"/>
              <a:t>Алгоритми обмеження швидкості </a:t>
            </a:r>
            <a:endParaRPr lang="uk-UA" sz="1800" b="1" dirty="0" smtClean="0"/>
          </a:p>
          <a:p>
            <a:pPr marL="0" indent="0">
              <a:buNone/>
            </a:pPr>
            <a:r>
              <a:rPr lang="uk-UA" sz="1800" dirty="0" smtClean="0"/>
              <a:t>Стандартного </a:t>
            </a:r>
            <a:r>
              <a:rPr lang="uk-UA" sz="1800" dirty="0"/>
              <a:t>способу застосування обмеження швидкості не існує, але загальні алгоритми включають: </a:t>
            </a:r>
            <a:endParaRPr lang="uk-UA" sz="1800" dirty="0" smtClean="0"/>
          </a:p>
          <a:p>
            <a:r>
              <a:rPr lang="uk-UA" sz="1800" dirty="0" smtClean="0">
                <a:effectLst/>
              </a:rPr>
              <a:t>«Діряве відро» (</a:t>
            </a:r>
            <a:r>
              <a:rPr lang="en-US" sz="1800" dirty="0" smtClean="0">
                <a:effectLst/>
              </a:rPr>
              <a:t>Leaky bucket</a:t>
            </a:r>
            <a:r>
              <a:rPr lang="uk-UA" sz="1800" dirty="0" smtClean="0">
                <a:effectLst/>
              </a:rPr>
              <a:t>)</a:t>
            </a:r>
            <a:endParaRPr lang="en-US" sz="1800" dirty="0" smtClean="0">
              <a:effectLst/>
            </a:endParaRPr>
          </a:p>
          <a:p>
            <a:r>
              <a:rPr lang="uk-UA" sz="1800" dirty="0" smtClean="0">
                <a:effectLst/>
              </a:rPr>
              <a:t>«Відро токенів» (</a:t>
            </a:r>
            <a:r>
              <a:rPr lang="en-US" sz="1800" dirty="0" smtClean="0">
                <a:effectLst/>
              </a:rPr>
              <a:t>Token bucket</a:t>
            </a:r>
            <a:r>
              <a:rPr lang="uk-UA" sz="1800" dirty="0" smtClean="0">
                <a:effectLst/>
              </a:rPr>
              <a:t>)</a:t>
            </a:r>
            <a:endParaRPr lang="en-US" sz="1800" dirty="0" smtClean="0">
              <a:effectLst/>
            </a:endParaRPr>
          </a:p>
          <a:p>
            <a:r>
              <a:rPr lang="uk-UA" sz="1800" dirty="0" smtClean="0">
                <a:effectLst/>
              </a:rPr>
              <a:t>Фіксований лічильник вікна (</a:t>
            </a:r>
            <a:r>
              <a:rPr lang="en-US" sz="1800" dirty="0" smtClean="0">
                <a:effectLst/>
              </a:rPr>
              <a:t>Fixed </a:t>
            </a:r>
            <a:r>
              <a:rPr lang="en-US" sz="1800" dirty="0" smtClean="0">
                <a:effectLst/>
              </a:rPr>
              <a:t>window </a:t>
            </a:r>
            <a:r>
              <a:rPr lang="en-US" sz="1800" dirty="0" smtClean="0">
                <a:effectLst/>
              </a:rPr>
              <a:t>counter</a:t>
            </a:r>
            <a:r>
              <a:rPr lang="uk-UA" sz="1800" dirty="0" smtClean="0">
                <a:effectLst/>
              </a:rPr>
              <a:t>)</a:t>
            </a:r>
            <a:endParaRPr lang="en-US" sz="1800" dirty="0" smtClean="0">
              <a:effectLst/>
            </a:endParaRPr>
          </a:p>
          <a:p>
            <a:r>
              <a:rPr lang="uk-UA" sz="1800" dirty="0" smtClean="0">
                <a:effectLst/>
              </a:rPr>
              <a:t>Ковзаючий лічильник вікна (</a:t>
            </a:r>
            <a:r>
              <a:rPr lang="en-US" sz="1800" dirty="0" smtClean="0">
                <a:effectLst/>
              </a:rPr>
              <a:t>Sliding </a:t>
            </a:r>
            <a:r>
              <a:rPr lang="en-US" sz="1800" dirty="0" smtClean="0">
                <a:effectLst/>
              </a:rPr>
              <a:t>window </a:t>
            </a:r>
            <a:r>
              <a:rPr lang="en-US" sz="1800" dirty="0" smtClean="0">
                <a:effectLst/>
              </a:rPr>
              <a:t>counter</a:t>
            </a:r>
            <a:r>
              <a:rPr lang="uk-UA" sz="1800" dirty="0" smtClean="0">
                <a:effectLst/>
              </a:rPr>
              <a:t>)</a:t>
            </a:r>
            <a:endParaRPr lang="en-US" sz="1800" dirty="0" smtClean="0">
              <a:effectLst/>
            </a:endParaRPr>
          </a:p>
          <a:p>
            <a:pPr marL="0" indent="0">
              <a:buNone/>
            </a:pPr>
            <a:r>
              <a:rPr lang="uk-UA" sz="1800" b="1" dirty="0" smtClean="0"/>
              <a:t>«Діряве відро»</a:t>
            </a:r>
            <a:endParaRPr lang="uk-UA" sz="1800" b="1" dirty="0"/>
          </a:p>
        </p:txBody>
      </p:sp>
      <p:pic>
        <p:nvPicPr>
          <p:cNvPr id="2" name="Picture 1"/>
          <p:cNvPicPr>
            <a:picLocks noChangeAspect="1"/>
          </p:cNvPicPr>
          <p:nvPr/>
        </p:nvPicPr>
        <p:blipFill>
          <a:blip r:embed="rId2"/>
          <a:stretch>
            <a:fillRect/>
          </a:stretch>
        </p:blipFill>
        <p:spPr>
          <a:xfrm>
            <a:off x="0" y="2910689"/>
            <a:ext cx="3891563" cy="3707394"/>
          </a:xfrm>
          <a:prstGeom prst="rect">
            <a:avLst/>
          </a:prstGeom>
        </p:spPr>
      </p:pic>
      <p:pic>
        <p:nvPicPr>
          <p:cNvPr id="4" name="Picture 3"/>
          <p:cNvPicPr>
            <a:picLocks noChangeAspect="1"/>
          </p:cNvPicPr>
          <p:nvPr/>
        </p:nvPicPr>
        <p:blipFill>
          <a:blip r:embed="rId3"/>
          <a:stretch>
            <a:fillRect/>
          </a:stretch>
        </p:blipFill>
        <p:spPr>
          <a:xfrm>
            <a:off x="4303271" y="2774887"/>
            <a:ext cx="3848275" cy="3707394"/>
          </a:xfrm>
          <a:prstGeom prst="rect">
            <a:avLst/>
          </a:prstGeom>
        </p:spPr>
      </p:pic>
      <p:sp>
        <p:nvSpPr>
          <p:cNvPr id="5" name="Rectangle 4"/>
          <p:cNvSpPr/>
          <p:nvPr/>
        </p:nvSpPr>
        <p:spPr>
          <a:xfrm>
            <a:off x="8477470" y="2597259"/>
            <a:ext cx="3651422" cy="3416320"/>
          </a:xfrm>
          <a:prstGeom prst="rect">
            <a:avLst/>
          </a:prstGeom>
        </p:spPr>
        <p:txBody>
          <a:bodyPr wrap="square">
            <a:spAutoFit/>
          </a:bodyPr>
          <a:lstStyle/>
          <a:p>
            <a:r>
              <a:rPr lang="uk-UA" dirty="0"/>
              <a:t>Алгоритм </a:t>
            </a:r>
            <a:r>
              <a:rPr lang="uk-UA" dirty="0" smtClean="0"/>
              <a:t>«діряве відро» </a:t>
            </a:r>
            <a:r>
              <a:rPr lang="uk-UA" dirty="0"/>
              <a:t>поміщає всі вхідні запити в чергу запитів у тому порядку, в якому вони були отримані. Вхідні запити можуть надходити будь-якою швидкістю, але сервер оброблятиме запити з черги з фіксованою швидкістю. Якщо черга запитів заповнена, запит відхиляється. За допомогою цього алгоритму клієнт повинен бути готовий до затримки відповідей або відхилення запитів</a:t>
            </a:r>
            <a:r>
              <a:rPr lang="en-US" dirty="0" smtClean="0"/>
              <a:t>.</a:t>
            </a:r>
            <a:endParaRPr lang="en-US" dirty="0"/>
          </a:p>
        </p:txBody>
      </p:sp>
    </p:spTree>
    <p:extLst>
      <p:ext uri="{BB962C8B-B14F-4D97-AF65-F5344CB8AC3E}">
        <p14:creationId xmlns:p14="http://schemas.microsoft.com/office/powerpoint/2010/main" val="83598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lnSpcReduction="10000"/>
          </a:bodyPr>
          <a:lstStyle/>
          <a:p>
            <a:pPr marL="0" indent="0" algn="ctr">
              <a:buNone/>
            </a:pPr>
            <a:r>
              <a:rPr lang="uk-UA" sz="2000" b="1" dirty="0" smtClean="0"/>
              <a:t>Навіщо використовувати </a:t>
            </a:r>
            <a:r>
              <a:rPr lang="en-US" sz="2000" b="1" dirty="0" smtClean="0"/>
              <a:t>API? </a:t>
            </a:r>
            <a:endParaRPr lang="uk-UA" sz="2000" b="1" dirty="0" smtClean="0"/>
          </a:p>
          <a:p>
            <a:pPr marL="0" indent="0">
              <a:buNone/>
            </a:pPr>
            <a:r>
              <a:rPr lang="en-US" sz="1800" dirty="0" smtClean="0"/>
              <a:t>API </a:t>
            </a:r>
            <a:r>
              <a:rPr lang="uk-UA" sz="1800" dirty="0" smtClean="0"/>
              <a:t>зазвичай створюються для програмного використання іншими додатками, тому їх називають </a:t>
            </a:r>
            <a:r>
              <a:rPr lang="uk-UA" sz="1800" u="sng" dirty="0" smtClean="0"/>
              <a:t>інтерфейсами програмного забезпечення</a:t>
            </a:r>
            <a:r>
              <a:rPr lang="uk-UA" sz="1800" dirty="0" smtClean="0"/>
              <a:t>. Але їх не обов’язково потрібно використовувати програмно; їх також можуть використовувати люди, які хочуть взаємодіяти з програмою вручну. </a:t>
            </a:r>
          </a:p>
          <a:p>
            <a:pPr marL="0" indent="0">
              <a:buNone/>
            </a:pPr>
            <a:r>
              <a:rPr lang="uk-UA" sz="1800" dirty="0" smtClean="0"/>
              <a:t>Ось лише деякі з багатьох варіантів використання </a:t>
            </a:r>
            <a:r>
              <a:rPr lang="en-US" sz="1800" dirty="0" smtClean="0"/>
              <a:t>API: </a:t>
            </a:r>
            <a:endParaRPr lang="uk-UA" sz="1800" dirty="0" smtClean="0"/>
          </a:p>
          <a:p>
            <a:pPr marL="0" indent="0">
              <a:buNone/>
            </a:pPr>
            <a:r>
              <a:rPr lang="uk-UA" sz="1800" b="1" dirty="0" smtClean="0"/>
              <a:t>Завдання автоматизації. </a:t>
            </a:r>
            <a:r>
              <a:rPr lang="uk-UA" sz="1800" dirty="0" smtClean="0"/>
              <a:t>Створення сценаріїв, які </a:t>
            </a:r>
            <a:r>
              <a:rPr lang="uk-UA" sz="1800" dirty="0" smtClean="0"/>
              <a:t>автоматично та програмно </a:t>
            </a:r>
            <a:r>
              <a:rPr lang="uk-UA" sz="1800" dirty="0" smtClean="0"/>
              <a:t>виконують </a:t>
            </a:r>
            <a:r>
              <a:rPr lang="uk-UA" sz="1800" dirty="0" smtClean="0"/>
              <a:t>ручні завдання. </a:t>
            </a:r>
            <a:r>
              <a:rPr lang="uk-UA" sz="1800" i="1" dirty="0" smtClean="0"/>
              <a:t>Приклад: ви менеджер, і в останній день кожного періоду оплати вам потрібно вручну ввійти на портал і завантажити табель для кожної особи, яка вам звітує. Потім вам потрібно вручну скласти кількість годин, відпрацьованих кожною особою, щоб ви могли побачити, скільки їй платити. Якщо ви створюєте автоматизований сценарій, який викликає </a:t>
            </a:r>
            <a:r>
              <a:rPr lang="en-US" sz="1800" i="1" dirty="0" smtClean="0"/>
              <a:t>API </a:t>
            </a:r>
            <a:r>
              <a:rPr lang="uk-UA" sz="1800" i="1" dirty="0" smtClean="0"/>
              <a:t>порталу, щоб отримати дані з кожного табеля та обчислити загальну суму на основі цих даних, ваш сценарій може роздрукувати список загальної кількості відпрацьованих годин на людину в зручному для користувача форматі. Подумайте, скільки часу це заощадить! </a:t>
            </a:r>
          </a:p>
          <a:p>
            <a:pPr marL="0" indent="0">
              <a:buNone/>
            </a:pPr>
            <a:r>
              <a:rPr lang="uk-UA" sz="1800" b="1" dirty="0" smtClean="0"/>
              <a:t>Інтеграція даних </a:t>
            </a:r>
            <a:r>
              <a:rPr lang="uk-UA" sz="1800" dirty="0" smtClean="0"/>
              <a:t>– програма може використовувати дані, надані іншою програмою, або реагувати на них. </a:t>
            </a:r>
            <a:r>
              <a:rPr lang="uk-UA" sz="1800" i="1" dirty="0" smtClean="0"/>
              <a:t>Приклад: багато веб-сайтів електронної комерції використовують платіжні послуги, доступ до яких здійснюється через </a:t>
            </a:r>
            <a:r>
              <a:rPr lang="en-US" sz="1800" i="1" dirty="0" smtClean="0"/>
              <a:t>REST API. </a:t>
            </a:r>
            <a:r>
              <a:rPr lang="uk-UA" sz="1800" i="1" dirty="0" smtClean="0"/>
              <a:t>Інтерфейс платежу дозволяє сайту постачальника передавати відносно малоцінні дані, такі як опис придбаного об’єкта та ціна. Потім користувач самостійно аутентифікується в платіжній службі, щоб підтвердити платіж. Це дозволяє постачальнику отримувати оплату, не потребуючи прямого доступу до даних кредитної картки клієнта. Продавець отримує назад код підтвердження для використання бухгалтерією. </a:t>
            </a:r>
          </a:p>
          <a:p>
            <a:pPr marL="0" indent="0">
              <a:buNone/>
            </a:pPr>
            <a:r>
              <a:rPr lang="uk-UA" sz="1800" b="1" dirty="0" smtClean="0"/>
              <a:t>Функціональність</a:t>
            </a:r>
            <a:r>
              <a:rPr lang="uk-UA" sz="1800" dirty="0" smtClean="0"/>
              <a:t> – програма може інтегрувати функціональні можливості іншої програми у свій продукт. </a:t>
            </a:r>
            <a:r>
              <a:rPr lang="uk-UA" sz="1800" i="1" dirty="0" smtClean="0"/>
              <a:t>Приклад: багато онлайн-сервісів, таких як </a:t>
            </a:r>
            <a:r>
              <a:rPr lang="en-US" sz="1800" i="1" dirty="0" smtClean="0"/>
              <a:t>Yelp </a:t>
            </a:r>
            <a:r>
              <a:rPr lang="uk-UA" sz="1800" i="1" dirty="0" smtClean="0"/>
              <a:t>і </a:t>
            </a:r>
            <a:r>
              <a:rPr lang="en-US" sz="1800" i="1" dirty="0" err="1" smtClean="0"/>
              <a:t>Uber</a:t>
            </a:r>
            <a:r>
              <a:rPr lang="en-US" sz="1800" i="1" dirty="0" smtClean="0"/>
              <a:t>, </a:t>
            </a:r>
            <a:r>
              <a:rPr lang="uk-UA" sz="1800" i="1" dirty="0" smtClean="0"/>
              <a:t>обмінюються даними з </a:t>
            </a:r>
            <a:r>
              <a:rPr lang="en-US" sz="1800" i="1" dirty="0" smtClean="0"/>
              <a:t>Google Maps </a:t>
            </a:r>
            <a:r>
              <a:rPr lang="uk-UA" sz="1800" i="1" dirty="0" smtClean="0"/>
              <a:t>для створення й оптимізації маршрутів подорожі. Вони також вбудовують функції з </a:t>
            </a:r>
            <a:r>
              <a:rPr lang="en-US" sz="1800" i="1" dirty="0" smtClean="0"/>
              <a:t>Google Maps </a:t>
            </a:r>
            <a:r>
              <a:rPr lang="uk-UA" sz="1800" i="1" dirty="0" smtClean="0"/>
              <a:t>у свої власні програми та веб-сайти, щоб представити карти маршрутів у реальному часі. </a:t>
            </a:r>
            <a:endParaRPr lang="uk-UA" sz="1800" i="1" dirty="0"/>
          </a:p>
        </p:txBody>
      </p:sp>
    </p:spTree>
    <p:extLst>
      <p:ext uri="{BB962C8B-B14F-4D97-AF65-F5344CB8AC3E}">
        <p14:creationId xmlns:p14="http://schemas.microsoft.com/office/powerpoint/2010/main" val="18251615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t>«Відро токенів»</a:t>
            </a:r>
            <a:endParaRPr lang="uk-UA" sz="1800" dirty="0"/>
          </a:p>
        </p:txBody>
      </p:sp>
      <p:pic>
        <p:nvPicPr>
          <p:cNvPr id="2" name="Picture 1"/>
          <p:cNvPicPr>
            <a:picLocks noChangeAspect="1"/>
          </p:cNvPicPr>
          <p:nvPr/>
        </p:nvPicPr>
        <p:blipFill>
          <a:blip r:embed="rId2"/>
          <a:stretch>
            <a:fillRect/>
          </a:stretch>
        </p:blipFill>
        <p:spPr>
          <a:xfrm>
            <a:off x="325925" y="699757"/>
            <a:ext cx="6047457" cy="2143031"/>
          </a:xfrm>
          <a:prstGeom prst="rect">
            <a:avLst/>
          </a:prstGeom>
        </p:spPr>
      </p:pic>
      <p:pic>
        <p:nvPicPr>
          <p:cNvPr id="4" name="Picture 3"/>
          <p:cNvPicPr>
            <a:picLocks noChangeAspect="1"/>
          </p:cNvPicPr>
          <p:nvPr/>
        </p:nvPicPr>
        <p:blipFill>
          <a:blip r:embed="rId3"/>
          <a:stretch>
            <a:fillRect/>
          </a:stretch>
        </p:blipFill>
        <p:spPr>
          <a:xfrm>
            <a:off x="6547243" y="405567"/>
            <a:ext cx="5102722" cy="2437221"/>
          </a:xfrm>
          <a:prstGeom prst="rect">
            <a:avLst/>
          </a:prstGeom>
        </p:spPr>
      </p:pic>
      <p:sp>
        <p:nvSpPr>
          <p:cNvPr id="5" name="Rectangle 4"/>
          <p:cNvSpPr/>
          <p:nvPr/>
        </p:nvSpPr>
        <p:spPr>
          <a:xfrm>
            <a:off x="235391" y="3164681"/>
            <a:ext cx="11887199" cy="3139321"/>
          </a:xfrm>
          <a:prstGeom prst="rect">
            <a:avLst/>
          </a:prstGeom>
        </p:spPr>
        <p:txBody>
          <a:bodyPr wrap="square">
            <a:spAutoFit/>
          </a:bodyPr>
          <a:lstStyle/>
          <a:p>
            <a:r>
              <a:rPr lang="uk-UA" dirty="0"/>
              <a:t>Алгоритм </a:t>
            </a:r>
            <a:r>
              <a:rPr lang="uk-UA" dirty="0" smtClean="0"/>
              <a:t>«Відра токенів» дає </a:t>
            </a:r>
            <a:r>
              <a:rPr lang="uk-UA" dirty="0"/>
              <a:t>кожному користувачеві певну кількість </a:t>
            </a:r>
            <a:r>
              <a:rPr lang="uk-UA" dirty="0" smtClean="0"/>
              <a:t>токенів, </a:t>
            </a:r>
            <a:r>
              <a:rPr lang="uk-UA" dirty="0"/>
              <a:t>які вони можуть використовувати протягом певного проміжку часу, і ці </a:t>
            </a:r>
            <a:r>
              <a:rPr lang="uk-UA" dirty="0" smtClean="0"/>
              <a:t>токени </a:t>
            </a:r>
            <a:r>
              <a:rPr lang="uk-UA" dirty="0"/>
              <a:t>накопичуються, доки не будуть використані. Коли клієнт робить запит, сервер перевіряє сегмент, щоб переконатися, що він містить принаймні один </a:t>
            </a:r>
            <a:r>
              <a:rPr lang="uk-UA" dirty="0" smtClean="0"/>
              <a:t>токен. </a:t>
            </a:r>
            <a:r>
              <a:rPr lang="uk-UA" dirty="0"/>
              <a:t>Якщо так, він видаляє цей </a:t>
            </a:r>
            <a:r>
              <a:rPr lang="uk-UA" dirty="0" smtClean="0"/>
              <a:t>токен </a:t>
            </a:r>
            <a:r>
              <a:rPr lang="uk-UA" dirty="0"/>
              <a:t>і обробляє запит. Якщо </a:t>
            </a:r>
            <a:r>
              <a:rPr lang="uk-UA" dirty="0" smtClean="0"/>
              <a:t>токен </a:t>
            </a:r>
            <a:r>
              <a:rPr lang="uk-UA" dirty="0"/>
              <a:t>недоступний, він відхиляє запит. Усі запити, зроблені до поповнення токена, будуть відхилені. Після поповнення токенів користувач може знову робити запити. Наприклад, </a:t>
            </a:r>
            <a:r>
              <a:rPr lang="en-US" dirty="0"/>
              <a:t>API, </a:t>
            </a:r>
            <a:r>
              <a:rPr lang="uk-UA" dirty="0"/>
              <a:t>що використовує алгоритм </a:t>
            </a:r>
            <a:r>
              <a:rPr lang="en-US" dirty="0"/>
              <a:t>Token Bucket, </a:t>
            </a:r>
            <a:r>
              <a:rPr lang="uk-UA" dirty="0"/>
              <a:t>встановлює обмеження швидкості в 10 запитів на клієнта на годину. Якщо клієнт зробить 11 запитів протягом години, 11 запит буде відхилено, оскільки не залишилося токенів. З іншого боку, якщо клієнт не робить жодних запитів протягом 6 годин, він може зробити 60 запитів одночасно, оскільки ці токени накопичилися. За допомогою цього алгоритму клієнт повинен обчислити, скільки токенів він має на даний момент, щоб уникнути відхилених запитів. Він також повинен обробляти потенційні відхилені запити, вбудовуючи механізм повторних спроб, коли </a:t>
            </a:r>
            <a:r>
              <a:rPr lang="uk-UA" dirty="0" smtClean="0"/>
              <a:t>токени </a:t>
            </a:r>
            <a:r>
              <a:rPr lang="uk-UA" dirty="0"/>
              <a:t>поповнюються. </a:t>
            </a:r>
            <a:endParaRPr lang="en-US" dirty="0"/>
          </a:p>
        </p:txBody>
      </p:sp>
    </p:spTree>
    <p:extLst>
      <p:ext uri="{BB962C8B-B14F-4D97-AF65-F5344CB8AC3E}">
        <p14:creationId xmlns:p14="http://schemas.microsoft.com/office/powerpoint/2010/main" val="7923394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t>Лічильник фіксованого вікна</a:t>
            </a:r>
            <a:endParaRPr lang="uk-UA" sz="1800" dirty="0"/>
          </a:p>
        </p:txBody>
      </p:sp>
      <p:pic>
        <p:nvPicPr>
          <p:cNvPr id="2" name="Picture 1"/>
          <p:cNvPicPr>
            <a:picLocks noChangeAspect="1"/>
          </p:cNvPicPr>
          <p:nvPr/>
        </p:nvPicPr>
        <p:blipFill>
          <a:blip r:embed="rId2"/>
          <a:stretch>
            <a:fillRect/>
          </a:stretch>
        </p:blipFill>
        <p:spPr>
          <a:xfrm>
            <a:off x="5864335" y="287168"/>
            <a:ext cx="5307723" cy="2360597"/>
          </a:xfrm>
          <a:prstGeom prst="rect">
            <a:avLst/>
          </a:prstGeom>
        </p:spPr>
      </p:pic>
      <p:sp>
        <p:nvSpPr>
          <p:cNvPr id="4" name="Rectangle 3"/>
          <p:cNvSpPr/>
          <p:nvPr/>
        </p:nvSpPr>
        <p:spPr>
          <a:xfrm>
            <a:off x="141837" y="2887682"/>
            <a:ext cx="11866075" cy="3139321"/>
          </a:xfrm>
          <a:prstGeom prst="rect">
            <a:avLst/>
          </a:prstGeom>
        </p:spPr>
        <p:txBody>
          <a:bodyPr wrap="square">
            <a:spAutoFit/>
          </a:bodyPr>
          <a:lstStyle/>
          <a:p>
            <a:r>
              <a:rPr lang="ru-RU" dirty="0"/>
              <a:t>Для цього алгоритму фіксованому вікну часу призначається лічильник, який відображає, скільки запитів можна обробити за цей період. Коли сервер отримує запит, лічильник поточного періоду часу перевіряється, щоб переконатися, що він не дорівнює нулю. Коли запит оброблено, лічильник знімається. Якщо обмеження для цього періоду часу буде дотримано, усі наступні запити протягом цього періоду часу будуть відхилені. Коли почнеться наступне вікно часу, лічильник буде повернуто до попередньо визначеного лічильника, і запити можна буде обробляти знову. Щоб повернутися до нашого попереднього прикладу з 10 запитами на годину з використанням цього алгоритму, 11-й запит за годину все одно буде відхилено, але після 6 годин без жодних запитів клієнт все ще може зробити лише 10 запитів за одну годину, тому що вони " невикористані» запити не накопичувалися. За допомогою цього алгоритму клієнт повинен знати, коли вікно часу починається і закінчується, щоб він знав, скільки запитів можна зробити за цей проміжок часу. Подібно до алгоритму </a:t>
            </a:r>
            <a:r>
              <a:rPr lang="ru-RU" dirty="0" smtClean="0"/>
              <a:t>«в</a:t>
            </a:r>
            <a:r>
              <a:rPr lang="uk-UA" dirty="0" smtClean="0"/>
              <a:t>ідра токенів»</a:t>
            </a:r>
            <a:r>
              <a:rPr lang="ru-RU" dirty="0" smtClean="0"/>
              <a:t>, </a:t>
            </a:r>
            <a:r>
              <a:rPr lang="ru-RU" dirty="0"/>
              <a:t>клієнт повинен побудувати механізм повторних спроб, щоб він міг повторити запити, коли почнеться наступне вікно часу. </a:t>
            </a:r>
            <a:endParaRPr lang="en-US" dirty="0"/>
          </a:p>
        </p:txBody>
      </p:sp>
      <p:sp>
        <p:nvSpPr>
          <p:cNvPr id="5" name="Rectangle 4"/>
          <p:cNvSpPr/>
          <p:nvPr/>
        </p:nvSpPr>
        <p:spPr>
          <a:xfrm>
            <a:off x="250479" y="773699"/>
            <a:ext cx="5054852" cy="1754326"/>
          </a:xfrm>
          <a:prstGeom prst="rect">
            <a:avLst/>
          </a:prstGeom>
        </p:spPr>
        <p:txBody>
          <a:bodyPr wrap="square">
            <a:spAutoFit/>
          </a:bodyPr>
          <a:lstStyle/>
          <a:p>
            <a:r>
              <a:rPr lang="uk-UA" dirty="0"/>
              <a:t>Алгоритм лічильника фіксованого вікна подібний до сегмента маркерів, за винятком двох основних відмінностей: </a:t>
            </a:r>
            <a:endParaRPr lang="uk-UA" dirty="0" smtClean="0"/>
          </a:p>
          <a:p>
            <a:pPr marL="285750" indent="-285750">
              <a:buFont typeface="Arial" panose="020B0604020202020204" pitchFamily="34" charset="0"/>
              <a:buChar char="•"/>
            </a:pPr>
            <a:r>
              <a:rPr lang="uk-UA" dirty="0" smtClean="0"/>
              <a:t>Він </a:t>
            </a:r>
            <a:r>
              <a:rPr lang="uk-UA" dirty="0"/>
              <a:t>використовує лічильник, а не колекцію маркерів. </a:t>
            </a:r>
            <a:endParaRPr lang="uk-UA" dirty="0" smtClean="0"/>
          </a:p>
          <a:p>
            <a:pPr marL="285750" indent="-285750">
              <a:buFont typeface="Arial" panose="020B0604020202020204" pitchFamily="34" charset="0"/>
              <a:buChar char="•"/>
            </a:pPr>
            <a:r>
              <a:rPr lang="uk-UA" dirty="0" smtClean="0"/>
              <a:t>Лічильник </a:t>
            </a:r>
            <a:r>
              <a:rPr lang="uk-UA" dirty="0"/>
              <a:t>не може бути накопичений.</a:t>
            </a:r>
            <a:endParaRPr lang="en-US" dirty="0" smtClean="0"/>
          </a:p>
        </p:txBody>
      </p:sp>
    </p:spTree>
    <p:extLst>
      <p:ext uri="{BB962C8B-B14F-4D97-AF65-F5344CB8AC3E}">
        <p14:creationId xmlns:p14="http://schemas.microsoft.com/office/powerpoint/2010/main" val="40385462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t>Лічильник ковзаючого вікна</a:t>
            </a:r>
            <a:endParaRPr lang="uk-UA" sz="1800" dirty="0"/>
          </a:p>
        </p:txBody>
      </p:sp>
      <p:pic>
        <p:nvPicPr>
          <p:cNvPr id="2" name="Picture 1"/>
          <p:cNvPicPr>
            <a:picLocks noChangeAspect="1"/>
          </p:cNvPicPr>
          <p:nvPr/>
        </p:nvPicPr>
        <p:blipFill>
          <a:blip r:embed="rId2"/>
          <a:stretch>
            <a:fillRect/>
          </a:stretch>
        </p:blipFill>
        <p:spPr>
          <a:xfrm>
            <a:off x="5051881" y="165320"/>
            <a:ext cx="6886575" cy="3105150"/>
          </a:xfrm>
          <a:prstGeom prst="rect">
            <a:avLst/>
          </a:prstGeom>
        </p:spPr>
      </p:pic>
      <p:sp>
        <p:nvSpPr>
          <p:cNvPr id="4" name="Rectangle 3"/>
          <p:cNvSpPr/>
          <p:nvPr/>
        </p:nvSpPr>
        <p:spPr>
          <a:xfrm>
            <a:off x="211294" y="3513115"/>
            <a:ext cx="11875081" cy="2862322"/>
          </a:xfrm>
          <a:prstGeom prst="rect">
            <a:avLst/>
          </a:prstGeom>
        </p:spPr>
        <p:txBody>
          <a:bodyPr wrap="square">
            <a:spAutoFit/>
          </a:bodyPr>
          <a:lstStyle/>
          <a:p>
            <a:r>
              <a:rPr lang="uk-UA" dirty="0"/>
              <a:t>Алгоритм лічильника </a:t>
            </a:r>
            <a:r>
              <a:rPr lang="uk-UA" dirty="0" smtClean="0"/>
              <a:t>ковзаючого </a:t>
            </a:r>
            <a:r>
              <a:rPr lang="uk-UA" dirty="0"/>
              <a:t>вікна дозволяє виконувати фіксовану кількість запитів за встановлену тривалість часу. Цей період часу не є фіксованим вікном, і лічильник не поповнюється, коли вікно починається знову. У цьому алгоритмі сервер зберігає мітку часу, коли зроблено запит. Коли зроблено новий запит, сервер підраховує, скільки запитів вже було зроблено від початку вікна до поточного часу, щоб визначити, чи слід обробити запит чи відхилити. Наприклад, якщо швидкість становить п’ять запитів на хвилину, коли сервер отримує новий запит, він перевіряє, скільки запитів було зроблено за останні 60 секунд. Якщо вже подано п’ять запитів, то новий запит буде відхилено. </a:t>
            </a:r>
            <a:endParaRPr lang="uk-UA" dirty="0" smtClean="0"/>
          </a:p>
          <a:p>
            <a:r>
              <a:rPr lang="uk-UA" dirty="0" smtClean="0"/>
              <a:t>За </a:t>
            </a:r>
            <a:r>
              <a:rPr lang="uk-UA" dirty="0"/>
              <a:t>допомогою цього алгоритму клієнту не потрібно знати, коли починається і закінчується вікно часу. Потрібно лише переконатися, що ліміт ставки не було перевищено на момент запиту. Клієнт також повинен розробити спосіб затримки запитів, якщо це необхідно, щоб вона не перевищувала дозволену швидкість, і, звичайно, врахувати відхилені запити. </a:t>
            </a:r>
            <a:endParaRPr lang="en-US" dirty="0">
              <a:effectLst/>
            </a:endParaRPr>
          </a:p>
        </p:txBody>
      </p:sp>
    </p:spTree>
    <p:extLst>
      <p:ext uri="{BB962C8B-B14F-4D97-AF65-F5344CB8AC3E}">
        <p14:creationId xmlns:p14="http://schemas.microsoft.com/office/powerpoint/2010/main" val="1916950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effectLst/>
              </a:rPr>
              <a:t>Знання ліміту швидкості</a:t>
            </a:r>
            <a:endParaRPr lang="en-US" sz="1800" b="1" dirty="0" smtClean="0">
              <a:effectLst/>
            </a:endParaRPr>
          </a:p>
          <a:p>
            <a:pPr marL="0" indent="0">
              <a:buNone/>
            </a:pPr>
            <a:r>
              <a:rPr lang="uk-UA" sz="1800" dirty="0"/>
              <a:t>Документація </a:t>
            </a:r>
            <a:r>
              <a:rPr lang="en-US" sz="1800" dirty="0"/>
              <a:t>API </a:t>
            </a:r>
            <a:r>
              <a:rPr lang="uk-UA" sz="1800" dirty="0"/>
              <a:t>зазвичай містить деталі обмеження швидкості та одиниці часу. Крім того, багато </a:t>
            </a:r>
            <a:r>
              <a:rPr lang="en-US" sz="1800" dirty="0"/>
              <a:t>API </a:t>
            </a:r>
            <a:r>
              <a:rPr lang="uk-UA" sz="1800" dirty="0" smtClean="0"/>
              <a:t>додають </a:t>
            </a:r>
            <a:r>
              <a:rPr lang="uk-UA" sz="1800" dirty="0"/>
              <a:t>деталі про обмеження швидкості в заголовок відповіді. Оскільки стандарту немає, пара ключ-значення, що використовується в заголовку, може відрізнятися між </a:t>
            </a:r>
            <a:r>
              <a:rPr lang="en-US" sz="1800" dirty="0"/>
              <a:t>API. </a:t>
            </a:r>
            <a:endParaRPr lang="ru-RU" sz="1800" dirty="0" smtClean="0"/>
          </a:p>
          <a:p>
            <a:pPr marL="0" indent="0">
              <a:buNone/>
            </a:pPr>
            <a:r>
              <a:rPr lang="uk-UA" sz="1800" dirty="0" smtClean="0"/>
              <a:t>Деякі </a:t>
            </a:r>
            <a:r>
              <a:rPr lang="uk-UA" sz="1800" dirty="0"/>
              <a:t>часто використовувані ключі включають: </a:t>
            </a:r>
            <a:endParaRPr lang="uk-UA" sz="1800" dirty="0" smtClean="0"/>
          </a:p>
          <a:p>
            <a:pPr marL="0" indent="0">
              <a:buNone/>
            </a:pPr>
            <a:r>
              <a:rPr lang="en-US" sz="1800" b="1" dirty="0" smtClean="0"/>
              <a:t>X-</a:t>
            </a:r>
            <a:r>
              <a:rPr lang="en-US" sz="1800" b="1" dirty="0" err="1" smtClean="0"/>
              <a:t>RateLimit</a:t>
            </a:r>
            <a:r>
              <a:rPr lang="en-US" sz="1800" b="1" dirty="0" smtClean="0"/>
              <a:t>-Limit</a:t>
            </a:r>
            <a:r>
              <a:rPr lang="en-US" sz="1800" dirty="0"/>
              <a:t>: </a:t>
            </a:r>
            <a:r>
              <a:rPr lang="uk-UA" sz="1800" dirty="0"/>
              <a:t>максимальна кількість запитів, які можна зробити за певну одиницю часу </a:t>
            </a:r>
            <a:endParaRPr lang="uk-UA" sz="1800" dirty="0" smtClean="0"/>
          </a:p>
          <a:p>
            <a:pPr marL="0" indent="0">
              <a:buNone/>
            </a:pPr>
            <a:r>
              <a:rPr lang="en-US" sz="1800" b="1" dirty="0" smtClean="0"/>
              <a:t>X-</a:t>
            </a:r>
            <a:r>
              <a:rPr lang="en-US" sz="1800" b="1" dirty="0" err="1" smtClean="0"/>
              <a:t>RateLimit</a:t>
            </a:r>
            <a:r>
              <a:rPr lang="en-US" sz="1800" b="1" dirty="0" smtClean="0"/>
              <a:t>-Remaining</a:t>
            </a:r>
            <a:r>
              <a:rPr lang="en-US" sz="1800" dirty="0"/>
              <a:t>: </a:t>
            </a:r>
            <a:r>
              <a:rPr lang="uk-UA" sz="1800" dirty="0"/>
              <a:t>кількість запитів, що залишилися, які запитувач може зробити у поточному вікні обмеження швидкості </a:t>
            </a:r>
            <a:endParaRPr lang="uk-UA" sz="1800" dirty="0" smtClean="0"/>
          </a:p>
          <a:p>
            <a:pPr marL="0" indent="0">
              <a:buNone/>
            </a:pPr>
            <a:r>
              <a:rPr lang="en-US" sz="1800" b="1" dirty="0" smtClean="0"/>
              <a:t>X-</a:t>
            </a:r>
            <a:r>
              <a:rPr lang="en-US" sz="1800" b="1" dirty="0" err="1" smtClean="0"/>
              <a:t>RateLimit</a:t>
            </a:r>
            <a:r>
              <a:rPr lang="en-US" sz="1800" b="1" dirty="0" smtClean="0"/>
              <a:t>-Reset</a:t>
            </a:r>
            <a:r>
              <a:rPr lang="en-US" sz="1800" dirty="0"/>
              <a:t>: </a:t>
            </a:r>
            <a:r>
              <a:rPr lang="uk-UA" sz="1800" dirty="0"/>
              <a:t>час скидання вікна обмеження швидкості Клієнт може використовувати цю інформацію, щоб відстежувати, скільки ще запитів </a:t>
            </a:r>
            <a:r>
              <a:rPr lang="en-US" sz="1800" dirty="0"/>
              <a:t>API </a:t>
            </a:r>
            <a:r>
              <a:rPr lang="uk-UA" sz="1800" dirty="0"/>
              <a:t>він може зробити у поточному вікні, допомагаючи клієнту уникнути перевищення ліміту швидкості. </a:t>
            </a:r>
            <a:endParaRPr lang="ru-RU" sz="1800" dirty="0" smtClean="0"/>
          </a:p>
          <a:p>
            <a:pPr marL="0" indent="0">
              <a:buNone/>
            </a:pPr>
            <a:endParaRPr lang="ru-RU" sz="1800" dirty="0"/>
          </a:p>
          <a:p>
            <a:pPr marL="0" indent="0">
              <a:buNone/>
            </a:pPr>
            <a:r>
              <a:rPr lang="uk-UA" sz="1800" b="1" dirty="0" smtClean="0"/>
              <a:t>Перевищення ліміту </a:t>
            </a:r>
            <a:r>
              <a:rPr lang="uk-UA" sz="1800" b="1" dirty="0" smtClean="0"/>
              <a:t>швидкості </a:t>
            </a:r>
            <a:endParaRPr lang="uk-UA" sz="1800" b="1" dirty="0" smtClean="0"/>
          </a:p>
          <a:p>
            <a:pPr marL="0" indent="0">
              <a:buNone/>
            </a:pPr>
            <a:r>
              <a:rPr lang="uk-UA" sz="1800" dirty="0" smtClean="0"/>
              <a:t>Коли </a:t>
            </a:r>
            <a:r>
              <a:rPr lang="uk-UA" sz="1800" dirty="0" smtClean="0"/>
              <a:t>ліміт швидкості перевищено, сервер автоматично відхиляє запит і надсилає відповідь </a:t>
            </a:r>
            <a:r>
              <a:rPr lang="en-US" sz="1800" dirty="0" smtClean="0"/>
              <a:t>HTTP, </a:t>
            </a:r>
            <a:r>
              <a:rPr lang="uk-UA" sz="1800" dirty="0" smtClean="0"/>
              <a:t>інформуючи користувача. Крім того, зазвичай відповідь, що містить помилку «перевищено межу швидкості», також містить змістовний код статусу </a:t>
            </a:r>
            <a:r>
              <a:rPr lang="en-US" sz="1800" dirty="0" smtClean="0"/>
              <a:t>HTTP. </a:t>
            </a:r>
            <a:endParaRPr lang="uk-UA" sz="1800" dirty="0" smtClean="0"/>
          </a:p>
          <a:p>
            <a:pPr marL="0" indent="0">
              <a:buNone/>
            </a:pPr>
            <a:r>
              <a:rPr lang="uk-UA" sz="1800" dirty="0" smtClean="0"/>
              <a:t>На </a:t>
            </a:r>
            <a:r>
              <a:rPr lang="uk-UA" sz="1800" dirty="0" smtClean="0"/>
              <a:t>жаль, оскільки для цієї взаємодії не існує стандарту, сервер може вибрати, який код статусу надіслати. Найбільш часто використовувані коди статусу </a:t>
            </a:r>
            <a:r>
              <a:rPr lang="en-US" sz="1800" dirty="0" smtClean="0"/>
              <a:t>HTTP: 429: </a:t>
            </a:r>
            <a:r>
              <a:rPr lang="uk-UA" sz="1800" dirty="0" smtClean="0"/>
              <a:t>Забагато запитів або 403: </a:t>
            </a:r>
            <a:r>
              <a:rPr lang="uk-UA" sz="1800" dirty="0" smtClean="0"/>
              <a:t>Заборонено. </a:t>
            </a:r>
            <a:endParaRPr lang="uk-UA" sz="1800" dirty="0"/>
          </a:p>
        </p:txBody>
      </p:sp>
    </p:spTree>
    <p:extLst>
      <p:ext uri="{BB962C8B-B14F-4D97-AF65-F5344CB8AC3E}">
        <p14:creationId xmlns:p14="http://schemas.microsoft.com/office/powerpoint/2010/main" val="23308758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effectLst/>
              </a:rPr>
              <a:t>Що таке </a:t>
            </a:r>
            <a:r>
              <a:rPr lang="en-US" sz="1800" b="1" dirty="0" err="1" smtClean="0">
                <a:effectLst/>
              </a:rPr>
              <a:t>Webhook</a:t>
            </a:r>
            <a:r>
              <a:rPr lang="en-US" sz="1800" b="1" dirty="0" smtClean="0">
                <a:effectLst/>
              </a:rPr>
              <a:t>?</a:t>
            </a:r>
          </a:p>
          <a:p>
            <a:pPr marL="0" indent="0">
              <a:buNone/>
            </a:pPr>
            <a:r>
              <a:rPr lang="en-US" sz="1800" b="1" dirty="0" err="1" smtClean="0"/>
              <a:t>Webhook</a:t>
            </a:r>
            <a:r>
              <a:rPr lang="uk-UA" sz="1800" dirty="0" smtClean="0"/>
              <a:t> </a:t>
            </a:r>
            <a:r>
              <a:rPr lang="uk-UA" sz="1800" dirty="0"/>
              <a:t>— це зворотний виклик </a:t>
            </a:r>
            <a:r>
              <a:rPr lang="en-US" sz="1800" dirty="0"/>
              <a:t>HTTP </a:t>
            </a:r>
            <a:r>
              <a:rPr lang="uk-UA" sz="1800" dirty="0"/>
              <a:t>або </a:t>
            </a:r>
            <a:r>
              <a:rPr lang="en-US" sz="1800" dirty="0"/>
              <a:t>HTTP POST </a:t>
            </a:r>
            <a:r>
              <a:rPr lang="uk-UA" sz="1800" dirty="0"/>
              <a:t>до вказаної </a:t>
            </a:r>
            <a:r>
              <a:rPr lang="en-US" sz="1800" dirty="0"/>
              <a:t>URL-</a:t>
            </a:r>
            <a:r>
              <a:rPr lang="uk-UA" sz="1800" dirty="0"/>
              <a:t>адреси, яка сповіщає вашу програму про те, що в одному з ваших ресурсів на платформі відбулася певна активність або «подія». Концепція проста. Подумайте про те, щоб запитати когось «негайно скажи мені, якщо </a:t>
            </a:r>
            <a:r>
              <a:rPr lang="en-US" sz="1800" dirty="0"/>
              <a:t>X </a:t>
            </a:r>
            <a:r>
              <a:rPr lang="uk-UA" sz="1800" dirty="0"/>
              <a:t>станеться». Цей «хтось» є постачальником вебхуку, а ви – програмою. Веб-хуки дозволяють програмам отримувати дані в режимі реального часу, оскільки вони ініціюються певними діями або подіями. </a:t>
            </a:r>
            <a:endParaRPr lang="en-US" sz="1800" dirty="0" smtClean="0"/>
          </a:p>
          <a:p>
            <a:pPr marL="0" indent="0">
              <a:buNone/>
            </a:pPr>
            <a:r>
              <a:rPr lang="uk-UA" sz="1800" dirty="0" smtClean="0"/>
              <a:t>За </a:t>
            </a:r>
            <a:r>
              <a:rPr lang="uk-UA" sz="1800" dirty="0"/>
              <a:t>допомогою вебхуків програми є більш ефективними, оскільки їм більше не потрібно мати механізм опитування. </a:t>
            </a:r>
            <a:endParaRPr lang="en-US" sz="1800" dirty="0" smtClean="0"/>
          </a:p>
          <a:p>
            <a:pPr marL="0" indent="0">
              <a:buNone/>
            </a:pPr>
            <a:r>
              <a:rPr lang="uk-UA" sz="1800" dirty="0" smtClean="0"/>
              <a:t>Механізм </a:t>
            </a:r>
            <a:r>
              <a:rPr lang="uk-UA" sz="1800" dirty="0"/>
              <a:t>опитування – це спосіб багаторазового запиту інформації від служби, доки не буде виконана умова. Уявіть, що вам потрібно запитати когось знову і знову: «Чи вже відбувся Х? Дратує, правда? Це опитування. Опитування погіршує продуктивність як клієнта, так і сервера через багаторазову обробку запитів і відповідей. Крім того, опитування не відбувається в режимі реального часу, оскільки опитування відбуваються через фіксовані проміжки часу. Якщо подія відбувається відразу після останнього опитування, ваша програма не дізнається про змінений статус, доки не закінчиться інтервал опитування та не відбудеться наступне опитування. </a:t>
            </a:r>
            <a:endParaRPr lang="en-US" sz="1800" dirty="0" smtClean="0"/>
          </a:p>
          <a:p>
            <a:pPr marL="0" indent="0">
              <a:buNone/>
            </a:pPr>
            <a:r>
              <a:rPr lang="uk-UA" sz="1800" dirty="0" smtClean="0"/>
              <a:t>Вебхуки </a:t>
            </a:r>
            <a:r>
              <a:rPr lang="uk-UA" sz="1800" dirty="0"/>
              <a:t>також відомі як зворотні </a:t>
            </a:r>
            <a:r>
              <a:rPr lang="en-US" sz="1800" dirty="0"/>
              <a:t>API, </a:t>
            </a:r>
            <a:r>
              <a:rPr lang="uk-UA" sz="1800" dirty="0"/>
              <a:t>оскільки програми підписуються на сервер веб-хуку, реєструючись у постачальника вебхуку. Під час цього процесу реєстрації програма надає </a:t>
            </a:r>
            <a:r>
              <a:rPr lang="en-US" sz="1800" dirty="0"/>
              <a:t>URI </a:t>
            </a:r>
            <a:r>
              <a:rPr lang="uk-UA" sz="1800" dirty="0"/>
              <a:t>для виклику сервером, коли відбувається цільова активність або подія. Цей </a:t>
            </a:r>
            <a:r>
              <a:rPr lang="en-US" sz="1800" dirty="0"/>
              <a:t>URI </a:t>
            </a:r>
            <a:r>
              <a:rPr lang="uk-UA" sz="1800" dirty="0"/>
              <a:t>зазвичай є </a:t>
            </a:r>
            <a:r>
              <a:rPr lang="en-US" sz="1800" dirty="0"/>
              <a:t>API </a:t>
            </a:r>
            <a:r>
              <a:rPr lang="uk-UA" sz="1800" dirty="0"/>
              <a:t>на стороні програми, яку сервер викликає, коли запускається вебхук. </a:t>
            </a:r>
            <a:endParaRPr lang="en-US" sz="1800" dirty="0" smtClean="0"/>
          </a:p>
          <a:p>
            <a:pPr marL="0" indent="0">
              <a:buNone/>
            </a:pPr>
            <a:r>
              <a:rPr lang="uk-UA" sz="1800" dirty="0" smtClean="0"/>
              <a:t>Коли </a:t>
            </a:r>
            <a:r>
              <a:rPr lang="uk-UA" sz="1800" dirty="0"/>
              <a:t>спрацьовує вебхук, сервер надсилає сповіщення, стаючи абонентом, і робить запит до наданого </a:t>
            </a:r>
            <a:r>
              <a:rPr lang="en-US" sz="1800" dirty="0"/>
              <a:t>URI. </a:t>
            </a:r>
            <a:r>
              <a:rPr lang="uk-UA" sz="1800" dirty="0"/>
              <a:t>Цей </a:t>
            </a:r>
            <a:r>
              <a:rPr lang="en-US" sz="1800" dirty="0"/>
              <a:t>URI </a:t>
            </a:r>
            <a:r>
              <a:rPr lang="uk-UA" sz="1800" dirty="0"/>
              <a:t>представляє </a:t>
            </a:r>
            <a:r>
              <a:rPr lang="en-US" sz="1800" dirty="0"/>
              <a:t>API </a:t>
            </a:r>
            <a:r>
              <a:rPr lang="uk-UA" sz="1800" dirty="0"/>
              <a:t>для програми, і програма стає викликаним і споживає запит. В результаті для вебхуків ролі змінюються; сервер стає клієнтом, а клієнт стає сервером. Кілька програм можуть підписатися на один сервер </a:t>
            </a:r>
            <a:r>
              <a:rPr lang="en-US" sz="1800" dirty="0" err="1"/>
              <a:t>webhook</a:t>
            </a:r>
            <a:r>
              <a:rPr lang="en-US" sz="1800" dirty="0"/>
              <a:t>. </a:t>
            </a:r>
            <a:endParaRPr lang="uk-UA" sz="1800" dirty="0"/>
          </a:p>
        </p:txBody>
      </p:sp>
    </p:spTree>
    <p:extLst>
      <p:ext uri="{BB962C8B-B14F-4D97-AF65-F5344CB8AC3E}">
        <p14:creationId xmlns:p14="http://schemas.microsoft.com/office/powerpoint/2010/main" val="32194377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err="1" smtClean="0"/>
              <a:t>Ghbrkflb</a:t>
            </a:r>
            <a:r>
              <a:rPr lang="en-US" sz="1800" b="1" dirty="0" smtClean="0"/>
              <a:t>:</a:t>
            </a:r>
            <a:endParaRPr lang="en-US" sz="1800" dirty="0" smtClean="0"/>
          </a:p>
          <a:p>
            <a:pPr marL="0" indent="0">
              <a:buNone/>
            </a:pPr>
            <a:r>
              <a:rPr lang="uk-UA" sz="1800" dirty="0"/>
              <a:t>Платформа </a:t>
            </a:r>
            <a:r>
              <a:rPr lang="en-US" sz="1800" dirty="0"/>
              <a:t>Cisco DNA Center </a:t>
            </a:r>
            <a:r>
              <a:rPr lang="uk-UA" sz="1800" dirty="0"/>
              <a:t>надає веб-хуки, які дозволяють стороннім програмам отримувати дані мережі, коли відбуваються певні події. Ви можете зареєструвати свою програму за допомогою певного </a:t>
            </a:r>
            <a:r>
              <a:rPr lang="en-US" sz="1800" dirty="0"/>
              <a:t>URI </a:t>
            </a:r>
            <a:r>
              <a:rPr lang="uk-UA" sz="1800" dirty="0" smtClean="0"/>
              <a:t>кінцев</a:t>
            </a:r>
            <a:r>
              <a:rPr lang="en-US" sz="1800" dirty="0" smtClean="0"/>
              <a:t>e</a:t>
            </a:r>
            <a:r>
              <a:rPr lang="uk-UA" sz="1800" dirty="0" smtClean="0"/>
              <a:t> точк</a:t>
            </a:r>
            <a:r>
              <a:rPr lang="en-US" sz="1800" dirty="0" smtClean="0"/>
              <a:t>e</a:t>
            </a:r>
            <a:r>
              <a:rPr lang="uk-UA" sz="1800" dirty="0" smtClean="0"/>
              <a:t> </a:t>
            </a:r>
            <a:r>
              <a:rPr lang="en-US" sz="1800" dirty="0"/>
              <a:t>REST, </a:t>
            </a:r>
            <a:r>
              <a:rPr lang="uk-UA" sz="1800" dirty="0" smtClean="0"/>
              <a:t>як</a:t>
            </a:r>
            <a:r>
              <a:rPr lang="en-US" sz="1800" dirty="0" smtClean="0"/>
              <a:t>f</a:t>
            </a:r>
            <a:r>
              <a:rPr lang="uk-UA" sz="1800" dirty="0" smtClean="0"/>
              <a:t> </a:t>
            </a:r>
            <a:r>
              <a:rPr lang="uk-UA" sz="1800" dirty="0"/>
              <a:t>отримує повідомлення від </a:t>
            </a:r>
            <a:r>
              <a:rPr lang="en-US" sz="1800" dirty="0"/>
              <a:t>Cisco DNAC, </a:t>
            </a:r>
            <a:r>
              <a:rPr lang="uk-UA" sz="1800" dirty="0"/>
              <a:t>коли відбувається певна подія. </a:t>
            </a:r>
            <a:endParaRPr lang="en-US" sz="1800" dirty="0" smtClean="0"/>
          </a:p>
          <a:p>
            <a:pPr marL="0" indent="0">
              <a:buNone/>
            </a:pPr>
            <a:r>
              <a:rPr lang="uk-UA" sz="1800" dirty="0" smtClean="0"/>
              <a:t>Наприклад</a:t>
            </a:r>
            <a:r>
              <a:rPr lang="uk-UA" sz="1800" dirty="0"/>
              <a:t>, якщо мережевий пристрій стає недоступним, вебхук </a:t>
            </a:r>
            <a:r>
              <a:rPr lang="en-US" sz="1800" dirty="0"/>
              <a:t>Cisco DNAC </a:t>
            </a:r>
            <a:r>
              <a:rPr lang="uk-UA" sz="1800" dirty="0"/>
              <a:t>може надіслати </a:t>
            </a:r>
            <a:r>
              <a:rPr lang="en-US" sz="1800" dirty="0"/>
              <a:t>HTTP POST </a:t>
            </a:r>
            <a:r>
              <a:rPr lang="uk-UA" sz="1800" dirty="0"/>
              <a:t>до </a:t>
            </a:r>
            <a:r>
              <a:rPr lang="en-US" sz="1800" dirty="0"/>
              <a:t>URI, </a:t>
            </a:r>
            <a:r>
              <a:rPr lang="uk-UA" sz="1800" dirty="0"/>
              <a:t>який ваша програма зареєструвала в </a:t>
            </a:r>
            <a:r>
              <a:rPr lang="en-US" sz="1800" dirty="0"/>
              <a:t>Cisco DNAC. </a:t>
            </a:r>
            <a:r>
              <a:rPr lang="uk-UA" sz="1800" dirty="0"/>
              <a:t>Потім ваша програма отримує всі деталі збою в об’єкті </a:t>
            </a:r>
            <a:r>
              <a:rPr lang="en-US" sz="1800" dirty="0"/>
              <a:t>JSON </a:t>
            </a:r>
            <a:r>
              <a:rPr lang="uk-UA" sz="1800" dirty="0"/>
              <a:t>з цього </a:t>
            </a:r>
            <a:r>
              <a:rPr lang="en-US" sz="1800" dirty="0"/>
              <a:t>HTTP POST, </a:t>
            </a:r>
            <a:r>
              <a:rPr lang="uk-UA" sz="1800" dirty="0"/>
              <a:t>щоб вона могла вжити відповідних заходів. У цьому випадку </a:t>
            </a:r>
            <a:r>
              <a:rPr lang="en-US" sz="1800" dirty="0"/>
              <a:t>Cisco DNAC </a:t>
            </a:r>
            <a:r>
              <a:rPr lang="uk-UA" sz="1800" dirty="0"/>
              <a:t>є постачальником вебхуку. </a:t>
            </a:r>
            <a:endParaRPr lang="uk-UA" sz="1800" dirty="0" smtClean="0"/>
          </a:p>
          <a:p>
            <a:pPr marL="0" indent="0">
              <a:buNone/>
            </a:pPr>
            <a:r>
              <a:rPr lang="uk-UA" sz="1800" dirty="0" smtClean="0"/>
              <a:t>Ви </a:t>
            </a:r>
            <a:r>
              <a:rPr lang="uk-UA" sz="1800" dirty="0"/>
              <a:t>можете створити веб-хук, щоб </a:t>
            </a:r>
            <a:r>
              <a:rPr lang="en-US" sz="1800" dirty="0"/>
              <a:t>Cisco </a:t>
            </a:r>
            <a:r>
              <a:rPr lang="en-US" sz="1800" dirty="0" err="1"/>
              <a:t>Webex</a:t>
            </a:r>
            <a:r>
              <a:rPr lang="en-US" sz="1800" dirty="0"/>
              <a:t> Teams </a:t>
            </a:r>
            <a:r>
              <a:rPr lang="uk-UA" sz="1800" dirty="0"/>
              <a:t>сповіщати вас щоразу, коли нові повідомлення публікуються в певній кімнаті. Таким чином, замість того, щоб ваша програма повторювала виклики </a:t>
            </a:r>
            <a:r>
              <a:rPr lang="en-US" sz="1800" dirty="0"/>
              <a:t>API Teams, </a:t>
            </a:r>
            <a:r>
              <a:rPr lang="uk-UA" sz="1800" dirty="0"/>
              <a:t>щоб визначити, чи було опубліковано нове повідомлення, вебхук автоматично сповіщає вас про кожне повідомлення. У цьому випадку постачальником вебхуку є </a:t>
            </a:r>
            <a:r>
              <a:rPr lang="en-US" sz="1800" dirty="0"/>
              <a:t>Cisco </a:t>
            </a:r>
            <a:r>
              <a:rPr lang="en-US" sz="1800" dirty="0" err="1"/>
              <a:t>Webex</a:t>
            </a:r>
            <a:r>
              <a:rPr lang="en-US" sz="1800" dirty="0"/>
              <a:t> Teams. </a:t>
            </a:r>
          </a:p>
        </p:txBody>
      </p:sp>
    </p:spTree>
    <p:extLst>
      <p:ext uri="{BB962C8B-B14F-4D97-AF65-F5344CB8AC3E}">
        <p14:creationId xmlns:p14="http://schemas.microsoft.com/office/powerpoint/2010/main" val="32566897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effectLst/>
              </a:rPr>
              <a:t>Сповіщення через </a:t>
            </a:r>
            <a:r>
              <a:rPr lang="en-US" sz="1800" b="1" dirty="0" err="1" smtClean="0">
                <a:effectLst/>
              </a:rPr>
              <a:t>Webhook</a:t>
            </a:r>
            <a:endParaRPr lang="en-US" sz="1800" b="1" dirty="0" smtClean="0">
              <a:effectLst/>
            </a:endParaRPr>
          </a:p>
          <a:p>
            <a:pPr marL="0" indent="0">
              <a:buNone/>
            </a:pPr>
            <a:r>
              <a:rPr lang="uk-UA" sz="1800" dirty="0"/>
              <a:t>Щоб отримати сповіщення від постачальника вебхуку, програма має відповідати певним вимогам: Щоб отримувати </a:t>
            </a:r>
            <a:r>
              <a:rPr lang="en-US" sz="1800" dirty="0"/>
              <a:t>HTTP-</a:t>
            </a:r>
            <a:r>
              <a:rPr lang="uk-UA" sz="1800" dirty="0"/>
              <a:t>запити </a:t>
            </a:r>
            <a:r>
              <a:rPr lang="en-US" sz="1800" dirty="0"/>
              <a:t>POST, </a:t>
            </a:r>
            <a:r>
              <a:rPr lang="uk-UA" sz="1800" dirty="0"/>
              <a:t>програма має працювати постійно. Програма повинна зареєструвати </a:t>
            </a:r>
            <a:r>
              <a:rPr lang="en-US" sz="1800" dirty="0"/>
              <a:t>URI </a:t>
            </a:r>
            <a:r>
              <a:rPr lang="uk-UA" sz="1800" dirty="0"/>
              <a:t>на постачальнику вебхуку, щоб постачальник знав, куди надіслати сповіщення, коли відбуваються цільові події. На додаток до цих двох вимог, програма повинна обробляти вхідні сповіщення від сервера </a:t>
            </a:r>
            <a:r>
              <a:rPr lang="en-US" sz="1800" dirty="0" err="1"/>
              <a:t>webhook</a:t>
            </a:r>
            <a:r>
              <a:rPr lang="en-US" sz="1800" dirty="0"/>
              <a:t>. </a:t>
            </a:r>
            <a:r>
              <a:rPr lang="uk-UA" sz="1800" dirty="0"/>
              <a:t>Оскільки до роботи з вебхуками залучаються треті сторони, іноді може бути складно переконатися, що все працює належним чином. Існує багато безкоштовних онлайн-інструментів, які гарантують, що ваша програма може отримувати сповіщення від вебхука. Багато з них також можуть надати вам попередній перегляд вмісту, наданого в сповіщенні вебхуку. Ці інструменти можна знайти за допомогою пошуку «тестер веб-хуку» і можуть бути корисними під час розробки та впровадження вашої </a:t>
            </a:r>
            <a:r>
              <a:rPr lang="uk-UA" sz="1800" dirty="0" smtClean="0"/>
              <a:t>програми</a:t>
            </a:r>
            <a:r>
              <a:rPr lang="uk-UA" sz="1800" dirty="0"/>
              <a:t>. </a:t>
            </a:r>
            <a:endParaRPr lang="uk-UA" sz="1800" dirty="0" smtClean="0"/>
          </a:p>
          <a:p>
            <a:pPr marL="0" indent="0">
              <a:buNone/>
            </a:pPr>
            <a:endParaRPr lang="ru-RU" sz="1800" dirty="0" smtClean="0"/>
          </a:p>
          <a:p>
            <a:pPr marL="0" indent="0">
              <a:buNone/>
            </a:pPr>
            <a:endParaRPr lang="ru-RU" sz="1800" dirty="0"/>
          </a:p>
          <a:p>
            <a:pPr marL="0" indent="0">
              <a:buNone/>
            </a:pPr>
            <a:endParaRPr lang="uk-UA" sz="1800" dirty="0"/>
          </a:p>
        </p:txBody>
      </p:sp>
    </p:spTree>
    <p:extLst>
      <p:ext uri="{BB962C8B-B14F-4D97-AF65-F5344CB8AC3E}">
        <p14:creationId xmlns:p14="http://schemas.microsoft.com/office/powerpoint/2010/main" val="3842753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69" y="271604"/>
            <a:ext cx="11497901" cy="6346479"/>
          </a:xfrm>
        </p:spPr>
        <p:txBody>
          <a:bodyPr>
            <a:normAutofit/>
          </a:bodyPr>
          <a:lstStyle/>
          <a:p>
            <a:pPr marL="0" indent="0" algn="ctr">
              <a:buNone/>
            </a:pPr>
            <a:r>
              <a:rPr lang="uk-UA" sz="1800" b="1" dirty="0" smtClean="0"/>
              <a:t>Виправлення </a:t>
            </a:r>
            <a:r>
              <a:rPr lang="uk-UA" sz="1800" b="1" dirty="0"/>
              <a:t>помилок у</a:t>
            </a:r>
            <a:r>
              <a:rPr lang="en-US" sz="1800" b="1" dirty="0"/>
              <a:t> REST API </a:t>
            </a:r>
            <a:r>
              <a:rPr lang="uk-UA" sz="1800" b="1" dirty="0"/>
              <a:t>запитах</a:t>
            </a:r>
            <a:endParaRPr lang="en-US" sz="1800" b="1" dirty="0"/>
          </a:p>
          <a:p>
            <a:pPr marL="0" indent="0">
              <a:buNone/>
            </a:pPr>
            <a:endParaRPr lang="uk-UA" sz="1800" b="1" dirty="0" smtClean="0">
              <a:effectLst/>
            </a:endParaRPr>
          </a:p>
          <a:p>
            <a:pPr marL="0" indent="0">
              <a:buNone/>
            </a:pPr>
            <a:r>
              <a:rPr lang="uk-UA" sz="1800" b="1" dirty="0" smtClean="0">
                <a:effectLst/>
              </a:rPr>
              <a:t>Відсутня відповідь і </a:t>
            </a:r>
            <a:r>
              <a:rPr lang="en-US" sz="1800" b="1" dirty="0" smtClean="0">
                <a:effectLst/>
              </a:rPr>
              <a:t>HTTP </a:t>
            </a:r>
            <a:r>
              <a:rPr lang="en-US" sz="1800" b="1" dirty="0" smtClean="0">
                <a:effectLst/>
              </a:rPr>
              <a:t>Status Code </a:t>
            </a:r>
            <a:r>
              <a:rPr lang="uk-UA" sz="1800" b="1" dirty="0" smtClean="0">
                <a:effectLst/>
              </a:rPr>
              <a:t>від </a:t>
            </a:r>
            <a:r>
              <a:rPr lang="en-US" sz="1800" b="1" dirty="0" smtClean="0">
                <a:effectLst/>
              </a:rPr>
              <a:t>API </a:t>
            </a:r>
            <a:r>
              <a:rPr lang="en-US" sz="1800" b="1" dirty="0" smtClean="0">
                <a:effectLst/>
              </a:rPr>
              <a:t>server</a:t>
            </a:r>
          </a:p>
          <a:p>
            <a:pPr marL="0" indent="0">
              <a:buNone/>
            </a:pPr>
            <a:r>
              <a:rPr lang="ru-RU" sz="1800" dirty="0"/>
              <a:t>Почнемо з простого запитання: Правда чи неправда: кожен запит, надісланий на сервер REST API, повертатиме відповідь із кодом стану. Відповідь хибна. Хоча можна очікувати завжди отримувати код статусу HTTP, такий як 2xx, 4xx і 5xx, є багато випадків, коли сервер API не може бути досягнутий або не відповідає. У таких випадках ви не отримаєте код статусу HTTP, оскільки сервер API не може надіслати відповідь. Хоча сервер, що не відповідає, може бути великою проблемою, першопричину невідповідності можна легко визначити. Зазвичай ви можете визначити, що пішло не так, за повідомленнями про помилки, отриманими в результаті запиту. Давайте розглянемо деякі поради щодо усунення несправностей, які допоможуть вам налагодити, чому сервер API не надіслав відповідь і код статусу HTTP, а також деякі потенційні способи вирішення проблеми. </a:t>
            </a:r>
            <a:endParaRPr lang="ru-RU" sz="1800" dirty="0" smtClean="0"/>
          </a:p>
          <a:p>
            <a:pPr marL="0" indent="0">
              <a:buNone/>
            </a:pPr>
            <a:endParaRPr lang="uk-UA" sz="1800" b="1" dirty="0" smtClean="0">
              <a:effectLst/>
            </a:endParaRPr>
          </a:p>
          <a:p>
            <a:pPr marL="0" indent="0">
              <a:buNone/>
            </a:pPr>
            <a:r>
              <a:rPr lang="uk-UA" sz="1800" b="1" dirty="0" smtClean="0">
                <a:effectLst/>
              </a:rPr>
              <a:t>Помилка на боці клієнта</a:t>
            </a:r>
            <a:endParaRPr lang="en-US" sz="1800" dirty="0" smtClean="0">
              <a:effectLst/>
            </a:endParaRPr>
          </a:p>
          <a:p>
            <a:pPr marL="0" indent="0">
              <a:buNone/>
            </a:pPr>
            <a:r>
              <a:rPr lang="ru-RU" sz="1800" dirty="0"/>
              <a:t>Перше, що потрібно перевірити, це чи є у вас помилка на стороні клієнта; саме тут ви маєте більше контролю щодо вирішення проблеми. </a:t>
            </a:r>
            <a:endParaRPr lang="ru-RU" sz="1800" dirty="0" smtClean="0"/>
          </a:p>
          <a:p>
            <a:pPr marL="0" indent="0">
              <a:buNone/>
            </a:pPr>
            <a:endParaRPr lang="uk-UA" sz="1800" b="1" dirty="0" smtClean="0">
              <a:effectLst/>
            </a:endParaRPr>
          </a:p>
          <a:p>
            <a:pPr marL="0" indent="0">
              <a:buNone/>
            </a:pPr>
            <a:r>
              <a:rPr lang="uk-UA" sz="1800" b="1" dirty="0" smtClean="0">
                <a:effectLst/>
              </a:rPr>
              <a:t>Чи є помилка від користувача</a:t>
            </a:r>
            <a:r>
              <a:rPr lang="en-US" sz="1800" b="1" dirty="0" smtClean="0">
                <a:effectLst/>
              </a:rPr>
              <a:t>?</a:t>
            </a:r>
            <a:endParaRPr lang="en-US" sz="1800" dirty="0" smtClean="0">
              <a:effectLst/>
            </a:endParaRPr>
          </a:p>
          <a:p>
            <a:pPr marL="0" indent="0">
              <a:buNone/>
            </a:pPr>
            <a:r>
              <a:rPr lang="uk-UA" sz="1800" dirty="0"/>
              <a:t>Деякі запитання, які потрібно задати, щоб ізолювати помилки від користувача, включають: Чи правильний URI? Чи працював цей запит раніше? Під час першого використання REST API часто трапляється помилковий введення URI. Перевірте довідковий посібник API для цього конкретного API, щоб переконатися, що URI запиту правильний</a:t>
            </a:r>
            <a:r>
              <a:rPr lang="en-US" sz="1800" dirty="0" smtClean="0">
                <a:effectLst/>
              </a:rPr>
              <a:t>.</a:t>
            </a:r>
          </a:p>
          <a:p>
            <a:pPr marL="0" indent="0">
              <a:buNone/>
            </a:pPr>
            <a:endParaRPr lang="uk-UA" sz="1800" dirty="0"/>
          </a:p>
        </p:txBody>
      </p:sp>
    </p:spTree>
    <p:extLst>
      <p:ext uri="{BB962C8B-B14F-4D97-AF65-F5344CB8AC3E}">
        <p14:creationId xmlns:p14="http://schemas.microsoft.com/office/powerpoint/2010/main" val="197096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b="1" dirty="0" smtClean="0"/>
              <a:t>Приклад неправильного</a:t>
            </a:r>
            <a:r>
              <a:rPr lang="en-US" sz="1800" b="1" dirty="0" smtClean="0">
                <a:effectLst/>
              </a:rPr>
              <a:t> </a:t>
            </a:r>
            <a:r>
              <a:rPr lang="en-US" sz="1800" b="1" dirty="0" smtClean="0">
                <a:effectLst/>
              </a:rPr>
              <a:t>URI example</a:t>
            </a:r>
            <a:endParaRPr lang="en-US" sz="1800" dirty="0" smtClean="0">
              <a:effectLst/>
            </a:endParaRPr>
          </a:p>
          <a:p>
            <a:pPr marL="0" indent="0">
              <a:buNone/>
            </a:pPr>
            <a:r>
              <a:rPr lang="uk-UA" sz="1800" dirty="0"/>
              <a:t>Щоб перевірити недійсну умову </a:t>
            </a:r>
            <a:r>
              <a:rPr lang="en-US" sz="1800" dirty="0"/>
              <a:t>URI, </a:t>
            </a:r>
            <a:r>
              <a:rPr lang="uk-UA" sz="1800" dirty="0"/>
              <a:t>запустіть такий сценарій, як цей, який просто робить запит до </a:t>
            </a:r>
            <a:r>
              <a:rPr lang="en-US" sz="1800" dirty="0"/>
              <a:t>URI, </a:t>
            </a:r>
            <a:r>
              <a:rPr lang="uk-UA" sz="1800" dirty="0"/>
              <a:t>у якому відсутня схема. Ви можете створити файл </a:t>
            </a:r>
            <a:r>
              <a:rPr lang="en-US" sz="1800" dirty="0"/>
              <a:t>Python </a:t>
            </a:r>
            <a:r>
              <a:rPr lang="uk-UA" sz="1800" dirty="0"/>
              <a:t>або запустити його безпосередньо в інтерпретаторі </a:t>
            </a:r>
            <a:r>
              <a:rPr lang="en-US" sz="1800" dirty="0"/>
              <a:t>Python. </a:t>
            </a:r>
            <a:endParaRPr lang="uk-UA" sz="1800" dirty="0" smtClean="0"/>
          </a:p>
          <a:p>
            <a:pPr marL="0" indent="0">
              <a:buNone/>
            </a:pPr>
            <a:endParaRPr lang="ru-RU" sz="1800" dirty="0"/>
          </a:p>
          <a:p>
            <a:pPr marL="0" indent="0">
              <a:buNone/>
            </a:pPr>
            <a:endParaRPr lang="ru-RU" sz="1800" dirty="0" smtClean="0">
              <a:effectLst/>
            </a:endParaRPr>
          </a:p>
          <a:p>
            <a:pPr marL="0" indent="0">
              <a:buNone/>
            </a:pPr>
            <a:endParaRPr lang="ru-RU" sz="1800" dirty="0"/>
          </a:p>
          <a:p>
            <a:pPr marL="0" indent="0">
              <a:buNone/>
            </a:pPr>
            <a:r>
              <a:rPr lang="en-US" sz="1800" dirty="0" err="1" smtClean="0"/>
              <a:t>Traceback</a:t>
            </a:r>
            <a:r>
              <a:rPr lang="en-US" sz="1800" dirty="0" smtClean="0"/>
              <a:t> </a:t>
            </a:r>
            <a:r>
              <a:rPr lang="uk-UA" sz="1800" dirty="0" smtClean="0"/>
              <a:t>видасть наступну відповідь</a:t>
            </a:r>
            <a:r>
              <a:rPr lang="en-US" sz="1800" dirty="0" smtClean="0"/>
              <a:t>:</a:t>
            </a:r>
            <a:endParaRPr lang="ru-RU" sz="1800" dirty="0" smtClean="0"/>
          </a:p>
          <a:p>
            <a:pPr marL="0" indent="0">
              <a:buNone/>
            </a:pPr>
            <a:endParaRPr lang="ru-RU" sz="1800" dirty="0">
              <a:effectLst/>
            </a:endParaRPr>
          </a:p>
          <a:p>
            <a:pPr marL="0" indent="0">
              <a:buNone/>
            </a:pPr>
            <a:endParaRPr lang="ru-RU" sz="1800" dirty="0" smtClean="0"/>
          </a:p>
          <a:p>
            <a:pPr marL="0" indent="0">
              <a:buNone/>
            </a:pPr>
            <a:endParaRPr lang="ru-RU" sz="1800" dirty="0">
              <a:effectLst/>
            </a:endParaRPr>
          </a:p>
          <a:p>
            <a:pPr marL="0" indent="0">
              <a:buNone/>
            </a:pPr>
            <a:r>
              <a:rPr lang="uk-UA" sz="1800" b="1" dirty="0" smtClean="0">
                <a:effectLst/>
              </a:rPr>
              <a:t>Приклад неправильного </a:t>
            </a:r>
            <a:r>
              <a:rPr lang="en-US" sz="1800" b="1" dirty="0" smtClean="0">
                <a:effectLst/>
              </a:rPr>
              <a:t>domain </a:t>
            </a:r>
            <a:r>
              <a:rPr lang="en-US" sz="1800" b="1" dirty="0" smtClean="0">
                <a:effectLst/>
              </a:rPr>
              <a:t>name </a:t>
            </a:r>
            <a:endParaRPr lang="uk-UA" sz="1800" b="1" dirty="0" smtClean="0">
              <a:effectLst/>
            </a:endParaRPr>
          </a:p>
          <a:p>
            <a:pPr marL="0" indent="0">
              <a:buNone/>
            </a:pPr>
            <a:r>
              <a:rPr lang="uk-UA" sz="1800" dirty="0"/>
              <a:t>Щоб перевірити неправильну умову доменного імені, запустіть такий сценарій, як цей, який просто робить запит до URI з неправильним ім’ям домену</a:t>
            </a:r>
            <a:r>
              <a:rPr lang="uk-UA" sz="1800" dirty="0" smtClean="0"/>
              <a:t>.</a:t>
            </a:r>
            <a:endParaRPr lang="en-US" sz="1800" dirty="0" smtClean="0">
              <a:effectLst/>
            </a:endParaRPr>
          </a:p>
          <a:p>
            <a:pPr marL="0" indent="0">
              <a:buNone/>
            </a:pPr>
            <a:endParaRPr lang="ru-RU" sz="1800" dirty="0" smtClean="0">
              <a:effectLst/>
            </a:endParaRPr>
          </a:p>
          <a:p>
            <a:pPr marL="0" indent="0">
              <a:buNone/>
            </a:pPr>
            <a:endParaRPr lang="en-US" sz="1800" dirty="0" smtClean="0">
              <a:effectLst/>
            </a:endParaRPr>
          </a:p>
          <a:p>
            <a:pPr marL="0" indent="0">
              <a:buNone/>
            </a:pPr>
            <a:endParaRPr lang="uk-UA" sz="1800" dirty="0"/>
          </a:p>
        </p:txBody>
      </p:sp>
      <p:pic>
        <p:nvPicPr>
          <p:cNvPr id="2" name="Picture 1"/>
          <p:cNvPicPr>
            <a:picLocks noChangeAspect="1"/>
          </p:cNvPicPr>
          <p:nvPr/>
        </p:nvPicPr>
        <p:blipFill>
          <a:blip r:embed="rId2"/>
          <a:stretch>
            <a:fillRect/>
          </a:stretch>
        </p:blipFill>
        <p:spPr>
          <a:xfrm>
            <a:off x="325925" y="1250227"/>
            <a:ext cx="9734550" cy="971550"/>
          </a:xfrm>
          <a:prstGeom prst="rect">
            <a:avLst/>
          </a:prstGeom>
        </p:spPr>
      </p:pic>
      <p:pic>
        <p:nvPicPr>
          <p:cNvPr id="4" name="Picture 3"/>
          <p:cNvPicPr>
            <a:picLocks noChangeAspect="1"/>
          </p:cNvPicPr>
          <p:nvPr/>
        </p:nvPicPr>
        <p:blipFill>
          <a:blip r:embed="rId3"/>
          <a:stretch>
            <a:fillRect/>
          </a:stretch>
        </p:blipFill>
        <p:spPr>
          <a:xfrm>
            <a:off x="364025" y="2780262"/>
            <a:ext cx="9696450" cy="971550"/>
          </a:xfrm>
          <a:prstGeom prst="rect">
            <a:avLst/>
          </a:prstGeom>
        </p:spPr>
      </p:pic>
      <p:pic>
        <p:nvPicPr>
          <p:cNvPr id="5" name="Picture 4"/>
          <p:cNvPicPr>
            <a:picLocks noChangeAspect="1"/>
          </p:cNvPicPr>
          <p:nvPr/>
        </p:nvPicPr>
        <p:blipFill>
          <a:blip r:embed="rId4"/>
          <a:stretch>
            <a:fillRect/>
          </a:stretch>
        </p:blipFill>
        <p:spPr>
          <a:xfrm>
            <a:off x="325925" y="4915937"/>
            <a:ext cx="9734550" cy="1009650"/>
          </a:xfrm>
          <a:prstGeom prst="rect">
            <a:avLst/>
          </a:prstGeom>
        </p:spPr>
      </p:pic>
    </p:spTree>
    <p:extLst>
      <p:ext uri="{BB962C8B-B14F-4D97-AF65-F5344CB8AC3E}">
        <p14:creationId xmlns:p14="http://schemas.microsoft.com/office/powerpoint/2010/main" val="537199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dirty="0" err="1" smtClean="0"/>
              <a:t>traceback</a:t>
            </a:r>
            <a:r>
              <a:rPr lang="en-US" sz="1800" dirty="0" smtClean="0"/>
              <a:t> </a:t>
            </a:r>
            <a:r>
              <a:rPr lang="uk-UA" sz="1800" dirty="0" smtClean="0"/>
              <a:t>видасть наступну відповідь</a:t>
            </a:r>
            <a:r>
              <a:rPr lang="en-US" sz="1800" dirty="0" smtClean="0"/>
              <a:t>:</a:t>
            </a:r>
            <a:endParaRPr lang="ru-RU" sz="1800" dirty="0" smtClean="0"/>
          </a:p>
          <a:p>
            <a:pPr marL="0" indent="0">
              <a:buNone/>
            </a:pPr>
            <a:endParaRPr lang="ru-RU" sz="1800" dirty="0"/>
          </a:p>
          <a:p>
            <a:pPr marL="0" indent="0">
              <a:buNone/>
            </a:pPr>
            <a:endParaRPr lang="ru-RU" sz="1800" dirty="0" smtClean="0"/>
          </a:p>
          <a:p>
            <a:pPr marL="0" indent="0">
              <a:buNone/>
            </a:pPr>
            <a:endParaRPr lang="ru-RU" sz="1800" dirty="0"/>
          </a:p>
          <a:p>
            <a:pPr marL="0" indent="0">
              <a:buNone/>
            </a:pPr>
            <a:endParaRPr lang="ru-RU" sz="1800" dirty="0" smtClean="0"/>
          </a:p>
          <a:p>
            <a:pPr marL="0" indent="0">
              <a:buNone/>
            </a:pPr>
            <a:r>
              <a:rPr lang="ru-RU" sz="1800" b="1" dirty="0"/>
              <a:t>Чи є проблема з підключенням? </a:t>
            </a:r>
            <a:endParaRPr lang="ru-RU" sz="1800" b="1" dirty="0" smtClean="0"/>
          </a:p>
          <a:p>
            <a:pPr marL="0" indent="0">
              <a:buNone/>
            </a:pPr>
            <a:r>
              <a:rPr lang="ru-RU" sz="1800" dirty="0" smtClean="0"/>
              <a:t>Якщо </a:t>
            </a:r>
            <a:r>
              <a:rPr lang="ru-RU" sz="1800" dirty="0"/>
              <a:t>URI правильний, він все ще може бути недоступним</a:t>
            </a:r>
            <a:r>
              <a:rPr lang="ru-RU" sz="1800" dirty="0" smtClean="0"/>
              <a:t>. </a:t>
            </a:r>
            <a:r>
              <a:rPr lang="ru-RU" sz="1800" dirty="0"/>
              <a:t>Задайте </a:t>
            </a:r>
            <a:r>
              <a:rPr lang="ru-RU" sz="1800" dirty="0" smtClean="0"/>
              <a:t>ці </a:t>
            </a:r>
            <a:r>
              <a:rPr lang="ru-RU" sz="1800" dirty="0"/>
              <a:t>запитання: </a:t>
            </a:r>
            <a:endParaRPr lang="ru-RU" sz="1800" dirty="0" smtClean="0"/>
          </a:p>
          <a:p>
            <a:r>
              <a:rPr lang="ru-RU" sz="1800" dirty="0" smtClean="0"/>
              <a:t>Чи </a:t>
            </a:r>
            <a:r>
              <a:rPr lang="ru-RU" sz="1800" dirty="0"/>
              <a:t>є проблеми з проксі-сервером, брандмауером або VPN? </a:t>
            </a:r>
            <a:endParaRPr lang="ru-RU" sz="1800" dirty="0" smtClean="0"/>
          </a:p>
          <a:p>
            <a:r>
              <a:rPr lang="ru-RU" sz="1800" dirty="0" smtClean="0"/>
              <a:t>Чи </a:t>
            </a:r>
            <a:r>
              <a:rPr lang="ru-RU" sz="1800" dirty="0"/>
              <a:t>є помилка SSL? </a:t>
            </a:r>
            <a:endParaRPr lang="ru-RU" sz="1800" dirty="0" smtClean="0"/>
          </a:p>
          <a:p>
            <a:pPr marL="0" indent="0">
              <a:buNone/>
            </a:pPr>
            <a:endParaRPr lang="ru-RU" sz="1800" b="1" dirty="0"/>
          </a:p>
          <a:p>
            <a:pPr marL="0" indent="0">
              <a:buNone/>
            </a:pPr>
            <a:r>
              <a:rPr lang="en-US" sz="1800" b="1" dirty="0" smtClean="0"/>
              <a:t>Invalid </a:t>
            </a:r>
            <a:r>
              <a:rPr lang="en-US" sz="1800" b="1" dirty="0" smtClean="0"/>
              <a:t>certificate example</a:t>
            </a:r>
            <a:endParaRPr lang="en-US" sz="1800" dirty="0" smtClean="0"/>
          </a:p>
          <a:p>
            <a:pPr marL="0" indent="0">
              <a:buNone/>
            </a:pPr>
            <a:r>
              <a:rPr lang="en-US" sz="1800" dirty="0" smtClean="0"/>
              <a:t>This issue can only occur if the REST API URI uses a secure connection (HTTPS).</a:t>
            </a:r>
          </a:p>
          <a:p>
            <a:pPr marL="0" indent="0">
              <a:buNone/>
            </a:pPr>
            <a:r>
              <a:rPr lang="en-US" sz="1800" dirty="0" smtClean="0"/>
              <a:t>When the scheme of the URI is HTTPS, the connection will perform an SSL handshake between the client and the server in order to authenticate one another. This handshake needs to be successful before the REST API request is even sent to the API server.</a:t>
            </a:r>
          </a:p>
          <a:p>
            <a:pPr marL="0" indent="0">
              <a:buNone/>
            </a:pPr>
            <a:r>
              <a:rPr lang="en-US" sz="1800" dirty="0" smtClean="0"/>
              <a:t>When using the requests library in Python to make the REST API request, if the SSL handshake fails, the </a:t>
            </a:r>
            <a:r>
              <a:rPr lang="en-US" sz="1800" dirty="0" err="1" smtClean="0"/>
              <a:t>traceback</a:t>
            </a:r>
            <a:r>
              <a:rPr lang="en-US" sz="1800" dirty="0" smtClean="0"/>
              <a:t> will contain </a:t>
            </a:r>
            <a:r>
              <a:rPr lang="en-US" sz="1800" dirty="0" err="1" smtClean="0"/>
              <a:t>requests.exceptions.SSLError</a:t>
            </a:r>
            <a:r>
              <a:rPr lang="en-US" sz="1800" dirty="0" smtClean="0"/>
              <a:t>.</a:t>
            </a:r>
            <a:endParaRPr lang="uk-UA" sz="1800" dirty="0"/>
          </a:p>
        </p:txBody>
      </p:sp>
      <p:pic>
        <p:nvPicPr>
          <p:cNvPr id="2" name="Picture 1"/>
          <p:cNvPicPr>
            <a:picLocks noChangeAspect="1"/>
          </p:cNvPicPr>
          <p:nvPr/>
        </p:nvPicPr>
        <p:blipFill>
          <a:blip r:embed="rId2"/>
          <a:stretch>
            <a:fillRect/>
          </a:stretch>
        </p:blipFill>
        <p:spPr>
          <a:xfrm>
            <a:off x="446779" y="609411"/>
            <a:ext cx="9686925" cy="1257300"/>
          </a:xfrm>
          <a:prstGeom prst="rect">
            <a:avLst/>
          </a:prstGeom>
        </p:spPr>
      </p:pic>
    </p:spTree>
    <p:extLst>
      <p:ext uri="{BB962C8B-B14F-4D97-AF65-F5344CB8AC3E}">
        <p14:creationId xmlns:p14="http://schemas.microsoft.com/office/powerpoint/2010/main" val="164369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2000" b="1" dirty="0" smtClean="0"/>
              <a:t>Чому </a:t>
            </a:r>
            <a:r>
              <a:rPr lang="en-US" sz="2000" b="1" dirty="0" smtClean="0"/>
              <a:t>API </a:t>
            </a:r>
            <a:r>
              <a:rPr lang="uk-UA" sz="2000" b="1" dirty="0" smtClean="0"/>
              <a:t>такі популярні? </a:t>
            </a:r>
          </a:p>
          <a:p>
            <a:pPr marL="0" indent="0">
              <a:buNone/>
            </a:pPr>
            <a:r>
              <a:rPr lang="en-US" sz="1800" dirty="0" smtClean="0"/>
              <a:t>API </a:t>
            </a:r>
            <a:r>
              <a:rPr lang="uk-UA" sz="1800" dirty="0" smtClean="0"/>
              <a:t>існували протягом десятиліть, але вплив і споживання </a:t>
            </a:r>
            <a:r>
              <a:rPr lang="en-US" sz="1800" dirty="0" smtClean="0"/>
              <a:t>API </a:t>
            </a:r>
            <a:r>
              <a:rPr lang="uk-UA" sz="1800" dirty="0" smtClean="0"/>
              <a:t>зросли в геометричній прогресії за останні 10 </a:t>
            </a:r>
            <a:r>
              <a:rPr lang="uk-UA" sz="1800" dirty="0" smtClean="0"/>
              <a:t>років.</a:t>
            </a:r>
          </a:p>
          <a:p>
            <a:pPr marL="0" indent="0">
              <a:buNone/>
            </a:pPr>
            <a:r>
              <a:rPr lang="uk-UA" sz="1800" dirty="0" smtClean="0"/>
              <a:t>У </a:t>
            </a:r>
            <a:r>
              <a:rPr lang="uk-UA" sz="1800" dirty="0" smtClean="0"/>
              <a:t>минулому програми </a:t>
            </a:r>
            <a:r>
              <a:rPr lang="uk-UA" sz="1800" dirty="0" smtClean="0"/>
              <a:t>часто були заблоковані для взаємодії з іншими программами, </a:t>
            </a:r>
            <a:r>
              <a:rPr lang="uk-UA" sz="1800" dirty="0" smtClean="0"/>
              <a:t>і єдина інтеграція між ними була через заздалегідь визначені партнерські відносини. З ростом індустрії програмного забезпечення зростає попит на інтеграцію. Як наслідок, все більше і більше програм почали відкривати свої частини для використання сторонніми програмами або особами. </a:t>
            </a:r>
          </a:p>
          <a:p>
            <a:pPr marL="0" indent="0">
              <a:buNone/>
            </a:pPr>
            <a:r>
              <a:rPr lang="uk-UA" sz="1800" dirty="0" smtClean="0"/>
              <a:t>Більшість сучасних </a:t>
            </a:r>
            <a:r>
              <a:rPr lang="en-US" sz="1800" dirty="0" smtClean="0"/>
              <a:t>API </a:t>
            </a:r>
            <a:r>
              <a:rPr lang="ru-RU" sz="1800" dirty="0" smtClean="0"/>
              <a:t>цілеспрямовано </a:t>
            </a:r>
            <a:r>
              <a:rPr lang="uk-UA" sz="1800" dirty="0" smtClean="0"/>
              <a:t>розроблено як продукті. Ці </a:t>
            </a:r>
            <a:r>
              <a:rPr lang="en-US" sz="1800" dirty="0" smtClean="0"/>
              <a:t>API </a:t>
            </a:r>
            <a:r>
              <a:rPr lang="uk-UA" sz="1800" dirty="0" smtClean="0"/>
              <a:t>зазвичай ретельно перевіряються, як і будь-який інший компонент продукту. Ці </a:t>
            </a:r>
            <a:r>
              <a:rPr lang="en-US" sz="1800" dirty="0" smtClean="0"/>
              <a:t>API </a:t>
            </a:r>
            <a:r>
              <a:rPr lang="uk-UA" sz="1800" dirty="0" smtClean="0"/>
              <a:t>є надійними і іноді навіть використовуються самим продуктом. Наприклад, іноді користувальницький інтерфейс програми побудований на тих самих </a:t>
            </a:r>
            <a:r>
              <a:rPr lang="en-US" sz="1800" dirty="0" smtClean="0"/>
              <a:t>API, </a:t>
            </a:r>
            <a:r>
              <a:rPr lang="uk-UA" sz="1800" dirty="0" smtClean="0"/>
              <a:t>які надаються третім сторонам.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5330" y="2953485"/>
            <a:ext cx="6247223" cy="3904515"/>
          </a:xfrm>
          <a:prstGeom prst="rect">
            <a:avLst/>
          </a:prstGeom>
        </p:spPr>
      </p:pic>
      <p:sp>
        <p:nvSpPr>
          <p:cNvPr id="4" name="Rectangle 3"/>
          <p:cNvSpPr/>
          <p:nvPr/>
        </p:nvSpPr>
        <p:spPr>
          <a:xfrm>
            <a:off x="540190" y="3740538"/>
            <a:ext cx="3769260" cy="2308324"/>
          </a:xfrm>
          <a:prstGeom prst="rect">
            <a:avLst/>
          </a:prstGeom>
        </p:spPr>
        <p:txBody>
          <a:bodyPr wrap="square">
            <a:spAutoFit/>
          </a:bodyPr>
          <a:lstStyle/>
          <a:p>
            <a:r>
              <a:rPr lang="uk-UA" dirty="0"/>
              <a:t>Популярність простіших і спрощених мов кодування, таких як </a:t>
            </a:r>
            <a:r>
              <a:rPr lang="en-US" dirty="0"/>
              <a:t>Python, </a:t>
            </a:r>
            <a:r>
              <a:rPr lang="uk-UA" dirty="0"/>
              <a:t>дозволила інженерам, які не розробляють програмне забезпечення, створювати програми та використовувати ці </a:t>
            </a:r>
            <a:r>
              <a:rPr lang="en-US" dirty="0"/>
              <a:t>API. </a:t>
            </a:r>
            <a:r>
              <a:rPr lang="uk-UA" dirty="0"/>
              <a:t>Вони отримують бажані результати, не наймаючи дорогих спеціалістів. </a:t>
            </a:r>
          </a:p>
        </p:txBody>
      </p:sp>
    </p:spTree>
    <p:extLst>
      <p:ext uri="{BB962C8B-B14F-4D97-AF65-F5344CB8AC3E}">
        <p14:creationId xmlns:p14="http://schemas.microsoft.com/office/powerpoint/2010/main" val="3274075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642756" cy="6509442"/>
          </a:xfrm>
        </p:spPr>
        <p:txBody>
          <a:bodyPr>
            <a:normAutofit/>
          </a:bodyPr>
          <a:lstStyle/>
          <a:p>
            <a:pPr marL="0" indent="0">
              <a:buNone/>
            </a:pPr>
            <a:r>
              <a:rPr lang="uk-UA" sz="1800" dirty="0"/>
              <a:t>Наприклад, якщо </a:t>
            </a:r>
            <a:r>
              <a:rPr lang="uk-UA" sz="1800" dirty="0" smtClean="0"/>
              <a:t>SSL </a:t>
            </a:r>
            <a:r>
              <a:rPr lang="en-US" sz="1800" dirty="0" smtClean="0"/>
              <a:t>handshake </a:t>
            </a:r>
            <a:r>
              <a:rPr lang="uk-UA" sz="1800" dirty="0" smtClean="0"/>
              <a:t>не </a:t>
            </a:r>
            <a:r>
              <a:rPr lang="uk-UA" sz="1800" dirty="0"/>
              <a:t>вдається через помилку перевірки сертифіката</a:t>
            </a:r>
            <a:r>
              <a:rPr lang="en-US" sz="1800" dirty="0" smtClean="0"/>
              <a:t>, </a:t>
            </a:r>
            <a:r>
              <a:rPr lang="uk-UA" sz="1800" dirty="0" smtClean="0"/>
              <a:t>то</a:t>
            </a:r>
            <a:r>
              <a:rPr lang="en-US" sz="1800" dirty="0" smtClean="0"/>
              <a:t> </a:t>
            </a:r>
            <a:r>
              <a:rPr lang="en-US" sz="1800" dirty="0" err="1" smtClean="0"/>
              <a:t>traceback</a:t>
            </a:r>
            <a:r>
              <a:rPr lang="en-US" sz="1800" dirty="0" smtClean="0"/>
              <a:t> </a:t>
            </a:r>
            <a:r>
              <a:rPr lang="uk-UA" sz="1800" dirty="0" smtClean="0"/>
              <a:t>видасть наступне</a:t>
            </a:r>
            <a:r>
              <a:rPr lang="en-US" sz="1800" dirty="0" smtClean="0"/>
              <a:t>:</a:t>
            </a: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uk-UA" sz="1800" dirty="0" smtClean="0"/>
          </a:p>
          <a:p>
            <a:pPr marL="0" indent="0">
              <a:buNone/>
            </a:pPr>
            <a:r>
              <a:rPr lang="uk-UA" sz="1800" dirty="0" smtClean="0"/>
              <a:t>У </a:t>
            </a:r>
            <a:r>
              <a:rPr lang="uk-UA" sz="1800" dirty="0"/>
              <a:t>цій ситуації необхідно виправити недійсний сертифікат. Але якщо ви працюєте в лабораторному середовищі, де сертифікати ще не дійсні, ви можете вимкнути параметр перевірки сертифіката. </a:t>
            </a:r>
            <a:endParaRPr lang="uk-UA" sz="1800" dirty="0" smtClean="0"/>
          </a:p>
          <a:p>
            <a:pPr marL="0" indent="0">
              <a:buNone/>
            </a:pPr>
            <a:r>
              <a:rPr lang="uk-UA" sz="1800" dirty="0" smtClean="0"/>
              <a:t>Щоб </a:t>
            </a:r>
            <a:r>
              <a:rPr lang="uk-UA" sz="1800" dirty="0"/>
              <a:t>вимкнути його для бібліотеки </a:t>
            </a:r>
            <a:r>
              <a:rPr lang="en-US" sz="1800" dirty="0" smtClean="0"/>
              <a:t>requests </a:t>
            </a:r>
            <a:r>
              <a:rPr lang="ru-RU" sz="1800" dirty="0" smtClean="0"/>
              <a:t>в </a:t>
            </a:r>
            <a:r>
              <a:rPr lang="en-US" sz="1800" dirty="0" smtClean="0"/>
              <a:t>Python</a:t>
            </a:r>
            <a:r>
              <a:rPr lang="en-US" sz="1800" dirty="0"/>
              <a:t>, </a:t>
            </a:r>
            <a:r>
              <a:rPr lang="uk-UA" sz="1800" dirty="0"/>
              <a:t>додайте параметр </a:t>
            </a:r>
            <a:r>
              <a:rPr lang="en-US" sz="1800" dirty="0"/>
              <a:t>verify </a:t>
            </a:r>
            <a:r>
              <a:rPr lang="uk-UA" sz="1800" dirty="0"/>
              <a:t>до запиту. </a:t>
            </a:r>
            <a:endParaRPr lang="en-US" sz="1800" dirty="0"/>
          </a:p>
          <a:p>
            <a:pPr marL="0" indent="0">
              <a:buNone/>
            </a:pPr>
            <a:endParaRPr lang="en-US" sz="1800" b="1" dirty="0" smtClean="0"/>
          </a:p>
          <a:p>
            <a:pPr marL="0" indent="0">
              <a:buNone/>
            </a:pPr>
            <a:endParaRPr lang="ru-RU" sz="1800" b="1" dirty="0" smtClean="0"/>
          </a:p>
          <a:p>
            <a:pPr marL="0" indent="0">
              <a:buNone/>
            </a:pPr>
            <a:endParaRPr lang="ru-RU" sz="1800" b="1" dirty="0"/>
          </a:p>
          <a:p>
            <a:pPr marL="0" indent="0">
              <a:buNone/>
            </a:pPr>
            <a:endParaRPr lang="ru-RU" sz="1800" b="1" dirty="0" smtClean="0"/>
          </a:p>
          <a:p>
            <a:pPr marL="0" indent="0">
              <a:buNone/>
            </a:pPr>
            <a:r>
              <a:rPr lang="ru-RU" sz="1800" b="1" dirty="0" smtClean="0"/>
              <a:t>Вирішення</a:t>
            </a:r>
            <a:r>
              <a:rPr lang="ru-RU" sz="1800" dirty="0"/>
              <a:t>: помилки клієнта зазвичай легко виправити, особливо коли повідомлення про помилки в зворотному відстеженні вказують, що може бути не так і можливе рішення. Уважно проаналізуйте </a:t>
            </a:r>
            <a:r>
              <a:rPr lang="ru-RU" sz="1800" dirty="0" smtClean="0"/>
              <a:t>логи </a:t>
            </a:r>
            <a:r>
              <a:rPr lang="ru-RU" sz="1800" dirty="0"/>
              <a:t>на предмет першопричини. </a:t>
            </a:r>
            <a:endParaRPr lang="ru-RU" sz="1800" dirty="0" smtClean="0"/>
          </a:p>
          <a:p>
            <a:pPr marL="0" indent="0">
              <a:buNone/>
            </a:pPr>
            <a:endParaRPr lang="en-US" sz="1800" dirty="0" smtClean="0">
              <a:effectLst/>
            </a:endParaRPr>
          </a:p>
          <a:p>
            <a:pPr marL="0" indent="0">
              <a:buNone/>
            </a:pPr>
            <a:endParaRPr lang="en-US" sz="1800" dirty="0" smtClean="0"/>
          </a:p>
          <a:p>
            <a:pPr marL="0" indent="0">
              <a:buNone/>
            </a:pPr>
            <a:endParaRPr lang="uk-UA" sz="1800" dirty="0"/>
          </a:p>
        </p:txBody>
      </p:sp>
      <p:pic>
        <p:nvPicPr>
          <p:cNvPr id="2" name="Picture 1"/>
          <p:cNvPicPr>
            <a:picLocks noChangeAspect="1"/>
          </p:cNvPicPr>
          <p:nvPr/>
        </p:nvPicPr>
        <p:blipFill>
          <a:blip r:embed="rId2"/>
          <a:stretch>
            <a:fillRect/>
          </a:stretch>
        </p:blipFill>
        <p:spPr>
          <a:xfrm>
            <a:off x="383075" y="755682"/>
            <a:ext cx="9255287" cy="1145546"/>
          </a:xfrm>
          <a:prstGeom prst="rect">
            <a:avLst/>
          </a:prstGeom>
        </p:spPr>
      </p:pic>
      <p:pic>
        <p:nvPicPr>
          <p:cNvPr id="4" name="Picture 3"/>
          <p:cNvPicPr>
            <a:picLocks noChangeAspect="1"/>
          </p:cNvPicPr>
          <p:nvPr/>
        </p:nvPicPr>
        <p:blipFill>
          <a:blip r:embed="rId3"/>
          <a:stretch>
            <a:fillRect/>
          </a:stretch>
        </p:blipFill>
        <p:spPr>
          <a:xfrm>
            <a:off x="383074" y="3305605"/>
            <a:ext cx="8339051" cy="469690"/>
          </a:xfrm>
          <a:prstGeom prst="rect">
            <a:avLst/>
          </a:prstGeom>
        </p:spPr>
      </p:pic>
    </p:spTree>
    <p:extLst>
      <p:ext uri="{BB962C8B-B14F-4D97-AF65-F5344CB8AC3E}">
        <p14:creationId xmlns:p14="http://schemas.microsoft.com/office/powerpoint/2010/main" val="18014343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2687" y="358962"/>
            <a:ext cx="10750236" cy="4647603"/>
          </a:xfrm>
        </p:spPr>
        <p:txBody>
          <a:bodyPr>
            <a:normAutofit/>
          </a:bodyPr>
          <a:lstStyle/>
          <a:p>
            <a:pPr marL="0" indent="0">
              <a:buNone/>
            </a:pPr>
            <a:r>
              <a:rPr lang="uk-UA" sz="1800" b="1" dirty="0"/>
              <a:t>Помилка на боці сервера</a:t>
            </a:r>
            <a:endParaRPr lang="en-US" sz="1800" dirty="0"/>
          </a:p>
          <a:p>
            <a:pPr marL="0" indent="0">
              <a:buNone/>
            </a:pPr>
            <a:r>
              <a:rPr lang="uk-UA" sz="1800" dirty="0"/>
              <a:t>Після того, як ви переконаєтеся, що немає жодних помилок на стороні клієнта, наступне, що потрібно перевірити, це помилки на стороні сервера</a:t>
            </a:r>
          </a:p>
          <a:p>
            <a:pPr marL="0" indent="0">
              <a:buNone/>
            </a:pPr>
            <a:endParaRPr lang="ru-RU" sz="1800" b="1" dirty="0" smtClean="0"/>
          </a:p>
          <a:p>
            <a:pPr marL="0" indent="0">
              <a:buNone/>
            </a:pPr>
            <a:r>
              <a:rPr lang="ru-RU" sz="1800" b="1" dirty="0" smtClean="0"/>
              <a:t>Чи правює взагалі </a:t>
            </a:r>
            <a:r>
              <a:rPr lang="en-US" sz="1800" b="1" dirty="0" smtClean="0"/>
              <a:t>API server?</a:t>
            </a:r>
            <a:endParaRPr lang="en-US" sz="1800" dirty="0"/>
          </a:p>
          <a:p>
            <a:pPr marL="0" indent="0">
              <a:buNone/>
            </a:pPr>
            <a:r>
              <a:rPr lang="ru-RU" sz="1800" dirty="0"/>
              <a:t>Найочевидніший момент для початку — переконатися, що сам сервер API функціонує належним чином. </a:t>
            </a:r>
            <a:endParaRPr lang="ru-RU" sz="1800" dirty="0" smtClean="0"/>
          </a:p>
          <a:p>
            <a:pPr marL="0" indent="0">
              <a:buNone/>
            </a:pPr>
            <a:endParaRPr lang="ru-RU" sz="1800" dirty="0" smtClean="0"/>
          </a:p>
          <a:p>
            <a:pPr marL="0" indent="0">
              <a:buNone/>
            </a:pPr>
            <a:r>
              <a:rPr lang="ru-RU" sz="1800" dirty="0" smtClean="0"/>
              <a:t>Є </a:t>
            </a:r>
            <a:r>
              <a:rPr lang="ru-RU" sz="1800" dirty="0"/>
              <a:t>кілька речей, які </a:t>
            </a:r>
            <a:r>
              <a:rPr lang="ru-RU" sz="1800" dirty="0" smtClean="0"/>
              <a:t>потрібно перевірити: </a:t>
            </a:r>
          </a:p>
          <a:p>
            <a:r>
              <a:rPr lang="ru-RU" sz="1800" dirty="0" smtClean="0"/>
              <a:t>Чи ввімкнено </a:t>
            </a:r>
            <a:r>
              <a:rPr lang="ru-RU" sz="1800" dirty="0"/>
              <a:t>живлення? </a:t>
            </a:r>
            <a:endParaRPr lang="ru-RU" sz="1800" dirty="0" smtClean="0"/>
          </a:p>
          <a:p>
            <a:r>
              <a:rPr lang="ru-RU" sz="1800" dirty="0" smtClean="0"/>
              <a:t>Чи немає проблем </a:t>
            </a:r>
            <a:r>
              <a:rPr lang="ru-RU" sz="1800" dirty="0"/>
              <a:t>з кабелем? </a:t>
            </a:r>
            <a:endParaRPr lang="ru-RU" sz="1800" dirty="0" smtClean="0"/>
          </a:p>
          <a:p>
            <a:r>
              <a:rPr lang="ru-RU" sz="1800" dirty="0" smtClean="0"/>
              <a:t>Чи не змінилося </a:t>
            </a:r>
            <a:r>
              <a:rPr lang="ru-RU" sz="1800" dirty="0"/>
              <a:t>доменне ім'я? </a:t>
            </a:r>
            <a:endParaRPr lang="ru-RU" sz="1800" dirty="0" smtClean="0"/>
          </a:p>
          <a:p>
            <a:r>
              <a:rPr lang="ru-RU" sz="1800" dirty="0" smtClean="0"/>
              <a:t>Мережа взагалі працює</a:t>
            </a:r>
            <a:r>
              <a:rPr lang="ru-RU" sz="1800" dirty="0"/>
              <a:t>? </a:t>
            </a:r>
            <a:endParaRPr lang="uk-UA" sz="1600" dirty="0" smtClean="0"/>
          </a:p>
        </p:txBody>
      </p:sp>
    </p:spTree>
    <p:extLst>
      <p:ext uri="{BB962C8B-B14F-4D97-AF65-F5344CB8AC3E}">
        <p14:creationId xmlns:p14="http://schemas.microsoft.com/office/powerpoint/2010/main" val="42254178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283" y="316871"/>
            <a:ext cx="11497901" cy="6346479"/>
          </a:xfrm>
        </p:spPr>
        <p:txBody>
          <a:bodyPr>
            <a:normAutofit lnSpcReduction="10000"/>
          </a:bodyPr>
          <a:lstStyle/>
          <a:p>
            <a:pPr marL="0" indent="0">
              <a:buNone/>
            </a:pPr>
            <a:r>
              <a:rPr lang="uk-UA" sz="1700" dirty="0"/>
              <a:t>Щоб перевірити, чи доступна </a:t>
            </a:r>
            <a:r>
              <a:rPr lang="en-US" sz="1700" dirty="0"/>
              <a:t>IP-</a:t>
            </a:r>
            <a:r>
              <a:rPr lang="uk-UA" sz="1700" dirty="0"/>
              <a:t>адреса, запустіть такий сценарій, як цей, який просто робить запит до </a:t>
            </a:r>
            <a:r>
              <a:rPr lang="en-US" sz="1700" dirty="0"/>
              <a:t>URL-</a:t>
            </a:r>
            <a:r>
              <a:rPr lang="uk-UA" sz="1700" dirty="0"/>
              <a:t>адреси та чекає відповіді. **Попередження**: очікуйте велику затримку під час запуску цього сценарію. </a:t>
            </a:r>
            <a:endParaRPr lang="uk-UA" sz="1700" dirty="0" smtClean="0"/>
          </a:p>
          <a:p>
            <a:pPr marL="0" indent="0">
              <a:buNone/>
            </a:pPr>
            <a:endParaRPr lang="en-US" sz="1700" dirty="0"/>
          </a:p>
          <a:p>
            <a:pPr marL="0" indent="0">
              <a:buNone/>
            </a:pPr>
            <a:endParaRPr lang="en-US" sz="1800" dirty="0" smtClean="0"/>
          </a:p>
          <a:p>
            <a:pPr marL="0" indent="0">
              <a:buNone/>
            </a:pPr>
            <a:endParaRPr lang="en-US" sz="1800" dirty="0"/>
          </a:p>
          <a:p>
            <a:pPr marL="0" indent="0">
              <a:buNone/>
            </a:pPr>
            <a:r>
              <a:rPr lang="uk-UA" sz="1800" b="1" dirty="0"/>
              <a:t>Примітка</a:t>
            </a:r>
            <a:r>
              <a:rPr lang="uk-UA" sz="1800" dirty="0"/>
              <a:t>: </a:t>
            </a:r>
            <a:r>
              <a:rPr lang="en-US" sz="1800" dirty="0"/>
              <a:t>IP-</a:t>
            </a:r>
            <a:r>
              <a:rPr lang="uk-UA" sz="1800" dirty="0"/>
              <a:t>адреса в цьому сценарії є фіктивною, але сценарій дає той самий результат, що й сервер, який недоступний. Якщо сервер </a:t>
            </a:r>
            <a:r>
              <a:rPr lang="en-US" sz="1800" dirty="0"/>
              <a:t>API </a:t>
            </a:r>
            <a:r>
              <a:rPr lang="uk-UA" sz="1800" dirty="0"/>
              <a:t>не функціонує, ви отримаєте довге мовчання, за яким слідує </a:t>
            </a:r>
            <a:r>
              <a:rPr lang="en-US" sz="1800" dirty="0" err="1" smtClean="0"/>
              <a:t>traceback</a:t>
            </a:r>
            <a:r>
              <a:rPr lang="uk-UA" sz="1800" dirty="0" smtClean="0"/>
              <a:t>, </a:t>
            </a:r>
            <a:r>
              <a:rPr lang="uk-UA" sz="1800" dirty="0"/>
              <a:t>яке виглядає так: </a:t>
            </a:r>
            <a:endParaRPr lang="en-US" sz="1800" dirty="0" smtClean="0">
              <a:effectLst/>
            </a:endParaRPr>
          </a:p>
          <a:p>
            <a:pPr marL="0" indent="0">
              <a:buNone/>
            </a:pPr>
            <a:endParaRPr lang="en-US" sz="1800" dirty="0"/>
          </a:p>
          <a:p>
            <a:pPr marL="0" indent="0">
              <a:buNone/>
            </a:pPr>
            <a:endParaRPr lang="en-US" sz="1800" b="1" dirty="0" smtClean="0">
              <a:effectLst/>
            </a:endParaRPr>
          </a:p>
          <a:p>
            <a:pPr marL="0" indent="0">
              <a:buNone/>
            </a:pPr>
            <a:endParaRPr lang="en-US" sz="1800" b="1" dirty="0"/>
          </a:p>
          <a:p>
            <a:pPr marL="0" indent="0">
              <a:buNone/>
            </a:pPr>
            <a:r>
              <a:rPr lang="uk-UA" sz="1800" b="1" dirty="0"/>
              <a:t>Чи є проблеми зі зв’язком між сервером </a:t>
            </a:r>
            <a:r>
              <a:rPr lang="en-US" sz="1800" b="1" dirty="0"/>
              <a:t>API </a:t>
            </a:r>
            <a:r>
              <a:rPr lang="uk-UA" sz="1800" b="1" dirty="0"/>
              <a:t>і клієнтом? </a:t>
            </a:r>
            <a:r>
              <a:rPr lang="uk-UA" sz="1800" dirty="0"/>
              <a:t>Якщо сервер функціонує належним чином, вам потрібно визначити, чи є причина, по якій клієнт не отримує відповідь. </a:t>
            </a:r>
            <a:endParaRPr lang="en-US" sz="1800" dirty="0" smtClean="0"/>
          </a:p>
          <a:p>
            <a:pPr marL="0" indent="0">
              <a:buNone/>
            </a:pPr>
            <a:r>
              <a:rPr lang="uk-UA" sz="1800" dirty="0" smtClean="0"/>
              <a:t>Потрібно дізнатись: </a:t>
            </a:r>
            <a:endParaRPr lang="en-US" sz="1800" dirty="0" smtClean="0"/>
          </a:p>
          <a:p>
            <a:r>
              <a:rPr lang="uk-UA" sz="1800" dirty="0" smtClean="0"/>
              <a:t>Чи </a:t>
            </a:r>
            <a:r>
              <a:rPr lang="uk-UA" sz="1800" dirty="0"/>
              <a:t>доступні </a:t>
            </a:r>
            <a:r>
              <a:rPr lang="en-US" sz="1800" dirty="0"/>
              <a:t>IP-</a:t>
            </a:r>
            <a:r>
              <a:rPr lang="uk-UA" sz="1800" dirty="0"/>
              <a:t>адреса та доменне ім’я з місця розташування клієнта в мережі? </a:t>
            </a:r>
            <a:endParaRPr lang="en-US" sz="1800" dirty="0" smtClean="0"/>
          </a:p>
          <a:p>
            <a:r>
              <a:rPr lang="uk-UA" sz="1800" dirty="0" smtClean="0"/>
              <a:t>Сервер </a:t>
            </a:r>
            <a:r>
              <a:rPr lang="en-US" sz="1800" dirty="0"/>
              <a:t>API </a:t>
            </a:r>
            <a:r>
              <a:rPr lang="uk-UA" sz="1800" dirty="0"/>
              <a:t>надсилає відповідь, але клієнт її не отримує</a:t>
            </a:r>
            <a:r>
              <a:rPr lang="uk-UA" sz="1800" dirty="0" smtClean="0"/>
              <a:t>?</a:t>
            </a:r>
            <a:endParaRPr lang="en-US" sz="1800" dirty="0" smtClean="0"/>
          </a:p>
          <a:p>
            <a:pPr marL="0" indent="0">
              <a:buNone/>
            </a:pPr>
            <a:r>
              <a:rPr lang="uk-UA" sz="1800" dirty="0" smtClean="0"/>
              <a:t> </a:t>
            </a:r>
            <a:r>
              <a:rPr lang="uk-UA" sz="1800" dirty="0"/>
              <a:t>Щоб перевірити цю умову, скористайтеся інструментом захоплення мережі, щоб побачити, чи не втрачається відповідь від сервера </a:t>
            </a:r>
            <a:r>
              <a:rPr lang="en-US" sz="1800" dirty="0"/>
              <a:t>API </a:t>
            </a:r>
            <a:r>
              <a:rPr lang="uk-UA" sz="1800" dirty="0"/>
              <a:t>під час зв’язку між сервером </a:t>
            </a:r>
            <a:r>
              <a:rPr lang="en-US" sz="1800" dirty="0"/>
              <a:t>API </a:t>
            </a:r>
            <a:r>
              <a:rPr lang="uk-UA" sz="1800" dirty="0"/>
              <a:t>і клієнтом. Якщо у вас є доступ, перегляньте журнали сервера </a:t>
            </a:r>
            <a:r>
              <a:rPr lang="en-US" sz="1800" dirty="0"/>
              <a:t>API, </a:t>
            </a:r>
            <a:r>
              <a:rPr lang="uk-UA" sz="1800" dirty="0"/>
              <a:t>щоб визначити, чи було отримано запит, чи було його оброблено та чи надіслано відповідь. </a:t>
            </a:r>
            <a:endParaRPr lang="uk-UA" sz="1800" dirty="0" smtClean="0"/>
          </a:p>
          <a:p>
            <a:pPr marL="0" indent="0">
              <a:buNone/>
            </a:pPr>
            <a:r>
              <a:rPr lang="uk-UA" sz="1800" b="1" dirty="0" smtClean="0"/>
              <a:t>Рішення</a:t>
            </a:r>
            <a:r>
              <a:rPr lang="uk-UA" sz="1800" b="1" dirty="0"/>
              <a:t>: </a:t>
            </a:r>
            <a:r>
              <a:rPr lang="uk-UA" sz="1800" dirty="0"/>
              <a:t>проблеми на стороні сервера не можна вирішити на стороні клієнта </a:t>
            </a:r>
            <a:r>
              <a:rPr lang="en-US" sz="1800" dirty="0"/>
              <a:t>API. </a:t>
            </a:r>
            <a:r>
              <a:rPr lang="uk-UA" sz="1800" dirty="0" smtClean="0"/>
              <a:t>Необхідно звернутися </a:t>
            </a:r>
            <a:r>
              <a:rPr lang="uk-UA" sz="1800" dirty="0"/>
              <a:t>до адміністратора </a:t>
            </a:r>
            <a:r>
              <a:rPr lang="en-US" sz="1800" dirty="0" smtClean="0"/>
              <a:t>API</a:t>
            </a:r>
            <a:r>
              <a:rPr lang="uk-UA" sz="1800" dirty="0" smtClean="0"/>
              <a:t>-сервера</a:t>
            </a:r>
            <a:r>
              <a:rPr lang="en-US" sz="1800" dirty="0" smtClean="0"/>
              <a:t>, </a:t>
            </a:r>
            <a:r>
              <a:rPr lang="uk-UA" sz="1800" dirty="0"/>
              <a:t>щоб вирішити цю проблему. </a:t>
            </a:r>
            <a:endParaRPr lang="uk-UA" sz="1800" dirty="0"/>
          </a:p>
        </p:txBody>
      </p:sp>
      <p:pic>
        <p:nvPicPr>
          <p:cNvPr id="2" name="Picture 1"/>
          <p:cNvPicPr>
            <a:picLocks noChangeAspect="1"/>
          </p:cNvPicPr>
          <p:nvPr/>
        </p:nvPicPr>
        <p:blipFill>
          <a:blip r:embed="rId2"/>
          <a:stretch>
            <a:fillRect/>
          </a:stretch>
        </p:blipFill>
        <p:spPr>
          <a:xfrm>
            <a:off x="325925" y="734179"/>
            <a:ext cx="9648825" cy="971550"/>
          </a:xfrm>
          <a:prstGeom prst="rect">
            <a:avLst/>
          </a:prstGeom>
        </p:spPr>
      </p:pic>
      <p:pic>
        <p:nvPicPr>
          <p:cNvPr id="5" name="Picture 4"/>
          <p:cNvPicPr>
            <a:picLocks noChangeAspect="1"/>
          </p:cNvPicPr>
          <p:nvPr/>
        </p:nvPicPr>
        <p:blipFill>
          <a:blip r:embed="rId3"/>
          <a:stretch>
            <a:fillRect/>
          </a:stretch>
        </p:blipFill>
        <p:spPr>
          <a:xfrm>
            <a:off x="217283" y="2253698"/>
            <a:ext cx="8582685" cy="1106626"/>
          </a:xfrm>
          <a:prstGeom prst="rect">
            <a:avLst/>
          </a:prstGeom>
        </p:spPr>
      </p:pic>
    </p:spTree>
    <p:extLst>
      <p:ext uri="{BB962C8B-B14F-4D97-AF65-F5344CB8AC3E}">
        <p14:creationId xmlns:p14="http://schemas.microsoft.com/office/powerpoint/2010/main" val="24822082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lnSpcReduction="10000"/>
          </a:bodyPr>
          <a:lstStyle/>
          <a:p>
            <a:pPr marL="0" indent="0">
              <a:buNone/>
            </a:pPr>
            <a:r>
              <a:rPr lang="uk-UA" sz="1800" b="1" dirty="0"/>
              <a:t>Інтерпретація кодів </a:t>
            </a:r>
            <a:r>
              <a:rPr lang="uk-UA" sz="1800" b="1" dirty="0" smtClean="0"/>
              <a:t>статусу</a:t>
            </a:r>
          </a:p>
          <a:p>
            <a:pPr marL="0" indent="0">
              <a:buNone/>
            </a:pPr>
            <a:r>
              <a:rPr lang="uk-UA" sz="1800" dirty="0" smtClean="0"/>
              <a:t> </a:t>
            </a:r>
            <a:r>
              <a:rPr lang="uk-UA" sz="1800" dirty="0"/>
              <a:t>Оскільки </a:t>
            </a:r>
            <a:r>
              <a:rPr lang="en-US" sz="1800" dirty="0"/>
              <a:t>REST API </a:t>
            </a:r>
            <a:r>
              <a:rPr lang="uk-UA" sz="1800" dirty="0"/>
              <a:t>засновані на </a:t>
            </a:r>
            <a:r>
              <a:rPr lang="en-US" sz="1800" dirty="0"/>
              <a:t>http, </a:t>
            </a:r>
            <a:r>
              <a:rPr lang="uk-UA" sz="1800" dirty="0"/>
              <a:t>вони також використовують коди статусу </a:t>
            </a:r>
            <a:r>
              <a:rPr lang="en-US" sz="1800" dirty="0"/>
              <a:t>http </a:t>
            </a:r>
            <a:r>
              <a:rPr lang="uk-UA" sz="1800" dirty="0"/>
              <a:t>для сповіщення клієнтів </a:t>
            </a:r>
            <a:r>
              <a:rPr lang="en-US" sz="1800" dirty="0"/>
              <a:t>API </a:t>
            </a:r>
            <a:r>
              <a:rPr lang="uk-UA" sz="1800" dirty="0"/>
              <a:t>про результати запиту. Якщо не вказано інше, код статусу є частиною стандарту </a:t>
            </a:r>
            <a:r>
              <a:rPr lang="en-US" sz="1800" dirty="0"/>
              <a:t>HTTP/1.1 (RFC 7231), </a:t>
            </a:r>
            <a:r>
              <a:rPr lang="uk-UA" sz="1800" dirty="0"/>
              <a:t>що означає, що перша цифра коду стану визначає клас відповіді. (Останні дві цифри не мають ролі класу чи категоризації, але допомагають розрізняти результати.) </a:t>
            </a:r>
            <a:endParaRPr lang="uk-UA" sz="1800" dirty="0" smtClean="0"/>
          </a:p>
          <a:p>
            <a:pPr marL="0" indent="0">
              <a:buNone/>
            </a:pPr>
            <a:r>
              <a:rPr lang="uk-UA" sz="1800" dirty="0" smtClean="0"/>
              <a:t>Існує </a:t>
            </a:r>
            <a:r>
              <a:rPr lang="uk-UA" sz="1800" dirty="0"/>
              <a:t>5 таких категорій: </a:t>
            </a:r>
            <a:endParaRPr lang="uk-UA" sz="1800" dirty="0" smtClean="0"/>
          </a:p>
          <a:p>
            <a:pPr marL="0" indent="0">
              <a:buNone/>
            </a:pPr>
            <a:r>
              <a:rPr lang="en-US" sz="1800" b="1" dirty="0" smtClean="0">
                <a:effectLst/>
              </a:rPr>
              <a:t>1xx</a:t>
            </a:r>
            <a:r>
              <a:rPr lang="en-US" sz="1800" b="1" dirty="0" smtClean="0">
                <a:effectLst/>
              </a:rPr>
              <a:t>: Informational</a:t>
            </a:r>
            <a:r>
              <a:rPr lang="en-US" sz="1800" dirty="0" smtClean="0">
                <a:effectLst/>
              </a:rPr>
              <a:t>: </a:t>
            </a:r>
            <a:r>
              <a:rPr lang="uk-UA" sz="1800" dirty="0"/>
              <a:t>Запит отримано, обробка триває. </a:t>
            </a:r>
            <a:endParaRPr lang="uk-UA" sz="1800" dirty="0" smtClean="0"/>
          </a:p>
          <a:p>
            <a:pPr marL="0" indent="0">
              <a:buNone/>
            </a:pPr>
            <a:r>
              <a:rPr lang="en-US" sz="1800" b="1" dirty="0" smtClean="0">
                <a:effectLst/>
              </a:rPr>
              <a:t>2xx</a:t>
            </a:r>
            <a:r>
              <a:rPr lang="en-US" sz="1800" b="1" dirty="0" smtClean="0">
                <a:effectLst/>
              </a:rPr>
              <a:t>: Success</a:t>
            </a:r>
            <a:r>
              <a:rPr lang="en-US" sz="1800" dirty="0" smtClean="0">
                <a:effectLst/>
              </a:rPr>
              <a:t>: </a:t>
            </a:r>
            <a:r>
              <a:rPr lang="ru-RU" sz="1800" dirty="0" smtClean="0"/>
              <a:t>Дія </a:t>
            </a:r>
            <a:r>
              <a:rPr lang="ru-RU" sz="1800" dirty="0"/>
              <a:t>була успішно прийнята, зрозуміла та </a:t>
            </a:r>
            <a:r>
              <a:rPr lang="ru-RU" sz="1800" dirty="0" smtClean="0"/>
              <a:t>прийнята</a:t>
            </a:r>
            <a:r>
              <a:rPr lang="en-US" sz="1800" dirty="0" smtClean="0">
                <a:effectLst/>
              </a:rPr>
              <a:t>.</a:t>
            </a:r>
            <a:endParaRPr lang="en-US" sz="1800" dirty="0" smtClean="0">
              <a:effectLst/>
            </a:endParaRPr>
          </a:p>
          <a:p>
            <a:pPr marL="0" indent="0">
              <a:buNone/>
            </a:pPr>
            <a:r>
              <a:rPr lang="en-US" sz="1800" b="1" dirty="0" smtClean="0">
                <a:effectLst/>
              </a:rPr>
              <a:t>3xx: Redirection</a:t>
            </a:r>
            <a:r>
              <a:rPr lang="en-US" sz="1800" dirty="0" smtClean="0">
                <a:effectLst/>
              </a:rPr>
              <a:t>: </a:t>
            </a:r>
            <a:r>
              <a:rPr lang="ru-RU" sz="1800" dirty="0"/>
              <a:t>Щоб завершити запит, необхідно вжити додаткових </a:t>
            </a:r>
            <a:r>
              <a:rPr lang="ru-RU" sz="1800" dirty="0" smtClean="0"/>
              <a:t>заходів</a:t>
            </a:r>
            <a:r>
              <a:rPr lang="en-US" sz="1800" dirty="0" smtClean="0">
                <a:effectLst/>
              </a:rPr>
              <a:t>.</a:t>
            </a:r>
            <a:endParaRPr lang="en-US" sz="1800" dirty="0" smtClean="0">
              <a:effectLst/>
            </a:endParaRPr>
          </a:p>
          <a:p>
            <a:pPr marL="0" indent="0">
              <a:buNone/>
            </a:pPr>
            <a:r>
              <a:rPr lang="en-US" sz="1800" b="1" dirty="0" smtClean="0">
                <a:effectLst/>
              </a:rPr>
              <a:t>4xx: Client Error</a:t>
            </a:r>
            <a:r>
              <a:rPr lang="en-US" sz="1800" dirty="0" smtClean="0">
                <a:effectLst/>
              </a:rPr>
              <a:t>: </a:t>
            </a:r>
            <a:r>
              <a:rPr lang="ru-RU" sz="1800" dirty="0"/>
              <a:t>Запит містить неправильний синтаксис або не може бути </a:t>
            </a:r>
            <a:r>
              <a:rPr lang="ru-RU" sz="1800" dirty="0" smtClean="0"/>
              <a:t>виконаний</a:t>
            </a:r>
            <a:r>
              <a:rPr lang="en-US" sz="1800" dirty="0" smtClean="0">
                <a:effectLst/>
              </a:rPr>
              <a:t>.</a:t>
            </a:r>
            <a:endParaRPr lang="en-US" sz="1800" dirty="0" smtClean="0">
              <a:effectLst/>
            </a:endParaRPr>
          </a:p>
          <a:p>
            <a:pPr marL="0" indent="0">
              <a:buNone/>
            </a:pPr>
            <a:r>
              <a:rPr lang="en-US" sz="1800" b="1" dirty="0" smtClean="0">
                <a:effectLst/>
              </a:rPr>
              <a:t>5xx: Server Error</a:t>
            </a:r>
            <a:r>
              <a:rPr lang="en-US" sz="1800" dirty="0" smtClean="0">
                <a:effectLst/>
              </a:rPr>
              <a:t>: </a:t>
            </a:r>
            <a:r>
              <a:rPr lang="uk-UA" sz="1800" dirty="0"/>
              <a:t>Сервер не зміг виконати начебто дійсний запит</a:t>
            </a:r>
            <a:r>
              <a:rPr lang="en-US" sz="1800" dirty="0" smtClean="0">
                <a:effectLst/>
              </a:rPr>
              <a:t>.</a:t>
            </a:r>
            <a:endParaRPr lang="en-US" sz="1800" dirty="0" smtClean="0">
              <a:effectLst/>
            </a:endParaRPr>
          </a:p>
          <a:p>
            <a:pPr marL="0" indent="0">
              <a:buNone/>
            </a:pPr>
            <a:r>
              <a:rPr lang="uk-UA" sz="1800" dirty="0"/>
              <a:t>Зазвичай ми бачимо 2</a:t>
            </a:r>
            <a:r>
              <a:rPr lang="en-US" sz="1800" dirty="0"/>
              <a:t>xx, 4xx </a:t>
            </a:r>
            <a:r>
              <a:rPr lang="uk-UA" sz="1800" dirty="0"/>
              <a:t>і 5</a:t>
            </a:r>
            <a:r>
              <a:rPr lang="en-US" sz="1800" dirty="0"/>
              <a:t>xx </a:t>
            </a:r>
            <a:r>
              <a:rPr lang="uk-UA" sz="1800" dirty="0"/>
              <a:t>з сервера </a:t>
            </a:r>
            <a:r>
              <a:rPr lang="en-US" sz="1800" dirty="0"/>
              <a:t>REST API. </a:t>
            </a:r>
            <a:r>
              <a:rPr lang="uk-UA" sz="1800" dirty="0"/>
              <a:t>Зазвичай ви можете знайти першопричину помилки, коли зрозумієте значення кодів відповідей. Іноді сервер </a:t>
            </a:r>
            <a:r>
              <a:rPr lang="en-US" sz="1800" dirty="0"/>
              <a:t>API </a:t>
            </a:r>
            <a:r>
              <a:rPr lang="uk-UA" sz="1800" dirty="0"/>
              <a:t>також надає додаткову інформацію в тілі відповіді. </a:t>
            </a:r>
            <a:endParaRPr lang="uk-UA" sz="1800" dirty="0" smtClean="0"/>
          </a:p>
          <a:p>
            <a:pPr marL="0" indent="0">
              <a:buNone/>
            </a:pPr>
            <a:r>
              <a:rPr lang="uk-UA" sz="1800" dirty="0" smtClean="0"/>
              <a:t>Для </a:t>
            </a:r>
            <a:r>
              <a:rPr lang="uk-UA" sz="1800" dirty="0"/>
              <a:t>всіх запитів, які мають код статусу повернення, виконайте такі </a:t>
            </a:r>
            <a:r>
              <a:rPr lang="uk-UA" sz="1800" b="1" dirty="0"/>
              <a:t>дії, щоб усунути помилки</a:t>
            </a:r>
            <a:r>
              <a:rPr lang="uk-UA" sz="1800" dirty="0"/>
              <a:t>: </a:t>
            </a:r>
            <a:endParaRPr lang="uk-UA" sz="1800" dirty="0" smtClean="0"/>
          </a:p>
          <a:p>
            <a:pPr marL="0" indent="0">
              <a:buNone/>
            </a:pPr>
            <a:r>
              <a:rPr lang="uk-UA" sz="1800" dirty="0"/>
              <a:t>Крок 1. Перевірте код повернення. Це може допомогти вивести код повернення у вашому сценарії на етапі розробки. </a:t>
            </a:r>
            <a:endParaRPr lang="uk-UA" sz="1800" dirty="0" smtClean="0"/>
          </a:p>
          <a:p>
            <a:pPr marL="0" indent="0">
              <a:buNone/>
            </a:pPr>
            <a:r>
              <a:rPr lang="uk-UA" sz="1800" dirty="0" smtClean="0"/>
              <a:t>Крок </a:t>
            </a:r>
            <a:r>
              <a:rPr lang="uk-UA" sz="1800" dirty="0"/>
              <a:t>2: Перевірте тіло відповіді. Вивести тіло відповіді під час розробки; більшість часу ви можете знайти, що пішло не так, у повідомленні-відповіді, надісланому разом із кодом статусу. </a:t>
            </a:r>
            <a:endParaRPr lang="uk-UA" sz="1800" dirty="0" smtClean="0"/>
          </a:p>
          <a:p>
            <a:pPr marL="0" indent="0">
              <a:buNone/>
            </a:pPr>
            <a:r>
              <a:rPr lang="uk-UA" sz="1800" dirty="0" smtClean="0"/>
              <a:t>Крок </a:t>
            </a:r>
            <a:r>
              <a:rPr lang="uk-UA" sz="1800" dirty="0"/>
              <a:t>3. Якщо ви не можете вирішити проблему, використовуючи наведені вище два кроки, скористайтеся посиланням на код статусу, щоб зрозуміти визначення коду стану. </a:t>
            </a:r>
            <a:endParaRPr lang="uk-UA" sz="1800" dirty="0"/>
          </a:p>
        </p:txBody>
      </p:sp>
    </p:spTree>
    <p:extLst>
      <p:ext uri="{BB962C8B-B14F-4D97-AF65-F5344CB8AC3E}">
        <p14:creationId xmlns:p14="http://schemas.microsoft.com/office/powerpoint/2010/main" val="32170240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en-US" sz="1800" b="1" dirty="0" smtClean="0">
                <a:effectLst/>
              </a:rPr>
              <a:t>2xx </a:t>
            </a:r>
            <a:r>
              <a:rPr lang="uk-UA" sz="1800" b="1" dirty="0" smtClean="0">
                <a:effectLst/>
              </a:rPr>
              <a:t>і </a:t>
            </a:r>
            <a:r>
              <a:rPr lang="en-US" sz="1800" b="1" dirty="0" smtClean="0">
                <a:effectLst/>
              </a:rPr>
              <a:t>4xx </a:t>
            </a:r>
            <a:r>
              <a:rPr lang="en-US" sz="1800" b="1" dirty="0" smtClean="0">
                <a:effectLst/>
              </a:rPr>
              <a:t>Status Codes</a:t>
            </a:r>
          </a:p>
          <a:p>
            <a:pPr marL="0" indent="0">
              <a:buNone/>
            </a:pPr>
            <a:r>
              <a:rPr lang="uk-UA" sz="1800" dirty="0" smtClean="0">
                <a:effectLst/>
              </a:rPr>
              <a:t>Розглянемо ці коди більш детально</a:t>
            </a:r>
            <a:r>
              <a:rPr lang="en-US" sz="1800" dirty="0" smtClean="0">
                <a:effectLst/>
              </a:rPr>
              <a:t>:</a:t>
            </a:r>
            <a:endParaRPr lang="en-US" sz="1800" dirty="0" smtClean="0">
              <a:effectLst/>
            </a:endParaRPr>
          </a:p>
          <a:p>
            <a:pPr marL="0" indent="0">
              <a:buNone/>
            </a:pPr>
            <a:r>
              <a:rPr lang="en-US" sz="1800" b="1" dirty="0" smtClean="0">
                <a:effectLst/>
              </a:rPr>
              <a:t>2xx - Success</a:t>
            </a:r>
            <a:endParaRPr lang="en-US" sz="1800" dirty="0" smtClean="0">
              <a:effectLst/>
            </a:endParaRPr>
          </a:p>
          <a:p>
            <a:pPr marL="0" indent="0">
              <a:buNone/>
            </a:pPr>
            <a:r>
              <a:rPr lang="uk-UA" sz="1800" dirty="0"/>
              <a:t>Коли клієнт отримує код відповіді 2xx, це означає, що запит клієнта успішно прийнято, зрозуміло та прийнято. Однак ви завжди повинні перевіряти, що відповідь вказує на успіх правильної дії і що сценарій робить те, що, на вашу думку, має</a:t>
            </a:r>
            <a:r>
              <a:rPr lang="uk-UA" sz="1800" dirty="0" smtClean="0"/>
              <a:t>.</a:t>
            </a:r>
          </a:p>
          <a:p>
            <a:pPr marL="0" indent="0">
              <a:buNone/>
            </a:pPr>
            <a:r>
              <a:rPr lang="en-US" sz="1800" b="1" dirty="0" smtClean="0">
                <a:effectLst/>
              </a:rPr>
              <a:t>4xx </a:t>
            </a:r>
            <a:r>
              <a:rPr lang="en-US" sz="1800" b="1" dirty="0" smtClean="0">
                <a:effectLst/>
              </a:rPr>
              <a:t>- Client side error</a:t>
            </a:r>
            <a:endParaRPr lang="en-US" sz="1800" dirty="0" smtClean="0">
              <a:effectLst/>
            </a:endParaRPr>
          </a:p>
          <a:p>
            <a:pPr marL="0" indent="0">
              <a:buNone/>
            </a:pPr>
            <a:r>
              <a:rPr lang="uk-UA" sz="1800" dirty="0"/>
              <a:t>Відповідь 4</a:t>
            </a:r>
            <a:r>
              <a:rPr lang="en-US" sz="1800" dirty="0"/>
              <a:t>xx </a:t>
            </a:r>
            <a:r>
              <a:rPr lang="uk-UA" sz="1800" dirty="0"/>
              <a:t>означає, що помилка на стороні клієнта. Деякі сервери можуть містити об’єкт, що містить пояснення помилки. Якщо ні, ось деякі загальні вказівки щодо усунення поширених помилок 4</a:t>
            </a:r>
            <a:r>
              <a:rPr lang="en-US" sz="1800" dirty="0"/>
              <a:t>xx: </a:t>
            </a:r>
            <a:endParaRPr lang="uk-UA" sz="1800" dirty="0" smtClean="0"/>
          </a:p>
          <a:p>
            <a:pPr marL="0" indent="0">
              <a:buNone/>
            </a:pPr>
            <a:r>
              <a:rPr lang="en-US" sz="1800" b="1" dirty="0" smtClean="0">
                <a:effectLst/>
              </a:rPr>
              <a:t>400</a:t>
            </a:r>
            <a:r>
              <a:rPr lang="en-US" sz="1800" dirty="0" smtClean="0">
                <a:effectLst/>
              </a:rPr>
              <a:t> </a:t>
            </a:r>
            <a:r>
              <a:rPr lang="en-US" sz="1800" dirty="0" smtClean="0">
                <a:effectLst/>
              </a:rPr>
              <a:t>- </a:t>
            </a:r>
            <a:r>
              <a:rPr lang="en-US" sz="1800" b="1" dirty="0" smtClean="0">
                <a:effectLst/>
              </a:rPr>
              <a:t>Bad Request</a:t>
            </a:r>
          </a:p>
          <a:p>
            <a:pPr marL="0" indent="0">
              <a:buNone/>
            </a:pPr>
            <a:r>
              <a:rPr lang="uk-UA" sz="1800" dirty="0"/>
              <a:t>Запит не може бути зрозумілий сервером через неправильний синтаксис. Перевірте синтаксис свого </a:t>
            </a:r>
            <a:r>
              <a:rPr lang="en-US" sz="1800" dirty="0"/>
              <a:t>API. </a:t>
            </a:r>
            <a:endParaRPr lang="uk-UA" sz="1800" dirty="0" smtClean="0"/>
          </a:p>
          <a:p>
            <a:pPr marL="0" indent="0">
              <a:buNone/>
            </a:pPr>
            <a:r>
              <a:rPr lang="uk-UA" sz="1800" dirty="0" smtClean="0"/>
              <a:t>Однією </a:t>
            </a:r>
            <a:r>
              <a:rPr lang="uk-UA" sz="1800" dirty="0"/>
              <a:t>з причин помилки 400 </a:t>
            </a:r>
            <a:r>
              <a:rPr lang="en-US" sz="1800" dirty="0"/>
              <a:t>Bad Request </a:t>
            </a:r>
            <a:r>
              <a:rPr lang="uk-UA" sz="1800" dirty="0"/>
              <a:t>є сам ресурс. Двічі перевірте кінцеву точку та ресурс, який ви викликаєте, чи не вписали ви один із ресурсів з помилкою чи забули </a:t>
            </a:r>
            <a:r>
              <a:rPr lang="uk-UA" sz="1800" b="1" dirty="0"/>
              <a:t>«</a:t>
            </a:r>
            <a:r>
              <a:rPr lang="en-US" sz="1800" b="1" dirty="0"/>
              <a:t>s»</a:t>
            </a:r>
            <a:r>
              <a:rPr lang="en-US" sz="1800" dirty="0"/>
              <a:t>, </a:t>
            </a:r>
            <a:r>
              <a:rPr lang="uk-UA" sz="1800" dirty="0"/>
              <a:t>щоб зробити його множиною, наприклад </a:t>
            </a:r>
            <a:r>
              <a:rPr lang="uk-UA" sz="1800" b="1" i="1" dirty="0"/>
              <a:t>/</a:t>
            </a:r>
            <a:r>
              <a:rPr lang="en-US" sz="1800" b="1" i="1" dirty="0"/>
              <a:t>device </a:t>
            </a:r>
            <a:r>
              <a:rPr lang="uk-UA" sz="1800" dirty="0" smtClean="0"/>
              <a:t>а не </a:t>
            </a:r>
            <a:r>
              <a:rPr lang="en-US" sz="1800" dirty="0" smtClean="0"/>
              <a:t> </a:t>
            </a:r>
            <a:r>
              <a:rPr lang="en-US" sz="1800" b="1" i="1" dirty="0"/>
              <a:t>/devices</a:t>
            </a:r>
            <a:r>
              <a:rPr lang="en-US" sz="1800" dirty="0"/>
              <a:t> </a:t>
            </a:r>
            <a:r>
              <a:rPr lang="uk-UA" sz="1800" dirty="0"/>
              <a:t>або </a:t>
            </a:r>
            <a:r>
              <a:rPr lang="uk-UA" sz="1800" b="1" i="1" dirty="0"/>
              <a:t>/</a:t>
            </a:r>
            <a:r>
              <a:rPr lang="en-US" sz="1800" b="1" i="1" dirty="0"/>
              <a:t>interface</a:t>
            </a:r>
            <a:r>
              <a:rPr lang="en-US" sz="1800" dirty="0"/>
              <a:t> </a:t>
            </a:r>
            <a:r>
              <a:rPr lang="uk-UA" sz="1800" dirty="0" smtClean="0"/>
              <a:t>замість</a:t>
            </a:r>
            <a:r>
              <a:rPr lang="en-US" sz="1800" dirty="0" smtClean="0"/>
              <a:t> </a:t>
            </a:r>
            <a:r>
              <a:rPr lang="en-US" sz="1800" b="1" i="1" dirty="0"/>
              <a:t>/interfaces</a:t>
            </a:r>
            <a:r>
              <a:rPr lang="en-US" sz="1800" dirty="0"/>
              <a:t>? </a:t>
            </a:r>
            <a:r>
              <a:rPr lang="uk-UA" sz="1800" dirty="0"/>
              <a:t>Чи правильно сформований та повний </a:t>
            </a:r>
            <a:r>
              <a:rPr lang="en-US" sz="1800" dirty="0"/>
              <a:t>URI? </a:t>
            </a:r>
            <a:endParaRPr lang="uk-UA" sz="1800" dirty="0" smtClean="0"/>
          </a:p>
          <a:p>
            <a:pPr marL="0" indent="0">
              <a:buNone/>
            </a:pPr>
            <a:r>
              <a:rPr lang="uk-UA" sz="1800" dirty="0" smtClean="0"/>
              <a:t>Іншою </a:t>
            </a:r>
            <a:r>
              <a:rPr lang="uk-UA" sz="1800" dirty="0"/>
              <a:t>причиною помилки 400 </a:t>
            </a:r>
            <a:r>
              <a:rPr lang="en-US" sz="1800" dirty="0"/>
              <a:t>Bad Request </a:t>
            </a:r>
            <a:r>
              <a:rPr lang="uk-UA" sz="1800" dirty="0"/>
              <a:t>може бути проблема синтаксису в об’єкті </a:t>
            </a:r>
            <a:r>
              <a:rPr lang="en-US" sz="1800" dirty="0"/>
              <a:t>JSON, </a:t>
            </a:r>
            <a:r>
              <a:rPr lang="uk-UA" sz="1800" dirty="0"/>
              <a:t>який представляє ваш запит </a:t>
            </a:r>
            <a:r>
              <a:rPr lang="en-US" sz="1800" dirty="0"/>
              <a:t>POST. </a:t>
            </a:r>
            <a:endParaRPr lang="uk-UA" sz="1800" dirty="0"/>
          </a:p>
        </p:txBody>
      </p:sp>
    </p:spTree>
    <p:extLst>
      <p:ext uri="{BB962C8B-B14F-4D97-AF65-F5344CB8AC3E}">
        <p14:creationId xmlns:p14="http://schemas.microsoft.com/office/powerpoint/2010/main" val="523887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uk-UA" sz="1800" dirty="0" smtClean="0"/>
              <a:t>Наприклад</a:t>
            </a:r>
            <a:r>
              <a:rPr lang="en-US" sz="1800" dirty="0" smtClean="0"/>
              <a:t>:</a:t>
            </a: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ru-RU" sz="1800" dirty="0"/>
              <a:t>Чи можете ви здогадатися, що не так, просто прочитавши код? </a:t>
            </a:r>
            <a:endParaRPr lang="ru-RU" sz="1800" dirty="0" smtClean="0"/>
          </a:p>
          <a:p>
            <a:pPr marL="0" indent="0">
              <a:buNone/>
            </a:pPr>
            <a:r>
              <a:rPr lang="ru-RU" sz="1800" dirty="0" smtClean="0"/>
              <a:t>Цей </a:t>
            </a:r>
            <a:r>
              <a:rPr lang="ru-RU" sz="1800" dirty="0"/>
              <a:t>приклад повертає код статусу 400. Сторона сервера також повідомляє вам «Поле ідентифікатора не надано», оскільки ідентифікатор є обов’язковим для цього запиту API. Щоб переконатися, це потрібно буде переглянути в документації. </a:t>
            </a: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uk-UA" sz="1800" dirty="0"/>
          </a:p>
        </p:txBody>
      </p:sp>
      <p:pic>
        <p:nvPicPr>
          <p:cNvPr id="2" name="Picture 1"/>
          <p:cNvPicPr>
            <a:picLocks noChangeAspect="1"/>
          </p:cNvPicPr>
          <p:nvPr/>
        </p:nvPicPr>
        <p:blipFill>
          <a:blip r:embed="rId2"/>
          <a:stretch>
            <a:fillRect/>
          </a:stretch>
        </p:blipFill>
        <p:spPr>
          <a:xfrm>
            <a:off x="325925" y="600405"/>
            <a:ext cx="9648825" cy="1438275"/>
          </a:xfrm>
          <a:prstGeom prst="rect">
            <a:avLst/>
          </a:prstGeom>
        </p:spPr>
      </p:pic>
      <p:pic>
        <p:nvPicPr>
          <p:cNvPr id="4" name="Picture 3"/>
          <p:cNvPicPr>
            <a:picLocks noChangeAspect="1"/>
          </p:cNvPicPr>
          <p:nvPr/>
        </p:nvPicPr>
        <p:blipFill>
          <a:blip r:embed="rId3"/>
          <a:stretch>
            <a:fillRect/>
          </a:stretch>
        </p:blipFill>
        <p:spPr>
          <a:xfrm>
            <a:off x="306874" y="3444843"/>
            <a:ext cx="9686925" cy="1457325"/>
          </a:xfrm>
          <a:prstGeom prst="rect">
            <a:avLst/>
          </a:prstGeom>
        </p:spPr>
      </p:pic>
    </p:spTree>
    <p:extLst>
      <p:ext uri="{BB962C8B-B14F-4D97-AF65-F5344CB8AC3E}">
        <p14:creationId xmlns:p14="http://schemas.microsoft.com/office/powerpoint/2010/main" val="3739290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effectLst/>
              </a:rPr>
              <a:t>401</a:t>
            </a:r>
            <a:r>
              <a:rPr lang="en-US" sz="1800" dirty="0" smtClean="0">
                <a:effectLst/>
              </a:rPr>
              <a:t> - Unauthorized</a:t>
            </a:r>
          </a:p>
          <a:p>
            <a:pPr marL="0" indent="0">
              <a:buNone/>
            </a:pPr>
            <a:r>
              <a:rPr lang="uk-UA" sz="1800" dirty="0"/>
              <a:t>Це повідомлення про помилку означає, що сервер не міг аутентифікувати запит. </a:t>
            </a:r>
            <a:endParaRPr lang="uk-UA" sz="1800" dirty="0" smtClean="0"/>
          </a:p>
          <a:p>
            <a:pPr marL="0" indent="0">
              <a:buNone/>
            </a:pPr>
            <a:r>
              <a:rPr lang="uk-UA" sz="1800" dirty="0" smtClean="0"/>
              <a:t>Перевірте </a:t>
            </a:r>
            <a:r>
              <a:rPr lang="uk-UA" sz="1800" dirty="0"/>
              <a:t>свої облікові дані, зокрема ім’я користувача, пароль, ключ </a:t>
            </a:r>
            <a:r>
              <a:rPr lang="en-US" sz="1800" dirty="0"/>
              <a:t>API, </a:t>
            </a:r>
            <a:r>
              <a:rPr lang="uk-UA" sz="1800" dirty="0"/>
              <a:t>маркер тощо. Якщо з цими елементами немає проблем, ви можете знову перевірити </a:t>
            </a:r>
            <a:r>
              <a:rPr lang="en-US" sz="1800" dirty="0"/>
              <a:t>URI </a:t>
            </a:r>
            <a:r>
              <a:rPr lang="uk-UA" sz="1800" dirty="0"/>
              <a:t>запиту, оскільки сервер може відхилити доступ у разі неправильного </a:t>
            </a:r>
            <a:r>
              <a:rPr lang="en-US" sz="1800" dirty="0"/>
              <a:t>URI </a:t>
            </a:r>
            <a:r>
              <a:rPr lang="uk-UA" sz="1800" dirty="0"/>
              <a:t>запиту. </a:t>
            </a:r>
            <a:endParaRPr lang="uk-UA" sz="1800" dirty="0" smtClean="0"/>
          </a:p>
          <a:p>
            <a:pPr marL="0" indent="0">
              <a:buNone/>
            </a:pPr>
            <a:endParaRPr lang="en-US" sz="1800" dirty="0"/>
          </a:p>
          <a:p>
            <a:pPr marL="0" indent="0">
              <a:buNone/>
            </a:pPr>
            <a:endParaRPr lang="en-US" sz="1800" dirty="0" smtClean="0">
              <a:effectLst/>
            </a:endParaRPr>
          </a:p>
          <a:p>
            <a:pPr marL="0" indent="0">
              <a:buNone/>
            </a:pPr>
            <a:endParaRPr lang="en-US" sz="1800" dirty="0"/>
          </a:p>
          <a:p>
            <a:pPr marL="0" indent="0">
              <a:buNone/>
            </a:pPr>
            <a:endParaRPr lang="en-US" sz="1800" dirty="0" smtClean="0">
              <a:effectLst/>
            </a:endParaRPr>
          </a:p>
          <a:p>
            <a:pPr marL="0" indent="0">
              <a:buNone/>
            </a:pPr>
            <a:r>
              <a:rPr lang="ru-RU" sz="1800" dirty="0"/>
              <a:t>Цей приклад повертає код статусу 401, чи можете ви вгадати, що не так, просто прочитавши код? </a:t>
            </a:r>
            <a:endParaRPr lang="ru-RU" sz="1800" dirty="0" smtClean="0"/>
          </a:p>
          <a:p>
            <a:pPr marL="0" indent="0">
              <a:buNone/>
            </a:pPr>
            <a:r>
              <a:rPr lang="ru-RU" sz="1800" dirty="0" smtClean="0"/>
              <a:t>Запит </a:t>
            </a:r>
            <a:r>
              <a:rPr lang="ru-RU" sz="1800" dirty="0"/>
              <a:t>не надає облікові дані. У код слід додати </a:t>
            </a:r>
            <a:r>
              <a:rPr lang="ru-RU" sz="1800" dirty="0" smtClean="0"/>
              <a:t>аутентифікацію </a:t>
            </a:r>
            <a:r>
              <a:rPr lang="ru-RU" sz="1800" b="1" i="1" dirty="0"/>
              <a:t>auth=("person1","great")</a:t>
            </a:r>
            <a:r>
              <a:rPr lang="ru-RU" sz="1800" dirty="0"/>
              <a:t>. </a:t>
            </a:r>
            <a:endParaRPr lang="en-US" sz="1800" dirty="0" smtClean="0">
              <a:effectLst/>
            </a:endParaRPr>
          </a:p>
          <a:p>
            <a:pPr marL="0" indent="0">
              <a:buNone/>
            </a:pPr>
            <a:endParaRPr lang="uk-UA" sz="1800" dirty="0"/>
          </a:p>
        </p:txBody>
      </p:sp>
      <p:pic>
        <p:nvPicPr>
          <p:cNvPr id="2" name="Picture 1"/>
          <p:cNvPicPr>
            <a:picLocks noChangeAspect="1"/>
          </p:cNvPicPr>
          <p:nvPr/>
        </p:nvPicPr>
        <p:blipFill>
          <a:blip r:embed="rId2"/>
          <a:stretch>
            <a:fillRect/>
          </a:stretch>
        </p:blipFill>
        <p:spPr>
          <a:xfrm>
            <a:off x="373550" y="1848934"/>
            <a:ext cx="9648825" cy="1381125"/>
          </a:xfrm>
          <a:prstGeom prst="rect">
            <a:avLst/>
          </a:prstGeom>
        </p:spPr>
      </p:pic>
      <p:pic>
        <p:nvPicPr>
          <p:cNvPr id="5" name="Picture 4"/>
          <p:cNvPicPr>
            <a:picLocks noChangeAspect="1"/>
          </p:cNvPicPr>
          <p:nvPr/>
        </p:nvPicPr>
        <p:blipFill>
          <a:blip r:embed="rId3"/>
          <a:stretch>
            <a:fillRect/>
          </a:stretch>
        </p:blipFill>
        <p:spPr>
          <a:xfrm>
            <a:off x="325925" y="4216062"/>
            <a:ext cx="9696450" cy="1400175"/>
          </a:xfrm>
          <a:prstGeom prst="rect">
            <a:avLst/>
          </a:prstGeom>
        </p:spPr>
      </p:pic>
    </p:spTree>
    <p:extLst>
      <p:ext uri="{BB962C8B-B14F-4D97-AF65-F5344CB8AC3E}">
        <p14:creationId xmlns:p14="http://schemas.microsoft.com/office/powerpoint/2010/main" val="52284430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b="1" dirty="0" smtClean="0">
                <a:effectLst/>
              </a:rPr>
              <a:t>403</a:t>
            </a:r>
            <a:r>
              <a:rPr lang="en-US" sz="1800" dirty="0" smtClean="0">
                <a:effectLst/>
              </a:rPr>
              <a:t> - Forbidden</a:t>
            </a:r>
          </a:p>
          <a:p>
            <a:pPr marL="0" indent="0">
              <a:buNone/>
            </a:pPr>
            <a:r>
              <a:rPr lang="uk-UA" sz="1800" dirty="0"/>
              <a:t>У цьому випадку сервер розпізнає облікові дані аутентифікації, але клієнт не має права виконувати запит. Деякі </a:t>
            </a:r>
            <a:r>
              <a:rPr lang="en-US" sz="1800" dirty="0"/>
              <a:t>API, </a:t>
            </a:r>
            <a:r>
              <a:rPr lang="uk-UA" sz="1800" dirty="0"/>
              <a:t>наприклад </a:t>
            </a:r>
            <a:r>
              <a:rPr lang="en-US" sz="1800" dirty="0"/>
              <a:t>Cisco DNA Center, </a:t>
            </a:r>
            <a:r>
              <a:rPr lang="uk-UA" sz="1800" dirty="0"/>
              <a:t>мають контроль доступу на основі ролей і потребують ролі суперадміністратора для виконання певних </a:t>
            </a:r>
            <a:r>
              <a:rPr lang="en-US" sz="1800" dirty="0"/>
              <a:t>API. </a:t>
            </a:r>
            <a:r>
              <a:rPr lang="uk-UA" sz="1800" dirty="0"/>
              <a:t>Знову ж таки, довідковий посібник </a:t>
            </a:r>
            <a:r>
              <a:rPr lang="en-US" sz="1800" dirty="0"/>
              <a:t>API </a:t>
            </a:r>
            <a:r>
              <a:rPr lang="uk-UA" sz="1800" dirty="0"/>
              <a:t>може надати додаткову інформацію. </a:t>
            </a:r>
            <a:endParaRPr lang="uk-UA" sz="1800" dirty="0" smtClean="0"/>
          </a:p>
          <a:p>
            <a:pPr marL="0" indent="0">
              <a:buNone/>
            </a:pPr>
            <a:endParaRPr lang="en-US" sz="1800" dirty="0"/>
          </a:p>
          <a:p>
            <a:pPr marL="0" indent="0">
              <a:buNone/>
            </a:pPr>
            <a:endParaRPr lang="en-US" sz="1800" dirty="0" smtClean="0">
              <a:effectLst/>
            </a:endParaRPr>
          </a:p>
          <a:p>
            <a:pPr marL="0" indent="0">
              <a:buNone/>
            </a:pPr>
            <a:endParaRPr lang="en-US" sz="1800" dirty="0"/>
          </a:p>
          <a:p>
            <a:pPr marL="0" indent="0">
              <a:buNone/>
            </a:pPr>
            <a:endParaRPr lang="en-US" sz="1800" dirty="0" smtClean="0">
              <a:effectLst/>
            </a:endParaRPr>
          </a:p>
          <a:p>
            <a:pPr marL="0" indent="0">
              <a:buNone/>
            </a:pPr>
            <a:r>
              <a:rPr lang="uk-UA" sz="1800" dirty="0"/>
              <a:t>Чому цей уявний фрагмент коду не працює? Ми просто чудово використали ім’я користувача </a:t>
            </a:r>
            <a:r>
              <a:rPr lang="en-US" sz="1800" b="1" i="1" dirty="0"/>
              <a:t>person1</a:t>
            </a:r>
            <a:r>
              <a:rPr lang="en-US" sz="1800" dirty="0"/>
              <a:t> </a:t>
            </a:r>
            <a:r>
              <a:rPr lang="uk-UA" sz="1800" dirty="0"/>
              <a:t>і </a:t>
            </a:r>
            <a:r>
              <a:rPr lang="uk-UA" sz="1800" dirty="0" smtClean="0"/>
              <a:t>пароль</a:t>
            </a:r>
            <a:r>
              <a:rPr lang="en-US" sz="1800" dirty="0" smtClean="0"/>
              <a:t> </a:t>
            </a:r>
            <a:r>
              <a:rPr lang="en-US" sz="1800" b="1" i="1" dirty="0" err="1" smtClean="0"/>
              <a:t>greate</a:t>
            </a:r>
            <a:r>
              <a:rPr lang="uk-UA" sz="1800" dirty="0" smtClean="0"/>
              <a:t>, </a:t>
            </a:r>
            <a:r>
              <a:rPr lang="uk-UA" sz="1800" dirty="0"/>
              <a:t>і це спрацювало в останньому прикладі. </a:t>
            </a:r>
            <a:endParaRPr lang="uk-UA" sz="1800" dirty="0" smtClean="0"/>
          </a:p>
          <a:p>
            <a:pPr marL="0" indent="0">
              <a:buNone/>
            </a:pPr>
            <a:r>
              <a:rPr lang="uk-UA" sz="1800" dirty="0" smtClean="0"/>
              <a:t>Код </a:t>
            </a:r>
            <a:r>
              <a:rPr lang="uk-UA" sz="1800" dirty="0"/>
              <a:t>стану 403 не є проблемою аутентифікації; сервер вірить в ідентичність користувача, просто користувач не має достатньо привілеїв для використання цього конкретного </a:t>
            </a:r>
            <a:r>
              <a:rPr lang="en-US" sz="1800" dirty="0"/>
              <a:t>API. </a:t>
            </a:r>
            <a:r>
              <a:rPr lang="uk-UA" sz="1800" dirty="0"/>
              <a:t>Якщо ми використовуємо </a:t>
            </a:r>
            <a:r>
              <a:rPr lang="en-US" sz="1800" b="1" i="1" dirty="0"/>
              <a:t>person2/super</a:t>
            </a:r>
            <a:r>
              <a:rPr lang="en-US" sz="1800" dirty="0"/>
              <a:t> </a:t>
            </a:r>
            <a:r>
              <a:rPr lang="uk-UA" sz="1800" dirty="0"/>
              <a:t>як ім’я користувача/пароль для аутентифікації, це спрацює, оскільки </a:t>
            </a:r>
            <a:r>
              <a:rPr lang="en-US" sz="1800" dirty="0"/>
              <a:t>person2 </a:t>
            </a:r>
            <a:r>
              <a:rPr lang="uk-UA" sz="1800" dirty="0"/>
              <a:t>має привілей для виконання цього </a:t>
            </a:r>
            <a:r>
              <a:rPr lang="en-US" sz="1800" dirty="0"/>
              <a:t>API. </a:t>
            </a:r>
            <a:r>
              <a:rPr lang="uk-UA" sz="1800" dirty="0"/>
              <a:t>Чи можете ви уявити, як це зробити? </a:t>
            </a:r>
            <a:endParaRPr lang="uk-UA" sz="1800" dirty="0" smtClean="0"/>
          </a:p>
          <a:p>
            <a:pPr marL="0" indent="0">
              <a:buNone/>
            </a:pPr>
            <a:r>
              <a:rPr lang="uk-UA" sz="1800" dirty="0" smtClean="0"/>
              <a:t>Аутентифікацію </a:t>
            </a:r>
            <a:r>
              <a:rPr lang="uk-UA" sz="1800" dirty="0"/>
              <a:t>слід змінити, щоб використовувати </a:t>
            </a:r>
            <a:r>
              <a:rPr lang="en-US" sz="1800" b="1" i="1" dirty="0"/>
              <a:t>person2/super</a:t>
            </a:r>
            <a:r>
              <a:rPr lang="en-US" sz="1800" dirty="0"/>
              <a:t> </a:t>
            </a:r>
            <a:r>
              <a:rPr lang="uk-UA" sz="1800" dirty="0"/>
              <a:t>замість </a:t>
            </a:r>
            <a:r>
              <a:rPr lang="en-US" sz="1800" b="1" i="1" dirty="0"/>
              <a:t>person1/great</a:t>
            </a:r>
            <a:r>
              <a:rPr lang="en-US" sz="1800" dirty="0"/>
              <a:t>. </a:t>
            </a:r>
            <a:endParaRPr lang="uk-UA" sz="1800" dirty="0"/>
          </a:p>
        </p:txBody>
      </p:sp>
      <p:pic>
        <p:nvPicPr>
          <p:cNvPr id="2" name="Picture 1"/>
          <p:cNvPicPr>
            <a:picLocks noChangeAspect="1"/>
          </p:cNvPicPr>
          <p:nvPr/>
        </p:nvPicPr>
        <p:blipFill>
          <a:blip r:embed="rId2"/>
          <a:stretch>
            <a:fillRect/>
          </a:stretch>
        </p:blipFill>
        <p:spPr>
          <a:xfrm>
            <a:off x="325925" y="1434267"/>
            <a:ext cx="9629775" cy="1400175"/>
          </a:xfrm>
          <a:prstGeom prst="rect">
            <a:avLst/>
          </a:prstGeom>
        </p:spPr>
      </p:pic>
      <p:pic>
        <p:nvPicPr>
          <p:cNvPr id="4" name="Picture 3"/>
          <p:cNvPicPr>
            <a:picLocks noChangeAspect="1"/>
          </p:cNvPicPr>
          <p:nvPr/>
        </p:nvPicPr>
        <p:blipFill>
          <a:blip r:embed="rId3"/>
          <a:stretch>
            <a:fillRect/>
          </a:stretch>
        </p:blipFill>
        <p:spPr>
          <a:xfrm>
            <a:off x="325925" y="5141708"/>
            <a:ext cx="9677400" cy="1476375"/>
          </a:xfrm>
          <a:prstGeom prst="rect">
            <a:avLst/>
          </a:prstGeom>
        </p:spPr>
      </p:pic>
    </p:spTree>
    <p:extLst>
      <p:ext uri="{BB962C8B-B14F-4D97-AF65-F5344CB8AC3E}">
        <p14:creationId xmlns:p14="http://schemas.microsoft.com/office/powerpoint/2010/main" val="19989141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dirty="0" smtClean="0"/>
              <a:t> 404 - Not Found</a:t>
            </a:r>
          </a:p>
          <a:p>
            <a:pPr marL="0" indent="0">
              <a:buNone/>
            </a:pPr>
            <a:r>
              <a:rPr lang="uk-UA" sz="1800" dirty="0"/>
              <a:t>Сервер не знайшов нічого, що відповідає </a:t>
            </a:r>
            <a:r>
              <a:rPr lang="en-US" sz="1800" dirty="0"/>
              <a:t>URI </a:t>
            </a:r>
            <a:r>
              <a:rPr lang="uk-UA" sz="1800" dirty="0"/>
              <a:t>запиту; перевірте </a:t>
            </a:r>
            <a:r>
              <a:rPr lang="en-US" sz="1800" dirty="0"/>
              <a:t>URI </a:t>
            </a:r>
            <a:r>
              <a:rPr lang="uk-UA" sz="1800" dirty="0"/>
              <a:t>запиту, щоб переконатися, що він правильний. Якщо раніше код працював, ви можете ознайомитися з останнім довідником </a:t>
            </a:r>
            <a:r>
              <a:rPr lang="en-US" sz="1800" dirty="0"/>
              <a:t>API, </a:t>
            </a:r>
            <a:r>
              <a:rPr lang="uk-UA" sz="1800" dirty="0"/>
              <a:t>оскільки синтаксис </a:t>
            </a:r>
            <a:r>
              <a:rPr lang="en-US" sz="1800" dirty="0"/>
              <a:t>API </a:t>
            </a:r>
            <a:r>
              <a:rPr lang="uk-UA" sz="1800" dirty="0"/>
              <a:t>може змінюватися з часом. </a:t>
            </a:r>
            <a:endParaRPr lang="en-US" sz="1800" dirty="0" smtClean="0"/>
          </a:p>
          <a:p>
            <a:pPr marL="0" indent="0">
              <a:buNone/>
            </a:pPr>
            <a:r>
              <a:rPr lang="uk-UA" sz="1800" dirty="0" smtClean="0"/>
              <a:t>Розглянемо </a:t>
            </a:r>
            <a:r>
              <a:rPr lang="en-US" sz="1800" dirty="0"/>
              <a:t>API «</a:t>
            </a:r>
            <a:r>
              <a:rPr lang="uk-UA" sz="1800" dirty="0"/>
              <a:t>отримати всі інтерфейси» </a:t>
            </a:r>
            <a:r>
              <a:rPr lang="en-US" sz="1800" dirty="0"/>
              <a:t>Cisco DNA Center. </a:t>
            </a:r>
            <a:r>
              <a:rPr lang="uk-UA" sz="1800" dirty="0"/>
              <a:t>У заголовку сказано: «усі інтерфейси», тому ви намагаєтеся використовувати </a:t>
            </a:r>
            <a:r>
              <a:rPr lang="en-US" sz="1800" b="1" i="1" dirty="0" err="1"/>
              <a:t>api</a:t>
            </a:r>
            <a:r>
              <a:rPr lang="en-US" sz="1800" b="1" i="1" dirty="0"/>
              <a:t>/v1/interfaces</a:t>
            </a:r>
            <a:r>
              <a:rPr lang="en-US" sz="1800" dirty="0"/>
              <a:t>, </a:t>
            </a:r>
            <a:r>
              <a:rPr lang="uk-UA" sz="1800" dirty="0"/>
              <a:t>але отримуєте помилку 404, оскільки запит </a:t>
            </a:r>
            <a:r>
              <a:rPr lang="en-US" sz="1800" dirty="0"/>
              <a:t>API </a:t>
            </a:r>
            <a:r>
              <a:rPr lang="uk-UA" sz="1800" dirty="0"/>
              <a:t>насправді є </a:t>
            </a:r>
            <a:r>
              <a:rPr lang="en-US" sz="1800" b="1" i="1" dirty="0" err="1"/>
              <a:t>api</a:t>
            </a:r>
            <a:r>
              <a:rPr lang="en-US" sz="1800" b="1" i="1" dirty="0"/>
              <a:t>/v1/interface</a:t>
            </a:r>
            <a:r>
              <a:rPr lang="en-US" sz="1800" dirty="0" smtClean="0"/>
              <a:t>.</a:t>
            </a:r>
          </a:p>
          <a:p>
            <a:pPr marL="0" indent="0">
              <a:buNone/>
            </a:pPr>
            <a:r>
              <a:rPr lang="en-US" sz="1800" dirty="0" smtClean="0"/>
              <a:t> </a:t>
            </a: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uk-UA" sz="1800" dirty="0"/>
              <a:t>Чому цей сценарій повернув код статусу 404, і чи можете ви здогадатися, як це виправити? </a:t>
            </a:r>
            <a:endParaRPr lang="en-US" sz="1800" dirty="0" smtClean="0"/>
          </a:p>
          <a:p>
            <a:pPr marL="0" indent="0">
              <a:buNone/>
            </a:pPr>
            <a:r>
              <a:rPr lang="uk-UA" sz="1800" dirty="0" smtClean="0"/>
              <a:t>Фактичним </a:t>
            </a:r>
            <a:r>
              <a:rPr lang="en-US" sz="1800" dirty="0"/>
              <a:t>URI </a:t>
            </a:r>
            <a:r>
              <a:rPr lang="uk-UA" sz="1800" dirty="0"/>
              <a:t>є </a:t>
            </a:r>
            <a:r>
              <a:rPr lang="uk-UA" sz="1800" b="1" i="1" dirty="0"/>
              <a:t>/</a:t>
            </a:r>
            <a:r>
              <a:rPr lang="en-US" sz="1800" b="1" i="1" dirty="0" err="1"/>
              <a:t>api</a:t>
            </a:r>
            <a:r>
              <a:rPr lang="en-US" sz="1800" b="1" i="1" dirty="0"/>
              <a:t>/v1/resources/house/rooms/all</a:t>
            </a:r>
            <a:r>
              <a:rPr lang="en-US" sz="1800" dirty="0"/>
              <a:t>. </a:t>
            </a:r>
            <a:r>
              <a:rPr lang="uk-UA" sz="1800" dirty="0"/>
              <a:t>Немає </a:t>
            </a:r>
            <a:r>
              <a:rPr lang="uk-UA" sz="1800" dirty="0" smtClean="0"/>
              <a:t>ресурсу</a:t>
            </a:r>
            <a:r>
              <a:rPr lang="en-US" sz="1800" dirty="0" smtClean="0"/>
              <a:t> </a:t>
            </a:r>
            <a:r>
              <a:rPr lang="en-US" sz="1800" b="1" i="1" dirty="0" smtClean="0"/>
              <a:t>room</a:t>
            </a:r>
            <a:r>
              <a:rPr lang="uk-UA" sz="1800" dirty="0" smtClean="0"/>
              <a:t>, </a:t>
            </a:r>
            <a:r>
              <a:rPr lang="uk-UA" sz="1800" dirty="0"/>
              <a:t>тому сервер не зміг знайти ресурс, що відповідає </a:t>
            </a:r>
            <a:r>
              <a:rPr lang="en-US" sz="1800" dirty="0"/>
              <a:t>URI </a:t>
            </a:r>
            <a:r>
              <a:rPr lang="uk-UA" sz="1800" dirty="0"/>
              <a:t>запиту. </a:t>
            </a:r>
            <a:endParaRPr lang="uk-UA" sz="1800" dirty="0"/>
          </a:p>
        </p:txBody>
      </p:sp>
      <p:pic>
        <p:nvPicPr>
          <p:cNvPr id="2" name="Picture 1"/>
          <p:cNvPicPr>
            <a:picLocks noChangeAspect="1"/>
          </p:cNvPicPr>
          <p:nvPr/>
        </p:nvPicPr>
        <p:blipFill>
          <a:blip r:embed="rId2"/>
          <a:stretch>
            <a:fillRect/>
          </a:stretch>
        </p:blipFill>
        <p:spPr>
          <a:xfrm>
            <a:off x="325925" y="2304861"/>
            <a:ext cx="9782175" cy="1447800"/>
          </a:xfrm>
          <a:prstGeom prst="rect">
            <a:avLst/>
          </a:prstGeom>
        </p:spPr>
      </p:pic>
      <p:pic>
        <p:nvPicPr>
          <p:cNvPr id="4" name="Picture 3"/>
          <p:cNvPicPr>
            <a:picLocks noChangeAspect="1"/>
          </p:cNvPicPr>
          <p:nvPr/>
        </p:nvPicPr>
        <p:blipFill>
          <a:blip r:embed="rId3"/>
          <a:stretch>
            <a:fillRect/>
          </a:stretch>
        </p:blipFill>
        <p:spPr>
          <a:xfrm>
            <a:off x="325925" y="4946068"/>
            <a:ext cx="9696450" cy="1438275"/>
          </a:xfrm>
          <a:prstGeom prst="rect">
            <a:avLst/>
          </a:prstGeom>
        </p:spPr>
      </p:pic>
    </p:spTree>
    <p:extLst>
      <p:ext uri="{BB962C8B-B14F-4D97-AF65-F5344CB8AC3E}">
        <p14:creationId xmlns:p14="http://schemas.microsoft.com/office/powerpoint/2010/main" val="40185725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800" dirty="0" smtClean="0"/>
              <a:t> 405 - Method Not Allowed</a:t>
            </a:r>
          </a:p>
          <a:p>
            <a:pPr marL="0" indent="0">
              <a:buNone/>
            </a:pPr>
            <a:r>
              <a:rPr lang="uk-UA" sz="1800" dirty="0"/>
              <a:t>У цьому випадку запит було розпізнано сервером, але метод, зазначений у запиті, був відхилений сервером. Ви можете переглянути довідковий посібник </a:t>
            </a:r>
            <a:r>
              <a:rPr lang="en-US" sz="1800" dirty="0"/>
              <a:t>API, </a:t>
            </a:r>
            <a:r>
              <a:rPr lang="uk-UA" sz="1800" dirty="0"/>
              <a:t>щоб побачити, які методи очікує сервер. Відповідь від сервера також може включати заголовок </a:t>
            </a:r>
            <a:r>
              <a:rPr lang="en-US" sz="1800" dirty="0"/>
              <a:t>Allow, </a:t>
            </a:r>
            <a:r>
              <a:rPr lang="uk-UA" sz="1800" dirty="0"/>
              <a:t>що містить список дійсних методів для запитуваного ресурсу. </a:t>
            </a:r>
            <a:endParaRPr lang="uk-UA" sz="1800" dirty="0" smtClean="0"/>
          </a:p>
          <a:p>
            <a:pPr marL="0" indent="0">
              <a:buNone/>
            </a:pPr>
            <a:r>
              <a:rPr lang="uk-UA" sz="1800" dirty="0" smtClean="0"/>
              <a:t>Наприклад</a:t>
            </a:r>
            <a:r>
              <a:rPr lang="uk-UA" sz="1800" dirty="0"/>
              <a:t>, якщо ви помилково використовуєте метод </a:t>
            </a:r>
            <a:r>
              <a:rPr lang="en-US" sz="1800" dirty="0"/>
              <a:t>POST </a:t>
            </a:r>
            <a:r>
              <a:rPr lang="uk-UA" sz="1800" dirty="0"/>
              <a:t>для </a:t>
            </a:r>
            <a:r>
              <a:rPr lang="en-US" sz="1800" dirty="0"/>
              <a:t>API, </a:t>
            </a:r>
            <a:r>
              <a:rPr lang="uk-UA" sz="1800" dirty="0"/>
              <a:t>який очікує метод </a:t>
            </a:r>
            <a:r>
              <a:rPr lang="en-US" sz="1800" dirty="0"/>
              <a:t>GET, </a:t>
            </a:r>
            <a:r>
              <a:rPr lang="uk-UA" sz="1800" dirty="0"/>
              <a:t>ви отримаєте помилку 405. </a:t>
            </a:r>
            <a:endParaRPr lang="ru-RU" sz="1800" dirty="0"/>
          </a:p>
          <a:p>
            <a:pPr marL="0" indent="0">
              <a:buNone/>
            </a:pPr>
            <a:endParaRPr lang="ru-RU" sz="1800" dirty="0" smtClean="0"/>
          </a:p>
          <a:p>
            <a:pPr marL="0" indent="0">
              <a:buNone/>
            </a:pPr>
            <a:endParaRPr lang="ru-RU" sz="1800" dirty="0"/>
          </a:p>
          <a:p>
            <a:pPr marL="0" indent="0">
              <a:buNone/>
            </a:pPr>
            <a:endParaRPr lang="ru-RU" sz="1800" dirty="0" smtClean="0"/>
          </a:p>
          <a:p>
            <a:pPr marL="0" indent="0">
              <a:buNone/>
            </a:pPr>
            <a:r>
              <a:rPr lang="en-US" sz="1800" dirty="0" smtClean="0"/>
              <a:t> 406 - Not Acceptable</a:t>
            </a:r>
          </a:p>
          <a:p>
            <a:pPr marL="0" indent="0">
              <a:buNone/>
            </a:pPr>
            <a:r>
              <a:rPr lang="uk-UA" sz="1800" dirty="0"/>
              <a:t>Ця помилка вказує на те, що цільовий ресурс не має поточного представлення, яке було б прийнятним для клієнта. Сервер має дані, але не може представити їх за допомогою жодного з параметрів, перелічених у заголовках </a:t>
            </a:r>
            <a:r>
              <a:rPr lang="en-US" sz="1800" dirty="0"/>
              <a:t>Accept- </a:t>
            </a:r>
            <a:r>
              <a:rPr lang="uk-UA" sz="1800" dirty="0"/>
              <a:t>клієнта. </a:t>
            </a:r>
            <a:endParaRPr lang="uk-UA" sz="1800" dirty="0" smtClean="0"/>
          </a:p>
          <a:p>
            <a:pPr marL="0" indent="0">
              <a:buNone/>
            </a:pPr>
            <a:r>
              <a:rPr lang="uk-UA" sz="1800" dirty="0" smtClean="0"/>
              <a:t>Наприклад</a:t>
            </a:r>
            <a:r>
              <a:rPr lang="uk-UA" sz="1800" dirty="0"/>
              <a:t>, клієнт запитує зображення </a:t>
            </a:r>
            <a:r>
              <a:rPr lang="en-US" sz="1800" dirty="0"/>
              <a:t>SVG: </a:t>
            </a:r>
            <a:r>
              <a:rPr lang="uk-UA" sz="1800" dirty="0"/>
              <a:t>Прийняти: </a:t>
            </a:r>
            <a:r>
              <a:rPr lang="en-US" sz="1800" dirty="0"/>
              <a:t>image/</a:t>
            </a:r>
            <a:r>
              <a:rPr lang="en-US" sz="1800" dirty="0" err="1"/>
              <a:t>svg+xml</a:t>
            </a:r>
            <a:r>
              <a:rPr lang="en-US" sz="1800" dirty="0"/>
              <a:t> </a:t>
            </a:r>
            <a:endParaRPr lang="uk-UA" sz="1800" dirty="0"/>
          </a:p>
        </p:txBody>
      </p:sp>
      <p:pic>
        <p:nvPicPr>
          <p:cNvPr id="2" name="Picture 1"/>
          <p:cNvPicPr>
            <a:picLocks noChangeAspect="1"/>
          </p:cNvPicPr>
          <p:nvPr/>
        </p:nvPicPr>
        <p:blipFill>
          <a:blip r:embed="rId2"/>
          <a:stretch>
            <a:fillRect/>
          </a:stretch>
        </p:blipFill>
        <p:spPr>
          <a:xfrm>
            <a:off x="325925" y="1788955"/>
            <a:ext cx="9648825" cy="1495425"/>
          </a:xfrm>
          <a:prstGeom prst="rect">
            <a:avLst/>
          </a:prstGeom>
        </p:spPr>
      </p:pic>
      <p:pic>
        <p:nvPicPr>
          <p:cNvPr id="4" name="Picture 3"/>
          <p:cNvPicPr>
            <a:picLocks noChangeAspect="1"/>
          </p:cNvPicPr>
          <p:nvPr/>
        </p:nvPicPr>
        <p:blipFill>
          <a:blip r:embed="rId3"/>
          <a:stretch>
            <a:fillRect/>
          </a:stretch>
        </p:blipFill>
        <p:spPr>
          <a:xfrm>
            <a:off x="248546" y="4801731"/>
            <a:ext cx="9610725" cy="1600200"/>
          </a:xfrm>
          <a:prstGeom prst="rect">
            <a:avLst/>
          </a:prstGeom>
        </p:spPr>
      </p:pic>
      <p:sp>
        <p:nvSpPr>
          <p:cNvPr id="5" name="Rectangle 4"/>
          <p:cNvSpPr/>
          <p:nvPr/>
        </p:nvSpPr>
        <p:spPr>
          <a:xfrm>
            <a:off x="105623" y="6356827"/>
            <a:ext cx="11808737" cy="369332"/>
          </a:xfrm>
          <a:prstGeom prst="rect">
            <a:avLst/>
          </a:prstGeom>
        </p:spPr>
        <p:txBody>
          <a:bodyPr wrap="square">
            <a:spAutoFit/>
          </a:bodyPr>
          <a:lstStyle/>
          <a:p>
            <a:r>
              <a:rPr lang="uk-UA" dirty="0"/>
              <a:t>У цьому випадку сервер не підтримує запитуваний ресурс, </a:t>
            </a:r>
            <a:r>
              <a:rPr lang="en-US" dirty="0"/>
              <a:t>image/</a:t>
            </a:r>
            <a:r>
              <a:rPr lang="en-US" dirty="0" err="1"/>
              <a:t>svg+xml</a:t>
            </a:r>
            <a:r>
              <a:rPr lang="en-US" dirty="0"/>
              <a:t>, </a:t>
            </a:r>
            <a:r>
              <a:rPr lang="uk-UA" dirty="0"/>
              <a:t>тому він відповідає помилкою 406. </a:t>
            </a:r>
            <a:endParaRPr lang="uk-UA" dirty="0"/>
          </a:p>
        </p:txBody>
      </p:sp>
    </p:spTree>
    <p:extLst>
      <p:ext uri="{BB962C8B-B14F-4D97-AF65-F5344CB8AC3E}">
        <p14:creationId xmlns:p14="http://schemas.microsoft.com/office/powerpoint/2010/main" val="415287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2000" b="1" dirty="0" smtClean="0"/>
              <a:t>Типи стилів розробки </a:t>
            </a:r>
            <a:r>
              <a:rPr lang="en-US" sz="2000" b="1" dirty="0" smtClean="0"/>
              <a:t>API</a:t>
            </a:r>
            <a:endParaRPr lang="uk-UA" sz="2000" b="1" dirty="0" smtClean="0"/>
          </a:p>
          <a:p>
            <a:pPr marL="0" indent="0">
              <a:buNone/>
            </a:pPr>
            <a:r>
              <a:rPr lang="en-US" sz="1800" dirty="0" smtClean="0"/>
              <a:t>API </a:t>
            </a:r>
            <a:r>
              <a:rPr lang="uk-UA" sz="1800" dirty="0" smtClean="0"/>
              <a:t>можна надавати одним із двох способів: </a:t>
            </a:r>
            <a:r>
              <a:rPr lang="uk-UA" sz="1800" b="1" u="sng" dirty="0" smtClean="0"/>
              <a:t>синхронно</a:t>
            </a:r>
            <a:r>
              <a:rPr lang="uk-UA" sz="1800" dirty="0" smtClean="0"/>
              <a:t> або </a:t>
            </a:r>
            <a:r>
              <a:rPr lang="uk-UA" sz="1800" b="1" u="sng" dirty="0" smtClean="0"/>
              <a:t>асинхронно</a:t>
            </a:r>
            <a:r>
              <a:rPr lang="uk-UA" sz="1800" dirty="0" smtClean="0"/>
              <a:t>. Разницю між ними необхідно чітко розуміти, оскільки програма, яка використовує </a:t>
            </a:r>
            <a:r>
              <a:rPr lang="en-US" sz="1800" dirty="0" smtClean="0"/>
              <a:t>API, </a:t>
            </a:r>
            <a:r>
              <a:rPr lang="uk-UA" sz="1800" dirty="0" smtClean="0"/>
              <a:t>керує відповіддю по-різному залежно від дизайну </a:t>
            </a:r>
            <a:r>
              <a:rPr lang="en-US" sz="1800" dirty="0" smtClean="0"/>
              <a:t>API. </a:t>
            </a:r>
            <a:r>
              <a:rPr lang="uk-UA" sz="1800" dirty="0" smtClean="0"/>
              <a:t>Кожен дизайн має власну мету, а також власний набір складностей на стороні клієнта та/або сервера. Набір </a:t>
            </a:r>
            <a:r>
              <a:rPr lang="en-US" sz="1800" dirty="0" smtClean="0"/>
              <a:t>API </a:t>
            </a:r>
            <a:r>
              <a:rPr lang="uk-UA" sz="1800" dirty="0" smtClean="0"/>
              <a:t>продукту може складатися як із синхронного, так і з асинхронного проектів, де кожен дизайн </a:t>
            </a:r>
            <a:r>
              <a:rPr lang="en-US" sz="1800" dirty="0" smtClean="0"/>
              <a:t>API </a:t>
            </a:r>
            <a:r>
              <a:rPr lang="uk-UA" sz="1800" dirty="0" smtClean="0"/>
              <a:t>не залежить від інших. Однак для найкращих практик логіка дизайну повинна бути послідовною. </a:t>
            </a:r>
            <a:endParaRPr lang="en-US" sz="1800" dirty="0" smtClean="0"/>
          </a:p>
          <a:p>
            <a:pPr marL="1792288" indent="0">
              <a:buNone/>
            </a:pPr>
            <a:r>
              <a:rPr lang="uk-UA" sz="1800" b="1" dirty="0" smtClean="0"/>
              <a:t>Синхронні </a:t>
            </a:r>
            <a:r>
              <a:rPr lang="en-US" sz="1800" b="1" dirty="0" smtClean="0"/>
              <a:t>API </a:t>
            </a:r>
            <a:endParaRPr lang="uk-UA" sz="1800" b="1" dirty="0"/>
          </a:p>
        </p:txBody>
      </p:sp>
      <p:pic>
        <p:nvPicPr>
          <p:cNvPr id="2" name="Picture 1"/>
          <p:cNvPicPr>
            <a:picLocks noChangeAspect="1"/>
          </p:cNvPicPr>
          <p:nvPr/>
        </p:nvPicPr>
        <p:blipFill>
          <a:blip r:embed="rId2"/>
          <a:stretch>
            <a:fillRect/>
          </a:stretch>
        </p:blipFill>
        <p:spPr>
          <a:xfrm>
            <a:off x="7571763" y="2482183"/>
            <a:ext cx="4460341" cy="3642486"/>
          </a:xfrm>
          <a:prstGeom prst="rect">
            <a:avLst/>
          </a:prstGeom>
        </p:spPr>
      </p:pic>
      <p:sp>
        <p:nvSpPr>
          <p:cNvPr id="4" name="Rectangle 3"/>
          <p:cNvSpPr/>
          <p:nvPr/>
        </p:nvSpPr>
        <p:spPr>
          <a:xfrm>
            <a:off x="117647" y="2333685"/>
            <a:ext cx="7070803" cy="4524315"/>
          </a:xfrm>
          <a:prstGeom prst="rect">
            <a:avLst/>
          </a:prstGeom>
        </p:spPr>
        <p:txBody>
          <a:bodyPr wrap="square">
            <a:spAutoFit/>
          </a:bodyPr>
          <a:lstStyle/>
          <a:p>
            <a:r>
              <a:rPr lang="uk-UA" u="sng" dirty="0" smtClean="0"/>
              <a:t>Синхронні </a:t>
            </a:r>
            <a:r>
              <a:rPr lang="en-US" u="sng" dirty="0" smtClean="0"/>
              <a:t>API </a:t>
            </a:r>
            <a:r>
              <a:rPr lang="uk-UA" dirty="0" smtClean="0"/>
              <a:t>відповідають на запит безпосередньо, зазвичай </a:t>
            </a:r>
            <a:r>
              <a:rPr lang="uk-UA" u="sng" dirty="0" smtClean="0"/>
              <a:t>надаючи дані (або іншу відповідь) негайно</a:t>
            </a:r>
            <a:r>
              <a:rPr lang="uk-UA" dirty="0" smtClean="0"/>
              <a:t>.</a:t>
            </a:r>
          </a:p>
          <a:p>
            <a:r>
              <a:rPr lang="uk-UA" dirty="0" smtClean="0"/>
              <a:t> Коли </a:t>
            </a:r>
            <a:r>
              <a:rPr lang="en-US" dirty="0" smtClean="0"/>
              <a:t>API </a:t>
            </a:r>
            <a:r>
              <a:rPr lang="uk-UA" dirty="0" smtClean="0"/>
              <a:t>є синхронними? </a:t>
            </a:r>
            <a:r>
              <a:rPr lang="en-US" dirty="0" smtClean="0"/>
              <a:t>API </a:t>
            </a:r>
            <a:r>
              <a:rPr lang="uk-UA" dirty="0" smtClean="0"/>
              <a:t>зазвичай розроблені так, щоб бути синхронними, коли дані для запиту легко доступні, наприклад, коли дані зберігаються в базі даних або у внутрішній пам’яті. Сервер може миттєво отримати ці дані та негайно відповісти. </a:t>
            </a:r>
          </a:p>
          <a:p>
            <a:endParaRPr lang="uk-UA" b="1" dirty="0"/>
          </a:p>
          <a:p>
            <a:r>
              <a:rPr lang="uk-UA" b="1" dirty="0" smtClean="0"/>
              <a:t>Переваги синхронного дизайну </a:t>
            </a:r>
            <a:r>
              <a:rPr lang="en-US" b="1" dirty="0" smtClean="0"/>
              <a:t>API</a:t>
            </a:r>
            <a:r>
              <a:rPr lang="en-US" dirty="0" smtClean="0"/>
              <a:t> </a:t>
            </a:r>
            <a:endParaRPr lang="uk-UA" dirty="0" smtClean="0"/>
          </a:p>
          <a:p>
            <a:r>
              <a:rPr lang="uk-UA" dirty="0" smtClean="0"/>
              <a:t>Синхронні </a:t>
            </a:r>
            <a:r>
              <a:rPr lang="en-US" dirty="0" smtClean="0"/>
              <a:t>API </a:t>
            </a:r>
            <a:r>
              <a:rPr lang="uk-UA" dirty="0" smtClean="0"/>
              <a:t>дозволяють програмі отримувати дані негайно. Якщо </a:t>
            </a:r>
            <a:r>
              <a:rPr lang="en-US" dirty="0" smtClean="0"/>
              <a:t>API </a:t>
            </a:r>
            <a:r>
              <a:rPr lang="uk-UA" dirty="0" smtClean="0"/>
              <a:t>розроблено правильно, програма матиме </a:t>
            </a:r>
            <a:r>
              <a:rPr lang="uk-UA" u="sng" dirty="0" smtClean="0"/>
              <a:t>кращу продуктивність</a:t>
            </a:r>
            <a:r>
              <a:rPr lang="uk-UA" dirty="0" smtClean="0"/>
              <a:t>, оскільки все відбувається швидко. Однак, якщо він неправильно розроблений, запит </a:t>
            </a:r>
            <a:r>
              <a:rPr lang="en-US" dirty="0" smtClean="0"/>
              <a:t>API </a:t>
            </a:r>
            <a:r>
              <a:rPr lang="uk-UA" dirty="0" smtClean="0"/>
              <a:t>буде вузьким місцем, оскільки програма має чекати відповіді. </a:t>
            </a:r>
          </a:p>
          <a:p>
            <a:r>
              <a:rPr lang="uk-UA" b="1" dirty="0" smtClean="0"/>
              <a:t>Обробка на стороні клієнта </a:t>
            </a:r>
          </a:p>
          <a:p>
            <a:r>
              <a:rPr lang="uk-UA" dirty="0" smtClean="0"/>
              <a:t>Програма, яка надсилає запит </a:t>
            </a:r>
            <a:r>
              <a:rPr lang="en-US" dirty="0" smtClean="0"/>
              <a:t>API, </a:t>
            </a:r>
            <a:r>
              <a:rPr lang="uk-UA" dirty="0" smtClean="0"/>
              <a:t>повинна чекати відповіді, перш ніж виконувати будь-які додаткові завдання на виконання коду. </a:t>
            </a:r>
            <a:endParaRPr lang="uk-UA" dirty="0"/>
          </a:p>
        </p:txBody>
      </p:sp>
    </p:spTree>
    <p:extLst>
      <p:ext uri="{BB962C8B-B14F-4D97-AF65-F5344CB8AC3E}">
        <p14:creationId xmlns:p14="http://schemas.microsoft.com/office/powerpoint/2010/main" val="6004156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buNone/>
            </a:pPr>
            <a:r>
              <a:rPr lang="en-US" sz="1600" b="1" dirty="0" smtClean="0"/>
              <a:t>407</a:t>
            </a:r>
            <a:r>
              <a:rPr lang="en-US" sz="1600" dirty="0" smtClean="0"/>
              <a:t> - Proxy Authentication Required</a:t>
            </a:r>
          </a:p>
          <a:p>
            <a:pPr marL="0" indent="0">
              <a:buNone/>
            </a:pPr>
            <a:r>
              <a:rPr lang="uk-UA" sz="1600" dirty="0"/>
              <a:t>Цей код схожий на 401 (Неавторизований), але вказує на те, що клієнт повинен спочатку аутентифікуватися за допомогою проксі-сервера. У цьому сценарії між клієнтом і сервером є проксі-сервер, а код відповіді 407 вказує, що клієнту потрібно спочатку пройти автентифікацію за допомогою проксі-сервера. </a:t>
            </a:r>
            <a:endParaRPr lang="uk-UA" sz="1600" dirty="0" smtClean="0"/>
          </a:p>
          <a:p>
            <a:pPr marL="0" indent="0">
              <a:buNone/>
            </a:pPr>
            <a:r>
              <a:rPr lang="en-US" sz="1600" b="1" dirty="0" smtClean="0"/>
              <a:t>409</a:t>
            </a:r>
            <a:r>
              <a:rPr lang="en-US" sz="1600" dirty="0" smtClean="0"/>
              <a:t> </a:t>
            </a:r>
            <a:r>
              <a:rPr lang="en-US" sz="1600" dirty="0" smtClean="0"/>
              <a:t>- </a:t>
            </a:r>
            <a:r>
              <a:rPr lang="ru-RU" sz="1600" dirty="0"/>
              <a:t>Не вдалося виконати запит через конфлікт із поточним станом цільового ресурсу </a:t>
            </a:r>
            <a:r>
              <a:rPr lang="en-US" sz="1600" dirty="0" smtClean="0"/>
              <a:t>.</a:t>
            </a:r>
            <a:endParaRPr lang="en-US" sz="1600" dirty="0" smtClean="0"/>
          </a:p>
          <a:p>
            <a:pPr marL="0" indent="0">
              <a:buNone/>
            </a:pPr>
            <a:r>
              <a:rPr lang="ru-RU" sz="1600" dirty="0"/>
              <a:t>Наприклад, конфлікт редагування, коли ресурс редагується кількома користувачами, спричинить помилку 409. Повторна спроба запиту пізніше може бути успішною, якщо конфлікт вирішено сервером. </a:t>
            </a:r>
            <a:endParaRPr lang="ru-RU" sz="1600" dirty="0" smtClean="0"/>
          </a:p>
          <a:p>
            <a:pPr marL="0" indent="0">
              <a:buNone/>
            </a:pPr>
            <a:r>
              <a:rPr lang="en-US" sz="1600" b="1" dirty="0" smtClean="0"/>
              <a:t>415</a:t>
            </a:r>
            <a:r>
              <a:rPr lang="en-US" sz="1600" dirty="0" smtClean="0"/>
              <a:t> </a:t>
            </a:r>
            <a:r>
              <a:rPr lang="en-US" sz="1600" dirty="0" smtClean="0"/>
              <a:t>- Unsupported Media Type</a:t>
            </a:r>
          </a:p>
          <a:p>
            <a:pPr marL="0" indent="0">
              <a:buNone/>
            </a:pPr>
            <a:r>
              <a:rPr lang="ru-RU" sz="1600" dirty="0"/>
              <a:t>У цьому випадку клієнт надіслав тіло запиту у форматі, який сервер не підтримує. Наприклад, якщо клієнт надсилає XML на сервер, який приймає лише JSON, сервер поверне помилку 415. </a:t>
            </a:r>
            <a:endParaRPr lang="uk-UA" sz="1800" dirty="0"/>
          </a:p>
        </p:txBody>
      </p:sp>
      <p:pic>
        <p:nvPicPr>
          <p:cNvPr id="2" name="Picture 1"/>
          <p:cNvPicPr>
            <a:picLocks noChangeAspect="1"/>
          </p:cNvPicPr>
          <p:nvPr/>
        </p:nvPicPr>
        <p:blipFill>
          <a:blip r:embed="rId2"/>
          <a:stretch>
            <a:fillRect/>
          </a:stretch>
        </p:blipFill>
        <p:spPr>
          <a:xfrm>
            <a:off x="325925" y="3589699"/>
            <a:ext cx="9648825" cy="1628775"/>
          </a:xfrm>
          <a:prstGeom prst="rect">
            <a:avLst/>
          </a:prstGeom>
        </p:spPr>
      </p:pic>
    </p:spTree>
    <p:extLst>
      <p:ext uri="{BB962C8B-B14F-4D97-AF65-F5344CB8AC3E}">
        <p14:creationId xmlns:p14="http://schemas.microsoft.com/office/powerpoint/2010/main" val="27032543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08230" y="872277"/>
            <a:ext cx="9658350" cy="1885950"/>
          </a:xfrm>
          <a:prstGeom prst="rect">
            <a:avLst/>
          </a:prstGeom>
        </p:spPr>
      </p:pic>
      <p:sp>
        <p:nvSpPr>
          <p:cNvPr id="5" name="Rectangle 4"/>
          <p:cNvSpPr/>
          <p:nvPr/>
        </p:nvSpPr>
        <p:spPr>
          <a:xfrm>
            <a:off x="208230" y="119658"/>
            <a:ext cx="11866075" cy="646331"/>
          </a:xfrm>
          <a:prstGeom prst="rect">
            <a:avLst/>
          </a:prstGeom>
        </p:spPr>
        <p:txBody>
          <a:bodyPr wrap="square">
            <a:spAutoFit/>
          </a:bodyPr>
          <a:lstStyle/>
          <a:p>
            <a:r>
              <a:rPr lang="uk-UA" dirty="0"/>
              <a:t>З повідомлення про помилку ви можете здогадатися, що може виправити код? </a:t>
            </a:r>
            <a:endParaRPr lang="uk-UA" dirty="0" smtClean="0"/>
          </a:p>
          <a:p>
            <a:r>
              <a:rPr lang="uk-UA" dirty="0" smtClean="0"/>
              <a:t>Пропуск </a:t>
            </a:r>
            <a:r>
              <a:rPr lang="uk-UA" dirty="0"/>
              <a:t>заголовка або додавання заголовка </a:t>
            </a:r>
            <a:r>
              <a:rPr lang="uk-UA" b="1" dirty="0"/>
              <a:t>{"</a:t>
            </a:r>
            <a:r>
              <a:rPr lang="en-US" b="1" dirty="0" err="1"/>
              <a:t>content-type":"application</a:t>
            </a:r>
            <a:r>
              <a:rPr lang="en-US" b="1" dirty="0"/>
              <a:t>/</a:t>
            </a:r>
            <a:r>
              <a:rPr lang="en-US" b="1" dirty="0" err="1"/>
              <a:t>json</a:t>
            </a:r>
            <a:r>
              <a:rPr lang="en-US" b="1" dirty="0"/>
              <a:t>"}</a:t>
            </a:r>
            <a:r>
              <a:rPr lang="en-US" dirty="0"/>
              <a:t> </a:t>
            </a:r>
            <a:r>
              <a:rPr lang="uk-UA" dirty="0"/>
              <a:t>буде працювати. </a:t>
            </a:r>
            <a:endParaRPr lang="uk-UA" dirty="0"/>
          </a:p>
        </p:txBody>
      </p:sp>
      <p:sp>
        <p:nvSpPr>
          <p:cNvPr id="2" name="Rectangle 1"/>
          <p:cNvSpPr/>
          <p:nvPr/>
        </p:nvSpPr>
        <p:spPr>
          <a:xfrm>
            <a:off x="208230" y="2779954"/>
            <a:ext cx="11407366" cy="923330"/>
          </a:xfrm>
          <a:prstGeom prst="rect">
            <a:avLst/>
          </a:prstGeom>
        </p:spPr>
        <p:txBody>
          <a:bodyPr wrap="square">
            <a:spAutoFit/>
          </a:bodyPr>
          <a:lstStyle/>
          <a:p>
            <a:r>
              <a:rPr lang="uk-UA" dirty="0"/>
              <a:t>Це лише найпоширеніші коди відповіді 4</a:t>
            </a:r>
            <a:r>
              <a:rPr lang="en-US" dirty="0"/>
              <a:t>xx. </a:t>
            </a:r>
            <a:r>
              <a:rPr lang="uk-UA" dirty="0"/>
              <a:t>Якщо ви зустрінете інші коди відповіді 4</a:t>
            </a:r>
            <a:r>
              <a:rPr lang="en-US" dirty="0"/>
              <a:t>xx, </a:t>
            </a:r>
            <a:r>
              <a:rPr lang="uk-UA" dirty="0"/>
              <a:t>ви можете звернутися до </a:t>
            </a:r>
            <a:r>
              <a:rPr lang="en-US" dirty="0"/>
              <a:t>RFC 2616, 6.1, Status-Line </a:t>
            </a:r>
            <a:r>
              <a:rPr lang="uk-UA" dirty="0"/>
              <a:t>або </a:t>
            </a:r>
            <a:r>
              <a:rPr lang="en-US" dirty="0"/>
              <a:t>RFC 7231, </a:t>
            </a:r>
            <a:r>
              <a:rPr lang="uk-UA" dirty="0"/>
              <a:t>розділ 6, Коди стану відповіді, щоб отримати додаткову інформацію про те, що вони означають. </a:t>
            </a:r>
            <a:endParaRPr lang="uk-UA" dirty="0"/>
          </a:p>
        </p:txBody>
      </p:sp>
    </p:spTree>
    <p:extLst>
      <p:ext uri="{BB962C8B-B14F-4D97-AF65-F5344CB8AC3E}">
        <p14:creationId xmlns:p14="http://schemas.microsoft.com/office/powerpoint/2010/main" val="25367250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fontScale="92500" lnSpcReduction="20000"/>
          </a:bodyPr>
          <a:lstStyle/>
          <a:p>
            <a:pPr marL="0" indent="0" algn="ctr">
              <a:buNone/>
            </a:pPr>
            <a:r>
              <a:rPr lang="en-US" sz="1900" b="1" dirty="0" smtClean="0">
                <a:effectLst/>
              </a:rPr>
              <a:t>5xx Status Codes</a:t>
            </a:r>
          </a:p>
          <a:p>
            <a:pPr marL="0" indent="0">
              <a:buNone/>
            </a:pPr>
            <a:r>
              <a:rPr lang="en-US" sz="1800" b="1" dirty="0" smtClean="0">
                <a:effectLst/>
              </a:rPr>
              <a:t>5xx server side error</a:t>
            </a:r>
            <a:endParaRPr lang="en-US" sz="1800" dirty="0" smtClean="0">
              <a:effectLst/>
            </a:endParaRPr>
          </a:p>
          <a:p>
            <a:pPr marL="0" indent="0">
              <a:buNone/>
            </a:pPr>
            <a:r>
              <a:rPr lang="en-US" sz="1800" dirty="0" smtClean="0">
                <a:effectLst/>
              </a:rPr>
              <a:t>5xx </a:t>
            </a:r>
            <a:r>
              <a:rPr lang="uk-UA" sz="1800" dirty="0" smtClean="0">
                <a:effectLst/>
              </a:rPr>
              <a:t>відповідь повідомляє про помилку на боці серверу</a:t>
            </a:r>
            <a:r>
              <a:rPr lang="en-US" sz="1800" dirty="0" smtClean="0">
                <a:effectLst/>
              </a:rPr>
              <a:t>.</a:t>
            </a:r>
            <a:endParaRPr lang="en-US" sz="1800" dirty="0" smtClean="0">
              <a:effectLst/>
            </a:endParaRPr>
          </a:p>
          <a:p>
            <a:pPr marL="0" indent="0">
              <a:buNone/>
            </a:pPr>
            <a:r>
              <a:rPr lang="en-US" sz="1800" b="1" dirty="0" smtClean="0">
                <a:effectLst/>
              </a:rPr>
              <a:t>500</a:t>
            </a:r>
            <a:r>
              <a:rPr lang="en-US" sz="1800" dirty="0" smtClean="0">
                <a:effectLst/>
              </a:rPr>
              <a:t> - Internal Server Error</a:t>
            </a:r>
          </a:p>
          <a:p>
            <a:pPr marL="0" indent="0">
              <a:buNone/>
            </a:pPr>
            <a:r>
              <a:rPr lang="ru-RU" sz="1800" dirty="0"/>
              <a:t>Ця помилка означає, що сервер зіткнувся з несподіваною умовою, яка завадила йому виконати запит. </a:t>
            </a:r>
            <a:endParaRPr lang="ru-RU" sz="1800" dirty="0" smtClean="0"/>
          </a:p>
          <a:p>
            <a:pPr marL="0" indent="0">
              <a:buNone/>
            </a:pPr>
            <a:r>
              <a:rPr lang="en-US" sz="1800" b="1" dirty="0" smtClean="0">
                <a:effectLst/>
              </a:rPr>
              <a:t>501</a:t>
            </a:r>
            <a:r>
              <a:rPr lang="en-US" sz="1800" dirty="0" smtClean="0">
                <a:effectLst/>
              </a:rPr>
              <a:t> </a:t>
            </a:r>
            <a:r>
              <a:rPr lang="en-US" sz="1800" dirty="0" smtClean="0">
                <a:effectLst/>
              </a:rPr>
              <a:t>- Not Implemented</a:t>
            </a:r>
          </a:p>
          <a:p>
            <a:pPr marL="0" indent="0">
              <a:buNone/>
            </a:pPr>
            <a:r>
              <a:rPr lang="ru-RU" sz="1800" dirty="0"/>
              <a:t>Ця помилка означає, що сервер не підтримує функції, необхідні для виконання цього запиту. Наприклад, сервер відповість кодом 501, якщо він не розпізнає метод запиту і тому не може підтримувати його для будь-якого ресурсу. </a:t>
            </a:r>
            <a:endParaRPr lang="ru-RU" sz="1800" dirty="0" smtClean="0"/>
          </a:p>
          <a:p>
            <a:pPr marL="0" indent="0">
              <a:buNone/>
            </a:pPr>
            <a:r>
              <a:rPr lang="en-US" sz="1800" b="1" dirty="0" smtClean="0">
                <a:effectLst/>
              </a:rPr>
              <a:t>502</a:t>
            </a:r>
            <a:r>
              <a:rPr lang="en-US" sz="1800" dirty="0" smtClean="0">
                <a:effectLst/>
              </a:rPr>
              <a:t> </a:t>
            </a:r>
            <a:r>
              <a:rPr lang="en-US" sz="1800" dirty="0" smtClean="0">
                <a:effectLst/>
              </a:rPr>
              <a:t>- Bad Gateway</a:t>
            </a:r>
          </a:p>
          <a:p>
            <a:pPr marL="0" indent="0">
              <a:buNone/>
            </a:pPr>
            <a:r>
              <a:rPr lang="ru-RU" sz="1800" dirty="0"/>
              <a:t>Ця помилка означає, що сервер, виконуючи роль шлюзу або проксі-сервера, отримав недійсну відповідь від вхідного сервера, до якого він звертався, намагаючись виконати запит. </a:t>
            </a:r>
            <a:endParaRPr lang="ru-RU" sz="1800" dirty="0" smtClean="0"/>
          </a:p>
          <a:p>
            <a:pPr marL="0" indent="0">
              <a:buNone/>
            </a:pPr>
            <a:r>
              <a:rPr lang="en-US" sz="1800" b="1" dirty="0" smtClean="0">
                <a:effectLst/>
              </a:rPr>
              <a:t>503</a:t>
            </a:r>
            <a:r>
              <a:rPr lang="en-US" sz="1800" dirty="0" smtClean="0">
                <a:effectLst/>
              </a:rPr>
              <a:t> </a:t>
            </a:r>
            <a:r>
              <a:rPr lang="en-US" sz="1800" dirty="0" smtClean="0">
                <a:effectLst/>
              </a:rPr>
              <a:t>- Service Unavailable</a:t>
            </a:r>
          </a:p>
          <a:p>
            <a:pPr marL="0" indent="0">
              <a:buNone/>
            </a:pPr>
            <a:r>
              <a:rPr lang="ru-RU" sz="1800" dirty="0"/>
              <a:t>Цей код вказує, що сервер наразі не може обробити запит через тимчасове перевантаження або планове обслуговування, яке, ймовірно, буде вирішено після затримки. </a:t>
            </a:r>
            <a:endParaRPr lang="ru-RU" sz="1800" dirty="0" smtClean="0"/>
          </a:p>
          <a:p>
            <a:pPr marL="0" indent="0">
              <a:buNone/>
            </a:pPr>
            <a:r>
              <a:rPr lang="en-US" sz="1800" b="1" dirty="0" smtClean="0">
                <a:effectLst/>
              </a:rPr>
              <a:t>504</a:t>
            </a:r>
            <a:r>
              <a:rPr lang="en-US" sz="1800" dirty="0" smtClean="0">
                <a:effectLst/>
              </a:rPr>
              <a:t> </a:t>
            </a:r>
            <a:r>
              <a:rPr lang="en-US" sz="1800" dirty="0" smtClean="0">
                <a:effectLst/>
              </a:rPr>
              <a:t>- Gateway Timeout</a:t>
            </a:r>
          </a:p>
          <a:p>
            <a:pPr marL="0" indent="0">
              <a:buNone/>
            </a:pPr>
            <a:r>
              <a:rPr lang="uk-UA" sz="1800" dirty="0"/>
              <a:t>Ця помилка означає, що сервер, виконуючи роль шлюзу або проксі, не отримав своєчасної відповіді від вищестоящого сервера, до якого йому потрібно було отримати доступ, щоб виконати запит</a:t>
            </a:r>
            <a:r>
              <a:rPr lang="uk-UA" sz="1800" dirty="0" smtClean="0"/>
              <a:t>.</a:t>
            </a:r>
          </a:p>
          <a:p>
            <a:pPr marL="0" indent="0">
              <a:buNone/>
            </a:pPr>
            <a:r>
              <a:rPr lang="uk-UA" sz="1800" dirty="0" smtClean="0"/>
              <a:t> </a:t>
            </a:r>
            <a:r>
              <a:rPr lang="uk-UA" sz="1800" dirty="0"/>
              <a:t>Якщо ви отримуєте помилку 500 або 501, перевірте довідковий посібник </a:t>
            </a:r>
            <a:r>
              <a:rPr lang="en-US" sz="1800" dirty="0"/>
              <a:t>API, </a:t>
            </a:r>
            <a:r>
              <a:rPr lang="uk-UA" sz="1800" dirty="0"/>
              <a:t>щоб переконатися, що запит дійсний. Щодо інших помилок 5</a:t>
            </a:r>
            <a:r>
              <a:rPr lang="en-US" sz="1800" dirty="0"/>
              <a:t>xx </a:t>
            </a:r>
            <a:r>
              <a:rPr lang="uk-UA" sz="1800" dirty="0"/>
              <a:t>зверніться до адміністратора сервера </a:t>
            </a:r>
            <a:r>
              <a:rPr lang="en-US" sz="1800" dirty="0"/>
              <a:t>API, </a:t>
            </a:r>
            <a:r>
              <a:rPr lang="uk-UA" sz="1800" dirty="0"/>
              <a:t>щоб вирішити проблему. Перш ніж почати вирішувати проблеми з </a:t>
            </a:r>
            <a:r>
              <a:rPr lang="en-US" sz="1800" dirty="0"/>
              <a:t>API, </a:t>
            </a:r>
            <a:r>
              <a:rPr lang="uk-UA" sz="1800" dirty="0"/>
              <a:t>дуже важливо мати під рукою довідковий посібник із </a:t>
            </a:r>
            <a:r>
              <a:rPr lang="en-US" sz="1800" dirty="0"/>
              <a:t>API </a:t>
            </a:r>
            <a:r>
              <a:rPr lang="uk-UA" sz="1800" dirty="0"/>
              <a:t>та коди стану. </a:t>
            </a:r>
            <a:r>
              <a:rPr lang="uk-UA" sz="1800" dirty="0" smtClean="0"/>
              <a:t>Я</a:t>
            </a:r>
          </a:p>
          <a:p>
            <a:pPr marL="0" indent="0">
              <a:buNone/>
            </a:pPr>
            <a:r>
              <a:rPr lang="uk-UA" sz="1800" dirty="0" smtClean="0"/>
              <a:t>кщо </a:t>
            </a:r>
            <a:r>
              <a:rPr lang="uk-UA" sz="1800" dirty="0"/>
              <a:t>ви не можете отримати код відповіді, ви, ймовірно, зможете визначити причину з журналу помилок у вашому сценарії. Якщо ви можете отримати код відповіді, ви зможете визначити основну причину помилки, зокрема, чи є помилка на стороні клієнта чи сервера, розуміючи код відповіді. </a:t>
            </a:r>
            <a:endParaRPr lang="uk-UA" sz="1800" dirty="0"/>
          </a:p>
        </p:txBody>
      </p:sp>
    </p:spTree>
    <p:extLst>
      <p:ext uri="{BB962C8B-B14F-4D97-AF65-F5344CB8AC3E}">
        <p14:creationId xmlns:p14="http://schemas.microsoft.com/office/powerpoint/2010/main" val="28692277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4516" y="2634558"/>
            <a:ext cx="5432079" cy="769545"/>
          </a:xfrm>
        </p:spPr>
        <p:txBody>
          <a:bodyPr>
            <a:normAutofit/>
          </a:bodyPr>
          <a:lstStyle/>
          <a:p>
            <a:pPr marL="0" indent="0" algn="ctr">
              <a:buNone/>
            </a:pPr>
            <a:r>
              <a:rPr lang="uk-UA" sz="4400" b="1" dirty="0" smtClean="0"/>
              <a:t>Дякую за увагу!</a:t>
            </a:r>
            <a:endParaRPr lang="uk-UA" sz="4400" b="1" dirty="0"/>
          </a:p>
        </p:txBody>
      </p:sp>
    </p:spTree>
    <p:extLst>
      <p:ext uri="{BB962C8B-B14F-4D97-AF65-F5344CB8AC3E}">
        <p14:creationId xmlns:p14="http://schemas.microsoft.com/office/powerpoint/2010/main" val="1295378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605" y="162961"/>
            <a:ext cx="11497901" cy="6346479"/>
          </a:xfrm>
        </p:spPr>
        <p:txBody>
          <a:bodyPr>
            <a:normAutofit/>
          </a:bodyPr>
          <a:lstStyle/>
          <a:p>
            <a:pPr marL="2417763" indent="0">
              <a:buNone/>
            </a:pPr>
            <a:r>
              <a:rPr lang="uk-UA" sz="2000" b="1" dirty="0" smtClean="0"/>
              <a:t>Асинхронні </a:t>
            </a:r>
            <a:r>
              <a:rPr lang="en-US" sz="2000" b="1" dirty="0" smtClean="0"/>
              <a:t>API </a:t>
            </a:r>
            <a:endParaRPr lang="uk-UA" sz="2000" b="1" dirty="0"/>
          </a:p>
        </p:txBody>
      </p:sp>
      <p:pic>
        <p:nvPicPr>
          <p:cNvPr id="2" name="Picture 1"/>
          <p:cNvPicPr>
            <a:picLocks noChangeAspect="1"/>
          </p:cNvPicPr>
          <p:nvPr/>
        </p:nvPicPr>
        <p:blipFill>
          <a:blip r:embed="rId2"/>
          <a:stretch>
            <a:fillRect/>
          </a:stretch>
        </p:blipFill>
        <p:spPr>
          <a:xfrm>
            <a:off x="7694961" y="863707"/>
            <a:ext cx="4312952" cy="2581136"/>
          </a:xfrm>
          <a:prstGeom prst="rect">
            <a:avLst/>
          </a:prstGeom>
        </p:spPr>
      </p:pic>
      <p:sp>
        <p:nvSpPr>
          <p:cNvPr id="4" name="Rectangle 3"/>
          <p:cNvSpPr/>
          <p:nvPr/>
        </p:nvSpPr>
        <p:spPr>
          <a:xfrm>
            <a:off x="87258" y="507797"/>
            <a:ext cx="7534356" cy="3262432"/>
          </a:xfrm>
          <a:prstGeom prst="rect">
            <a:avLst/>
          </a:prstGeom>
        </p:spPr>
        <p:txBody>
          <a:bodyPr wrap="square">
            <a:spAutoFit/>
          </a:bodyPr>
          <a:lstStyle/>
          <a:p>
            <a:r>
              <a:rPr lang="uk-UA" dirty="0" smtClean="0"/>
              <a:t>Асинхронні </a:t>
            </a:r>
            <a:r>
              <a:rPr lang="en-US" dirty="0" smtClean="0"/>
              <a:t>API </a:t>
            </a:r>
            <a:r>
              <a:rPr lang="uk-UA" u="sng" dirty="0" smtClean="0"/>
              <a:t>надають відповідь</a:t>
            </a:r>
            <a:r>
              <a:rPr lang="uk-UA" dirty="0" smtClean="0"/>
              <a:t>, що означає, що запит отримано, </a:t>
            </a:r>
            <a:r>
              <a:rPr lang="uk-UA" u="sng" dirty="0" smtClean="0"/>
              <a:t>але ця відповідь не містить жодних фактичних даних</a:t>
            </a:r>
            <a:r>
              <a:rPr lang="uk-UA" dirty="0" smtClean="0"/>
              <a:t>. С</a:t>
            </a:r>
            <a:r>
              <a:rPr lang="uk-UA" u="sng" dirty="0" smtClean="0"/>
              <a:t>ервер обробляє запит, що може зайняти деякий час, і надсилає сповіщення (або запускає зворотний виклик) з даними після обробки запиту</a:t>
            </a:r>
            <a:r>
              <a:rPr lang="uk-UA" dirty="0" smtClean="0"/>
              <a:t>. Потім клієнт може діяти на основі цих даних. </a:t>
            </a:r>
            <a:r>
              <a:rPr lang="en-US" dirty="0" smtClean="0"/>
              <a:t>API </a:t>
            </a:r>
            <a:r>
              <a:rPr lang="uk-UA" dirty="0" smtClean="0"/>
              <a:t>зазвичай розроблені як асинхронні, коли запит є дією, яка займає деякий час для обробки сервером, або якщо дані недоступні. </a:t>
            </a:r>
            <a:endParaRPr lang="uk-UA" dirty="0" smtClean="0"/>
          </a:p>
          <a:p>
            <a:endParaRPr lang="en-US" dirty="0" smtClean="0"/>
          </a:p>
          <a:p>
            <a:r>
              <a:rPr lang="uk-UA" sz="1600" i="1" dirty="0" smtClean="0"/>
              <a:t>Наприклад, якщо сервер повинен зробити запит до віддаленої служби для отримання даних, він не може гарантувати, що він отримає дані негайно, щоб відправити їх назад клієнту. Те, що </a:t>
            </a:r>
            <a:r>
              <a:rPr lang="en-US" sz="1600" i="1" dirty="0" smtClean="0"/>
              <a:t>API </a:t>
            </a:r>
            <a:r>
              <a:rPr lang="uk-UA" sz="1600" i="1" dirty="0" smtClean="0"/>
              <a:t>є асинхронним, не обов’язково означає, що клієнт не отримає дані негайно. Це лише означає, що негайна відповідь з даними не гарантується. </a:t>
            </a:r>
            <a:endParaRPr lang="uk-UA" sz="1600" i="1" dirty="0"/>
          </a:p>
        </p:txBody>
      </p:sp>
      <p:sp>
        <p:nvSpPr>
          <p:cNvPr id="5" name="Rectangle 4"/>
          <p:cNvSpPr/>
          <p:nvPr/>
        </p:nvSpPr>
        <p:spPr>
          <a:xfrm>
            <a:off x="13911" y="3770229"/>
            <a:ext cx="12178089" cy="3139321"/>
          </a:xfrm>
          <a:prstGeom prst="rect">
            <a:avLst/>
          </a:prstGeom>
        </p:spPr>
        <p:txBody>
          <a:bodyPr wrap="square">
            <a:spAutoFit/>
          </a:bodyPr>
          <a:lstStyle/>
          <a:p>
            <a:r>
              <a:rPr lang="uk-UA" b="1" dirty="0" smtClean="0"/>
              <a:t>Переваги асинхронного дизайну </a:t>
            </a:r>
            <a:r>
              <a:rPr lang="en-US" b="1" dirty="0" smtClean="0"/>
              <a:t>API </a:t>
            </a:r>
            <a:endParaRPr lang="ru-RU" b="1" dirty="0" smtClean="0"/>
          </a:p>
          <a:p>
            <a:r>
              <a:rPr lang="uk-UA" dirty="0" smtClean="0"/>
              <a:t>Асинхронні </a:t>
            </a:r>
            <a:r>
              <a:rPr lang="en-US" dirty="0" smtClean="0"/>
              <a:t>API </a:t>
            </a:r>
            <a:r>
              <a:rPr lang="uk-UA" dirty="0" smtClean="0"/>
              <a:t>дозволяють програмі продовжувати виконання без блокування протягом часу, який потрібен серверу для обробки запиту. В результаті </a:t>
            </a:r>
            <a:r>
              <a:rPr lang="uk-UA" u="sng" dirty="0" smtClean="0"/>
              <a:t>програма може мати кращу продуктивність</a:t>
            </a:r>
            <a:r>
              <a:rPr lang="uk-UA" dirty="0" smtClean="0"/>
              <a:t>, оскільки вона </a:t>
            </a:r>
            <a:r>
              <a:rPr lang="uk-UA" u="sng" dirty="0" smtClean="0"/>
              <a:t>може виконувати багато завдань </a:t>
            </a:r>
            <a:r>
              <a:rPr lang="uk-UA" dirty="0" smtClean="0"/>
              <a:t>і робити інші запити. Однак непотрібне або надмірне використання асинхронних викликів може мати протилежний вплив на продуктивність. </a:t>
            </a:r>
          </a:p>
          <a:p>
            <a:r>
              <a:rPr lang="uk-UA" b="1" dirty="0" smtClean="0"/>
              <a:t>Обробка на стороні клієнта </a:t>
            </a:r>
          </a:p>
          <a:p>
            <a:r>
              <a:rPr lang="uk-UA" dirty="0" smtClean="0"/>
              <a:t>При асинхронній обробці дизайн </a:t>
            </a:r>
            <a:r>
              <a:rPr lang="en-US" dirty="0" smtClean="0"/>
              <a:t>API </a:t>
            </a:r>
            <a:r>
              <a:rPr lang="uk-UA" dirty="0" smtClean="0"/>
              <a:t>на стороні сервера визначає, що ви хочете робити на стороні клієнта. Іноді клієнт може встановити механізм прослуховування або зворотного виклику для отримання цих сповіщень і обробки їх, коли вони отримані. Залежно від дизайну програми, вашому </a:t>
            </a:r>
            <a:r>
              <a:rPr lang="uk-UA" u="sng" dirty="0" smtClean="0"/>
              <a:t>клієнту також може знадобитися черга для зберігання запитів </a:t>
            </a:r>
            <a:r>
              <a:rPr lang="uk-UA" dirty="0" smtClean="0"/>
              <a:t>для підтримки замовлення для обробки. Інші конструкції </a:t>
            </a:r>
            <a:r>
              <a:rPr lang="en-US" dirty="0" smtClean="0"/>
              <a:t>API </a:t>
            </a:r>
            <a:r>
              <a:rPr lang="uk-UA" dirty="0" smtClean="0"/>
              <a:t>потребують, щоб клієнт мав механізм опитування, щоб дізнатися статус і перебіг даного запиту. </a:t>
            </a:r>
            <a:endParaRPr lang="uk-UA" dirty="0"/>
          </a:p>
        </p:txBody>
      </p:sp>
    </p:spTree>
    <p:extLst>
      <p:ext uri="{BB962C8B-B14F-4D97-AF65-F5344CB8AC3E}">
        <p14:creationId xmlns:p14="http://schemas.microsoft.com/office/powerpoint/2010/main" val="10492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925" y="271604"/>
            <a:ext cx="11497901" cy="6346479"/>
          </a:xfrm>
        </p:spPr>
        <p:txBody>
          <a:bodyPr>
            <a:normAutofit/>
          </a:bodyPr>
          <a:lstStyle/>
          <a:p>
            <a:pPr marL="0" indent="0" algn="ctr">
              <a:buNone/>
            </a:pPr>
            <a:r>
              <a:rPr lang="uk-UA" sz="1800" b="1" dirty="0" smtClean="0"/>
              <a:t>Архітектурні стилі </a:t>
            </a:r>
            <a:r>
              <a:rPr lang="en-US" sz="1800" b="1" dirty="0" smtClean="0"/>
              <a:t>API </a:t>
            </a:r>
            <a:endParaRPr lang="ru-RU" sz="1800" b="1" dirty="0" smtClean="0"/>
          </a:p>
          <a:p>
            <a:pPr marL="0" indent="0">
              <a:buNone/>
            </a:pPr>
            <a:r>
              <a:rPr lang="uk-UA" sz="1800" b="1" dirty="0" smtClean="0"/>
              <a:t>Поширені архітектурні стилі </a:t>
            </a:r>
            <a:endParaRPr lang="en-US" sz="1800" b="1" dirty="0" smtClean="0"/>
          </a:p>
          <a:p>
            <a:pPr marL="0" indent="0">
              <a:buNone/>
            </a:pPr>
            <a:r>
              <a:rPr lang="uk-UA" sz="1800" dirty="0" smtClean="0"/>
              <a:t>Програма визначає, як треті сторони взаємодіють з нею, а це означає, що немає «стандартного» способу створення </a:t>
            </a:r>
            <a:r>
              <a:rPr lang="en-US" sz="1800" dirty="0" smtClean="0"/>
              <a:t>API. </a:t>
            </a:r>
            <a:r>
              <a:rPr lang="uk-UA" sz="1800" dirty="0" smtClean="0"/>
              <a:t>Однак, незважаючи на те, що технічно програма може виявити </a:t>
            </a:r>
            <a:r>
              <a:rPr lang="uk-UA" sz="1800" dirty="0" smtClean="0"/>
              <a:t>будь-який довільний </a:t>
            </a:r>
            <a:r>
              <a:rPr lang="uk-UA" sz="1800" dirty="0" smtClean="0"/>
              <a:t>інтерфейс, найкраща практика — слідувати стандартам, протоколам і специфічним архітектурним стилям. </a:t>
            </a:r>
            <a:endParaRPr lang="en-US" sz="1800" dirty="0" smtClean="0"/>
          </a:p>
          <a:p>
            <a:pPr marL="0" indent="0">
              <a:buNone/>
            </a:pPr>
            <a:r>
              <a:rPr lang="uk-UA" sz="1800" dirty="0" smtClean="0"/>
              <a:t>Завдяки цьому споживачам </a:t>
            </a:r>
            <a:r>
              <a:rPr lang="en-US" sz="1800" dirty="0" smtClean="0"/>
              <a:t>API </a:t>
            </a:r>
            <a:r>
              <a:rPr lang="uk-UA" sz="1800" dirty="0" smtClean="0"/>
              <a:t>буде набагато легше вивчити і зрозуміти </a:t>
            </a:r>
            <a:r>
              <a:rPr lang="en-US" sz="1800" dirty="0" smtClean="0"/>
              <a:t>API, </a:t>
            </a:r>
            <a:r>
              <a:rPr lang="uk-UA" sz="1800" dirty="0" smtClean="0"/>
              <a:t>оскільки поняття вже знайомі. </a:t>
            </a:r>
            <a:endParaRPr lang="en-US" sz="1800" dirty="0" smtClean="0"/>
          </a:p>
          <a:p>
            <a:pPr marL="0" indent="0">
              <a:buNone/>
            </a:pPr>
            <a:endParaRPr lang="en-US" sz="1800" dirty="0"/>
          </a:p>
          <a:p>
            <a:pPr marL="0" indent="0">
              <a:buNone/>
            </a:pPr>
            <a:r>
              <a:rPr lang="uk-UA" sz="1800" dirty="0" smtClean="0"/>
              <a:t>Три найпопулярніші типи архітектурних стилів </a:t>
            </a:r>
            <a:r>
              <a:rPr lang="en-US" sz="1800" dirty="0" smtClean="0"/>
              <a:t>API – </a:t>
            </a:r>
            <a:r>
              <a:rPr lang="uk-UA" sz="1800" dirty="0" smtClean="0"/>
              <a:t>це </a:t>
            </a:r>
            <a:endParaRPr lang="en-US" sz="1800" dirty="0" smtClean="0"/>
          </a:p>
          <a:p>
            <a:r>
              <a:rPr lang="en-US" sz="1800" dirty="0" smtClean="0"/>
              <a:t>RPC</a:t>
            </a:r>
            <a:endParaRPr lang="en-US" sz="1800" dirty="0" smtClean="0"/>
          </a:p>
          <a:p>
            <a:r>
              <a:rPr lang="en-US" sz="1800" dirty="0" smtClean="0"/>
              <a:t>SOAP</a:t>
            </a:r>
          </a:p>
          <a:p>
            <a:r>
              <a:rPr lang="en-US" sz="1800" dirty="0" smtClean="0"/>
              <a:t>REST</a:t>
            </a:r>
            <a:endParaRPr lang="uk-UA" sz="1800" dirty="0"/>
          </a:p>
        </p:txBody>
      </p:sp>
    </p:spTree>
    <p:extLst>
      <p:ext uri="{BB962C8B-B14F-4D97-AF65-F5344CB8AC3E}">
        <p14:creationId xmlns:p14="http://schemas.microsoft.com/office/powerpoint/2010/main" val="1710576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821" y="217283"/>
            <a:ext cx="11497901" cy="6346479"/>
          </a:xfrm>
        </p:spPr>
        <p:txBody>
          <a:bodyPr>
            <a:normAutofit/>
          </a:bodyPr>
          <a:lstStyle/>
          <a:p>
            <a:pPr marL="0" indent="0" algn="ctr">
              <a:buNone/>
            </a:pPr>
            <a:r>
              <a:rPr lang="en-US" sz="2000" b="1" dirty="0" smtClean="0"/>
              <a:t>RPC </a:t>
            </a:r>
          </a:p>
          <a:p>
            <a:pPr marL="0" indent="0">
              <a:buNone/>
            </a:pPr>
            <a:r>
              <a:rPr lang="uk-UA" sz="1800" b="1" dirty="0" smtClean="0"/>
              <a:t>Віддалений виклик процедур (</a:t>
            </a:r>
            <a:r>
              <a:rPr lang="en-US" sz="1800" b="1" dirty="0" smtClean="0"/>
              <a:t>Remote Procedure Call  - RPC) </a:t>
            </a:r>
            <a:r>
              <a:rPr lang="en-US" sz="1800" dirty="0" smtClean="0"/>
              <a:t>— </a:t>
            </a:r>
            <a:r>
              <a:rPr lang="uk-UA" sz="1800" dirty="0" smtClean="0"/>
              <a:t>це модель запиту-відповіді, яка дозволяє додатку (ді</a:t>
            </a:r>
            <a:r>
              <a:rPr lang="uk-UA" sz="1800" dirty="0"/>
              <a:t>є</a:t>
            </a:r>
            <a:r>
              <a:rPr lang="uk-UA" sz="1800" dirty="0" smtClean="0"/>
              <a:t> як клієнт) здійснювати виклик процедури до іншої програми (діючий як сервер). «Серверна» програма зазвичай розташована в іншій системі в мережі. У </a:t>
            </a:r>
            <a:r>
              <a:rPr lang="en-US" sz="1800" dirty="0" smtClean="0"/>
              <a:t>RPC </a:t>
            </a:r>
            <a:r>
              <a:rPr lang="uk-UA" sz="1800" dirty="0" smtClean="0"/>
              <a:t>клієнт зазвичай не знає, що запит процедури виконується віддалено, оскільки запит надходить до рівня, який приховує ці деталі. Що стосується клієнта, ці виклики процедур є просто діями, які він хоче виконати. Іншими словами, для клієнта віддалений виклик процедури є просто методом з аргументами. Коли його викликають, виконується метод і повертаються результати. </a:t>
            </a:r>
            <a:endParaRPr lang="uk-UA" sz="1800" dirty="0"/>
          </a:p>
        </p:txBody>
      </p:sp>
      <p:pic>
        <p:nvPicPr>
          <p:cNvPr id="2" name="Picture 1"/>
          <p:cNvPicPr>
            <a:picLocks noChangeAspect="1"/>
          </p:cNvPicPr>
          <p:nvPr/>
        </p:nvPicPr>
        <p:blipFill>
          <a:blip r:embed="rId2"/>
          <a:stretch>
            <a:fillRect/>
          </a:stretch>
        </p:blipFill>
        <p:spPr>
          <a:xfrm>
            <a:off x="6353761" y="2534971"/>
            <a:ext cx="5838239" cy="3879456"/>
          </a:xfrm>
          <a:prstGeom prst="rect">
            <a:avLst/>
          </a:prstGeom>
        </p:spPr>
      </p:pic>
      <p:sp>
        <p:nvSpPr>
          <p:cNvPr id="4" name="Rectangle 3"/>
          <p:cNvSpPr/>
          <p:nvPr/>
        </p:nvSpPr>
        <p:spPr>
          <a:xfrm>
            <a:off x="138821" y="2471596"/>
            <a:ext cx="6013903" cy="3416320"/>
          </a:xfrm>
          <a:prstGeom prst="rect">
            <a:avLst/>
          </a:prstGeom>
        </p:spPr>
        <p:txBody>
          <a:bodyPr wrap="square">
            <a:spAutoFit/>
          </a:bodyPr>
          <a:lstStyle/>
          <a:p>
            <a:r>
              <a:rPr lang="uk-UA" dirty="0" smtClean="0"/>
              <a:t>У найбільш поширеному використанні </a:t>
            </a:r>
            <a:r>
              <a:rPr lang="en-US" dirty="0" smtClean="0"/>
              <a:t>RPC </a:t>
            </a:r>
            <a:r>
              <a:rPr lang="uk-UA" dirty="0" smtClean="0"/>
              <a:t>клієнт робить синхронний запит до сервера і блокується, поки сервер обробляє запит. Коли сервер виконує запит, він надсилає відповідь клієнту, який розблокує його процес. (Це не стосується асинхронних запитів.) </a:t>
            </a:r>
            <a:r>
              <a:rPr lang="en-US" dirty="0" smtClean="0"/>
              <a:t>RPC — </a:t>
            </a:r>
            <a:r>
              <a:rPr lang="uk-UA" dirty="0" smtClean="0"/>
              <a:t>це стиль </a:t>
            </a:r>
            <a:r>
              <a:rPr lang="en-US" dirty="0" smtClean="0"/>
              <a:t>API, </a:t>
            </a:r>
            <a:r>
              <a:rPr lang="uk-UA" dirty="0" smtClean="0"/>
              <a:t>який можна застосувати до різних транспортних протоколів. </a:t>
            </a:r>
          </a:p>
          <a:p>
            <a:endParaRPr lang="uk-UA" dirty="0"/>
          </a:p>
          <a:p>
            <a:r>
              <a:rPr lang="uk-UA" dirty="0" smtClean="0"/>
              <a:t>Приклади реалізації включають: </a:t>
            </a:r>
            <a:endParaRPr lang="en-US" dirty="0" smtClean="0"/>
          </a:p>
          <a:p>
            <a:pPr marL="285750" indent="-285750">
              <a:buFont typeface="Arial" panose="020B0604020202020204" pitchFamily="34" charset="0"/>
              <a:buChar char="•"/>
            </a:pPr>
            <a:r>
              <a:rPr lang="en-US" dirty="0" smtClean="0"/>
              <a:t>XML-RPC </a:t>
            </a:r>
          </a:p>
          <a:p>
            <a:pPr marL="285750" indent="-285750">
              <a:buFont typeface="Arial" panose="020B0604020202020204" pitchFamily="34" charset="0"/>
              <a:buChar char="•"/>
            </a:pPr>
            <a:r>
              <a:rPr lang="en-US" dirty="0" smtClean="0"/>
              <a:t>JSON-RPC </a:t>
            </a:r>
          </a:p>
          <a:p>
            <a:pPr marL="285750" indent="-285750">
              <a:buFont typeface="Arial" panose="020B0604020202020204" pitchFamily="34" charset="0"/>
              <a:buChar char="•"/>
            </a:pPr>
            <a:r>
              <a:rPr lang="en-US" dirty="0" smtClean="0"/>
              <a:t>NFS (Network File System - </a:t>
            </a:r>
            <a:r>
              <a:rPr lang="uk-UA" dirty="0" smtClean="0"/>
              <a:t>Мережева файлова система) </a:t>
            </a:r>
            <a:endParaRPr lang="en-US" dirty="0" smtClean="0"/>
          </a:p>
          <a:p>
            <a:pPr marL="285750" indent="-285750">
              <a:buFont typeface="Arial" panose="020B0604020202020204" pitchFamily="34" charset="0"/>
              <a:buChar char="•"/>
            </a:pPr>
            <a:r>
              <a:rPr lang="en-US" dirty="0" smtClean="0"/>
              <a:t>Simple Object Access Protocol (SOAP) </a:t>
            </a:r>
            <a:endParaRPr lang="uk-UA" dirty="0"/>
          </a:p>
        </p:txBody>
      </p:sp>
    </p:spTree>
    <p:extLst>
      <p:ext uri="{BB962C8B-B14F-4D97-AF65-F5344CB8AC3E}">
        <p14:creationId xmlns:p14="http://schemas.microsoft.com/office/powerpoint/2010/main" val="3115676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9954</Words>
  <Application>Microsoft Office PowerPoint</Application>
  <PresentationFormat>Widescreen</PresentationFormat>
  <Paragraphs>622</Paragraphs>
  <Slides>63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Calibri Light</vt:lpstr>
      <vt:lpstr>Office Theme</vt:lpstr>
      <vt:lpstr>ЛЕКЦІЯ 3  Сутність і основи використання API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 Understanding and Using APIs Content </dc:title>
  <dc:creator>Пользователь Windows</dc:creator>
  <cp:lastModifiedBy>Пользователь Windows</cp:lastModifiedBy>
  <cp:revision>40</cp:revision>
  <dcterms:created xsi:type="dcterms:W3CDTF">2022-02-18T10:35:48Z</dcterms:created>
  <dcterms:modified xsi:type="dcterms:W3CDTF">2022-02-22T09:19:17Z</dcterms:modified>
</cp:coreProperties>
</file>