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91" r:id="rId3"/>
    <p:sldId id="294" r:id="rId4"/>
    <p:sldId id="295" r:id="rId5"/>
    <p:sldId id="304" r:id="rId6"/>
    <p:sldId id="303" r:id="rId7"/>
    <p:sldId id="300" r:id="rId8"/>
    <p:sldId id="299" r:id="rId9"/>
    <p:sldId id="305" r:id="rId10"/>
    <p:sldId id="298" r:id="rId11"/>
    <p:sldId id="306" r:id="rId12"/>
    <p:sldId id="307" r:id="rId13"/>
    <p:sldId id="308" r:id="rId14"/>
    <p:sldId id="309" r:id="rId15"/>
    <p:sldId id="310" r:id="rId16"/>
    <p:sldId id="314" r:id="rId17"/>
    <p:sldId id="313" r:id="rId18"/>
    <p:sldId id="312" r:id="rId19"/>
    <p:sldId id="327" r:id="rId20"/>
    <p:sldId id="297" r:id="rId21"/>
    <p:sldId id="315" r:id="rId22"/>
    <p:sldId id="320" r:id="rId23"/>
    <p:sldId id="323" r:id="rId24"/>
    <p:sldId id="317" r:id="rId25"/>
    <p:sldId id="321" r:id="rId26"/>
    <p:sldId id="318" r:id="rId27"/>
    <p:sldId id="319" r:id="rId28"/>
    <p:sldId id="322" r:id="rId29"/>
    <p:sldId id="326" r:id="rId30"/>
    <p:sldId id="325" r:id="rId31"/>
    <p:sldId id="324" r:id="rId32"/>
    <p:sldId id="316" r:id="rId33"/>
    <p:sldId id="302" r:id="rId34"/>
    <p:sldId id="333" r:id="rId35"/>
    <p:sldId id="334" r:id="rId36"/>
    <p:sldId id="331" r:id="rId37"/>
    <p:sldId id="332" r:id="rId38"/>
    <p:sldId id="330" r:id="rId39"/>
    <p:sldId id="329" r:id="rId40"/>
    <p:sldId id="328" r:id="rId41"/>
    <p:sldId id="335" r:id="rId42"/>
    <p:sldId id="28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9" autoAdjust="0"/>
  </p:normalViewPr>
  <p:slideViewPr>
    <p:cSldViewPr snapToGrid="0">
      <p:cViewPr varScale="1">
        <p:scale>
          <a:sx n="93" d="100"/>
          <a:sy n="93" d="100"/>
        </p:scale>
        <p:origin x="7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08.05.2025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9768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7F80809-8795-4E7B-93FD-BE6422B3B6EB}" type="datetimeFigureOut">
              <a:rPr lang="uk-UA" smtClean="0"/>
              <a:t>08.05.2025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08730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7F80809-8795-4E7B-93FD-BE6422B3B6EB}" type="datetimeFigureOut">
              <a:rPr lang="uk-UA" smtClean="0"/>
              <a:t>08.05.2025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09500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7F80809-8795-4E7B-93FD-BE6422B3B6EB}" type="datetimeFigureOut">
              <a:rPr lang="uk-UA" smtClean="0"/>
              <a:t>08.05.2025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758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7F80809-8795-4E7B-93FD-BE6422B3B6EB}" type="datetimeFigureOut">
              <a:rPr lang="uk-UA" smtClean="0"/>
              <a:t>08.05.2025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61027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uk-UA"/>
              <a:t>Клацніть, щоб відредагувати стилі зразків тексту</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uk-UA"/>
              <a:t>Клацніть, щоб відредагувати стилі зразків тексту</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7F80809-8795-4E7B-93FD-BE6422B3B6EB}" type="datetimeFigureOut">
              <a:rPr lang="uk-UA" smtClean="0"/>
              <a:t>08.05.2025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65064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7F80809-8795-4E7B-93FD-BE6422B3B6EB}" type="datetimeFigureOut">
              <a:rPr lang="uk-UA" smtClean="0"/>
              <a:t>08.05.2025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02707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08.05.2025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126170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08.05.2025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2726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08.05.2025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9693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uk-UA"/>
              <a:t>Клацніть, щоб редагувати стиль зразка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08.05.2025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3266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7F80809-8795-4E7B-93FD-BE6422B3B6EB}" type="datetimeFigureOut">
              <a:rPr lang="uk-UA" smtClean="0"/>
              <a:t>08.05.2025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83810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20000" y="2505075"/>
            <a:ext cx="5025216"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319840" y="2505075"/>
            <a:ext cx="503554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08.05.2025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2936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7F80809-8795-4E7B-93FD-BE6422B3B6EB}" type="datetimeFigureOut">
              <a:rPr lang="uk-UA" smtClean="0"/>
              <a:t>08.05.2025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86748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08.05.2025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73719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7F80809-8795-4E7B-93FD-BE6422B3B6EB}" type="datetimeFigureOut">
              <a:rPr lang="uk-UA" smtClean="0"/>
              <a:t>08.05.2025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54249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7F80809-8795-4E7B-93FD-BE6422B3B6EB}" type="datetimeFigureOut">
              <a:rPr lang="uk-UA" smtClean="0"/>
              <a:t>08.05.2025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81571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7F80809-8795-4E7B-93FD-BE6422B3B6EB}" type="datetimeFigureOut">
              <a:rPr lang="uk-UA" smtClean="0"/>
              <a:t>08.05.2025</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30824999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0780" y="443621"/>
            <a:ext cx="11108602" cy="4227968"/>
          </a:xfrm>
        </p:spPr>
        <p:txBody>
          <a:bodyPr>
            <a:normAutofit fontScale="90000"/>
          </a:bodyPr>
          <a:lstStyle/>
          <a:p>
            <a:r>
              <a:rPr lang="uk-UA" dirty="0">
                <a:latin typeface="Times New Roman" panose="02020603050405020304" pitchFamily="18" charset="0"/>
                <a:cs typeface="Times New Roman" panose="02020603050405020304" pitchFamily="18" charset="0"/>
              </a:rPr>
              <a:t>Введення в спеціальність</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Лекція 8</a:t>
            </a: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66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3881" y="156271"/>
            <a:ext cx="4216470" cy="555057"/>
          </a:xfrm>
        </p:spPr>
        <p:txBody>
          <a:bodyPr>
            <a:normAutofit fontScale="90000"/>
          </a:bodyPr>
          <a:lstStyle/>
          <a:p>
            <a:r>
              <a:rPr lang="en-US" dirty="0">
                <a:latin typeface="Times New Roman" panose="02020603050405020304" pitchFamily="18" charset="0"/>
                <a:cs typeface="Times New Roman" panose="02020603050405020304" pitchFamily="18" charset="0"/>
              </a:rPr>
              <a:t>RIP</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0282" y="658678"/>
            <a:ext cx="11040782" cy="685637"/>
          </a:xfrm>
        </p:spPr>
        <p:txBody>
          <a:bodyPr>
            <a:normAutofit fontScale="40000" lnSpcReduction="20000"/>
          </a:bodyPr>
          <a:lstStyle/>
          <a:p>
            <a:pPr marL="0" indent="0">
              <a:lnSpc>
                <a:spcPct val="110000"/>
              </a:lnSpc>
              <a:spcBef>
                <a:spcPct val="0"/>
              </a:spcBef>
              <a:buNone/>
            </a:pPr>
            <a:r>
              <a:rPr lang="uk-UA"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Оперує </a:t>
            </a:r>
            <a:r>
              <a:rPr lang="uk-UA"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хопами</a:t>
            </a:r>
            <a:r>
              <a:rPr lang="uk-UA"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як метрикою маршрутизації. </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Максимальна </a:t>
            </a:r>
            <a:r>
              <a:rPr lang="ru-RU"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кількість</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a:t>
            </a:r>
            <a:r>
              <a:rPr lang="ru-RU"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хопів</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дозволена в  RIP — 15 (метрика 16 </a:t>
            </a:r>
            <a:r>
              <a:rPr lang="ru-RU"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означає</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a:t>
            </a:r>
            <a:r>
              <a:rPr lang="ru-RU"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нескінченно</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велику метрику», </a:t>
            </a:r>
            <a:r>
              <a:rPr lang="ru-RU"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тобто</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a:t>
            </a:r>
            <a:r>
              <a:rPr lang="ru-RU"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недосяжний</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сегмент </a:t>
            </a:r>
            <a:r>
              <a:rPr lang="ru-RU" sz="4900" dirty="0" err="1">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мережі</a:t>
            </a:r>
            <a:r>
              <a:rPr lang="ru-RU"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a:t>
            </a:r>
            <a:endParaRPr lang="uk-UA" sz="49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67465" y="1977303"/>
            <a:ext cx="5200650" cy="2438400"/>
          </a:xfrm>
          <a:prstGeom prst="rect">
            <a:avLst/>
          </a:prstGeom>
        </p:spPr>
      </p:pic>
      <p:sp>
        <p:nvSpPr>
          <p:cNvPr id="5" name="TextBox 4"/>
          <p:cNvSpPr txBox="1"/>
          <p:nvPr/>
        </p:nvSpPr>
        <p:spPr>
          <a:xfrm>
            <a:off x="1481714" y="1607971"/>
            <a:ext cx="2564035" cy="369332"/>
          </a:xfrm>
          <a:prstGeom prst="rect">
            <a:avLst/>
          </a:prstGeom>
          <a:noFill/>
        </p:spPr>
        <p:txBody>
          <a:bodyPr wrap="none" rtlCol="0">
            <a:spAutoFit/>
          </a:bodyPr>
          <a:lstStyle/>
          <a:p>
            <a:r>
              <a:rPr lang="uk-UA" dirty="0">
                <a:latin typeface="Times New Roman" panose="02020603050405020304" pitchFamily="18" charset="0"/>
                <a:cs typeface="Times New Roman" panose="02020603050405020304" pitchFamily="18" charset="0"/>
              </a:rPr>
              <a:t>Формат пакету </a:t>
            </a:r>
            <a:r>
              <a:rPr lang="en-US" dirty="0">
                <a:latin typeface="Times New Roman" panose="02020603050405020304" pitchFamily="18" charset="0"/>
                <a:cs typeface="Times New Roman" panose="02020603050405020304" pitchFamily="18" charset="0"/>
              </a:rPr>
              <a:t>RIP ver.2</a:t>
            </a:r>
            <a:endParaRPr lang="uk-UA"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704573" y="1857675"/>
            <a:ext cx="6096000" cy="2462213"/>
          </a:xfrm>
          <a:prstGeom prst="rect">
            <a:avLst/>
          </a:prstGeom>
        </p:spPr>
        <p:txBody>
          <a:bodyPr>
            <a:spAutoFit/>
          </a:bodyPr>
          <a:lstStyle/>
          <a:p>
            <a:r>
              <a:rPr lang="en-US" sz="1400" i="1" dirty="0">
                <a:latin typeface="Times New Roman" panose="02020603050405020304" pitchFamily="18" charset="0"/>
                <a:cs typeface="Times New Roman" panose="02020603050405020304" pitchFamily="18" charset="0"/>
              </a:rPr>
              <a:t>Address Family Identifier</a:t>
            </a:r>
            <a:r>
              <a:rPr lang="en-US" sz="1400" dirty="0">
                <a:latin typeface="Times New Roman" panose="02020603050405020304" pitchFamily="18" charset="0"/>
                <a:cs typeface="Times New Roman" panose="02020603050405020304" pitchFamily="18" charset="0"/>
              </a:rPr>
              <a:t> — (AFI) </a:t>
            </a:r>
            <a:r>
              <a:rPr lang="uk-UA" sz="1400" dirty="0">
                <a:latin typeface="Times New Roman" panose="02020603050405020304" pitchFamily="18" charset="0"/>
                <a:cs typeface="Times New Roman" panose="02020603050405020304" pitchFamily="18" charset="0"/>
              </a:rPr>
              <a:t>Тип адреси, звичайно підтримується тільки запис </a:t>
            </a:r>
            <a:r>
              <a:rPr lang="en-US" sz="1400" dirty="0">
                <a:latin typeface="Times New Roman" panose="02020603050405020304" pitchFamily="18" charset="0"/>
                <a:cs typeface="Times New Roman" panose="02020603050405020304" pitchFamily="18" charset="0"/>
              </a:rPr>
              <a:t>AF_INET, </a:t>
            </a:r>
            <a:r>
              <a:rPr lang="uk-UA" sz="1400" dirty="0">
                <a:latin typeface="Times New Roman" panose="02020603050405020304" pitchFamily="18" charset="0"/>
                <a:cs typeface="Times New Roman" panose="02020603050405020304" pitchFamily="18" charset="0"/>
              </a:rPr>
              <a:t>яке дорівнює 2 (тобто використовується для протоколу </a:t>
            </a:r>
            <a:r>
              <a:rPr lang="en-US" sz="1400" dirty="0">
                <a:latin typeface="Times New Roman" panose="02020603050405020304" pitchFamily="18" charset="0"/>
                <a:cs typeface="Times New Roman" panose="02020603050405020304" pitchFamily="18" charset="0"/>
              </a:rPr>
              <a:t>IP)</a:t>
            </a:r>
          </a:p>
          <a:p>
            <a:r>
              <a:rPr lang="en-US" sz="1400" i="1" dirty="0">
                <a:latin typeface="Times New Roman" panose="02020603050405020304" pitchFamily="18" charset="0"/>
                <a:cs typeface="Times New Roman" panose="02020603050405020304" pitchFamily="18" charset="0"/>
              </a:rPr>
              <a:t>Route Tag</a:t>
            </a:r>
            <a:r>
              <a:rPr lang="en-US" sz="1400" dirty="0">
                <a:latin typeface="Times New Roman" panose="02020603050405020304" pitchFamily="18" charset="0"/>
                <a:cs typeface="Times New Roman" panose="02020603050405020304" pitchFamily="18" charset="0"/>
              </a:rPr>
              <a:t> — (RT) </a:t>
            </a:r>
            <a:r>
              <a:rPr lang="uk-UA" sz="1400" dirty="0">
                <a:latin typeface="Times New Roman" panose="02020603050405020304" pitchFamily="18" charset="0"/>
                <a:cs typeface="Times New Roman" panose="02020603050405020304" pitchFamily="18" charset="0"/>
              </a:rPr>
              <a:t>Тег маршруту. Призначений для поділу «внутрішніх» маршрутів від «зовнішніх», взяті наприклад з іншого </a:t>
            </a:r>
            <a:r>
              <a:rPr lang="en-US" sz="1400" dirty="0">
                <a:latin typeface="Times New Roman" panose="02020603050405020304" pitchFamily="18" charset="0"/>
                <a:cs typeface="Times New Roman" panose="02020603050405020304" pitchFamily="18" charset="0"/>
              </a:rPr>
              <a:t>IGP </a:t>
            </a:r>
            <a:r>
              <a:rPr lang="uk-UA" sz="1400" dirty="0">
                <a:latin typeface="Times New Roman" panose="02020603050405020304" pitchFamily="18" charset="0"/>
                <a:cs typeface="Times New Roman" panose="02020603050405020304" pitchFamily="18" charset="0"/>
              </a:rPr>
              <a:t>або </a:t>
            </a:r>
            <a:r>
              <a:rPr lang="en-US" sz="1400" dirty="0">
                <a:latin typeface="Times New Roman" panose="02020603050405020304" pitchFamily="18" charset="0"/>
                <a:cs typeface="Times New Roman" panose="02020603050405020304" pitchFamily="18" charset="0"/>
              </a:rPr>
              <a:t>EGP</a:t>
            </a:r>
          </a:p>
          <a:p>
            <a:r>
              <a:rPr lang="en-US" sz="1400" i="1" dirty="0">
                <a:latin typeface="Times New Roman" panose="02020603050405020304" pitchFamily="18" charset="0"/>
                <a:cs typeface="Times New Roman" panose="02020603050405020304" pitchFamily="18" charset="0"/>
              </a:rPr>
              <a:t>IP Address</a:t>
            </a:r>
            <a:r>
              <a:rPr lang="en-US" sz="1400" dirty="0">
                <a:latin typeface="Times New Roman" panose="02020603050405020304" pitchFamily="18" charset="0"/>
                <a:cs typeface="Times New Roman" panose="02020603050405020304" pitchFamily="18" charset="0"/>
              </a:rPr>
              <a:t> — IP </a:t>
            </a:r>
            <a:r>
              <a:rPr lang="uk-UA" sz="1400" dirty="0">
                <a:latin typeface="Times New Roman" panose="02020603050405020304" pitchFamily="18" charset="0"/>
                <a:cs typeface="Times New Roman" panose="02020603050405020304" pitchFamily="18" charset="0"/>
              </a:rPr>
              <a:t>адреса місця призначення</a:t>
            </a:r>
          </a:p>
          <a:p>
            <a:r>
              <a:rPr lang="en-US" sz="1400" i="1" dirty="0">
                <a:latin typeface="Times New Roman" panose="02020603050405020304" pitchFamily="18" charset="0"/>
                <a:cs typeface="Times New Roman" panose="02020603050405020304" pitchFamily="18" charset="0"/>
              </a:rPr>
              <a:t>Subnet Mask</a:t>
            </a:r>
            <a:r>
              <a:rPr lang="en-US" sz="1400" dirty="0">
                <a:latin typeface="Times New Roman" panose="02020603050405020304" pitchFamily="18" charset="0"/>
                <a:cs typeface="Times New Roman" panose="02020603050405020304" pitchFamily="18" charset="0"/>
              </a:rPr>
              <a:t> — </a:t>
            </a:r>
            <a:r>
              <a:rPr lang="uk-UA" sz="1400" dirty="0">
                <a:latin typeface="Times New Roman" panose="02020603050405020304" pitchFamily="18" charset="0"/>
                <a:cs typeface="Times New Roman" panose="02020603050405020304" pitchFamily="18" charset="0"/>
              </a:rPr>
              <a:t>Маска підмережі</a:t>
            </a:r>
          </a:p>
          <a:p>
            <a:r>
              <a:rPr lang="en-US" sz="1400" i="1" dirty="0">
                <a:latin typeface="Times New Roman" panose="02020603050405020304" pitchFamily="18" charset="0"/>
                <a:cs typeface="Times New Roman" panose="02020603050405020304" pitchFamily="18" charset="0"/>
              </a:rPr>
              <a:t>Next Hop</a:t>
            </a:r>
            <a:r>
              <a:rPr lang="en-US" sz="1400" dirty="0">
                <a:latin typeface="Times New Roman" panose="02020603050405020304" pitchFamily="18" charset="0"/>
                <a:cs typeface="Times New Roman" panose="02020603050405020304" pitchFamily="18" charset="0"/>
              </a:rPr>
              <a:t> — </a:t>
            </a:r>
            <a:r>
              <a:rPr lang="uk-UA" sz="1400" dirty="0">
                <a:latin typeface="Times New Roman" panose="02020603050405020304" pitchFamily="18" charset="0"/>
                <a:cs typeface="Times New Roman" panose="02020603050405020304" pitchFamily="18" charset="0"/>
              </a:rPr>
              <a:t>Наступний хоп. Містить </a:t>
            </a:r>
            <a:r>
              <a:rPr lang="en-US" sz="1400" dirty="0">
                <a:latin typeface="Times New Roman" panose="02020603050405020304" pitchFamily="18" charset="0"/>
                <a:cs typeface="Times New Roman" panose="02020603050405020304" pitchFamily="18" charset="0"/>
              </a:rPr>
              <a:t>IP </a:t>
            </a:r>
            <a:r>
              <a:rPr lang="uk-UA" sz="1400" dirty="0">
                <a:latin typeface="Times New Roman" panose="02020603050405020304" pitchFamily="18" charset="0"/>
                <a:cs typeface="Times New Roman" panose="02020603050405020304" pitchFamily="18" charset="0"/>
              </a:rPr>
              <a:t>адреса маршрутизатора до місця призначення. Значення 0.0.0.0 — </a:t>
            </a:r>
            <a:r>
              <a:rPr lang="uk-UA" sz="1400" dirty="0" err="1">
                <a:latin typeface="Times New Roman" panose="02020603050405020304" pitchFamily="18" charset="0"/>
                <a:cs typeface="Times New Roman" panose="02020603050405020304" pitchFamily="18" charset="0"/>
              </a:rPr>
              <a:t>хопом</a:t>
            </a:r>
            <a:r>
              <a:rPr lang="uk-UA" sz="1400" dirty="0">
                <a:latin typeface="Times New Roman" panose="02020603050405020304" pitchFamily="18" charset="0"/>
                <a:cs typeface="Times New Roman" panose="02020603050405020304" pitchFamily="18" charset="0"/>
              </a:rPr>
              <a:t> до місця призначення є відправник пакета. Незамінне, якщо протокол </a:t>
            </a:r>
            <a:r>
              <a:rPr lang="en-US" sz="1400" dirty="0">
                <a:latin typeface="Times New Roman" panose="02020603050405020304" pitchFamily="18" charset="0"/>
                <a:cs typeface="Times New Roman" panose="02020603050405020304" pitchFamily="18" charset="0"/>
              </a:rPr>
              <a:t>RIP </a:t>
            </a:r>
            <a:r>
              <a:rPr lang="uk-UA" sz="1400" dirty="0">
                <a:latin typeface="Times New Roman" panose="02020603050405020304" pitchFamily="18" charset="0"/>
                <a:cs typeface="Times New Roman" panose="02020603050405020304" pitchFamily="18" charset="0"/>
              </a:rPr>
              <a:t>не може бути запущений на всіх маршрутизаторах!</a:t>
            </a:r>
          </a:p>
          <a:p>
            <a:r>
              <a:rPr lang="en-US" sz="1400" i="1" dirty="0">
                <a:latin typeface="Times New Roman" panose="02020603050405020304" pitchFamily="18" charset="0"/>
                <a:cs typeface="Times New Roman" panose="02020603050405020304" pitchFamily="18" charset="0"/>
              </a:rPr>
              <a:t>Metric </a:t>
            </a:r>
            <a:r>
              <a:rPr lang="en-US"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Метрика маршруту</a:t>
            </a:r>
            <a:endParaRPr lang="uk-UA" sz="1400" b="0" i="0" dirty="0">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400802" y="4868227"/>
            <a:ext cx="5133975" cy="1876425"/>
          </a:xfrm>
          <a:prstGeom prst="rect">
            <a:avLst/>
          </a:prstGeom>
        </p:spPr>
      </p:pic>
      <p:sp>
        <p:nvSpPr>
          <p:cNvPr id="8" name="Прямоугольник 7"/>
          <p:cNvSpPr/>
          <p:nvPr/>
        </p:nvSpPr>
        <p:spPr>
          <a:xfrm>
            <a:off x="1837596" y="4498895"/>
            <a:ext cx="1724639" cy="369332"/>
          </a:xfrm>
          <a:prstGeom prst="rect">
            <a:avLst/>
          </a:prstGeom>
        </p:spPr>
        <p:txBody>
          <a:bodyPr wrap="none">
            <a:spAutoFit/>
          </a:bodyPr>
          <a:lstStyle/>
          <a:p>
            <a:r>
              <a:rPr lang="uk-UA" dirty="0" err="1">
                <a:latin typeface="Times New Roman" panose="02020603050405020304" pitchFamily="18" charset="0"/>
                <a:cs typeface="Times New Roman" panose="02020603050405020304" pitchFamily="18" charset="0"/>
              </a:rPr>
              <a:t>Аутентифікація</a:t>
            </a:r>
            <a:endParaRPr lang="uk-UA" i="0" dirty="0">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704573" y="4698869"/>
            <a:ext cx="6096000" cy="2031325"/>
          </a:xfrm>
          <a:prstGeom prst="rect">
            <a:avLst/>
          </a:prstGeom>
        </p:spPr>
        <p:txBody>
          <a:bodyPr>
            <a:spAutoFit/>
          </a:bodyPr>
          <a:lstStyle/>
          <a:p>
            <a:r>
              <a:rPr lang="en-US" sz="1400" i="1" dirty="0">
                <a:latin typeface="Times New Roman" panose="02020603050405020304" pitchFamily="18" charset="0"/>
                <a:cs typeface="Times New Roman" panose="02020603050405020304" pitchFamily="18" charset="0"/>
              </a:rPr>
              <a:t>Command </a:t>
            </a:r>
            <a:r>
              <a:rPr lang="en-US"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команда, визначає призначення </a:t>
            </a:r>
            <a:r>
              <a:rPr lang="uk-UA" sz="1400" dirty="0" err="1">
                <a:latin typeface="Times New Roman" panose="02020603050405020304" pitchFamily="18" charset="0"/>
                <a:cs typeface="Times New Roman" panose="02020603050405020304" pitchFamily="18" charset="0"/>
              </a:rPr>
              <a:t>датаграми</a:t>
            </a:r>
            <a:r>
              <a:rPr lang="uk-UA" sz="1400" dirty="0">
                <a:latin typeface="Times New Roman" panose="02020603050405020304" pitchFamily="18" charset="0"/>
                <a:cs typeface="Times New Roman" panose="02020603050405020304" pitchFamily="18" charset="0"/>
              </a:rPr>
              <a:t> (1 — запит, 2 — відповідь)</a:t>
            </a:r>
          </a:p>
          <a:p>
            <a:r>
              <a:rPr lang="en-US" sz="1400" i="1" dirty="0">
                <a:latin typeface="Times New Roman" panose="02020603050405020304" pitchFamily="18" charset="0"/>
                <a:cs typeface="Times New Roman" panose="02020603050405020304" pitchFamily="18" charset="0"/>
              </a:rPr>
              <a:t>Version</a:t>
            </a:r>
            <a:r>
              <a:rPr lang="en-US" sz="1400" dirty="0">
                <a:latin typeface="Times New Roman" panose="02020603050405020304" pitchFamily="18" charset="0"/>
                <a:cs typeface="Times New Roman" panose="02020603050405020304" pitchFamily="18" charset="0"/>
              </a:rPr>
              <a:t> — </a:t>
            </a:r>
            <a:r>
              <a:rPr lang="uk-UA" sz="1400" dirty="0">
                <a:latin typeface="Times New Roman" panose="02020603050405020304" pitchFamily="18" charset="0"/>
                <a:cs typeface="Times New Roman" panose="02020603050405020304" pitchFamily="18" charset="0"/>
              </a:rPr>
              <a:t>номер версії: залежно від версії, визначається формат пакету.</a:t>
            </a:r>
          </a:p>
          <a:p>
            <a:r>
              <a:rPr lang="en-US" sz="1400" dirty="0">
                <a:latin typeface="Times New Roman" panose="02020603050405020304" pitchFamily="18" charset="0"/>
                <a:cs typeface="Times New Roman" panose="02020603050405020304" pitchFamily="18" charset="0"/>
              </a:rPr>
              <a:t>unused — </a:t>
            </a:r>
            <a:r>
              <a:rPr lang="uk-UA" sz="1400" dirty="0">
                <a:latin typeface="Times New Roman" panose="02020603050405020304" pitchFamily="18" charset="0"/>
                <a:cs typeface="Times New Roman" panose="02020603050405020304" pitchFamily="18" charset="0"/>
              </a:rPr>
              <a:t>зарезервоване поле.</a:t>
            </a:r>
          </a:p>
          <a:p>
            <a:r>
              <a:rPr lang="uk-UA" sz="1400" i="1" dirty="0">
                <a:latin typeface="Times New Roman" panose="02020603050405020304" pitchFamily="18" charset="0"/>
                <a:cs typeface="Times New Roman" panose="02020603050405020304" pitchFamily="18" charset="0"/>
              </a:rPr>
              <a:t>0</a:t>
            </a:r>
            <a:r>
              <a:rPr lang="en-US" sz="1400" i="1" dirty="0" err="1">
                <a:latin typeface="Times New Roman" panose="02020603050405020304" pitchFamily="18" charset="0"/>
                <a:cs typeface="Times New Roman" panose="02020603050405020304" pitchFamily="18" charset="0"/>
              </a:rPr>
              <a:t>xFFFF</a:t>
            </a:r>
            <a:r>
              <a:rPr lang="en-US" sz="1400" dirty="0">
                <a:latin typeface="Times New Roman" panose="02020603050405020304" pitchFamily="18" charset="0"/>
                <a:cs typeface="Times New Roman" panose="02020603050405020304" pitchFamily="18" charset="0"/>
              </a:rPr>
              <a:t> — </a:t>
            </a:r>
            <a:r>
              <a:rPr lang="uk-UA" sz="1400" dirty="0">
                <a:latin typeface="Times New Roman" panose="02020603050405020304" pitchFamily="18" charset="0"/>
                <a:cs typeface="Times New Roman" panose="02020603050405020304" pitchFamily="18" charset="0"/>
              </a:rPr>
              <a:t>вводиться значення </a:t>
            </a:r>
            <a:r>
              <a:rPr lang="en-US" sz="1400" dirty="0">
                <a:latin typeface="Times New Roman" panose="02020603050405020304" pitchFamily="18" charset="0"/>
                <a:cs typeface="Times New Roman" panose="02020603050405020304" pitchFamily="18" charset="0"/>
              </a:rPr>
              <a:t>FFFF </a:t>
            </a:r>
            <a:r>
              <a:rPr lang="uk-UA" sz="1400" dirty="0">
                <a:latin typeface="Times New Roman" panose="02020603050405020304" pitchFamily="18" charset="0"/>
                <a:cs typeface="Times New Roman" panose="02020603050405020304" pitchFamily="18" charset="0"/>
              </a:rPr>
              <a:t>в поле сімейство, щоб вказати, що вхід містить інформацію </a:t>
            </a:r>
            <a:r>
              <a:rPr lang="uk-UA" sz="1400" dirty="0" err="1">
                <a:latin typeface="Times New Roman" panose="02020603050405020304" pitchFamily="18" charset="0"/>
                <a:cs typeface="Times New Roman" panose="02020603050405020304" pitchFamily="18" charset="0"/>
              </a:rPr>
              <a:t>аутентифікації</a:t>
            </a:r>
            <a:r>
              <a:rPr lang="uk-UA" sz="1400" dirty="0">
                <a:latin typeface="Times New Roman" panose="02020603050405020304" pitchFamily="18" charset="0"/>
                <a:cs typeface="Times New Roman" panose="02020603050405020304" pitchFamily="18" charset="0"/>
              </a:rPr>
              <a:t>, а не інформацію маршрутизації.</a:t>
            </a:r>
          </a:p>
          <a:p>
            <a:r>
              <a:rPr lang="en-US" sz="1400" i="1" dirty="0">
                <a:latin typeface="Times New Roman" panose="02020603050405020304" pitchFamily="18" charset="0"/>
                <a:cs typeface="Times New Roman" panose="02020603050405020304" pitchFamily="18" charset="0"/>
              </a:rPr>
              <a:t>Authentication Type</a:t>
            </a:r>
            <a:r>
              <a:rPr lang="en-US" sz="1400" dirty="0">
                <a:latin typeface="Times New Roman" panose="02020603050405020304" pitchFamily="18" charset="0"/>
                <a:cs typeface="Times New Roman" panose="02020603050405020304" pitchFamily="18" charset="0"/>
              </a:rPr>
              <a:t> — </a:t>
            </a:r>
            <a:r>
              <a:rPr lang="uk-UA" sz="1400" dirty="0">
                <a:latin typeface="Times New Roman" panose="02020603050405020304" pitchFamily="18" charset="0"/>
                <a:cs typeface="Times New Roman" panose="02020603050405020304" pitchFamily="18" charset="0"/>
              </a:rPr>
              <a:t>визначає метод, який використовується для </a:t>
            </a:r>
            <a:r>
              <a:rPr lang="uk-UA" sz="1400" dirty="0" err="1">
                <a:latin typeface="Times New Roman" panose="02020603050405020304" pitchFamily="18" charset="0"/>
                <a:cs typeface="Times New Roman" panose="02020603050405020304" pitchFamily="18" charset="0"/>
              </a:rPr>
              <a:t>аутентифікації</a:t>
            </a:r>
            <a:r>
              <a:rPr lang="uk-UA" sz="1400" dirty="0">
                <a:latin typeface="Times New Roman" panose="02020603050405020304" pitchFamily="18" charset="0"/>
                <a:cs typeface="Times New Roman" panose="02020603050405020304" pitchFamily="18" charset="0"/>
              </a:rPr>
              <a:t>.</a:t>
            </a:r>
          </a:p>
          <a:p>
            <a:r>
              <a:rPr lang="en-US" sz="1400" i="1" dirty="0">
                <a:latin typeface="Times New Roman" panose="02020603050405020304" pitchFamily="18" charset="0"/>
                <a:cs typeface="Times New Roman" panose="02020603050405020304" pitchFamily="18" charset="0"/>
              </a:rPr>
              <a:t>Authentication </a:t>
            </a:r>
            <a:r>
              <a:rPr lang="en-US"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містить реальні дані </a:t>
            </a:r>
            <a:r>
              <a:rPr lang="uk-UA" sz="1400" dirty="0" err="1">
                <a:latin typeface="Times New Roman" panose="02020603050405020304" pitchFamily="18" charset="0"/>
                <a:cs typeface="Times New Roman" panose="02020603050405020304" pitchFamily="18" charset="0"/>
              </a:rPr>
              <a:t>аутентифікації</a:t>
            </a:r>
            <a:r>
              <a:rPr lang="uk-UA" sz="1400" dirty="0">
                <a:latin typeface="Times New Roman" panose="02020603050405020304" pitchFamily="18" charset="0"/>
                <a:cs typeface="Times New Roman" panose="02020603050405020304" pitchFamily="18" charset="0"/>
              </a:rPr>
              <a:t>.</a:t>
            </a:r>
            <a:endParaRPr lang="uk-UA" sz="1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19392" y="1427378"/>
            <a:ext cx="10353215" cy="4003243"/>
          </a:xfrm>
          <a:prstGeom prst="rect">
            <a:avLst/>
          </a:prstGeom>
        </p:spPr>
      </p:pic>
    </p:spTree>
    <p:extLst>
      <p:ext uri="{BB962C8B-B14F-4D97-AF65-F5344CB8AC3E}">
        <p14:creationId xmlns:p14="http://schemas.microsoft.com/office/powerpoint/2010/main" val="293515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07683" y="324446"/>
            <a:ext cx="9573924" cy="6209108"/>
          </a:xfrm>
          <a:prstGeom prst="rect">
            <a:avLst/>
          </a:prstGeom>
        </p:spPr>
      </p:pic>
    </p:spTree>
    <p:extLst>
      <p:ext uri="{BB962C8B-B14F-4D97-AF65-F5344CB8AC3E}">
        <p14:creationId xmlns:p14="http://schemas.microsoft.com/office/powerpoint/2010/main" val="293882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13842" y="174162"/>
            <a:ext cx="9559924" cy="6509676"/>
          </a:xfrm>
          <a:prstGeom prst="rect">
            <a:avLst/>
          </a:prstGeom>
        </p:spPr>
      </p:pic>
    </p:spTree>
    <p:extLst>
      <p:ext uri="{BB962C8B-B14F-4D97-AF65-F5344CB8AC3E}">
        <p14:creationId xmlns:p14="http://schemas.microsoft.com/office/powerpoint/2010/main" val="67305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05668" y="110046"/>
            <a:ext cx="10347325" cy="6637907"/>
          </a:xfrm>
          <a:prstGeom prst="rect">
            <a:avLst/>
          </a:prstGeom>
        </p:spPr>
      </p:pic>
    </p:spTree>
    <p:extLst>
      <p:ext uri="{BB962C8B-B14F-4D97-AF65-F5344CB8AC3E}">
        <p14:creationId xmlns:p14="http://schemas.microsoft.com/office/powerpoint/2010/main" val="424331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43602" y="141003"/>
            <a:ext cx="9504796" cy="6575993"/>
          </a:xfrm>
          <a:prstGeom prst="rect">
            <a:avLst/>
          </a:prstGeom>
        </p:spPr>
      </p:pic>
    </p:spTree>
    <p:extLst>
      <p:ext uri="{BB962C8B-B14F-4D97-AF65-F5344CB8AC3E}">
        <p14:creationId xmlns:p14="http://schemas.microsoft.com/office/powerpoint/2010/main" val="84695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948" y="591127"/>
            <a:ext cx="11999544" cy="5735782"/>
          </a:xfrm>
          <a:prstGeom prst="rect">
            <a:avLst/>
          </a:prstGeom>
        </p:spPr>
      </p:pic>
    </p:spTree>
    <p:extLst>
      <p:ext uri="{BB962C8B-B14F-4D97-AF65-F5344CB8AC3E}">
        <p14:creationId xmlns:p14="http://schemas.microsoft.com/office/powerpoint/2010/main" val="4216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3632" y="482022"/>
            <a:ext cx="11662173" cy="5604741"/>
          </a:xfrm>
          <a:prstGeom prst="rect">
            <a:avLst/>
          </a:prstGeom>
        </p:spPr>
      </p:pic>
    </p:spTree>
    <p:extLst>
      <p:ext uri="{BB962C8B-B14F-4D97-AF65-F5344CB8AC3E}">
        <p14:creationId xmlns:p14="http://schemas.microsoft.com/office/powerpoint/2010/main" val="206819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2262" y="214167"/>
            <a:ext cx="11976044" cy="6011142"/>
          </a:xfrm>
          <a:prstGeom prst="rect">
            <a:avLst/>
          </a:prstGeom>
        </p:spPr>
      </p:pic>
    </p:spTree>
    <p:extLst>
      <p:ext uri="{BB962C8B-B14F-4D97-AF65-F5344CB8AC3E}">
        <p14:creationId xmlns:p14="http://schemas.microsoft.com/office/powerpoint/2010/main" val="389127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913794" y="184835"/>
            <a:ext cx="10353761" cy="1256038"/>
          </a:xfrm>
        </p:spPr>
        <p:txBody>
          <a:bodyPr>
            <a:normAutofit/>
          </a:bodyPr>
          <a:lstStyle/>
          <a:p>
            <a:r>
              <a:rPr lang="en-US" b="1" dirty="0">
                <a:effectLst/>
                <a:latin typeface="Times New Roman" panose="02020603050405020304" pitchFamily="18" charset="0"/>
                <a:cs typeface="Times New Roman" panose="02020603050405020304" pitchFamily="18" charset="0"/>
              </a:rPr>
              <a:t>OSPF</a:t>
            </a:r>
            <a:endParaRPr lang="uk-UA"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23300" y="1511155"/>
            <a:ext cx="11334750" cy="4962525"/>
          </a:xfrm>
          <a:prstGeom prst="rect">
            <a:avLst/>
          </a:prstGeom>
        </p:spPr>
      </p:pic>
    </p:spTree>
    <p:extLst>
      <p:ext uri="{BB962C8B-B14F-4D97-AF65-F5344CB8AC3E}">
        <p14:creationId xmlns:p14="http://schemas.microsoft.com/office/powerpoint/2010/main" val="424488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869" y="193965"/>
            <a:ext cx="4452532" cy="1042754"/>
          </a:xfrm>
        </p:spPr>
        <p:txBody>
          <a:bodyPr/>
          <a:lstStyle/>
          <a:p>
            <a:r>
              <a:rPr lang="en-US" dirty="0">
                <a:latin typeface="Times New Roman" panose="02020603050405020304" pitchFamily="18" charset="0"/>
                <a:cs typeface="Times New Roman" panose="02020603050405020304" pitchFamily="18" charset="0"/>
              </a:rPr>
              <a:t>IP-</a:t>
            </a:r>
            <a:r>
              <a:rPr lang="uk-UA" cap="none" dirty="0">
                <a:latin typeface="Times New Roman" panose="02020603050405020304" pitchFamily="18" charset="0"/>
                <a:cs typeface="Times New Roman" panose="02020603050405020304" pitchFamily="18" charset="0"/>
              </a:rPr>
              <a:t>адреса</a:t>
            </a:r>
          </a:p>
        </p:txBody>
      </p:sp>
      <p:sp>
        <p:nvSpPr>
          <p:cNvPr id="3" name="Объект 2"/>
          <p:cNvSpPr>
            <a:spLocks noGrp="1"/>
          </p:cNvSpPr>
          <p:nvPr>
            <p:ph idx="1"/>
          </p:nvPr>
        </p:nvSpPr>
        <p:spPr>
          <a:xfrm>
            <a:off x="1717358" y="1236719"/>
            <a:ext cx="2309695" cy="490118"/>
          </a:xfrm>
        </p:spPr>
        <p:txBody>
          <a:bodyPr>
            <a:normAutofit fontScale="77500" lnSpcReduction="20000"/>
          </a:bodyPr>
          <a:lstStyle/>
          <a:p>
            <a:pPr marL="0" indent="0">
              <a:buNone/>
            </a:pPr>
            <a:r>
              <a:rPr lang="uk-UA" dirty="0">
                <a:latin typeface="Times New Roman" panose="02020603050405020304" pitchFamily="18" charset="0"/>
                <a:cs typeface="Times New Roman" panose="02020603050405020304" pitchFamily="18" charset="0"/>
              </a:rPr>
              <a:t>4 </a:t>
            </a:r>
            <a:r>
              <a:rPr lang="uk-UA" dirty="0" err="1">
                <a:latin typeface="Times New Roman" panose="02020603050405020304" pitchFamily="18" charset="0"/>
                <a:cs typeface="Times New Roman" panose="02020603050405020304" pitchFamily="18" charset="0"/>
              </a:rPr>
              <a:t>байта</a:t>
            </a:r>
            <a:r>
              <a:rPr lang="uk-UA" dirty="0">
                <a:latin typeface="Times New Roman" panose="02020603050405020304" pitchFamily="18" charset="0"/>
                <a:cs typeface="Times New Roman" panose="02020603050405020304" pitchFamily="18" charset="0"/>
              </a:rPr>
              <a:t> (32 біта)</a:t>
            </a:r>
          </a:p>
        </p:txBody>
      </p:sp>
      <p:pic>
        <p:nvPicPr>
          <p:cNvPr id="4" name="Рисунок 3"/>
          <p:cNvPicPr>
            <a:picLocks noChangeAspect="1"/>
          </p:cNvPicPr>
          <p:nvPr/>
        </p:nvPicPr>
        <p:blipFill>
          <a:blip r:embed="rId2"/>
          <a:stretch>
            <a:fillRect/>
          </a:stretch>
        </p:blipFill>
        <p:spPr>
          <a:xfrm>
            <a:off x="186155" y="1855191"/>
            <a:ext cx="5372100" cy="1828800"/>
          </a:xfrm>
          <a:prstGeom prst="rect">
            <a:avLst/>
          </a:prstGeom>
        </p:spPr>
      </p:pic>
      <p:sp>
        <p:nvSpPr>
          <p:cNvPr id="11" name="Rectangle 5"/>
          <p:cNvSpPr>
            <a:spLocks noChangeArrowheads="1"/>
          </p:cNvSpPr>
          <p:nvPr/>
        </p:nvSpPr>
        <p:spPr bwMode="auto">
          <a:xfrm>
            <a:off x="83127" y="4366331"/>
            <a:ext cx="11865574"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Запис адрес IP </a:t>
            </a:r>
            <a:r>
              <a:rPr kumimoji="0" lang="uk-UA"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192.168.5.0/24</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означає</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Число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після</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похилої</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риски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означає</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кількість</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одиничних</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розрядів</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у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масці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підмережі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Для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наведеного</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прикладу маска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підмережі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буде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мати</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двійковий</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вигляд</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11111111.11111111.11111111.00000000</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або</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те ж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саме</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в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десятковому</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вигляді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255.255.255.0</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24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розряди</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адреси</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IP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відводяться</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під</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номер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а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решта</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32-24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розрядів</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повної</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адреси</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під</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адреси</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хостів</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цієї</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адресу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цієї</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та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широкомовну</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адресу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цієї</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Разом, </a:t>
            </a:r>
            <a:r>
              <a:rPr kumimoji="0" lang="ru-RU"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192.168.5.0/24</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означає</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діапазон</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адрес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хостів</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від</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192.168.5.1</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до </a:t>
            </a:r>
            <a:r>
              <a:rPr kumimoji="0" lang="ru-RU"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192.168.5.254</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а так само </a:t>
            </a:r>
            <a:r>
              <a:rPr kumimoji="0" lang="ru-RU"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192.168.5.0</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 адреса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та </a:t>
            </a:r>
            <a:r>
              <a:rPr kumimoji="0" lang="ru-RU" altLang="uk-UA"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192.168.5.255</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широкомовна</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адреса </a:t>
            </a:r>
            <a:r>
              <a:rPr kumimoji="0" lang="ru-RU" altLang="uk-UA" sz="1600" b="0" i="0" u="none" strike="noStrike" cap="none" normalizeH="0" baseline="0" dirty="0" err="1">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мережі</a:t>
            </a:r>
            <a:r>
              <a:rPr kumimoji="0" lang="ru-RU" altLang="uk-UA" sz="1600" b="0" i="0" u="none" strike="noStrike" cap="none" normalizeH="0" baseline="0" dirty="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uk-UA"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3"/>
          <a:stretch>
            <a:fillRect/>
          </a:stretch>
        </p:blipFill>
        <p:spPr>
          <a:xfrm>
            <a:off x="6012570" y="2070307"/>
            <a:ext cx="5936131" cy="1190129"/>
          </a:xfrm>
          <a:prstGeom prst="rect">
            <a:avLst/>
          </a:prstGeom>
        </p:spPr>
      </p:pic>
      <p:sp>
        <p:nvSpPr>
          <p:cNvPr id="13" name="Заголовок 1"/>
          <p:cNvSpPr txBox="1">
            <a:spLocks/>
          </p:cNvSpPr>
          <p:nvPr/>
        </p:nvSpPr>
        <p:spPr>
          <a:xfrm>
            <a:off x="6090778" y="439024"/>
            <a:ext cx="4452532" cy="10427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latin typeface="Times New Roman" panose="02020603050405020304" pitchFamily="18" charset="0"/>
                <a:cs typeface="Times New Roman" panose="02020603050405020304" pitchFamily="18" charset="0"/>
              </a:rPr>
              <a:t>IP-</a:t>
            </a:r>
            <a:r>
              <a:rPr lang="uk-UA" cap="none" dirty="0">
                <a:latin typeface="Times New Roman" panose="02020603050405020304" pitchFamily="18" charset="0"/>
                <a:cs typeface="Times New Roman" panose="02020603050405020304" pitchFamily="18" charset="0"/>
              </a:rPr>
              <a:t>адреса і маска мережі</a:t>
            </a:r>
          </a:p>
        </p:txBody>
      </p:sp>
    </p:spTree>
    <p:extLst>
      <p:ext uri="{BB962C8B-B14F-4D97-AF65-F5344CB8AC3E}">
        <p14:creationId xmlns:p14="http://schemas.microsoft.com/office/powerpoint/2010/main" val="261604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0699" y="469900"/>
            <a:ext cx="11353801" cy="6027153"/>
          </a:xfrm>
        </p:spPr>
        <p:txBody>
          <a:bodyPr>
            <a:normAutofit/>
          </a:bodyPr>
          <a:lstStyle/>
          <a:p>
            <a:pPr algn="just"/>
            <a:r>
              <a:rPr lang="uk-UA" sz="2600" dirty="0">
                <a:effectLst/>
                <a:latin typeface="Times New Roman" panose="02020603050405020304" pitchFamily="18" charset="0"/>
                <a:cs typeface="Times New Roman" panose="02020603050405020304" pitchFamily="18" charset="0"/>
              </a:rPr>
              <a:t>Маршрутизатори обмінюються </a:t>
            </a:r>
            <a:r>
              <a:rPr lang="en-US" sz="2600" dirty="0">
                <a:effectLst/>
                <a:latin typeface="Times New Roman" panose="02020603050405020304" pitchFamily="18" charset="0"/>
                <a:cs typeface="Times New Roman" panose="02020603050405020304" pitchFamily="18" charset="0"/>
              </a:rPr>
              <a:t>hello-</a:t>
            </a:r>
            <a:r>
              <a:rPr lang="uk-UA" sz="2600" dirty="0">
                <a:effectLst/>
                <a:latin typeface="Times New Roman" panose="02020603050405020304" pitchFamily="18" charset="0"/>
                <a:cs typeface="Times New Roman" panose="02020603050405020304" pitchFamily="18" charset="0"/>
              </a:rPr>
              <a:t>пакетами через всі інтерфейси, на яких активований </a:t>
            </a:r>
            <a:r>
              <a:rPr lang="en-US" sz="2600" dirty="0">
                <a:effectLst/>
                <a:latin typeface="Times New Roman" panose="02020603050405020304" pitchFamily="18" charset="0"/>
                <a:cs typeface="Times New Roman" panose="02020603050405020304" pitchFamily="18" charset="0"/>
              </a:rPr>
              <a:t>OSPF. </a:t>
            </a:r>
            <a:r>
              <a:rPr lang="uk-UA" sz="2600" dirty="0">
                <a:effectLst/>
                <a:latin typeface="Times New Roman" panose="02020603050405020304" pitchFamily="18" charset="0"/>
                <a:cs typeface="Times New Roman" panose="02020603050405020304" pitchFamily="18" charset="0"/>
              </a:rPr>
              <a:t>Маршрутизатори, що розділяють загальний канал передачі даних, стають сусідами, коли вони приходять до домовленості при певних параметрах, зазначених в їх </a:t>
            </a:r>
            <a:r>
              <a:rPr lang="en-US" sz="2600" dirty="0">
                <a:effectLst/>
                <a:latin typeface="Times New Roman" panose="02020603050405020304" pitchFamily="18" charset="0"/>
                <a:cs typeface="Times New Roman" panose="02020603050405020304" pitchFamily="18" charset="0"/>
              </a:rPr>
              <a:t>hello-</a:t>
            </a:r>
            <a:r>
              <a:rPr lang="uk-UA" sz="2600" dirty="0">
                <a:effectLst/>
                <a:latin typeface="Times New Roman" panose="02020603050405020304" pitchFamily="18" charset="0"/>
                <a:cs typeface="Times New Roman" panose="02020603050405020304" pitchFamily="18" charset="0"/>
              </a:rPr>
              <a:t>пакетах.</a:t>
            </a:r>
          </a:p>
          <a:p>
            <a:pPr algn="just"/>
            <a:r>
              <a:rPr lang="uk-UA" sz="2600" dirty="0">
                <a:effectLst/>
                <a:latin typeface="Times New Roman" panose="02020603050405020304" pitchFamily="18" charset="0"/>
                <a:cs typeface="Times New Roman" panose="02020603050405020304" pitchFamily="18" charset="0"/>
              </a:rPr>
              <a:t>На наступному етапі роботи протоколу маршрутизатори будуть намагатися перейти в стан суміжності зі своїми сусідами. Перехід у стан суміжності визначається типом маршрутизаторів, які обмінюються </a:t>
            </a:r>
            <a:r>
              <a:rPr lang="en-US" sz="2600" dirty="0">
                <a:effectLst/>
                <a:latin typeface="Times New Roman" panose="02020603050405020304" pitchFamily="18" charset="0"/>
                <a:cs typeface="Times New Roman" panose="02020603050405020304" pitchFamily="18" charset="0"/>
              </a:rPr>
              <a:t>hello-</a:t>
            </a:r>
            <a:r>
              <a:rPr lang="uk-UA" sz="2600" dirty="0">
                <a:effectLst/>
                <a:latin typeface="Times New Roman" panose="02020603050405020304" pitchFamily="18" charset="0"/>
                <a:cs typeface="Times New Roman" panose="02020603050405020304" pitchFamily="18" charset="0"/>
              </a:rPr>
              <a:t>пакетами, і типом мережі, по якій передаються </a:t>
            </a:r>
            <a:r>
              <a:rPr lang="en-US" sz="2600" dirty="0">
                <a:effectLst/>
                <a:latin typeface="Times New Roman" panose="02020603050405020304" pitchFamily="18" charset="0"/>
                <a:cs typeface="Times New Roman" panose="02020603050405020304" pitchFamily="18" charset="0"/>
              </a:rPr>
              <a:t>hello-</a:t>
            </a:r>
            <a:r>
              <a:rPr lang="uk-UA" sz="2600" dirty="0">
                <a:effectLst/>
                <a:latin typeface="Times New Roman" panose="02020603050405020304" pitchFamily="18" charset="0"/>
                <a:cs typeface="Times New Roman" panose="02020603050405020304" pitchFamily="18" charset="0"/>
              </a:rPr>
              <a:t>пакети. </a:t>
            </a:r>
            <a:r>
              <a:rPr lang="en-US" sz="2600" dirty="0">
                <a:effectLst/>
                <a:latin typeface="Times New Roman" panose="02020603050405020304" pitchFamily="18" charset="0"/>
                <a:cs typeface="Times New Roman" panose="02020603050405020304" pitchFamily="18" charset="0"/>
              </a:rPr>
              <a:t>OSPF </a:t>
            </a:r>
            <a:r>
              <a:rPr lang="uk-UA" sz="2600" dirty="0">
                <a:effectLst/>
                <a:latin typeface="Times New Roman" panose="02020603050405020304" pitchFamily="18" charset="0"/>
                <a:cs typeface="Times New Roman" panose="02020603050405020304" pitchFamily="18" charset="0"/>
              </a:rPr>
              <a:t>визначає кілька типів мереж і кілька типів маршрутизаторів. Пара маршрутизаторів, що знаходяться в стані суміжності, синхронізує між собою базу даних стану каналів</a:t>
            </a:r>
            <a:r>
              <a:rPr lang="en-US" sz="2600" dirty="0">
                <a:effectLst/>
                <a:latin typeface="Times New Roman" panose="02020603050405020304" pitchFamily="18" charset="0"/>
                <a:cs typeface="Times New Roman" panose="02020603050405020304" pitchFamily="18" charset="0"/>
              </a:rPr>
              <a:t> </a:t>
            </a:r>
            <a:r>
              <a:rPr lang="uk-UA" sz="2600" dirty="0">
                <a:effectLst/>
                <a:latin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cs typeface="Times New Roman" panose="02020603050405020304" pitchFamily="18" charset="0"/>
              </a:rPr>
              <a:t>LSDB)</a:t>
            </a:r>
            <a:r>
              <a:rPr lang="uk-UA" sz="2600" dirty="0">
                <a:effectLst/>
                <a:latin typeface="Times New Roman" panose="02020603050405020304" pitchFamily="18" charset="0"/>
                <a:cs typeface="Times New Roman" panose="02020603050405020304" pitchFamily="18" charset="0"/>
              </a:rPr>
              <a:t>.</a:t>
            </a:r>
          </a:p>
          <a:p>
            <a:pPr algn="just"/>
            <a:r>
              <a:rPr lang="uk-UA" sz="2600" dirty="0">
                <a:effectLst/>
                <a:latin typeface="Times New Roman" panose="02020603050405020304" pitchFamily="18" charset="0"/>
                <a:cs typeface="Times New Roman" panose="02020603050405020304" pitchFamily="18" charset="0"/>
              </a:rPr>
              <a:t>Кожен маршрутизатор посилає оголошення про стан каналу маршрутизаторам, з якими він знаходиться в стані суміжності.</a:t>
            </a:r>
          </a:p>
          <a:p>
            <a:pPr marL="0" indent="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10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509" y="965200"/>
            <a:ext cx="11490036" cy="5648036"/>
          </a:xfrm>
        </p:spPr>
        <p:txBody>
          <a:bodyPr>
            <a:normAutofit/>
          </a:bodyPr>
          <a:lstStyle/>
          <a:p>
            <a:pPr algn="just"/>
            <a:r>
              <a:rPr lang="uk-UA" sz="2400" dirty="0">
                <a:effectLst/>
                <a:latin typeface="Times New Roman" panose="02020603050405020304" pitchFamily="18" charset="0"/>
                <a:cs typeface="Times New Roman" panose="02020603050405020304" pitchFamily="18" charset="0"/>
              </a:rPr>
              <a:t>Кожен маршрутизатор, який отримав оголошення від суміжного маршрутизатора, записує передану в ньому інформацію в базу даних стану каналів маршрутизатора і розсилає копію оголошення всім іншим суміжним з ним маршрутизаторам.</a:t>
            </a:r>
          </a:p>
          <a:p>
            <a:pPr algn="just"/>
            <a:r>
              <a:rPr lang="uk-UA" sz="2400" dirty="0">
                <a:effectLst/>
                <a:latin typeface="Times New Roman" panose="02020603050405020304" pitchFamily="18" charset="0"/>
                <a:cs typeface="Times New Roman" panose="02020603050405020304" pitchFamily="18" charset="0"/>
              </a:rPr>
              <a:t>Розсилаючи оголошення всередині однієї </a:t>
            </a:r>
            <a:r>
              <a:rPr lang="en-US" sz="2400" dirty="0">
                <a:effectLst/>
                <a:latin typeface="Times New Roman" panose="02020603050405020304" pitchFamily="18" charset="0"/>
                <a:cs typeface="Times New Roman" panose="02020603050405020304" pitchFamily="18" charset="0"/>
              </a:rPr>
              <a:t>OSPF-</a:t>
            </a:r>
            <a:r>
              <a:rPr lang="uk-UA" sz="2400" dirty="0">
                <a:effectLst/>
                <a:latin typeface="Times New Roman" panose="02020603050405020304" pitchFamily="18" charset="0"/>
                <a:cs typeface="Times New Roman" panose="02020603050405020304" pitchFamily="18" charset="0"/>
              </a:rPr>
              <a:t>зони, всі маршрутизатори будують </a:t>
            </a:r>
            <a:r>
              <a:rPr lang="uk-UA" sz="2400" b="1" u="sng" dirty="0">
                <a:effectLst/>
                <a:latin typeface="Times New Roman" panose="02020603050405020304" pitchFamily="18" charset="0"/>
                <a:cs typeface="Times New Roman" panose="02020603050405020304" pitchFamily="18" charset="0"/>
              </a:rPr>
              <a:t>ідентичну базу даних стану каналів маршрутизатора</a:t>
            </a:r>
            <a:r>
              <a:rPr lang="uk-UA" sz="2400" dirty="0">
                <a:effectLst/>
                <a:latin typeface="Times New Roman" panose="02020603050405020304" pitchFamily="18" charset="0"/>
                <a:cs typeface="Times New Roman" panose="02020603050405020304" pitchFamily="18" charset="0"/>
              </a:rPr>
              <a:t>.</a:t>
            </a:r>
          </a:p>
          <a:p>
            <a:pPr algn="just"/>
            <a:r>
              <a:rPr lang="uk-UA" sz="2400" dirty="0">
                <a:effectLst/>
                <a:latin typeface="Times New Roman" panose="02020603050405020304" pitchFamily="18" charset="0"/>
                <a:cs typeface="Times New Roman" panose="02020603050405020304" pitchFamily="18" charset="0"/>
              </a:rPr>
              <a:t>Коли база даних побудована, кожен маршрутизатор використовує алгоритм «найкоротший шлях першим» для обчислення графа без петель, який буде описувати найкоротший шлях до кожного відомого пункту призначення із собою як кореня. Цей граф - дерево найкоротших шляхів.</a:t>
            </a:r>
          </a:p>
          <a:p>
            <a:pPr algn="just"/>
            <a:r>
              <a:rPr lang="uk-UA" sz="2400" dirty="0">
                <a:effectLst/>
                <a:latin typeface="Times New Roman" panose="02020603050405020304" pitchFamily="18" charset="0"/>
                <a:cs typeface="Times New Roman" panose="02020603050405020304" pitchFamily="18" charset="0"/>
              </a:rPr>
              <a:t>Кожен маршрутизатор будує таблицю маршрутизації зі свого дерева найкоротших шляхів.</a:t>
            </a: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82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501" y="122044"/>
            <a:ext cx="10629900" cy="1293682"/>
          </a:xfrm>
        </p:spPr>
        <p:txBody>
          <a:bodyPr>
            <a:normAutofit/>
          </a:bodyPr>
          <a:lstStyle/>
          <a:p>
            <a:pPr marL="0" indent="0" algn="ctr">
              <a:buNone/>
            </a:pPr>
            <a:r>
              <a:rPr lang="en-US" sz="2800" dirty="0">
                <a:latin typeface="Times New Roman" panose="02020603050405020304" pitchFamily="18" charset="0"/>
                <a:cs typeface="Times New Roman" panose="02020603050405020304" pitchFamily="18" charset="0"/>
              </a:rPr>
              <a:t>Designated router, DR – </a:t>
            </a:r>
            <a:r>
              <a:rPr lang="uk-UA" sz="2800" dirty="0">
                <a:latin typeface="Times New Roman" panose="02020603050405020304" pitchFamily="18" charset="0"/>
                <a:cs typeface="Times New Roman" panose="02020603050405020304" pitchFamily="18" charset="0"/>
              </a:rPr>
              <a:t>керує процесом розсилки </a:t>
            </a:r>
            <a:r>
              <a:rPr lang="en-US" sz="2800" dirty="0">
                <a:latin typeface="Times New Roman" panose="02020603050405020304" pitchFamily="18" charset="0"/>
                <a:cs typeface="Times New Roman" panose="02020603050405020304" pitchFamily="18" charset="0"/>
              </a:rPr>
              <a:t>LSA </a:t>
            </a:r>
            <a:r>
              <a:rPr lang="uk-UA" sz="2800" dirty="0">
                <a:latin typeface="Times New Roman" panose="02020603050405020304" pitchFamily="18" charset="0"/>
                <a:cs typeface="Times New Roman" panose="02020603050405020304" pitchFamily="18" charset="0"/>
              </a:rPr>
              <a:t>в мережі</a:t>
            </a:r>
          </a:p>
          <a:p>
            <a:pPr marL="0" indent="0" algn="ctr">
              <a:buNone/>
            </a:pPr>
            <a:r>
              <a:rPr lang="en-US" sz="2800" dirty="0">
                <a:latin typeface="Times New Roman" panose="02020603050405020304" pitchFamily="18" charset="0"/>
                <a:cs typeface="Times New Roman" panose="02020603050405020304" pitchFamily="18" charset="0"/>
              </a:rPr>
              <a:t>Backup designated router, BDR </a:t>
            </a:r>
            <a:r>
              <a:rPr lang="uk-UA" sz="2800" dirty="0">
                <a:latin typeface="Times New Roman" panose="02020603050405020304" pitchFamily="18" charset="0"/>
                <a:cs typeface="Times New Roman" panose="02020603050405020304" pitchFamily="18" charset="0"/>
              </a:rPr>
              <a:t> - резервний виділений </a:t>
            </a:r>
            <a:r>
              <a:rPr lang="uk-UA" sz="2800" dirty="0" err="1">
                <a:latin typeface="Times New Roman" panose="02020603050405020304" pitchFamily="18" charset="0"/>
                <a:cs typeface="Times New Roman" panose="02020603050405020304" pitchFamily="18" charset="0"/>
              </a:rPr>
              <a:t>роутер</a:t>
            </a:r>
            <a:endParaRPr lang="uk-UA" sz="2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2532206" y="1675101"/>
            <a:ext cx="6149975" cy="4620703"/>
          </a:xfrm>
          <a:prstGeom prst="rect">
            <a:avLst/>
          </a:prstGeom>
        </p:spPr>
      </p:pic>
    </p:spTree>
    <p:extLst>
      <p:ext uri="{BB962C8B-B14F-4D97-AF65-F5344CB8AC3E}">
        <p14:creationId xmlns:p14="http://schemas.microsoft.com/office/powerpoint/2010/main" val="319614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1673" y="286328"/>
            <a:ext cx="11545454" cy="6001643"/>
          </a:xfrm>
          <a:prstGeom prst="rect">
            <a:avLst/>
          </a:prstGeom>
        </p:spPr>
        <p:txBody>
          <a:bodyPr wrap="square">
            <a:spAutoFit/>
          </a:bodyPr>
          <a:lstStyle/>
          <a:p>
            <a:pPr algn="just"/>
            <a:r>
              <a:rPr lang="uk-UA"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a:t>
            </a:r>
            <a:r>
              <a:rPr lang="uk-UA" sz="2400" b="1" dirty="0" err="1">
                <a:latin typeface="Times New Roman" panose="02020603050405020304" pitchFamily="18" charset="0"/>
                <a:cs typeface="Times New Roman" panose="02020603050405020304" pitchFamily="18" charset="0"/>
              </a:rPr>
              <a:t>ackbone</a:t>
            </a:r>
            <a:r>
              <a:rPr lang="en-US" sz="2400" b="1" dirty="0">
                <a:latin typeface="Times New Roman" panose="02020603050405020304" pitchFamily="18" charset="0"/>
                <a:cs typeface="Times New Roman" panose="02020603050405020304" pitchFamily="18" charset="0"/>
              </a:rPr>
              <a:t> area - </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Магістральна зона</a:t>
            </a:r>
            <a:r>
              <a:rPr lang="en-US" sz="2400" dirty="0">
                <a:latin typeface="Times New Roman" panose="02020603050405020304" pitchFamily="18" charset="0"/>
                <a:cs typeface="Times New Roman" panose="02020603050405020304" pitchFamily="18" charset="0"/>
              </a:rPr>
              <a:t> - </a:t>
            </a:r>
            <a:r>
              <a:rPr lang="uk-UA" sz="2400" dirty="0">
                <a:latin typeface="Times New Roman" panose="02020603050405020304" pitchFamily="18" charset="0"/>
                <a:cs typeface="Times New Roman" panose="02020603050405020304" pitchFamily="18" charset="0"/>
              </a:rPr>
              <a:t> (відома також як нульова зона або зона 0.0.0.0) формує ядро мережі OSPF. Всі інші зони з'єднані з нею, і міжзональна маршрутизація відбувається через маршрутизатор з'єднаний з магістральної зони. Магістральна зона відповідальна за поширення інформації між немагістральними зонами. Магістральна зона повинна бути суміжною з іншими зонами, але вона не обов'язково повинна бути фізично суміжна; сполучення з магістральною зоною може бути встановлено і за допомогою віртуальних каналів.</a:t>
            </a:r>
          </a:p>
          <a:p>
            <a:pPr algn="just"/>
            <a:endParaRPr lang="uk-UA" sz="2400" dirty="0">
              <a:latin typeface="Times New Roman" panose="02020603050405020304" pitchFamily="18" charset="0"/>
              <a:cs typeface="Times New Roman" panose="02020603050405020304" pitchFamily="18" charset="0"/>
            </a:endParaRPr>
          </a:p>
          <a:p>
            <a:pPr algn="just"/>
            <a:r>
              <a:rPr lang="uk-UA"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Standard area </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Стандартна зона.</a:t>
            </a:r>
          </a:p>
          <a:p>
            <a:pPr algn="just"/>
            <a:endParaRPr lang="uk-UA" sz="2400" dirty="0">
              <a:latin typeface="Times New Roman" panose="02020603050405020304" pitchFamily="18" charset="0"/>
              <a:cs typeface="Times New Roman" panose="02020603050405020304" pitchFamily="18" charset="0"/>
            </a:endParaRPr>
          </a:p>
          <a:p>
            <a:pPr algn="just"/>
            <a:r>
              <a:rPr lang="uk-UA"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Stub area </a:t>
            </a:r>
            <a:r>
              <a:rPr lang="en-US"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Тупикова зона не приймає інформацію про зовнішні маршрути для автономної системи, але приймає маршрути з інших зон. Якщо маршрутизаторам з тупикової зони необхідно передавати інформацію за кордон автономної системи, то вони використовують маршрут за замовчуванням. У тупиковій зоні не може перебувати ASBR.</a:t>
            </a:r>
            <a:endParaRPr lang="en-US" sz="24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89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9880" y="98424"/>
            <a:ext cx="11271684" cy="6656183"/>
          </a:xfrm>
          <a:prstGeom prst="rect">
            <a:avLst/>
          </a:prstGeom>
        </p:spPr>
      </p:pic>
    </p:spTree>
    <p:extLst>
      <p:ext uri="{BB962C8B-B14F-4D97-AF65-F5344CB8AC3E}">
        <p14:creationId xmlns:p14="http://schemas.microsoft.com/office/powerpoint/2010/main" val="318232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
            <a:ext cx="12256655" cy="6948475"/>
          </a:xfrm>
          <a:prstGeom prst="rect">
            <a:avLst/>
          </a:prstGeom>
        </p:spPr>
      </p:pic>
    </p:spTree>
    <p:extLst>
      <p:ext uri="{BB962C8B-B14F-4D97-AF65-F5344CB8AC3E}">
        <p14:creationId xmlns:p14="http://schemas.microsoft.com/office/powerpoint/2010/main" val="392060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500" y="443346"/>
            <a:ext cx="11112500" cy="5632311"/>
          </a:xfrm>
          <a:prstGeom prst="rect">
            <a:avLst/>
          </a:prstGeom>
        </p:spPr>
        <p:txBody>
          <a:bodyPr wrap="square">
            <a:spAutoFit/>
          </a:bodyPr>
          <a:lstStyle/>
          <a:p>
            <a:pPr algn="just"/>
            <a:r>
              <a:rPr lang="uk-UA" sz="2000" b="1" dirty="0">
                <a:latin typeface="Times New Roman" panose="02020603050405020304" pitchFamily="18" charset="0"/>
                <a:cs typeface="Times New Roman" panose="02020603050405020304" pitchFamily="18" charset="0"/>
              </a:rPr>
              <a:t>	Внутрішній маршрутизатор (</a:t>
            </a:r>
            <a:r>
              <a:rPr lang="uk-UA" sz="2000" b="1" dirty="0" err="1">
                <a:latin typeface="Times New Roman" panose="02020603050405020304" pitchFamily="18" charset="0"/>
                <a:cs typeface="Times New Roman" panose="02020603050405020304" pitchFamily="18" charset="0"/>
              </a:rPr>
              <a:t>internal</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router</a:t>
            </a:r>
            <a:r>
              <a:rPr lang="uk-UA" sz="2000" b="1"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 маршрутизатор, всі інтерфейси якого належать одній зоні. У таких маршрутизаторів тільки одна база даних стану каналів </a:t>
            </a:r>
            <a:r>
              <a:rPr lang="en-US" sz="2000" dirty="0">
                <a:latin typeface="Times New Roman" panose="02020603050405020304" pitchFamily="18" charset="0"/>
                <a:cs typeface="Times New Roman" panose="02020603050405020304" pitchFamily="18" charset="0"/>
              </a:rPr>
              <a:t>(LSDB)</a:t>
            </a:r>
            <a:r>
              <a:rPr lang="uk-UA" sz="2000" dirty="0">
                <a:latin typeface="Times New Roman" panose="02020603050405020304" pitchFamily="18" charset="0"/>
                <a:cs typeface="Times New Roman" panose="02020603050405020304" pitchFamily="18" charset="0"/>
              </a:rPr>
              <a:t>.</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Прикордонний маршрутизатор (</a:t>
            </a:r>
            <a:r>
              <a:rPr lang="uk-UA" sz="2000" b="1" dirty="0" err="1">
                <a:latin typeface="Times New Roman" panose="02020603050405020304" pitchFamily="18" charset="0"/>
                <a:cs typeface="Times New Roman" panose="02020603050405020304" pitchFamily="18" charset="0"/>
              </a:rPr>
              <a:t>area</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border</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router</a:t>
            </a:r>
            <a:r>
              <a:rPr lang="uk-UA" sz="2000" b="1" dirty="0">
                <a:latin typeface="Times New Roman" panose="02020603050405020304" pitchFamily="18" charset="0"/>
                <a:cs typeface="Times New Roman" panose="02020603050405020304" pitchFamily="18" charset="0"/>
              </a:rPr>
              <a:t>, ABR)</a:t>
            </a:r>
            <a:r>
              <a:rPr lang="uk-UA" sz="2000" dirty="0">
                <a:latin typeface="Times New Roman" panose="02020603050405020304" pitchFamily="18" charset="0"/>
                <a:cs typeface="Times New Roman" panose="02020603050405020304" pitchFamily="18" charset="0"/>
              </a:rPr>
              <a:t> - з'єднує одну або більше зон з </a:t>
            </a:r>
            <a:r>
              <a:rPr lang="uk-UA" sz="2000" dirty="0" err="1">
                <a:latin typeface="Times New Roman" panose="02020603050405020304" pitchFamily="18" charset="0"/>
                <a:cs typeface="Times New Roman" panose="02020603050405020304" pitchFamily="18" charset="0"/>
              </a:rPr>
              <a:t>магістральноїю</a:t>
            </a:r>
            <a:r>
              <a:rPr lang="uk-UA" sz="2000" dirty="0">
                <a:latin typeface="Times New Roman" panose="02020603050405020304" pitchFamily="18" charset="0"/>
                <a:cs typeface="Times New Roman" panose="02020603050405020304" pitchFamily="18" charset="0"/>
              </a:rPr>
              <a:t> зоною і виконує функції шлюзу для міжзонального трафіку. У прикордонного маршрутизатора завжди хоча б один інтерфейс належить магістральній зоні. Для кожної приєднаної зони маршрутизатор підтримує окрему базу даних стану каналів.</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Магістральний маршрутизатор (</a:t>
            </a:r>
            <a:r>
              <a:rPr lang="uk-UA" sz="2000" b="1" dirty="0" err="1">
                <a:latin typeface="Times New Roman" panose="02020603050405020304" pitchFamily="18" charset="0"/>
                <a:cs typeface="Times New Roman" panose="02020603050405020304" pitchFamily="18" charset="0"/>
              </a:rPr>
              <a:t>backbone</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router</a:t>
            </a:r>
            <a:r>
              <a:rPr lang="uk-UA" sz="2000" b="1"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 маршрутизатор у якого завжди хоча б один інтерфейс належить магістральної зоні. Визначення схоже на прикордонний маршрутизатор, проте магістральний маршрутизатор не завжди є прикордонним. Внутрішній маршрутизатор, інтерфейси якого належать нульовій зоні, також є магістральним.</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Прикордонний маршрутизатор автономної системи (AS </a:t>
            </a:r>
            <a:r>
              <a:rPr lang="uk-UA" sz="2000" b="1" dirty="0" err="1">
                <a:latin typeface="Times New Roman" panose="02020603050405020304" pitchFamily="18" charset="0"/>
                <a:cs typeface="Times New Roman" panose="02020603050405020304" pitchFamily="18" charset="0"/>
              </a:rPr>
              <a:t>boundary</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router</a:t>
            </a:r>
            <a:r>
              <a:rPr lang="uk-UA" sz="2000" b="1" dirty="0">
                <a:latin typeface="Times New Roman" panose="02020603050405020304" pitchFamily="18" charset="0"/>
                <a:cs typeface="Times New Roman" panose="02020603050405020304" pitchFamily="18" charset="0"/>
              </a:rPr>
              <a:t>, ASBR) </a:t>
            </a:r>
            <a:r>
              <a:rPr lang="uk-UA" sz="2000" dirty="0">
                <a:latin typeface="Times New Roman" panose="02020603050405020304" pitchFamily="18" charset="0"/>
                <a:cs typeface="Times New Roman" panose="02020603050405020304" pitchFamily="18" charset="0"/>
              </a:rPr>
              <a:t>- це маршрутизатор, один з портів якого знаходиться в домені OSPF протоколу, а інший в домені будь-якого з внутрішніх шлюзових протоколів (наприклад RIP або EIGRP). Прикордонний маршрутизатор автономної системи може знаходитися в будь-якому місці автономної системи і бути прикордонним або магістральним маршрутизатором.</a:t>
            </a:r>
          </a:p>
        </p:txBody>
      </p:sp>
    </p:spTree>
    <p:extLst>
      <p:ext uri="{BB962C8B-B14F-4D97-AF65-F5344CB8AC3E}">
        <p14:creationId xmlns:p14="http://schemas.microsoft.com/office/powerpoint/2010/main" val="1414600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8677" y="697777"/>
            <a:ext cx="11991723" cy="5093423"/>
          </a:xfrm>
          <a:prstGeom prst="rect">
            <a:avLst/>
          </a:prstGeom>
        </p:spPr>
      </p:pic>
    </p:spTree>
    <p:extLst>
      <p:ext uri="{BB962C8B-B14F-4D97-AF65-F5344CB8AC3E}">
        <p14:creationId xmlns:p14="http://schemas.microsoft.com/office/powerpoint/2010/main" val="107467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9443" y="25687"/>
            <a:ext cx="4571192" cy="766619"/>
          </a:xfrm>
        </p:spPr>
        <p:txBody>
          <a:bodyPr>
            <a:normAutofit/>
          </a:bodyPr>
          <a:lstStyle/>
          <a:p>
            <a:pPr algn="ctr"/>
            <a:r>
              <a:rPr lang="en-US" sz="4000" b="1" dirty="0">
                <a:latin typeface="Times New Roman" panose="02020603050405020304" pitchFamily="18" charset="0"/>
                <a:cs typeface="Times New Roman" panose="02020603050405020304" pitchFamily="18" charset="0"/>
              </a:rPr>
              <a:t>Hello-</a:t>
            </a:r>
            <a:r>
              <a:rPr lang="uk-UA" sz="4000" b="1" dirty="0">
                <a:latin typeface="Times New Roman" panose="02020603050405020304" pitchFamily="18" charset="0"/>
                <a:cs typeface="Times New Roman" panose="02020603050405020304" pitchFamily="18" charset="0"/>
              </a:rPr>
              <a:t>пакет</a:t>
            </a:r>
          </a:p>
        </p:txBody>
      </p:sp>
      <p:pic>
        <p:nvPicPr>
          <p:cNvPr id="4" name="Рисунок 3"/>
          <p:cNvPicPr>
            <a:picLocks noChangeAspect="1"/>
          </p:cNvPicPr>
          <p:nvPr/>
        </p:nvPicPr>
        <p:blipFill>
          <a:blip r:embed="rId2"/>
          <a:stretch>
            <a:fillRect/>
          </a:stretch>
        </p:blipFill>
        <p:spPr>
          <a:xfrm>
            <a:off x="163078" y="792306"/>
            <a:ext cx="11703922" cy="4934240"/>
          </a:xfrm>
          <a:prstGeom prst="rect">
            <a:avLst/>
          </a:prstGeom>
        </p:spPr>
      </p:pic>
      <p:sp>
        <p:nvSpPr>
          <p:cNvPr id="5" name="Прямоугольник 4"/>
          <p:cNvSpPr/>
          <p:nvPr/>
        </p:nvSpPr>
        <p:spPr>
          <a:xfrm>
            <a:off x="264678" y="6052234"/>
            <a:ext cx="11703922" cy="369332"/>
          </a:xfrm>
          <a:prstGeom prst="rect">
            <a:avLst/>
          </a:prstGeom>
        </p:spPr>
        <p:txBody>
          <a:bodyPr wrap="square">
            <a:spAutoFit/>
          </a:bodyPr>
          <a:lstStyle/>
          <a:p>
            <a:r>
              <a:rPr lang="uk-UA" dirty="0" err="1">
                <a:latin typeface="Times New Roman" panose="02020603050405020304" pitchFamily="18" charset="0"/>
                <a:cs typeface="Times New Roman" panose="02020603050405020304" pitchFamily="18" charset="0"/>
              </a:rPr>
              <a:t>Hello</a:t>
            </a:r>
            <a:r>
              <a:rPr lang="uk-UA" dirty="0">
                <a:latin typeface="Times New Roman" panose="02020603050405020304" pitchFamily="18" charset="0"/>
                <a:cs typeface="Times New Roman" panose="02020603050405020304" pitchFamily="18" charset="0"/>
              </a:rPr>
              <a:t>-пакет призначений для встановлення і підтримки відносин з сусідами.</a:t>
            </a:r>
          </a:p>
        </p:txBody>
      </p:sp>
    </p:spTree>
    <p:extLst>
      <p:ext uri="{BB962C8B-B14F-4D97-AF65-F5344CB8AC3E}">
        <p14:creationId xmlns:p14="http://schemas.microsoft.com/office/powerpoint/2010/main" val="345048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9200" y="150552"/>
            <a:ext cx="6559017" cy="492990"/>
          </a:xfrm>
        </p:spPr>
        <p:txBody>
          <a:bodyPr>
            <a:noAutofit/>
          </a:bodyPr>
          <a:lstStyle/>
          <a:p>
            <a:pPr algn="ctr"/>
            <a:r>
              <a:rPr lang="en-US" sz="3200" b="1" dirty="0">
                <a:latin typeface="Times New Roman" panose="02020603050405020304" pitchFamily="18" charset="0"/>
                <a:cs typeface="Times New Roman" panose="02020603050405020304" pitchFamily="18" charset="0"/>
              </a:rPr>
              <a:t>Database Description</a:t>
            </a:r>
            <a:endParaRPr lang="uk-UA" sz="32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826942"/>
            <a:ext cx="12003059" cy="4428548"/>
          </a:xfrm>
          <a:prstGeom prst="rect">
            <a:avLst/>
          </a:prstGeom>
        </p:spPr>
      </p:pic>
      <p:sp>
        <p:nvSpPr>
          <p:cNvPr id="5" name="Прямоугольник 4"/>
          <p:cNvSpPr/>
          <p:nvPr/>
        </p:nvSpPr>
        <p:spPr>
          <a:xfrm>
            <a:off x="230909" y="5352957"/>
            <a:ext cx="11772149" cy="1107996"/>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Пакет </a:t>
            </a:r>
            <a:r>
              <a:rPr lang="ru-RU" sz="2400" dirty="0" err="1">
                <a:latin typeface="Times New Roman" panose="02020603050405020304" pitchFamily="18" charset="0"/>
                <a:cs typeface="Times New Roman" panose="02020603050405020304" pitchFamily="18" charset="0"/>
              </a:rPr>
              <a:t>Database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Description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бази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даних</a:t>
            </a:r>
            <a:r>
              <a:rPr lang="ru-RU" sz="2400" dirty="0">
                <a:latin typeface="Times New Roman" panose="02020603050405020304" pitchFamily="18" charset="0"/>
                <a:cs typeface="Times New Roman" panose="02020603050405020304" pitchFamily="18" charset="0"/>
              </a:rPr>
              <a:t> стану каналу </a:t>
            </a:r>
            <a:r>
              <a:rPr lang="en-US" sz="2400" dirty="0">
                <a:latin typeface="Times New Roman" panose="02020603050405020304" pitchFamily="18" charset="0"/>
                <a:cs typeface="Times New Roman" panose="02020603050405020304" pitchFamily="18" charset="0"/>
              </a:rPr>
              <a:t>(LSDB)</a:t>
            </a:r>
            <a:r>
              <a:rPr lang="ru-RU"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Обмін</a:t>
            </a:r>
            <a:r>
              <a:rPr lang="ru-RU" sz="2400" dirty="0">
                <a:latin typeface="Times New Roman" panose="02020603050405020304" pitchFamily="18" charset="0"/>
                <a:cs typeface="Times New Roman" panose="02020603050405020304" pitchFamily="18" charset="0"/>
              </a:rPr>
              <a:t> пакетами проводиться при </a:t>
            </a:r>
            <a:r>
              <a:rPr lang="ru-RU" sz="2400" dirty="0" err="1">
                <a:latin typeface="Times New Roman" panose="02020603050405020304" pitchFamily="18" charset="0"/>
                <a:cs typeface="Times New Roman" panose="02020603050405020304" pitchFamily="18" charset="0"/>
              </a:rPr>
              <a:t>встановленні</a:t>
            </a:r>
            <a:r>
              <a:rPr lang="ru-RU" sz="2400" dirty="0">
                <a:latin typeface="Times New Roman" panose="02020603050405020304" pitchFamily="18" charset="0"/>
                <a:cs typeface="Times New Roman" panose="02020603050405020304" pitchFamily="18" charset="0"/>
              </a:rPr>
              <a:t> стану </a:t>
            </a:r>
            <a:r>
              <a:rPr lang="ru-RU" sz="2400" dirty="0" err="1">
                <a:latin typeface="Times New Roman" panose="02020603050405020304" pitchFamily="18" charset="0"/>
                <a:cs typeface="Times New Roman" panose="02020603050405020304" pitchFamily="18" charset="0"/>
              </a:rPr>
              <a:t>суміжності</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74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65726" y="291523"/>
            <a:ext cx="10711873" cy="6309112"/>
          </a:xfrm>
          <a:prstGeom prst="rect">
            <a:avLst/>
          </a:prstGeom>
        </p:spPr>
      </p:pic>
    </p:spTree>
    <p:extLst>
      <p:ext uri="{BB962C8B-B14F-4D97-AF65-F5344CB8AC3E}">
        <p14:creationId xmlns:p14="http://schemas.microsoft.com/office/powerpoint/2010/main" val="1580398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6340" y="101601"/>
            <a:ext cx="7574423" cy="600364"/>
          </a:xfrm>
        </p:spPr>
        <p:txBody>
          <a:bodyPr>
            <a:noAutofit/>
          </a:bodyPr>
          <a:lstStyle/>
          <a:p>
            <a:pPr algn="ctr"/>
            <a:r>
              <a:rPr lang="en-US" sz="3200" b="1" dirty="0">
                <a:latin typeface="Times New Roman" panose="02020603050405020304" pitchFamily="18" charset="0"/>
                <a:cs typeface="Times New Roman" panose="02020603050405020304" pitchFamily="18" charset="0"/>
              </a:rPr>
              <a:t>Link State Request</a:t>
            </a:r>
            <a:endParaRPr lang="uk-UA" sz="32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5002" y="923638"/>
            <a:ext cx="12023870" cy="4016145"/>
          </a:xfrm>
          <a:prstGeom prst="rect">
            <a:avLst/>
          </a:prstGeom>
        </p:spPr>
      </p:pic>
      <p:sp>
        <p:nvSpPr>
          <p:cNvPr id="5" name="Прямоугольник 4"/>
          <p:cNvSpPr/>
          <p:nvPr/>
        </p:nvSpPr>
        <p:spPr>
          <a:xfrm>
            <a:off x="213374" y="5383129"/>
            <a:ext cx="11767127" cy="830997"/>
          </a:xfrm>
          <a:prstGeom prst="rect">
            <a:avLst/>
          </a:prstGeom>
        </p:spPr>
        <p:txBody>
          <a:bodyPr wrap="square">
            <a:spAutoFit/>
          </a:bodyPr>
          <a:lstStyle/>
          <a:p>
            <a:r>
              <a:rPr lang="uk-UA" sz="2400" dirty="0">
                <a:latin typeface="Times New Roman" panose="02020603050405020304" pitchFamily="18" charset="0"/>
                <a:cs typeface="Times New Roman" panose="02020603050405020304" pitchFamily="18" charset="0"/>
              </a:rPr>
              <a:t>Пакет </a:t>
            </a:r>
            <a:r>
              <a:rPr lang="uk-UA" sz="2400" dirty="0" err="1">
                <a:latin typeface="Times New Roman" panose="02020603050405020304" pitchFamily="18" charset="0"/>
                <a:cs typeface="Times New Roman" panose="02020603050405020304" pitchFamily="18" charset="0"/>
              </a:rPr>
              <a:t>Link</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State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Request</a:t>
            </a:r>
            <a:r>
              <a:rPr lang="uk-UA" sz="2400" dirty="0">
                <a:latin typeface="Times New Roman" panose="02020603050405020304" pitchFamily="18" charset="0"/>
                <a:cs typeface="Times New Roman" panose="02020603050405020304" pitchFamily="18" charset="0"/>
              </a:rPr>
              <a:t> призначений для запиту частини бази даних сусіднього маршрутизатора.</a:t>
            </a:r>
          </a:p>
        </p:txBody>
      </p:sp>
    </p:spTree>
    <p:extLst>
      <p:ext uri="{BB962C8B-B14F-4D97-AF65-F5344CB8AC3E}">
        <p14:creationId xmlns:p14="http://schemas.microsoft.com/office/powerpoint/2010/main" val="4281974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2461" y="193963"/>
            <a:ext cx="7925405" cy="480291"/>
          </a:xfrm>
        </p:spPr>
        <p:txBody>
          <a:bodyPr>
            <a:noAutofit/>
          </a:bodyPr>
          <a:lstStyle/>
          <a:p>
            <a:pPr algn="ctr"/>
            <a:r>
              <a:rPr lang="en-US" sz="3200" b="1" dirty="0"/>
              <a:t>Link State Update</a:t>
            </a:r>
            <a:endParaRPr lang="uk-UA" sz="3200" b="1" dirty="0"/>
          </a:p>
        </p:txBody>
      </p:sp>
      <p:pic>
        <p:nvPicPr>
          <p:cNvPr id="4" name="Рисунок 3"/>
          <p:cNvPicPr>
            <a:picLocks noChangeAspect="1"/>
          </p:cNvPicPr>
          <p:nvPr/>
        </p:nvPicPr>
        <p:blipFill>
          <a:blip r:embed="rId2"/>
          <a:stretch>
            <a:fillRect/>
          </a:stretch>
        </p:blipFill>
        <p:spPr>
          <a:xfrm>
            <a:off x="110837" y="860646"/>
            <a:ext cx="11999161" cy="4044661"/>
          </a:xfrm>
          <a:prstGeom prst="rect">
            <a:avLst/>
          </a:prstGeom>
        </p:spPr>
      </p:pic>
      <p:sp>
        <p:nvSpPr>
          <p:cNvPr id="5" name="Прямоугольник 4"/>
          <p:cNvSpPr/>
          <p:nvPr/>
        </p:nvSpPr>
        <p:spPr>
          <a:xfrm>
            <a:off x="110837" y="5091699"/>
            <a:ext cx="11748654" cy="830997"/>
          </a:xfrm>
          <a:prstGeom prst="rect">
            <a:avLst/>
          </a:prstGeom>
        </p:spPr>
        <p:txBody>
          <a:bodyPr wrap="square">
            <a:spAutoFit/>
          </a:bodyPr>
          <a:lstStyle/>
          <a:p>
            <a:r>
              <a:rPr lang="uk-UA" sz="2400" dirty="0">
                <a:latin typeface="Times New Roman" panose="02020603050405020304" pitchFamily="18" charset="0"/>
                <a:cs typeface="Times New Roman" panose="02020603050405020304" pitchFamily="18" charset="0"/>
              </a:rPr>
              <a:t>Пакет </a:t>
            </a:r>
            <a:r>
              <a:rPr lang="uk-UA" sz="2400" dirty="0" err="1">
                <a:latin typeface="Times New Roman" panose="02020603050405020304" pitchFamily="18" charset="0"/>
                <a:cs typeface="Times New Roman" panose="02020603050405020304" pitchFamily="18" charset="0"/>
              </a:rPr>
              <a:t>Link</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State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Update</a:t>
            </a:r>
            <a:r>
              <a:rPr lang="uk-UA" sz="2400" dirty="0">
                <a:latin typeface="Times New Roman" panose="02020603050405020304" pitchFamily="18" charset="0"/>
                <a:cs typeface="Times New Roman" panose="02020603050405020304" pitchFamily="18" charset="0"/>
              </a:rPr>
              <a:t> призначений для розсилки оголошень про стан каналу. Пакет посилається на групову адресу в одну транзитну ділянку.</a:t>
            </a:r>
          </a:p>
        </p:txBody>
      </p:sp>
    </p:spTree>
    <p:extLst>
      <p:ext uri="{BB962C8B-B14F-4D97-AF65-F5344CB8AC3E}">
        <p14:creationId xmlns:p14="http://schemas.microsoft.com/office/powerpoint/2010/main" val="319611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631" y="110837"/>
            <a:ext cx="8682787" cy="646545"/>
          </a:xfrm>
        </p:spPr>
        <p:txBody>
          <a:bodyPr>
            <a:noAutofit/>
          </a:bodyPr>
          <a:lstStyle/>
          <a:p>
            <a:pPr algn="ctr"/>
            <a:r>
              <a:rPr lang="en-US" sz="3200" b="1" dirty="0">
                <a:latin typeface="Times New Roman" panose="02020603050405020304" pitchFamily="18" charset="0"/>
                <a:cs typeface="Times New Roman" panose="02020603050405020304" pitchFamily="18" charset="0"/>
              </a:rPr>
              <a:t>Link State Acknowledgment</a:t>
            </a:r>
            <a:endParaRPr lang="uk-UA" sz="32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46049" y="1016432"/>
            <a:ext cx="11958991" cy="3703350"/>
          </a:xfrm>
          <a:prstGeom prst="rect">
            <a:avLst/>
          </a:prstGeom>
        </p:spPr>
      </p:pic>
    </p:spTree>
    <p:extLst>
      <p:ext uri="{BB962C8B-B14F-4D97-AF65-F5344CB8AC3E}">
        <p14:creationId xmlns:p14="http://schemas.microsoft.com/office/powerpoint/2010/main" val="70390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1500" y="138546"/>
            <a:ext cx="2362200" cy="439553"/>
          </a:xfrm>
        </p:spPr>
        <p:txBody>
          <a:bodyPr>
            <a:noAutofit/>
          </a:bodyPr>
          <a:lstStyle/>
          <a:p>
            <a:pPr algn="ctr"/>
            <a:r>
              <a:rPr lang="uk-UA" sz="3200" b="1" dirty="0">
                <a:effectLst/>
                <a:latin typeface="Times New Roman" panose="02020603050405020304" pitchFamily="18" charset="0"/>
                <a:cs typeface="Times New Roman" panose="02020603050405020304" pitchFamily="18" charset="0"/>
              </a:rPr>
              <a:t>BGP</a:t>
            </a:r>
            <a:endParaRPr lang="uk-UA" sz="32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310518" y="690273"/>
            <a:ext cx="9051635" cy="5945568"/>
          </a:xfrm>
          <a:prstGeom prst="rect">
            <a:avLst/>
          </a:prstGeom>
        </p:spPr>
      </p:pic>
      <p:sp>
        <p:nvSpPr>
          <p:cNvPr id="4" name="Прямокутник 3">
            <a:extLst>
              <a:ext uri="{FF2B5EF4-FFF2-40B4-BE49-F238E27FC236}">
                <a16:creationId xmlns:a16="http://schemas.microsoft.com/office/drawing/2014/main" id="{C36AA736-0AB7-476C-BA27-366E38F4E57B}"/>
              </a:ext>
            </a:extLst>
          </p:cNvPr>
          <p:cNvSpPr/>
          <p:nvPr/>
        </p:nvSpPr>
        <p:spPr>
          <a:xfrm>
            <a:off x="3855720" y="1390650"/>
            <a:ext cx="1318259" cy="34671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400" dirty="0">
                <a:solidFill>
                  <a:schemeClr val="bg1"/>
                </a:solidFill>
                <a:latin typeface="Times New Roman" panose="02020603050405020304" pitchFamily="18" charset="0"/>
                <a:cs typeface="Times New Roman" panose="02020603050405020304" pitchFamily="18" charset="0"/>
              </a:rPr>
              <a:t>Мережа провайдера У</a:t>
            </a:r>
          </a:p>
        </p:txBody>
      </p:sp>
      <p:sp>
        <p:nvSpPr>
          <p:cNvPr id="7" name="Прямокутник 6">
            <a:extLst>
              <a:ext uri="{FF2B5EF4-FFF2-40B4-BE49-F238E27FC236}">
                <a16:creationId xmlns:a16="http://schemas.microsoft.com/office/drawing/2014/main" id="{1DAC191B-7FAF-4275-AD64-845759C192E4}"/>
              </a:ext>
            </a:extLst>
          </p:cNvPr>
          <p:cNvSpPr/>
          <p:nvPr/>
        </p:nvSpPr>
        <p:spPr>
          <a:xfrm>
            <a:off x="2096193" y="4286586"/>
            <a:ext cx="1585158" cy="34671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400" dirty="0">
                <a:solidFill>
                  <a:schemeClr val="bg1"/>
                </a:solidFill>
                <a:latin typeface="Times New Roman" panose="02020603050405020304" pitchFamily="18" charset="0"/>
                <a:cs typeface="Times New Roman" panose="02020603050405020304" pitchFamily="18" charset="0"/>
              </a:rPr>
              <a:t>Мережа провайдера Х</a:t>
            </a:r>
          </a:p>
        </p:txBody>
      </p:sp>
      <p:sp>
        <p:nvSpPr>
          <p:cNvPr id="8" name="Прямокутник 7">
            <a:extLst>
              <a:ext uri="{FF2B5EF4-FFF2-40B4-BE49-F238E27FC236}">
                <a16:creationId xmlns:a16="http://schemas.microsoft.com/office/drawing/2014/main" id="{98207ECF-FD76-48DB-A412-2D0F1BAB6A99}"/>
              </a:ext>
            </a:extLst>
          </p:cNvPr>
          <p:cNvSpPr/>
          <p:nvPr/>
        </p:nvSpPr>
        <p:spPr>
          <a:xfrm>
            <a:off x="7968344" y="3663057"/>
            <a:ext cx="1199408" cy="34671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400" dirty="0">
                <a:solidFill>
                  <a:schemeClr val="bg1"/>
                </a:solidFill>
                <a:latin typeface="Times New Roman" panose="02020603050405020304" pitchFamily="18" charset="0"/>
                <a:cs typeface="Times New Roman" panose="02020603050405020304" pitchFamily="18" charset="0"/>
              </a:rPr>
              <a:t>Мережа компанії </a:t>
            </a:r>
            <a:r>
              <a:rPr lang="en-US" sz="1400" dirty="0">
                <a:solidFill>
                  <a:schemeClr val="bg1"/>
                </a:solidFill>
                <a:latin typeface="Times New Roman" panose="02020603050405020304" pitchFamily="18" charset="0"/>
                <a:cs typeface="Times New Roman" panose="02020603050405020304" pitchFamily="18" charset="0"/>
              </a:rPr>
              <a:t> Z</a:t>
            </a:r>
            <a:endParaRPr lang="uk-UA" sz="1400" dirty="0">
              <a:solidFill>
                <a:schemeClr val="bg1"/>
              </a:solidFill>
              <a:latin typeface="Times New Roman" panose="02020603050405020304" pitchFamily="18" charset="0"/>
              <a:cs typeface="Times New Roman" panose="02020603050405020304" pitchFamily="18" charset="0"/>
            </a:endParaRPr>
          </a:p>
        </p:txBody>
      </p:sp>
      <p:sp>
        <p:nvSpPr>
          <p:cNvPr id="9" name="Прямокутник 8">
            <a:extLst>
              <a:ext uri="{FF2B5EF4-FFF2-40B4-BE49-F238E27FC236}">
                <a16:creationId xmlns:a16="http://schemas.microsoft.com/office/drawing/2014/main" id="{6D75422D-3AE8-42CD-B50C-32BA30262D49}"/>
              </a:ext>
            </a:extLst>
          </p:cNvPr>
          <p:cNvSpPr/>
          <p:nvPr/>
        </p:nvSpPr>
        <p:spPr>
          <a:xfrm>
            <a:off x="8746375" y="4633296"/>
            <a:ext cx="1349432" cy="91514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600" b="1" dirty="0">
                <a:solidFill>
                  <a:srgbClr val="0070C0"/>
                </a:solidFill>
                <a:latin typeface="Times New Roman" panose="02020603050405020304" pitchFamily="18" charset="0"/>
                <a:cs typeface="Times New Roman" panose="02020603050405020304" pitchFamily="18" charset="0"/>
              </a:rPr>
              <a:t>Статистичні маршрути</a:t>
            </a:r>
          </a:p>
        </p:txBody>
      </p:sp>
    </p:spTree>
    <p:extLst>
      <p:ext uri="{BB962C8B-B14F-4D97-AF65-F5344CB8AC3E}">
        <p14:creationId xmlns:p14="http://schemas.microsoft.com/office/powerpoint/2010/main" val="409327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0017" y="653143"/>
            <a:ext cx="11067802" cy="6204857"/>
          </a:xfrm>
        </p:spPr>
        <p:txBody>
          <a:bodyPr>
            <a:noAutofit/>
          </a:bodyPr>
          <a:lstStyle/>
          <a:p>
            <a:pPr marL="0" indent="0" algn="just">
              <a:buNone/>
            </a:pPr>
            <a:r>
              <a:rPr lang="uk-UA" sz="2400" b="1" dirty="0">
                <a:latin typeface="Times New Roman" panose="02020603050405020304" pitchFamily="18" charset="0"/>
                <a:cs typeface="Times New Roman" panose="02020603050405020304" pitchFamily="18" charset="0"/>
              </a:rPr>
              <a:t>	Внутрішній протокол маршрутизації </a:t>
            </a:r>
            <a:r>
              <a:rPr lang="uk-UA"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interior</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gateway</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protocol</a:t>
            </a:r>
            <a:r>
              <a:rPr lang="uk-UA" sz="2400" dirty="0">
                <a:latin typeface="Times New Roman" panose="02020603050405020304" pitchFamily="18" charset="0"/>
                <a:cs typeface="Times New Roman" panose="02020603050405020304" pitchFamily="18" charset="0"/>
              </a:rPr>
              <a:t>) - протокол, який використовується для передачі інформації про маршрути всередині автономної системи </a:t>
            </a:r>
            <a:r>
              <a:rPr lang="en-US" sz="2400" dirty="0">
                <a:latin typeface="Times New Roman" panose="02020603050405020304" pitchFamily="18" charset="0"/>
                <a:cs typeface="Times New Roman" panose="02020603050405020304" pitchFamily="18" charset="0"/>
              </a:rPr>
              <a:t>(AS)</a:t>
            </a:r>
            <a:r>
              <a:rPr lang="uk-UA" sz="2400" dirty="0">
                <a:latin typeface="Times New Roman" panose="02020603050405020304" pitchFamily="18" charset="0"/>
                <a:cs typeface="Times New Roman" panose="02020603050405020304" pitchFamily="18" charset="0"/>
              </a:rPr>
              <a:t>.</a:t>
            </a:r>
          </a:p>
          <a:p>
            <a:pPr marL="0" indent="0" algn="just">
              <a:buNone/>
            </a:pPr>
            <a:r>
              <a:rPr lang="uk-UA" sz="2400" b="1" dirty="0">
                <a:latin typeface="Times New Roman" panose="02020603050405020304" pitchFamily="18" charset="0"/>
                <a:cs typeface="Times New Roman" panose="02020603050405020304" pitchFamily="18" charset="0"/>
              </a:rPr>
              <a:t>	Зовнішній протокол маршрутизації </a:t>
            </a:r>
            <a:r>
              <a:rPr lang="uk-UA"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exterior</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gateway</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protocol</a:t>
            </a:r>
            <a:r>
              <a:rPr lang="uk-UA" sz="2400" dirty="0">
                <a:latin typeface="Times New Roman" panose="02020603050405020304" pitchFamily="18" charset="0"/>
                <a:cs typeface="Times New Roman" panose="02020603050405020304" pitchFamily="18" charset="0"/>
              </a:rPr>
              <a:t>) - протокол, який використовується для передачі інформації про маршрути між автономними системами.</a:t>
            </a:r>
          </a:p>
          <a:p>
            <a:pPr marL="0" indent="0" algn="just">
              <a:buNone/>
            </a:pPr>
            <a:r>
              <a:rPr lang="uk-UA" sz="2400" b="1" dirty="0">
                <a:latin typeface="Times New Roman" panose="02020603050405020304" pitchFamily="18" charset="0"/>
                <a:cs typeface="Times New Roman" panose="02020603050405020304" pitchFamily="18" charset="0"/>
              </a:rPr>
              <a:t>	Транзитна автономна система </a:t>
            </a:r>
            <a:r>
              <a:rPr lang="uk-UA"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transit</a:t>
            </a:r>
            <a:r>
              <a:rPr lang="uk-UA" sz="2400" dirty="0">
                <a:latin typeface="Times New Roman" panose="02020603050405020304" pitchFamily="18" charset="0"/>
                <a:cs typeface="Times New Roman" panose="02020603050405020304" pitchFamily="18" charset="0"/>
              </a:rPr>
              <a:t> AS) - автономна система, через яку передається трафік інших автономних систем.</a:t>
            </a:r>
          </a:p>
          <a:p>
            <a:pPr marL="0" indent="0" algn="just">
              <a:buNone/>
            </a:pP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Шлях</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 послідовність складається з номерів автономних систем через які потрібно пройти для досягнення мережі призначення.</a:t>
            </a:r>
          </a:p>
          <a:p>
            <a:pPr marL="0" indent="0" algn="just">
              <a:buNone/>
            </a:pP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Атрибути шляху </a:t>
            </a:r>
            <a:r>
              <a:rPr lang="uk-UA"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attributes</a:t>
            </a:r>
            <a:r>
              <a:rPr lang="uk-UA" sz="2400" dirty="0">
                <a:latin typeface="Times New Roman" panose="02020603050405020304" pitchFamily="18" charset="0"/>
                <a:cs typeface="Times New Roman" panose="02020603050405020304" pitchFamily="18" charset="0"/>
              </a:rPr>
              <a:t>, PA) - характеристики шляху, які дозволяють вибрати найкращий шлях.</a:t>
            </a:r>
          </a:p>
          <a:p>
            <a:pPr marL="0" indent="0" algn="just">
              <a:buNone/>
            </a:pP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BGP </a:t>
            </a:r>
            <a:r>
              <a:rPr lang="uk-UA" sz="2400" b="1" dirty="0" err="1">
                <a:latin typeface="Times New Roman" panose="02020603050405020304" pitchFamily="18" charset="0"/>
                <a:cs typeface="Times New Roman" panose="02020603050405020304" pitchFamily="18" charset="0"/>
              </a:rPr>
              <a:t>speaker</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маршрутизатор, на якому працює протокол BGP.</a:t>
            </a:r>
          </a:p>
        </p:txBody>
      </p:sp>
    </p:spTree>
    <p:extLst>
      <p:ext uri="{BB962C8B-B14F-4D97-AF65-F5344CB8AC3E}">
        <p14:creationId xmlns:p14="http://schemas.microsoft.com/office/powerpoint/2010/main" val="265313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745259"/>
            <a:ext cx="12192000" cy="4564185"/>
          </a:xfrm>
          <a:prstGeom prst="rect">
            <a:avLst/>
          </a:prstGeom>
        </p:spPr>
      </p:pic>
    </p:spTree>
    <p:extLst>
      <p:ext uri="{BB962C8B-B14F-4D97-AF65-F5344CB8AC3E}">
        <p14:creationId xmlns:p14="http://schemas.microsoft.com/office/powerpoint/2010/main" val="788839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54206" y="593264"/>
            <a:ext cx="10615757" cy="4910285"/>
          </a:xfrm>
          <a:prstGeom prst="rect">
            <a:avLst/>
          </a:prstGeom>
        </p:spPr>
      </p:pic>
    </p:spTree>
    <p:extLst>
      <p:ext uri="{BB962C8B-B14F-4D97-AF65-F5344CB8AC3E}">
        <p14:creationId xmlns:p14="http://schemas.microsoft.com/office/powerpoint/2010/main" val="437909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989" y="813790"/>
            <a:ext cx="9904021" cy="5230420"/>
          </a:xfrm>
        </p:spPr>
        <p:txBody>
          <a:bodyPr>
            <a:normAutofit/>
          </a:bodyPr>
          <a:lstStyle/>
          <a:p>
            <a:pPr marL="0" indent="0" algn="just">
              <a:buNone/>
            </a:pPr>
            <a:r>
              <a:rPr lang="uk-UA" sz="2800" dirty="0">
                <a:latin typeface="Times New Roman" panose="02020603050405020304" pitchFamily="18" charset="0"/>
                <a:cs typeface="Times New Roman" panose="02020603050405020304" pitchFamily="18" charset="0"/>
              </a:rPr>
              <a:t>BGP – це </a:t>
            </a:r>
            <a:r>
              <a:rPr lang="uk-UA" sz="2800" dirty="0" err="1">
                <a:latin typeface="Times New Roman" panose="02020603050405020304" pitchFamily="18" charset="0"/>
                <a:cs typeface="Times New Roman" panose="02020603050405020304" pitchFamily="18" charset="0"/>
              </a:rPr>
              <a:t>path-vector</a:t>
            </a:r>
            <a:r>
              <a:rPr lang="uk-UA" sz="2800" dirty="0">
                <a:latin typeface="Times New Roman" panose="02020603050405020304" pitchFamily="18" charset="0"/>
                <a:cs typeface="Times New Roman" panose="02020603050405020304" pitchFamily="18" charset="0"/>
              </a:rPr>
              <a:t> протокол з такими загальними характеристиками:</a:t>
            </a:r>
          </a:p>
          <a:p>
            <a:pPr marL="0" indent="0">
              <a:buNone/>
            </a:pP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  Використовує TCP для передачі даних, це забезпечує надійну доставку оновлень протоколу (порт 179)</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 Відправляє оновлення тільки після змін в мережі (немає періодичних оновлень)</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  Періодично відправляє </a:t>
            </a:r>
            <a:r>
              <a:rPr lang="uk-UA" sz="2800" dirty="0" err="1">
                <a:latin typeface="Times New Roman" panose="02020603050405020304" pitchFamily="18" charset="0"/>
                <a:cs typeface="Times New Roman" panose="02020603050405020304" pitchFamily="18" charset="0"/>
              </a:rPr>
              <a:t>keepalive</a:t>
            </a:r>
            <a:r>
              <a:rPr lang="uk-UA" sz="2800" dirty="0">
                <a:latin typeface="Times New Roman" panose="02020603050405020304" pitchFamily="18" charset="0"/>
                <a:cs typeface="Times New Roman" panose="02020603050405020304" pitchFamily="18" charset="0"/>
              </a:rPr>
              <a:t>-повідомлення для перевірки TCP-з'єднання (60 </a:t>
            </a:r>
            <a:r>
              <a:rPr lang="uk-UA" sz="2800" dirty="0" err="1">
                <a:latin typeface="Times New Roman" panose="02020603050405020304" pitchFamily="18" charset="0"/>
                <a:cs typeface="Times New Roman" panose="02020603050405020304" pitchFamily="18" charset="0"/>
              </a:rPr>
              <a:t>сек</a:t>
            </a:r>
            <a:r>
              <a:rPr lang="uk-UA" sz="2800" dirty="0">
                <a:latin typeface="Times New Roman" panose="02020603050405020304" pitchFamily="18" charset="0"/>
                <a:cs typeface="Times New Roman" panose="02020603050405020304" pitchFamily="18" charset="0"/>
              </a:rPr>
              <a:t>.)</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  Метрика протоколу називається </a:t>
            </a:r>
            <a:r>
              <a:rPr lang="uk-UA" sz="2800" dirty="0" err="1">
                <a:latin typeface="Times New Roman" panose="02020603050405020304" pitchFamily="18" charset="0"/>
                <a:cs typeface="Times New Roman" panose="02020603050405020304" pitchFamily="18" charset="0"/>
              </a:rPr>
              <a:t>path</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vector</a:t>
            </a:r>
            <a:r>
              <a:rPr lang="uk-UA" sz="2800" dirty="0">
                <a:latin typeface="Times New Roman" panose="02020603050405020304" pitchFamily="18" charset="0"/>
                <a:cs typeface="Times New Roman" panose="02020603050405020304" pitchFamily="18" charset="0"/>
              </a:rPr>
              <a:t> або атрибути (</a:t>
            </a:r>
            <a:r>
              <a:rPr lang="uk-UA" sz="2800" dirty="0" err="1">
                <a:latin typeface="Times New Roman" panose="02020603050405020304" pitchFamily="18" charset="0"/>
                <a:cs typeface="Times New Roman" panose="02020603050405020304" pitchFamily="18" charset="0"/>
              </a:rPr>
              <a:t>attributes</a:t>
            </a:r>
            <a:r>
              <a:rPr lang="uk-UA"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5076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6927" y="277752"/>
            <a:ext cx="10003587" cy="369455"/>
          </a:xfrm>
        </p:spPr>
        <p:txBody>
          <a:bodyPr>
            <a:normAutofit fontScale="90000"/>
          </a:bodyPr>
          <a:lstStyle/>
          <a:p>
            <a:r>
              <a:rPr lang="uk-UA" b="1" dirty="0">
                <a:latin typeface="Times New Roman" panose="02020603050405020304" pitchFamily="18" charset="0"/>
                <a:cs typeface="Times New Roman" panose="02020603050405020304" pitchFamily="18" charset="0"/>
              </a:rPr>
              <a:t>Атрибут </a:t>
            </a:r>
            <a:r>
              <a:rPr lang="en-US" b="1" dirty="0">
                <a:latin typeface="Times New Roman" panose="02020603050405020304" pitchFamily="18" charset="0"/>
                <a:cs typeface="Times New Roman" panose="02020603050405020304" pitchFamily="18" charset="0"/>
              </a:rPr>
              <a:t>Autonomous system path</a:t>
            </a:r>
            <a:endParaRPr lang="uk-UA"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2029" y="1388822"/>
            <a:ext cx="6594763" cy="5191426"/>
          </a:xfrm>
        </p:spPr>
        <p:txBody>
          <a:bodyPr>
            <a:normAutofit/>
          </a:bodyPr>
          <a:lstStyle/>
          <a:p>
            <a:r>
              <a:rPr lang="uk-UA" sz="2400" dirty="0">
                <a:latin typeface="Times New Roman" panose="02020603050405020304" pitchFamily="18" charset="0"/>
                <a:cs typeface="Times New Roman" panose="02020603050405020304" pitchFamily="18" charset="0"/>
              </a:rPr>
              <a:t>Описує через які автономні системи треба пройти, щоб дійти до мережі призначення.</a:t>
            </a:r>
          </a:p>
          <a:p>
            <a:r>
              <a:rPr lang="uk-UA" sz="2400" dirty="0">
                <a:latin typeface="Times New Roman" panose="02020603050405020304" pitchFamily="18" charset="0"/>
                <a:cs typeface="Times New Roman" panose="02020603050405020304" pitchFamily="18" charset="0"/>
              </a:rPr>
              <a:t>Номер </a:t>
            </a:r>
            <a:r>
              <a:rPr lang="en-US" sz="2400" dirty="0">
                <a:latin typeface="Times New Roman" panose="02020603050405020304" pitchFamily="18" charset="0"/>
                <a:cs typeface="Times New Roman" panose="02020603050405020304" pitchFamily="18" charset="0"/>
              </a:rPr>
              <a:t>AS </a:t>
            </a:r>
            <a:r>
              <a:rPr lang="uk-UA" sz="2400" dirty="0">
                <a:latin typeface="Times New Roman" panose="02020603050405020304" pitchFamily="18" charset="0"/>
                <a:cs typeface="Times New Roman" panose="02020603050405020304" pitchFamily="18" charset="0"/>
              </a:rPr>
              <a:t>додається при передачі оновлення з однієї </a:t>
            </a:r>
            <a:r>
              <a:rPr lang="en-US" sz="2400" dirty="0">
                <a:latin typeface="Times New Roman" panose="02020603050405020304" pitchFamily="18" charset="0"/>
                <a:cs typeface="Times New Roman" panose="02020603050405020304" pitchFamily="18" charset="0"/>
              </a:rPr>
              <a:t>AS </a:t>
            </a:r>
            <a:r>
              <a:rPr lang="en-US" sz="2400" dirty="0" err="1">
                <a:latin typeface="Times New Roman" panose="02020603050405020304" pitchFamily="18" charset="0"/>
                <a:cs typeface="Times New Roman" panose="02020603050405020304" pitchFamily="18" charset="0"/>
              </a:rPr>
              <a:t>eBGP</a:t>
            </a:r>
            <a:r>
              <a:rPr lang="en-US"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сусідові в інший </a:t>
            </a:r>
            <a:r>
              <a:rPr lang="en-US" sz="2400" dirty="0">
                <a:latin typeface="Times New Roman" panose="02020603050405020304" pitchFamily="18" charset="0"/>
                <a:cs typeface="Times New Roman" panose="02020603050405020304" pitchFamily="18" charset="0"/>
              </a:rPr>
              <a:t>AS.</a:t>
            </a:r>
            <a:endParaRPr lang="uk-UA" sz="2400" dirty="0">
              <a:latin typeface="Times New Roman" panose="02020603050405020304" pitchFamily="18" charset="0"/>
              <a:cs typeface="Times New Roman" panose="02020603050405020304" pitchFamily="18" charset="0"/>
            </a:endParaRPr>
          </a:p>
          <a:p>
            <a:pPr marL="0" indent="0">
              <a:buNone/>
            </a:pPr>
            <a:endParaRPr lang="uk-UA" sz="2400" dirty="0">
              <a:latin typeface="Times New Roman" panose="02020603050405020304" pitchFamily="18" charset="0"/>
              <a:cs typeface="Times New Roman" panose="02020603050405020304" pitchFamily="18" charset="0"/>
            </a:endParaRPr>
          </a:p>
          <a:p>
            <a:pPr marL="0" indent="0">
              <a:buNone/>
            </a:pPr>
            <a:r>
              <a:rPr lang="uk-UA" sz="2400" dirty="0">
                <a:latin typeface="Times New Roman" panose="02020603050405020304" pitchFamily="18" charset="0"/>
                <a:cs typeface="Times New Roman" panose="02020603050405020304" pitchFamily="18" charset="0"/>
              </a:rPr>
              <a:t>Використовується для:</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uk-UA" sz="2400" dirty="0">
                <a:latin typeface="Times New Roman" panose="02020603050405020304" pitchFamily="18" charset="0"/>
                <a:cs typeface="Times New Roman" panose="02020603050405020304" pitchFamily="18" charset="0"/>
              </a:rPr>
              <a:t>виявлення петель</a:t>
            </a:r>
          </a:p>
          <a:p>
            <a:pPr>
              <a:buFont typeface="Wingdings" panose="05000000000000000000" pitchFamily="2" charset="2"/>
              <a:buChar char="ü"/>
            </a:pPr>
            <a:r>
              <a:rPr lang="uk-UA" sz="2400" dirty="0">
                <a:latin typeface="Times New Roman" panose="02020603050405020304" pitchFamily="18" charset="0"/>
                <a:cs typeface="Times New Roman" panose="02020603050405020304" pitchFamily="18" charset="0"/>
              </a:rPr>
              <a:t>застосування політик</a:t>
            </a:r>
          </a:p>
        </p:txBody>
      </p:sp>
      <p:pic>
        <p:nvPicPr>
          <p:cNvPr id="4" name="Рисунок 3"/>
          <p:cNvPicPr>
            <a:picLocks noChangeAspect="1"/>
          </p:cNvPicPr>
          <p:nvPr/>
        </p:nvPicPr>
        <p:blipFill>
          <a:blip r:embed="rId2"/>
          <a:stretch>
            <a:fillRect/>
          </a:stretch>
        </p:blipFill>
        <p:spPr>
          <a:xfrm>
            <a:off x="5929746" y="2813132"/>
            <a:ext cx="5973971" cy="3767116"/>
          </a:xfrm>
          <a:prstGeom prst="rect">
            <a:avLst/>
          </a:prstGeom>
        </p:spPr>
      </p:pic>
    </p:spTree>
    <p:extLst>
      <p:ext uri="{BB962C8B-B14F-4D97-AF65-F5344CB8AC3E}">
        <p14:creationId xmlns:p14="http://schemas.microsoft.com/office/powerpoint/2010/main" val="350621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3782" y="1174667"/>
            <a:ext cx="10141527" cy="4508665"/>
          </a:xfrm>
        </p:spPr>
        <p:txBody>
          <a:bodyPr>
            <a:noAutofit/>
          </a:bodyPr>
          <a:lstStyle/>
          <a:p>
            <a:pPr marL="0" indent="0" algn="just">
              <a:buNone/>
            </a:pPr>
            <a:r>
              <a:rPr lang="uk-UA" sz="2400" dirty="0">
                <a:latin typeface="Times New Roman" panose="02020603050405020304" pitchFamily="18" charset="0"/>
                <a:cs typeface="Times New Roman" panose="02020603050405020304" pitchFamily="18" charset="0"/>
              </a:rPr>
              <a:t>	Кожний сегмент атрибута AS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представлений у вигляді поля TLV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segment</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type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segment</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length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segment</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value</a:t>
            </a:r>
            <a:r>
              <a:rPr lang="uk-UA" sz="2400" dirty="0">
                <a:latin typeface="Times New Roman" panose="02020603050405020304" pitchFamily="18" charset="0"/>
                <a:cs typeface="Times New Roman" panose="02020603050405020304" pitchFamily="18" charset="0"/>
              </a:rPr>
              <a:t>):</a:t>
            </a:r>
          </a:p>
          <a:p>
            <a:pPr marL="0" indent="0" algn="just">
              <a:buNone/>
            </a:pP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segment</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type</a:t>
            </a:r>
            <a:r>
              <a:rPr lang="uk-UA" sz="2400" dirty="0">
                <a:latin typeface="Times New Roman" panose="02020603050405020304" pitchFamily="18" charset="0"/>
                <a:cs typeface="Times New Roman" panose="02020603050405020304" pitchFamily="18" charset="0"/>
              </a:rPr>
              <a:t> - поле розміром 1 байт для якого визначені такі значення:</a:t>
            </a:r>
          </a:p>
          <a:p>
            <a:pPr marL="0" indent="0" algn="just">
              <a:buNone/>
            </a:pPr>
            <a:r>
              <a:rPr lang="uk-UA" sz="2400" dirty="0">
                <a:latin typeface="Times New Roman" panose="02020603050405020304" pitchFamily="18" charset="0"/>
                <a:cs typeface="Times New Roman" panose="02020603050405020304" pitchFamily="18" charset="0"/>
              </a:rPr>
              <a:t>	1 - AS_SET: </a:t>
            </a:r>
            <a:r>
              <a:rPr lang="uk-UA" sz="2400" dirty="0" err="1">
                <a:latin typeface="Times New Roman" panose="02020603050405020304" pitchFamily="18" charset="0"/>
                <a:cs typeface="Times New Roman" panose="02020603050405020304" pitchFamily="18" charset="0"/>
              </a:rPr>
              <a:t>неврегульовано</a:t>
            </a:r>
            <a:r>
              <a:rPr lang="uk-UA" sz="2400" dirty="0">
                <a:latin typeface="Times New Roman" panose="02020603050405020304" pitchFamily="18" charset="0"/>
                <a:cs typeface="Times New Roman" panose="02020603050405020304" pitchFamily="18" charset="0"/>
              </a:rPr>
              <a:t> безліч автономних систем, через які пройшов маршрут в повідомленні </a:t>
            </a:r>
            <a:r>
              <a:rPr lang="uk-UA" sz="2400" dirty="0" err="1">
                <a:latin typeface="Times New Roman" panose="02020603050405020304" pitchFamily="18" charset="0"/>
                <a:cs typeface="Times New Roman" panose="02020603050405020304" pitchFamily="18" charset="0"/>
              </a:rPr>
              <a:t>Update</a:t>
            </a:r>
            <a:r>
              <a:rPr lang="uk-UA" sz="2400" dirty="0">
                <a:latin typeface="Times New Roman" panose="02020603050405020304" pitchFamily="18" charset="0"/>
                <a:cs typeface="Times New Roman" panose="02020603050405020304" pitchFamily="18" charset="0"/>
              </a:rPr>
              <a:t>,</a:t>
            </a:r>
          </a:p>
          <a:p>
            <a:pPr marL="0" indent="0" algn="just">
              <a:buNone/>
            </a:pPr>
            <a:r>
              <a:rPr lang="uk-UA" sz="2400" dirty="0">
                <a:latin typeface="Times New Roman" panose="02020603050405020304" pitchFamily="18" charset="0"/>
                <a:cs typeface="Times New Roman" panose="02020603050405020304" pitchFamily="18" charset="0"/>
              </a:rPr>
              <a:t>	2 - AS_SEQUENCE: впорядковано множинні автономні системи, через які пройшов маршрут в повідомленні </a:t>
            </a:r>
            <a:r>
              <a:rPr lang="uk-UA" sz="2400" dirty="0" err="1">
                <a:latin typeface="Times New Roman" panose="02020603050405020304" pitchFamily="18" charset="0"/>
                <a:cs typeface="Times New Roman" panose="02020603050405020304" pitchFamily="18" charset="0"/>
              </a:rPr>
              <a:t>Update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segment</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length</a:t>
            </a:r>
            <a:r>
              <a:rPr lang="uk-UA" sz="2400" dirty="0">
                <a:latin typeface="Times New Roman" panose="02020603050405020304" pitchFamily="18" charset="0"/>
                <a:cs typeface="Times New Roman" panose="02020603050405020304" pitchFamily="18" charset="0"/>
              </a:rPr>
              <a:t> - поле розміром 1 байт. Вказує скільки автономних систем зазначено в полі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segment</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value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path</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segment</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value</a:t>
            </a:r>
            <a:r>
              <a:rPr lang="uk-UA" sz="2400" dirty="0">
                <a:latin typeface="Times New Roman" panose="02020603050405020304" pitchFamily="18" charset="0"/>
                <a:cs typeface="Times New Roman" panose="02020603050405020304" pitchFamily="18" charset="0"/>
              </a:rPr>
              <a:t> - номери автономних систем, кожна представлена ​​полем розміром 2 байти.</a:t>
            </a:r>
          </a:p>
        </p:txBody>
      </p:sp>
    </p:spTree>
    <p:extLst>
      <p:ext uri="{BB962C8B-B14F-4D97-AF65-F5344CB8AC3E}">
        <p14:creationId xmlns:p14="http://schemas.microsoft.com/office/powerpoint/2010/main" val="215307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1253" y="205076"/>
            <a:ext cx="11030238" cy="6194600"/>
          </a:xfrm>
          <a:prstGeom prst="rect">
            <a:avLst/>
          </a:prstGeom>
        </p:spPr>
      </p:pic>
      <p:sp>
        <p:nvSpPr>
          <p:cNvPr id="2" name="TextBox 1"/>
          <p:cNvSpPr txBox="1"/>
          <p:nvPr/>
        </p:nvSpPr>
        <p:spPr>
          <a:xfrm>
            <a:off x="1010652" y="508764"/>
            <a:ext cx="1636295" cy="400110"/>
          </a:xfrm>
          <a:prstGeom prst="rect">
            <a:avLst/>
          </a:prstGeom>
          <a:solidFill>
            <a:schemeClr val="tx1"/>
          </a:solidFill>
        </p:spPr>
        <p:txBody>
          <a:bodyPr wrap="square" rtlCol="0">
            <a:spAutoFit/>
          </a:bodyPr>
          <a:lstStyle/>
          <a:p>
            <a:r>
              <a:rPr lang="uk-UA" sz="2000" b="1" dirty="0" smtClean="0">
                <a:solidFill>
                  <a:schemeClr val="bg1"/>
                </a:solidFill>
              </a:rPr>
              <a:t>Адреса</a:t>
            </a:r>
            <a:endParaRPr lang="uk-UA" sz="2000" b="1" dirty="0">
              <a:solidFill>
                <a:schemeClr val="bg1"/>
              </a:solidFill>
            </a:endParaRPr>
          </a:p>
        </p:txBody>
      </p:sp>
      <p:sp>
        <p:nvSpPr>
          <p:cNvPr id="3" name="TextBox 2"/>
          <p:cNvSpPr txBox="1"/>
          <p:nvPr/>
        </p:nvSpPr>
        <p:spPr>
          <a:xfrm>
            <a:off x="7803338" y="501889"/>
            <a:ext cx="1684421" cy="400110"/>
          </a:xfrm>
          <a:prstGeom prst="rect">
            <a:avLst/>
          </a:prstGeom>
          <a:solidFill>
            <a:schemeClr val="tx1"/>
          </a:solidFill>
        </p:spPr>
        <p:txBody>
          <a:bodyPr wrap="square" rtlCol="0">
            <a:spAutoFit/>
          </a:bodyPr>
          <a:lstStyle/>
          <a:p>
            <a:r>
              <a:rPr lang="uk-UA" sz="2000" b="1" dirty="0" smtClean="0">
                <a:solidFill>
                  <a:schemeClr val="bg1"/>
                </a:solidFill>
              </a:rPr>
              <a:t>Інтерфейс</a:t>
            </a:r>
            <a:endParaRPr lang="uk-UA" b="1" dirty="0">
              <a:solidFill>
                <a:schemeClr val="bg1"/>
              </a:solidFill>
            </a:endParaRPr>
          </a:p>
        </p:txBody>
      </p:sp>
    </p:spTree>
    <p:extLst>
      <p:ext uri="{BB962C8B-B14F-4D97-AF65-F5344CB8AC3E}">
        <p14:creationId xmlns:p14="http://schemas.microsoft.com/office/powerpoint/2010/main" val="155086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5760" y="83127"/>
            <a:ext cx="3131732" cy="535709"/>
          </a:xfrm>
        </p:spPr>
        <p:txBody>
          <a:bodyPr>
            <a:normAutofit fontScale="90000"/>
          </a:bodyPr>
          <a:lstStyle/>
          <a:p>
            <a:r>
              <a:rPr lang="en-US" dirty="0">
                <a:latin typeface="Times New Roman" panose="02020603050405020304" pitchFamily="18" charset="0"/>
                <a:cs typeface="Times New Roman" panose="02020603050405020304" pitchFamily="18" charset="0"/>
              </a:rPr>
              <a:t>Next-hop </a:t>
            </a:r>
            <a:endParaRPr lang="uk-UA"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6400" y="713892"/>
            <a:ext cx="6197600"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IP-</a:t>
            </a:r>
            <a:r>
              <a:rPr lang="uk-UA" dirty="0">
                <a:latin typeface="Times New Roman" panose="02020603050405020304" pitchFamily="18" charset="0"/>
                <a:cs typeface="Times New Roman" panose="02020603050405020304" pitchFamily="18" charset="0"/>
              </a:rPr>
              <a:t>адреса наступної </a:t>
            </a:r>
            <a:r>
              <a:rPr lang="en-US" dirty="0">
                <a:latin typeface="Times New Roman" panose="02020603050405020304" pitchFamily="18" charset="0"/>
                <a:cs typeface="Times New Roman" panose="02020603050405020304" pitchFamily="18" charset="0"/>
              </a:rPr>
              <a:t>AS </a:t>
            </a:r>
            <a:r>
              <a:rPr lang="uk-UA" dirty="0">
                <a:latin typeface="Times New Roman" panose="02020603050405020304" pitchFamily="18" charset="0"/>
                <a:cs typeface="Times New Roman" panose="02020603050405020304" pitchFamily="18" charset="0"/>
              </a:rPr>
              <a:t>для досягнення мережі призначення.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Це </a:t>
            </a:r>
            <a:r>
              <a:rPr lang="en-US" dirty="0">
                <a:latin typeface="Times New Roman" panose="02020603050405020304" pitchFamily="18" charset="0"/>
                <a:cs typeface="Times New Roman" panose="02020603050405020304" pitchFamily="18" charset="0"/>
              </a:rPr>
              <a:t>IP-</a:t>
            </a:r>
            <a:r>
              <a:rPr lang="uk-UA" dirty="0">
                <a:latin typeface="Times New Roman" panose="02020603050405020304" pitchFamily="18" charset="0"/>
                <a:cs typeface="Times New Roman" panose="02020603050405020304" pitchFamily="18" charset="0"/>
              </a:rPr>
              <a:t>адреса </a:t>
            </a:r>
            <a:r>
              <a:rPr lang="en-US" dirty="0" err="1">
                <a:latin typeface="Times New Roman" panose="02020603050405020304" pitchFamily="18" charset="0"/>
                <a:cs typeface="Times New Roman" panose="02020603050405020304" pitchFamily="18" charset="0"/>
              </a:rPr>
              <a:t>eBGP</a:t>
            </a:r>
            <a:r>
              <a:rPr lang="en-US"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маршрутизатора, через який йде шлях до мережі призначення.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Атрибут змінюється при передачі </a:t>
            </a:r>
            <a:r>
              <a:rPr lang="uk-UA" dirty="0" err="1">
                <a:latin typeface="Times New Roman" panose="02020603050405020304" pitchFamily="18" charset="0"/>
                <a:cs typeface="Times New Roman" panose="02020603050405020304" pitchFamily="18" charset="0"/>
              </a:rPr>
              <a:t>префікса</a:t>
            </a:r>
            <a:r>
              <a:rPr lang="uk-UA" dirty="0">
                <a:latin typeface="Times New Roman" panose="02020603050405020304" pitchFamily="18" charset="0"/>
                <a:cs typeface="Times New Roman" panose="02020603050405020304" pitchFamily="18" charset="0"/>
              </a:rPr>
              <a:t> в іншу </a:t>
            </a:r>
            <a:r>
              <a:rPr lang="en-US" dirty="0">
                <a:latin typeface="Times New Roman" panose="02020603050405020304" pitchFamily="18" charset="0"/>
                <a:cs typeface="Times New Roman" panose="02020603050405020304" pitchFamily="18" charset="0"/>
              </a:rPr>
              <a:t>AS</a:t>
            </a:r>
          </a:p>
        </p:txBody>
      </p:sp>
      <p:pic>
        <p:nvPicPr>
          <p:cNvPr id="5" name="Рисунок 4"/>
          <p:cNvPicPr>
            <a:picLocks noChangeAspect="1"/>
          </p:cNvPicPr>
          <p:nvPr/>
        </p:nvPicPr>
        <p:blipFill>
          <a:blip r:embed="rId2"/>
          <a:stretch>
            <a:fillRect/>
          </a:stretch>
        </p:blipFill>
        <p:spPr>
          <a:xfrm>
            <a:off x="6604000" y="1087539"/>
            <a:ext cx="5494337" cy="3401899"/>
          </a:xfrm>
          <a:prstGeom prst="rect">
            <a:avLst/>
          </a:prstGeom>
        </p:spPr>
      </p:pic>
      <p:pic>
        <p:nvPicPr>
          <p:cNvPr id="6" name="Рисунок 5"/>
          <p:cNvPicPr>
            <a:picLocks noChangeAspect="1"/>
          </p:cNvPicPr>
          <p:nvPr/>
        </p:nvPicPr>
        <p:blipFill>
          <a:blip r:embed="rId3"/>
          <a:stretch>
            <a:fillRect/>
          </a:stretch>
        </p:blipFill>
        <p:spPr>
          <a:xfrm>
            <a:off x="511595" y="2120878"/>
            <a:ext cx="5861496" cy="4737121"/>
          </a:xfrm>
          <a:prstGeom prst="rect">
            <a:avLst/>
          </a:prstGeom>
        </p:spPr>
      </p:pic>
      <p:sp>
        <p:nvSpPr>
          <p:cNvPr id="3" name="Овал 2">
            <a:extLst>
              <a:ext uri="{FF2B5EF4-FFF2-40B4-BE49-F238E27FC236}">
                <a16:creationId xmlns:a16="http://schemas.microsoft.com/office/drawing/2014/main" id="{54F8E985-162D-4BD9-A9AF-68FABBFD24A1}"/>
              </a:ext>
            </a:extLst>
          </p:cNvPr>
          <p:cNvSpPr/>
          <p:nvPr/>
        </p:nvSpPr>
        <p:spPr>
          <a:xfrm>
            <a:off x="1864427" y="3132117"/>
            <a:ext cx="1931720" cy="593766"/>
          </a:xfrm>
          <a:prstGeom prst="ellipse">
            <a:avLst/>
          </a:prstGeom>
          <a:solidFill>
            <a:schemeClr val="tx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rgbClr val="FF0000"/>
                </a:solidFill>
              </a:rPr>
              <a:t>eBGP</a:t>
            </a:r>
            <a:r>
              <a:rPr lang="uk-UA" b="1" dirty="0">
                <a:solidFill>
                  <a:srgbClr val="FF0000"/>
                </a:solidFill>
              </a:rPr>
              <a:t>-сесії</a:t>
            </a:r>
          </a:p>
        </p:txBody>
      </p:sp>
    </p:spTree>
    <p:extLst>
      <p:ext uri="{BB962C8B-B14F-4D97-AF65-F5344CB8AC3E}">
        <p14:creationId xmlns:p14="http://schemas.microsoft.com/office/powerpoint/2010/main" val="2503769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073" y="1033152"/>
            <a:ext cx="12071927" cy="5663211"/>
          </a:xfrm>
        </p:spPr>
        <p:txBody>
          <a:bodyPr>
            <a:noAutofit/>
          </a:bodyPr>
          <a:lstStyle/>
          <a:p>
            <a:pPr marL="0" indent="0">
              <a:buNone/>
            </a:pPr>
            <a:r>
              <a:rPr lang="uk-UA" sz="2400" dirty="0">
                <a:latin typeface="Times New Roman" panose="02020603050405020304" pitchFamily="18" charset="0"/>
                <a:cs typeface="Times New Roman" panose="02020603050405020304" pitchFamily="18" charset="0"/>
              </a:rPr>
              <a:t>	Характеристики процедури вибору шляху протоколом BGP:</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У таблиці BGP зберігаються всі відомі шляхи, а в таблиці маршрутизації - кращі.</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Шляхи вибираються на підставі політик.</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Шляхи не вибираються на підставі пропускної здатності.</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Спочатку перевіряється чи доступний </a:t>
            </a:r>
            <a:r>
              <a:rPr lang="uk-UA" sz="2400" dirty="0" err="1">
                <a:latin typeface="Times New Roman" panose="02020603050405020304" pitchFamily="18" charset="0"/>
                <a:cs typeface="Times New Roman" panose="02020603050405020304" pitchFamily="18" charset="0"/>
              </a:rPr>
              <a:t>next-hop</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Route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Resolvability</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Condition</a:t>
            </a:r>
            <a:r>
              <a:rPr lang="uk-UA" sz="2400" dirty="0">
                <a:latin typeface="Times New Roman" panose="02020603050405020304" pitchFamily="18" charset="0"/>
                <a:cs typeface="Times New Roman" panose="02020603050405020304" pitchFamily="18" charset="0"/>
              </a:rPr>
              <a:t>)</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Для того щоб </a:t>
            </a:r>
            <a:r>
              <a:rPr lang="uk-UA" sz="2400" dirty="0" err="1">
                <a:latin typeface="Times New Roman" panose="02020603050405020304" pitchFamily="18" charset="0"/>
                <a:cs typeface="Times New Roman" panose="02020603050405020304" pitchFamily="18" charset="0"/>
              </a:rPr>
              <a:t>next-hop</a:t>
            </a:r>
            <a:r>
              <a:rPr lang="uk-UA" sz="2400" dirty="0">
                <a:latin typeface="Times New Roman" panose="02020603050405020304" pitchFamily="18" charset="0"/>
                <a:cs typeface="Times New Roman" panose="02020603050405020304" pitchFamily="18" charset="0"/>
              </a:rPr>
              <a:t> вважався доступним (</a:t>
            </a:r>
            <a:r>
              <a:rPr lang="uk-UA" sz="2400" dirty="0" err="1">
                <a:latin typeface="Times New Roman" panose="02020603050405020304" pitchFamily="18" charset="0"/>
                <a:cs typeface="Times New Roman" panose="02020603050405020304" pitchFamily="18" charset="0"/>
              </a:rPr>
              <a:t>accessible</a:t>
            </a:r>
            <a:r>
              <a:rPr lang="uk-UA" sz="2400" dirty="0">
                <a:latin typeface="Times New Roman" panose="02020603050405020304" pitchFamily="18" charset="0"/>
                <a:cs typeface="Times New Roman" panose="02020603050405020304" pitchFamily="18" charset="0"/>
              </a:rPr>
              <a:t>), необхідно щоб в таблиці маршрутизації був IGP-маршрут, який веде до нього.</a:t>
            </a:r>
          </a:p>
        </p:txBody>
      </p:sp>
    </p:spTree>
    <p:extLst>
      <p:ext uri="{BB962C8B-B14F-4D97-AF65-F5344CB8AC3E}">
        <p14:creationId xmlns:p14="http://schemas.microsoft.com/office/powerpoint/2010/main" val="3158362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49" y="2484582"/>
            <a:ext cx="10353761" cy="1326321"/>
          </a:xfrm>
        </p:spPr>
        <p:txBody>
          <a:bodyPr/>
          <a:lstStyle/>
          <a:p>
            <a:pPr algn="ctr"/>
            <a:r>
              <a:rPr lang="uk-UA" dirty="0">
                <a:latin typeface="Times New Roman" panose="02020603050405020304" pitchFamily="18" charset="0"/>
                <a:cs typeface="Times New Roman" panose="02020603050405020304" pitchFamily="18" charset="0"/>
              </a:rPr>
              <a:t>Дякую за увагу!</a:t>
            </a:r>
          </a:p>
        </p:txBody>
      </p:sp>
    </p:spTree>
    <p:extLst>
      <p:ext uri="{BB962C8B-B14F-4D97-AF65-F5344CB8AC3E}">
        <p14:creationId xmlns:p14="http://schemas.microsoft.com/office/powerpoint/2010/main" val="120413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640484" y="388792"/>
            <a:ext cx="10951152" cy="6192133"/>
          </a:xfrm>
          <a:prstGeom prst="rect">
            <a:avLst/>
          </a:prstGeom>
        </p:spPr>
      </p:pic>
    </p:spTree>
    <p:extLst>
      <p:ext uri="{BB962C8B-B14F-4D97-AF65-F5344CB8AC3E}">
        <p14:creationId xmlns:p14="http://schemas.microsoft.com/office/powerpoint/2010/main" val="117793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11079018"/>
          </a:xfrm>
          <a:prstGeom prst="rect">
            <a:avLst/>
          </a:prstGeom>
        </p:spPr>
      </p:pic>
    </p:spTree>
    <p:extLst>
      <p:ext uri="{BB962C8B-B14F-4D97-AF65-F5344CB8AC3E}">
        <p14:creationId xmlns:p14="http://schemas.microsoft.com/office/powerpoint/2010/main" val="343300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7749" y="701964"/>
            <a:ext cx="5208501" cy="563418"/>
          </a:xfrm>
        </p:spPr>
        <p:txBody>
          <a:bodyPr>
            <a:normAutofit fontScale="90000"/>
          </a:bodyPr>
          <a:lstStyle/>
          <a:p>
            <a:r>
              <a:rPr lang="uk-UA" dirty="0">
                <a:latin typeface="Times New Roman" panose="02020603050405020304" pitchFamily="18" charset="0"/>
                <a:cs typeface="Times New Roman" panose="02020603050405020304" pitchFamily="18" charset="0"/>
              </a:rPr>
              <a:t>Маршрутизація</a:t>
            </a:r>
          </a:p>
        </p:txBody>
      </p:sp>
      <p:sp>
        <p:nvSpPr>
          <p:cNvPr id="3" name="Объект 2"/>
          <p:cNvSpPr>
            <a:spLocks noGrp="1"/>
          </p:cNvSpPr>
          <p:nvPr>
            <p:ph idx="1"/>
          </p:nvPr>
        </p:nvSpPr>
        <p:spPr>
          <a:xfrm>
            <a:off x="498764" y="1828800"/>
            <a:ext cx="5033817" cy="2443019"/>
          </a:xfrm>
        </p:spPr>
        <p:txBody>
          <a:bodyPr>
            <a:normAutofit/>
          </a:bodyPr>
          <a:lstStyle/>
          <a:p>
            <a:pPr marL="0" indent="0" algn="ctr">
              <a:buNone/>
            </a:pPr>
            <a:r>
              <a:rPr lang="uk-UA" sz="2000" b="1" dirty="0">
                <a:latin typeface="Times New Roman" panose="02020603050405020304" pitchFamily="18" charset="0"/>
                <a:cs typeface="Times New Roman" panose="02020603050405020304" pitchFamily="18" charset="0"/>
              </a:rPr>
              <a:t>Статична</a:t>
            </a:r>
          </a:p>
          <a:p>
            <a:pPr marL="0" indent="0" algn="ctr">
              <a:lnSpc>
                <a:spcPct val="120000"/>
              </a:lnSpc>
              <a:buNone/>
            </a:pPr>
            <a:r>
              <a:rPr lang="uk-UA" sz="2000" dirty="0">
                <a:solidFill>
                  <a:schemeClr val="tx1"/>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(маршрути задаються вручну  системним адміністратором)</a:t>
            </a:r>
          </a:p>
        </p:txBody>
      </p:sp>
      <p:sp>
        <p:nvSpPr>
          <p:cNvPr id="4" name="Объект 2"/>
          <p:cNvSpPr txBox="1">
            <a:spLocks/>
          </p:cNvSpPr>
          <p:nvPr/>
        </p:nvSpPr>
        <p:spPr>
          <a:xfrm>
            <a:off x="5896812" y="1847273"/>
            <a:ext cx="5888788" cy="23414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uk-UA" b="1" dirty="0">
                <a:latin typeface="Times New Roman" panose="02020603050405020304" pitchFamily="18" charset="0"/>
                <a:cs typeface="Times New Roman" panose="02020603050405020304" pitchFamily="18" charset="0"/>
              </a:rPr>
              <a:t>Динамічна</a:t>
            </a:r>
          </a:p>
          <a:p>
            <a:pPr marL="0" indent="0" algn="ctr">
              <a:buFont typeface="Arial" panose="020B0604020202020204" pitchFamily="34" charset="0"/>
              <a:buNone/>
            </a:pPr>
            <a:r>
              <a:rPr lang="uk-UA" dirty="0">
                <a:latin typeface="Times New Roman" panose="02020603050405020304" pitchFamily="18" charset="0"/>
                <a:cs typeface="Times New Roman" panose="02020603050405020304" pitchFamily="18" charset="0"/>
              </a:rPr>
              <a:t>(маршрути обчислюються  автоматично за допомогою протоколів динамічної </a:t>
            </a:r>
            <a:r>
              <a:rPr lang="uk-UA" dirty="0" err="1">
                <a:latin typeface="Times New Roman" panose="02020603050405020304" pitchFamily="18" charset="0"/>
                <a:cs typeface="Times New Roman" panose="02020603050405020304" pitchFamily="18" charset="0"/>
              </a:rPr>
              <a:t>маршрутизацї</a:t>
            </a:r>
            <a:r>
              <a:rPr lang="uk-UA" dirty="0">
                <a:latin typeface="Times New Roman" panose="02020603050405020304" pitchFamily="18" charset="0"/>
                <a:cs typeface="Times New Roman" panose="02020603050405020304" pitchFamily="18" charset="0"/>
              </a:rPr>
              <a:t>)</a:t>
            </a:r>
          </a:p>
        </p:txBody>
      </p:sp>
      <p:cxnSp>
        <p:nvCxnSpPr>
          <p:cNvPr id="6" name="Прямая со стрелкой 5"/>
          <p:cNvCxnSpPr>
            <a:cxnSpLocks/>
          </p:cNvCxnSpPr>
          <p:nvPr/>
        </p:nvCxnSpPr>
        <p:spPr>
          <a:xfrm flipH="1">
            <a:off x="2989282" y="1283855"/>
            <a:ext cx="2327160" cy="56341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2" idx="2"/>
          </p:cNvCxnSpPr>
          <p:nvPr/>
        </p:nvCxnSpPr>
        <p:spPr>
          <a:xfrm>
            <a:off x="5842000" y="1265382"/>
            <a:ext cx="2341916" cy="56341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Объект 2"/>
          <p:cNvSpPr txBox="1">
            <a:spLocks/>
          </p:cNvSpPr>
          <p:nvPr/>
        </p:nvSpPr>
        <p:spPr>
          <a:xfrm>
            <a:off x="531089" y="4186383"/>
            <a:ext cx="5208501" cy="23414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just">
              <a:buNone/>
            </a:pPr>
            <a:r>
              <a:rPr lang="uk-UA" sz="1800" dirty="0">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мінімум</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апаратних</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ресурсів</a:t>
            </a:r>
            <a:r>
              <a:rPr lang="ru-RU" sz="1800" dirty="0">
                <a:effectLst/>
                <a:latin typeface="Times New Roman" panose="02020603050405020304" pitchFamily="18" charset="0"/>
                <a:cs typeface="Times New Roman" panose="02020603050405020304" pitchFamily="18" charset="0"/>
              </a:rPr>
              <a:t> маршрутизатора для </a:t>
            </a:r>
            <a:r>
              <a:rPr lang="ru-RU" sz="1800" dirty="0" err="1">
                <a:effectLst/>
                <a:latin typeface="Times New Roman" panose="02020603050405020304" pitchFamily="18" charset="0"/>
                <a:cs typeface="Times New Roman" panose="02020603050405020304" pitchFamily="18" charset="0"/>
              </a:rPr>
              <a:t>обслуговування</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таблиць</a:t>
            </a:r>
            <a:r>
              <a:rPr lang="ru-RU" sz="1800" dirty="0">
                <a:effectLst/>
                <a:latin typeface="Times New Roman" panose="02020603050405020304" pitchFamily="18" charset="0"/>
                <a:cs typeface="Times New Roman" panose="02020603050405020304" pitchFamily="18" charset="0"/>
              </a:rPr>
              <a:t> маршрутизатора</a:t>
            </a:r>
          </a:p>
          <a:p>
            <a:pPr marL="0" indent="0" algn="just">
              <a:buNone/>
            </a:pP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стабільність</a:t>
            </a:r>
            <a:endParaRPr lang="ru-RU" sz="1800" dirty="0">
              <a:effectLst/>
              <a:latin typeface="Times New Roman" panose="02020603050405020304" pitchFamily="18" charset="0"/>
              <a:cs typeface="Times New Roman" panose="02020603050405020304" pitchFamily="18" charset="0"/>
            </a:endParaRPr>
          </a:p>
          <a:p>
            <a:pPr marL="0" indent="0" algn="just">
              <a:buNone/>
            </a:pPr>
            <a:r>
              <a:rPr lang="ru-RU" sz="1800" dirty="0">
                <a:effectLst/>
                <a:latin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cs typeface="Times New Roman" panose="02020603050405020304" pitchFamily="18" charset="0"/>
              </a:rPr>
              <a:t> величезні витрати часу адміністратора в великих мережах</a:t>
            </a:r>
            <a:endParaRPr lang="uk-UA" sz="18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151418" y="4170417"/>
            <a:ext cx="5791404" cy="1754326"/>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інформація</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маршрути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оновлюється</a:t>
            </a:r>
            <a:r>
              <a:rPr lang="ru-RU" dirty="0">
                <a:latin typeface="Times New Roman" panose="02020603050405020304" pitchFamily="18" charset="0"/>
                <a:cs typeface="Times New Roman" panose="02020603050405020304" pitchFamily="18" charset="0"/>
              </a:rPr>
              <a:t> автоматично</a:t>
            </a:r>
          </a:p>
          <a:p>
            <a:pPr algn="just"/>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гнучка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реакція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зміни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топології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мережі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маршрутизатори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обмінюються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повідомленнями</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зміни</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топології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мережі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процесі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динамічної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маршрутизації</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витрати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апаратних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ресурсів</a:t>
            </a:r>
            <a:r>
              <a:rPr lang="ru-RU" dirty="0">
                <a:latin typeface="Times New Roman" panose="02020603050405020304" pitchFamily="18" charset="0"/>
                <a:cs typeface="Times New Roman" panose="02020603050405020304" pitchFamily="18" charset="0"/>
              </a:rPr>
              <a:t> маршрутизатора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54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4973" y="209750"/>
            <a:ext cx="9307072" cy="609600"/>
          </a:xfrm>
        </p:spPr>
        <p:txBody>
          <a:bodyPr>
            <a:noAutofit/>
          </a:bodyPr>
          <a:lstStyle/>
          <a:p>
            <a:pPr algn="ctr"/>
            <a:r>
              <a:rPr lang="uk-UA" sz="2800" cap="none" dirty="0">
                <a:latin typeface="Times New Roman" panose="02020603050405020304" pitchFamily="18" charset="0"/>
                <a:cs typeface="Times New Roman" panose="02020603050405020304" pitchFamily="18" charset="0"/>
              </a:rPr>
              <a:t>Характеристика протоколів маршрутизації</a:t>
            </a:r>
          </a:p>
        </p:txBody>
      </p:sp>
      <p:cxnSp>
        <p:nvCxnSpPr>
          <p:cNvPr id="4" name="Прямая со стрелкой 3"/>
          <p:cNvCxnSpPr/>
          <p:nvPr/>
        </p:nvCxnSpPr>
        <p:spPr>
          <a:xfrm flipH="1">
            <a:off x="3554082" y="1422399"/>
            <a:ext cx="1876901" cy="345867"/>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a:cxnSpLocks/>
          </p:cNvCxnSpPr>
          <p:nvPr/>
        </p:nvCxnSpPr>
        <p:spPr>
          <a:xfrm>
            <a:off x="6428509" y="1429621"/>
            <a:ext cx="2076862" cy="50911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63106" y="1874490"/>
            <a:ext cx="4518994" cy="830997"/>
          </a:xfrm>
          <a:prstGeom prst="rect">
            <a:avLst/>
          </a:prstGeom>
        </p:spPr>
        <p:txBody>
          <a:bodyPr wrap="none">
            <a:spAutoFit/>
          </a:bodyPr>
          <a:lstStyle/>
          <a:p>
            <a:r>
              <a:rPr lang="uk-UA" sz="2400" dirty="0">
                <a:latin typeface="Times New Roman" panose="02020603050405020304" pitchFamily="18" charset="0"/>
                <a:cs typeface="Times New Roman" panose="02020603050405020304" pitchFamily="18" charset="0"/>
              </a:rPr>
              <a:t>Дистанційно-векторні протоколи</a:t>
            </a:r>
          </a:p>
          <a:p>
            <a:r>
              <a:rPr lang="en-US" sz="2400" i="1" dirty="0">
                <a:latin typeface="Times New Roman" panose="02020603050405020304" pitchFamily="18" charset="0"/>
                <a:cs typeface="Times New Roman" panose="02020603050405020304" pitchFamily="18" charset="0"/>
              </a:rPr>
              <a:t>DVA - distance vector algorithm</a:t>
            </a:r>
            <a:endParaRPr lang="uk-UA" sz="2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678419" y="1894887"/>
            <a:ext cx="4460003" cy="830997"/>
          </a:xfrm>
          <a:prstGeom prst="rect">
            <a:avLst/>
          </a:prstGeom>
        </p:spPr>
        <p:txBody>
          <a:bodyPr wrap="none">
            <a:spAutoFit/>
          </a:bodyPr>
          <a:lstStyle/>
          <a:p>
            <a:r>
              <a:rPr lang="uk-UA" sz="2400" dirty="0">
                <a:latin typeface="Times New Roman" panose="02020603050405020304" pitchFamily="18" charset="0"/>
                <a:cs typeface="Times New Roman" panose="02020603050405020304" pitchFamily="18" charset="0"/>
              </a:rPr>
              <a:t>Протоколи стану каналів зв</a:t>
            </a:r>
            <a:r>
              <a:rPr lang="en-US"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язку</a:t>
            </a:r>
            <a:endParaRPr lang="uk-UA"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LSA - link state algorithm</a:t>
            </a:r>
            <a:endParaRPr lang="uk-UA" sz="24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357680" y="995266"/>
            <a:ext cx="3824060" cy="461665"/>
          </a:xfrm>
          <a:prstGeom prst="rect">
            <a:avLst/>
          </a:prstGeom>
        </p:spPr>
        <p:txBody>
          <a:bodyPr wrap="none">
            <a:spAutoFit/>
          </a:bodyPr>
          <a:lstStyle/>
          <a:p>
            <a:r>
              <a:rPr lang="uk-UA" sz="2400" dirty="0">
                <a:latin typeface="Times New Roman" panose="02020603050405020304" pitchFamily="18" charset="0"/>
                <a:cs typeface="Times New Roman" panose="02020603050405020304" pitchFamily="18" charset="0"/>
              </a:rPr>
              <a:t>В залежності від алгоритму</a:t>
            </a:r>
          </a:p>
        </p:txBody>
      </p:sp>
      <p:sp>
        <p:nvSpPr>
          <p:cNvPr id="18" name="Прямоугольник 17"/>
          <p:cNvSpPr/>
          <p:nvPr/>
        </p:nvSpPr>
        <p:spPr>
          <a:xfrm>
            <a:off x="120073" y="3106909"/>
            <a:ext cx="5734705"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RIP -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routing information protocol</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BGP - </a:t>
            </a:r>
            <a:r>
              <a:rPr lang="en-US" sz="2400" i="1" dirty="0">
                <a:latin typeface="Times New Roman" panose="02020603050405020304" pitchFamily="18" charset="0"/>
                <a:cs typeface="Times New Roman" panose="02020603050405020304" pitchFamily="18" charset="0"/>
              </a:rPr>
              <a:t>border gateway protocol</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IGRP - </a:t>
            </a:r>
            <a:r>
              <a:rPr lang="en-US" sz="2400" i="1" dirty="0">
                <a:latin typeface="Times New Roman" panose="02020603050405020304" pitchFamily="18" charset="0"/>
                <a:cs typeface="Times New Roman" panose="02020603050405020304" pitchFamily="18" charset="0"/>
              </a:rPr>
              <a:t>interior gateway routing protocol</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EIGRP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enhanced interior gateway routing protocol</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AODV - </a:t>
            </a:r>
            <a:r>
              <a:rPr lang="en-US" sz="2400" i="1" dirty="0">
                <a:latin typeface="Times New Roman" panose="02020603050405020304" pitchFamily="18" charset="0"/>
                <a:cs typeface="Times New Roman" panose="02020603050405020304" pitchFamily="18" charset="0"/>
              </a:rPr>
              <a:t>ad hoc on-demand distance vector</a:t>
            </a:r>
            <a:r>
              <a:rPr lang="en-US" sz="2400" dirty="0">
                <a:latin typeface="Times New Roman" panose="02020603050405020304" pitchFamily="18" charset="0"/>
                <a:cs typeface="Times New Roman" panose="02020603050405020304" pitchFamily="18" charset="0"/>
              </a:rPr>
              <a:t>.</a:t>
            </a:r>
            <a:endParaRPr lang="en-US" sz="2400" b="0" i="0" dirty="0">
              <a:effectLst/>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5719942" y="3191150"/>
            <a:ext cx="6767622"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OSPF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open shortest path first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IS-IS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intermediate system to intermediate system</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NLSP - NetWare link-services protocol</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HSRP -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hot standby router/redundancy protocol</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CARP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common address redundancy protocol</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OLSR -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optimized link-state routing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TBRPF - </a:t>
            </a:r>
            <a:r>
              <a:rPr lang="en-US" sz="2400" i="1" dirty="0">
                <a:latin typeface="Times New Roman" panose="02020603050405020304" pitchFamily="18" charset="0"/>
                <a:cs typeface="Times New Roman" panose="02020603050405020304" pitchFamily="18" charset="0"/>
              </a:rPr>
              <a:t>topology dissemination based on reverse-path forwarding</a:t>
            </a:r>
            <a:r>
              <a:rPr lang="en-US" sz="2400" dirty="0">
                <a:latin typeface="Times New Roman" panose="02020603050405020304" pitchFamily="18" charset="0"/>
                <a:cs typeface="Times New Roman" panose="02020603050405020304" pitchFamily="18" charset="0"/>
              </a:rPr>
              <a:t>.</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83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 стрелкой 3"/>
          <p:cNvCxnSpPr/>
          <p:nvPr/>
        </p:nvCxnSpPr>
        <p:spPr>
          <a:xfrm flipH="1">
            <a:off x="3483761" y="1061577"/>
            <a:ext cx="1881489" cy="28294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5861201" y="1084647"/>
            <a:ext cx="2230933" cy="30404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756877" y="1344519"/>
            <a:ext cx="4460708" cy="461665"/>
          </a:xfrm>
          <a:prstGeom prst="rect">
            <a:avLst/>
          </a:prstGeom>
        </p:spPr>
        <p:txBody>
          <a:bodyPr wrap="none">
            <a:spAutoFit/>
          </a:bodyPr>
          <a:lstStyle/>
          <a:p>
            <a:r>
              <a:rPr lang="uk-UA" sz="2400" dirty="0">
                <a:latin typeface="Times New Roman" panose="02020603050405020304" pitchFamily="18" charset="0"/>
                <a:cs typeface="Times New Roman" panose="02020603050405020304" pitchFamily="18" charset="0"/>
              </a:rPr>
              <a:t>Для </a:t>
            </a:r>
            <a:r>
              <a:rPr lang="uk-UA" sz="2400" dirty="0" err="1">
                <a:latin typeface="Times New Roman" panose="02020603050405020304" pitchFamily="18" charset="0"/>
                <a:cs typeface="Times New Roman" panose="02020603050405020304" pitchFamily="18" charset="0"/>
              </a:rPr>
              <a:t>міждоменної</a:t>
            </a:r>
            <a:r>
              <a:rPr lang="uk-UA" sz="2400" dirty="0">
                <a:latin typeface="Times New Roman" panose="02020603050405020304" pitchFamily="18" charset="0"/>
                <a:cs typeface="Times New Roman" panose="02020603050405020304" pitchFamily="18" charset="0"/>
              </a:rPr>
              <a:t> маршрутизації</a:t>
            </a:r>
          </a:p>
        </p:txBody>
      </p:sp>
      <p:sp>
        <p:nvSpPr>
          <p:cNvPr id="7" name="Прямоугольник 6"/>
          <p:cNvSpPr/>
          <p:nvPr/>
        </p:nvSpPr>
        <p:spPr>
          <a:xfrm>
            <a:off x="5802046" y="1388693"/>
            <a:ext cx="5497595" cy="461665"/>
          </a:xfrm>
          <a:prstGeom prst="rect">
            <a:avLst/>
          </a:prstGeom>
        </p:spPr>
        <p:txBody>
          <a:bodyPr wrap="none">
            <a:spAutoFit/>
          </a:bodyPr>
          <a:lstStyle/>
          <a:p>
            <a:r>
              <a:rPr lang="uk-UA" sz="2400" dirty="0">
                <a:latin typeface="Times New Roman" panose="02020603050405020304" pitchFamily="18" charset="0"/>
                <a:cs typeface="Times New Roman" panose="02020603050405020304" pitchFamily="18" charset="0"/>
              </a:rPr>
              <a:t>Для </a:t>
            </a:r>
            <a:r>
              <a:rPr lang="uk-UA" sz="2400" dirty="0" err="1">
                <a:latin typeface="Times New Roman" panose="02020603050405020304" pitchFamily="18" charset="0"/>
                <a:cs typeface="Times New Roman" panose="02020603050405020304" pitchFamily="18" charset="0"/>
              </a:rPr>
              <a:t>внутрішньодоменної</a:t>
            </a:r>
            <a:r>
              <a:rPr lang="uk-UA" sz="2400" dirty="0">
                <a:latin typeface="Times New Roman" panose="02020603050405020304" pitchFamily="18" charset="0"/>
                <a:cs typeface="Times New Roman" panose="02020603050405020304" pitchFamily="18" charset="0"/>
              </a:rPr>
              <a:t> маршрутизації</a:t>
            </a:r>
          </a:p>
        </p:txBody>
      </p:sp>
      <p:sp>
        <p:nvSpPr>
          <p:cNvPr id="8" name="Прямоугольник 7"/>
          <p:cNvSpPr/>
          <p:nvPr/>
        </p:nvSpPr>
        <p:spPr>
          <a:xfrm>
            <a:off x="3273331" y="550431"/>
            <a:ext cx="4076437" cy="523220"/>
          </a:xfrm>
          <a:prstGeom prst="rect">
            <a:avLst/>
          </a:prstGeom>
        </p:spPr>
        <p:txBody>
          <a:bodyPr wrap="none">
            <a:spAutoFit/>
          </a:bodyPr>
          <a:lstStyle/>
          <a:p>
            <a:r>
              <a:rPr lang="uk-UA" sz="2800" dirty="0">
                <a:latin typeface="Times New Roman" panose="02020603050405020304" pitchFamily="18" charset="0"/>
                <a:cs typeface="Times New Roman" panose="02020603050405020304" pitchFamily="18" charset="0"/>
              </a:rPr>
              <a:t>За областю використання</a:t>
            </a:r>
          </a:p>
        </p:txBody>
      </p:sp>
      <p:sp>
        <p:nvSpPr>
          <p:cNvPr id="9" name="Прямоугольник 8"/>
          <p:cNvSpPr/>
          <p:nvPr/>
        </p:nvSpPr>
        <p:spPr>
          <a:xfrm>
            <a:off x="225331" y="2249552"/>
            <a:ext cx="6096000" cy="1938992"/>
          </a:xfrm>
          <a:prstGeom prst="rect">
            <a:avLst/>
          </a:prstGeom>
        </p:spPr>
        <p:txBody>
          <a:bodyPr>
            <a:spAutoFit/>
          </a:bodyPr>
          <a:lstStyle/>
          <a:p>
            <a:r>
              <a:rPr lang="en-US" sz="2400" dirty="0">
                <a:latin typeface="Times New Roman" panose="02020603050405020304" pitchFamily="18" charset="0"/>
                <a:cs typeface="Times New Roman" panose="02020603050405020304" pitchFamily="18" charset="0"/>
              </a:rPr>
              <a:t>BGP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border gateway protocol</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EGP - exterior gateway protocol</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IDRP - inter-domain routing protocol</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IS-IS level3 - intermediate system to intermediate system level 3</a:t>
            </a:r>
            <a:r>
              <a:rPr lang="en-US" sz="2400" dirty="0">
                <a:latin typeface="Times New Roman" panose="02020603050405020304" pitchFamily="18" charset="0"/>
                <a:cs typeface="Times New Roman" panose="02020603050405020304" pitchFamily="18" charset="0"/>
              </a:rPr>
              <a:t>.</a:t>
            </a:r>
            <a:endParaRPr lang="en-US" sz="2400" b="0" i="0" dirty="0">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02046" y="2245461"/>
            <a:ext cx="6096000" cy="2677656"/>
          </a:xfrm>
          <a:prstGeom prst="rect">
            <a:avLst/>
          </a:prstGeom>
        </p:spPr>
        <p:txBody>
          <a:bodyPr>
            <a:spAutoFit/>
          </a:bodyPr>
          <a:lstStyle/>
          <a:p>
            <a:r>
              <a:rPr lang="en-US" sz="2400" i="1" dirty="0">
                <a:latin typeface="Times New Roman" panose="02020603050405020304" pitchFamily="18" charset="0"/>
                <a:cs typeface="Times New Roman" panose="02020603050405020304" pitchFamily="18" charset="0"/>
              </a:rPr>
              <a:t>OSPF - open shortest path first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RIP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routing information protocol</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IS-IS level 1-2</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intermediate system to intermediate system level 1‑2</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IGRP -</a:t>
            </a:r>
            <a:r>
              <a:rPr lang="uk-UA"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interior gateway routing protocol</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EIGRP - enhanced interior gateway routing protocol</a:t>
            </a:r>
            <a:r>
              <a:rPr lang="en-US" sz="2400" dirty="0">
                <a:latin typeface="Times New Roman" panose="02020603050405020304" pitchFamily="18" charset="0"/>
                <a:cs typeface="Times New Roman" panose="02020603050405020304" pitchFamily="18" charset="0"/>
              </a:rPr>
              <a:t>.</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952953"/>
      </p:ext>
    </p:extLst>
  </p:cSld>
  <p:clrMapOvr>
    <a:masterClrMapping/>
  </p:clrMapOvr>
</p:sld>
</file>

<file path=ppt/theme/theme1.xml><?xml version="1.0" encoding="utf-8"?>
<a:theme xmlns:a="http://schemas.openxmlformats.org/drawingml/2006/main" name="Глибина">
  <a:themeElements>
    <a:clrScheme name="Гли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и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и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Глибина</Template>
  <TotalTime>1805</TotalTime>
  <Words>541</Words>
  <Application>Microsoft Office PowerPoint</Application>
  <PresentationFormat>Широкоэкранный</PresentationFormat>
  <Paragraphs>121</Paragraphs>
  <Slides>42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Arial</vt:lpstr>
      <vt:lpstr>Calibri</vt:lpstr>
      <vt:lpstr>Corbel</vt:lpstr>
      <vt:lpstr>Times New Roman</vt:lpstr>
      <vt:lpstr>Wingdings</vt:lpstr>
      <vt:lpstr>Глибина</vt:lpstr>
      <vt:lpstr>Введення в спеціальність  Лекція 8 </vt:lpstr>
      <vt:lpstr>IP-адреса</vt:lpstr>
      <vt:lpstr>Презентация PowerPoint</vt:lpstr>
      <vt:lpstr>Презентация PowerPoint</vt:lpstr>
      <vt:lpstr>Презентация PowerPoint</vt:lpstr>
      <vt:lpstr>Презентация PowerPoint</vt:lpstr>
      <vt:lpstr>Маршрутизація</vt:lpstr>
      <vt:lpstr>Характеристика протоколів маршрутизації</vt:lpstr>
      <vt:lpstr>Презентация PowerPoint</vt:lpstr>
      <vt:lpstr>RIP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OSPF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Hello-пакет</vt:lpstr>
      <vt:lpstr>Database Description</vt:lpstr>
      <vt:lpstr>Link State Request</vt:lpstr>
      <vt:lpstr>Link State Update</vt:lpstr>
      <vt:lpstr>Link State Acknowledgment</vt:lpstr>
      <vt:lpstr>BGP</vt:lpstr>
      <vt:lpstr>Презентация PowerPoint</vt:lpstr>
      <vt:lpstr>Презентация PowerPoint</vt:lpstr>
      <vt:lpstr>Презентация PowerPoint</vt:lpstr>
      <vt:lpstr>Презентация PowerPoint</vt:lpstr>
      <vt:lpstr>Атрибут Autonomous system path</vt:lpstr>
      <vt:lpstr>Презентация PowerPoint</vt:lpstr>
      <vt:lpstr>Next-hop </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  амбітний?   Творчий?  розумієшся на   сучасних технологіях?</dc:title>
  <dc:creator>homer</dc:creator>
  <cp:lastModifiedBy>Vadim M</cp:lastModifiedBy>
  <cp:revision>94</cp:revision>
  <dcterms:created xsi:type="dcterms:W3CDTF">2017-11-21T17:19:25Z</dcterms:created>
  <dcterms:modified xsi:type="dcterms:W3CDTF">2025-05-08T08:03:42Z</dcterms:modified>
</cp:coreProperties>
</file>