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86" r:id="rId8"/>
    <p:sldId id="268" r:id="rId9"/>
    <p:sldId id="269" r:id="rId10"/>
    <p:sldId id="270" r:id="rId11"/>
    <p:sldId id="285" r:id="rId12"/>
    <p:sldId id="271" r:id="rId13"/>
    <p:sldId id="272" r:id="rId14"/>
    <p:sldId id="273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138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328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9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424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56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28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584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98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12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864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02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0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A9825-B764-48EB-9D22-58B88CB6682A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CFD84-4D1D-424C-9348-0F891FAB83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119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uk.wikipedia.org/wiki/IEEE" TargetMode="External"/><Relationship Id="rId5" Type="http://schemas.openxmlformats.org/officeDocument/2006/relationships/hyperlink" Target="https://uk.wikipedia.org/wiki/%D0%95%D0%B4%D0%B2%D1%96%D0%BD_%D0%90%D1%80%D0%BC%D1%81%D1%82%D1%80%D0%BE%D0%BD%D0%B3" TargetMode="Externa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59975" y="3707049"/>
            <a:ext cx="8615083" cy="530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37661" algn="ctr">
              <a:lnSpc>
                <a:spcPct val="107000"/>
              </a:lnSpc>
              <a:spcAft>
                <a:spcPts val="600"/>
              </a:spcAft>
            </a:pP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Основні </a:t>
            </a: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види модуляції </a:t>
            </a:r>
            <a:r>
              <a:rPr lang="uk-UA" sz="28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сигналів</a:t>
            </a:r>
            <a:endParaRPr lang="en-US" sz="28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624403" y="224580"/>
            <a:ext cx="4063420" cy="5305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2800" dirty="0" smtClean="0">
                <a:solidFill>
                  <a:srgbClr val="FFFF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Введення в спеціальність</a:t>
            </a:r>
            <a:endParaRPr lang="en-US" sz="2800" dirty="0">
              <a:solidFill>
                <a:srgbClr val="FFFF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3634032" y="2687543"/>
            <a:ext cx="2044149" cy="65588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600"/>
              </a:spcAft>
            </a:pPr>
            <a:r>
              <a:rPr lang="uk-UA" sz="36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ЛЕКЦІЯ</a:t>
            </a:r>
            <a:endParaRPr lang="en-US" sz="36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668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5730" y="77651"/>
            <a:ext cx="8870621" cy="1473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07000"/>
              </a:lnSpc>
              <a:spcAft>
                <a:spcPts val="450"/>
              </a:spcAft>
            </a:pPr>
            <a:r>
              <a:rPr lang="uk-UA" sz="2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2.1 </a:t>
            </a:r>
            <a:r>
              <a:rPr lang="uk-UA" sz="2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Одиночний радіоімпульс (ОРІ) з прямокутною обвідною – прямокутний радіоімпульс (ПРІ)</a:t>
            </a:r>
            <a:endParaRPr lang="uk-U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450"/>
              </a:spcAft>
            </a:pP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ОРІ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даному випадку в якості модулюючої функції виступає обвідна - прямокутний відео імпульс.</a:t>
            </a:r>
            <a:endParaRPr lang="uk-UA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51" y="1550894"/>
            <a:ext cx="7900578" cy="5307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555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683" y="152400"/>
            <a:ext cx="5164748" cy="397046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16541" y="4239407"/>
            <a:ext cx="894677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ОРІ та його послідовність отримав 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велике поширення в радіолокації і навігації на їх ранніх етапах розвитку, адже він не потребував складних систем формування та обробки. Випромінюваний активною РЛС сигнал грає роль інструменту дослідження простору для радіолокаційного спостереження називається </a:t>
            </a:r>
            <a:r>
              <a:rPr lang="uk-UA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зондуючим</a:t>
            </a:r>
            <a:r>
              <a:rPr lang="uk-UA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сигналом (ЗС</a:t>
            </a:r>
            <a:r>
              <a:rPr lang="uk-UA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algn="just"/>
            <a:r>
              <a:rPr lang="uk-UA" sz="2000" dirty="0" smtClean="0">
                <a:latin typeface="Times New Roman" panose="02020603050405020304" pitchFamily="18" charset="0"/>
              </a:rPr>
              <a:t>Окрім цього 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ОРІ є основою всіх сучасних складних методів модуляції: імпульсної та цифрової, де він використовується в якості канального </a:t>
            </a:r>
            <a:r>
              <a:rPr lang="uk-UA" sz="20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символа</a:t>
            </a:r>
            <a:r>
              <a:rPr lang="uk-UA" sz="20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  <a:endParaRPr lang="uk-UA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5995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36" y="62753"/>
            <a:ext cx="7470588" cy="672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8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Фессенден, Реджинальд Обри - это... Что такое Фессенден, Реджинальд Обри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593" y="287984"/>
            <a:ext cx="1778794" cy="1935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104" y="2616842"/>
            <a:ext cx="1826283" cy="2377397"/>
          </a:xfrm>
          <a:prstGeom prst="rect">
            <a:avLst/>
          </a:prstGeom>
        </p:spPr>
      </p:pic>
      <p:pic>
        <p:nvPicPr>
          <p:cNvPr id="1026" name="Picture 2" descr="https://upload.wikimedia.org/wikipedia/commons/thumb/6/6f/Fessenden_500_CPS_Transmitter.jpg/220px-Fessenden_500_CPS_Transmit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593" y="5387140"/>
            <a:ext cx="1778794" cy="12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996" y="188259"/>
            <a:ext cx="6907527" cy="6194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0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6322" y="472180"/>
            <a:ext cx="5095960" cy="58149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0488" y="6109679"/>
            <a:ext cx="35131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Рис. 2.2б – Процес формування АМ сигналу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20" y="576262"/>
            <a:ext cx="3724275" cy="509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55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68" y="237862"/>
            <a:ext cx="6616249" cy="6481480"/>
          </a:xfrm>
          <a:prstGeom prst="rect">
            <a:avLst/>
          </a:prstGeom>
        </p:spPr>
      </p:pic>
      <p:pic>
        <p:nvPicPr>
          <p:cNvPr id="3074" name="Picture 2" descr="https://upload.wikimedia.org/wikipedia/commons/thumb/b/b5/International_Morse_Code.svg/800px-International_Morse_Code.sv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948" y="3089246"/>
            <a:ext cx="2520893" cy="3248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6880" y="237862"/>
            <a:ext cx="1815413" cy="253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8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7" y="161542"/>
            <a:ext cx="7197546" cy="23754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00" y="2823883"/>
            <a:ext cx="7072313" cy="35550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2333" y="560287"/>
            <a:ext cx="1614825" cy="2263596"/>
          </a:xfrm>
          <a:prstGeom prst="rect">
            <a:avLst/>
          </a:prstGeom>
        </p:spPr>
      </p:pic>
      <p:sp>
        <p:nvSpPr>
          <p:cNvPr id="5" name="Прямокутник 4"/>
          <p:cNvSpPr/>
          <p:nvPr/>
        </p:nvSpPr>
        <p:spPr>
          <a:xfrm>
            <a:off x="7196513" y="3324126"/>
            <a:ext cx="1880633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450"/>
              </a:spcAft>
            </a:pPr>
            <a:r>
              <a:rPr lang="uk-UA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Концепція була вперше представлена американським радіоінженером </a:t>
            </a:r>
            <a:r>
              <a:rPr lang="uk-UA" sz="11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tooltip="Едвін Армстронг"/>
              </a:rPr>
              <a:t>Едвіном </a:t>
            </a:r>
            <a:r>
              <a:rPr lang="uk-UA" sz="1100" u="sng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 tooltip="Едвін Армстронг"/>
              </a:rPr>
              <a:t>Армстронгом</a:t>
            </a:r>
            <a:r>
              <a:rPr lang="uk-UA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в кінці 1920-х років і запатентована ним 26 грудня 1933 року. 6 листопада 1935 року в Інституті радіоінженерів (попередник </a:t>
            </a:r>
            <a:r>
              <a:rPr lang="uk-UA" sz="11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 tooltip="IEEE"/>
              </a:rPr>
              <a:t>IEEE</a:t>
            </a:r>
            <a:r>
              <a:rPr lang="uk-UA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у Нью-Йорку </a:t>
            </a:r>
            <a:r>
              <a:rPr lang="uk-UA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Армстронг</a:t>
            </a:r>
            <a:r>
              <a:rPr lang="uk-UA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виступив з доповіддю на тему «Спосіб зменшення порушень радіозв'язку за допомогою системи частотної модуляції». Доповідь було опубліковано в 1936 році</a:t>
            </a:r>
            <a:r>
              <a:rPr lang="uk-UA" sz="1100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[1]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95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58" y="155994"/>
            <a:ext cx="8688754" cy="657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3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70" y="251012"/>
            <a:ext cx="9013730" cy="641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60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437" y="653661"/>
            <a:ext cx="8919882" cy="443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13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86871" y="2535087"/>
            <a:ext cx="8588187" cy="1801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07000"/>
              </a:lnSpc>
              <a:spcAft>
                <a:spcPts val="450"/>
              </a:spcAft>
            </a:pPr>
            <a:r>
              <a:rPr lang="uk-UA" sz="32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НАВЧАЛЬНІ ПИТАННЯ:</a:t>
            </a:r>
          </a:p>
          <a:p>
            <a:pPr indent="342900">
              <a:lnSpc>
                <a:spcPct val="107000"/>
              </a:lnSpc>
              <a:spcAft>
                <a:spcPts val="45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Модуляція та маніпуляція.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>
              <a:lnSpc>
                <a:spcPct val="107000"/>
              </a:lnSpc>
              <a:spcAft>
                <a:spcPts val="45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Радіосигнали та їх графічне зображення.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26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38" y="714682"/>
            <a:ext cx="5814910" cy="54860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кутник 2"/>
              <p:cNvSpPr/>
              <p:nvPr/>
            </p:nvSpPr>
            <p:spPr>
              <a:xfrm>
                <a:off x="5961530" y="574608"/>
                <a:ext cx="3051466" cy="57661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342900" algn="just">
                  <a:lnSpc>
                    <a:spcPct val="107000"/>
                  </a:lnSpc>
                  <a:spcAft>
                    <a:spcPts val="450"/>
                  </a:spcAft>
                </a:pPr>
                <a:r>
                  <a:rPr lang="uk-UA" sz="2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При ФМ змінюється не лише фаза, але і миттєва частота несучої частоти. Так само при ЧМ змінюється  фаза несучої. </a:t>
                </a:r>
                <a:r>
                  <a:rPr lang="uk-UA" sz="2100" i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Таким чином</a:t>
                </a:r>
                <a:r>
                  <a:rPr lang="uk-UA" sz="2100" i="1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ФМ і ЧМ в певній мірі аналогічні і відрізняються одна від одної методами реалізації.</a:t>
                </a:r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342900" algn="just">
                  <a:lnSpc>
                    <a:spcPct val="107000"/>
                  </a:lnSpc>
                  <a:spcAft>
                    <a:spcPts val="600"/>
                  </a:spcAft>
                </a:pPr>
                <a:r>
                  <a:rPr lang="uk-UA" sz="2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ФМ і ЧМ пов'язані (2.9), тому вони об'єднані назвою </a:t>
                </a:r>
                <a:r>
                  <a:rPr lang="uk-UA" sz="2100" b="1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кутова модуляція</a:t>
                </a:r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indent="342900" algn="r">
                  <a:lnSpc>
                    <a:spcPct val="107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uk-UA" sz="2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uk-UA" sz="2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𝛺</m:t>
                    </m:r>
                    <m:r>
                      <a:rPr lang="uk-UA" sz="2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uk-UA" sz="2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𝛺</m:t>
                    </m:r>
                    <m:r>
                      <a:rPr lang="uk-UA" sz="2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∆</m:t>
                    </m:r>
                    <m:r>
                      <a:rPr lang="uk-UA" sz="21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𝜑</m:t>
                    </m:r>
                  </m:oMath>
                </a14:m>
                <a:r>
                  <a:rPr lang="uk-UA" sz="2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	(2.10)</a:t>
                </a:r>
                <a:endParaRPr lang="en-US" sz="1500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кут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1530" y="574608"/>
                <a:ext cx="3051466" cy="5766194"/>
              </a:xfrm>
              <a:prstGeom prst="rect">
                <a:avLst/>
              </a:prstGeom>
              <a:blipFill>
                <a:blip r:embed="rId3"/>
                <a:stretch>
                  <a:fillRect l="-2395" t="-634" r="-2196" b="-84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066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7645" y="206189"/>
            <a:ext cx="6766145" cy="2568035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116457" y="2736872"/>
            <a:ext cx="8766594" cy="412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Частотна модуляція інтуїтивно більш зрозуміла в порівнянні з фазовою модуляцією: існує чіткий візуальний зв'язок між ділянками з вищою і нижчою частотою і вищими і нижчими рівнями низькочастотного модулюючого сигналу. </a:t>
            </a:r>
          </a:p>
          <a:p>
            <a:pPr indent="342900" algn="just">
              <a:lnSpc>
                <a:spcPct val="107000"/>
              </a:lnSpc>
              <a:spcAft>
                <a:spcPts val="60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фазовій модуляції зв'язок між низькочастотним модулюючим сигналом і поведінкою несучої частоти не такий однозначний: несуча частота у фазовій модуляції змінюється відповідно крутизні зміни модулюючого сигналу, найбільш високочастотні ділянки відповідають часу найкрутішого позитивного нахилу, а найбільш низькочастотні ділянки відповідають часу найкрутішого негативного нахилу.</a:t>
            </a:r>
            <a:r>
              <a:rPr lang="uk-UA" sz="2000" dirty="0"/>
              <a:t> 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Нахил форми низькочастотного модулюючого сигналу визначає, як швидко змінюється фаза, і швидкість зміни фази еквівалентна частоті. </a:t>
            </a:r>
          </a:p>
        </p:txBody>
      </p:sp>
    </p:spTree>
    <p:extLst>
      <p:ext uri="{BB962C8B-B14F-4D97-AF65-F5344CB8AC3E}">
        <p14:creationId xmlns:p14="http://schemas.microsoft.com/office/powerpoint/2010/main" val="374004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73" y="134470"/>
            <a:ext cx="8635797" cy="648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08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118" y="421341"/>
            <a:ext cx="8919882" cy="5916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921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55" y="197223"/>
            <a:ext cx="8933033" cy="6481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087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86870" y="2684654"/>
            <a:ext cx="8355105" cy="1210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lnSpc>
                <a:spcPct val="107000"/>
              </a:lnSpc>
              <a:spcAft>
                <a:spcPts val="450"/>
              </a:spcAft>
            </a:pP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Навчальне питання №1.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ctr">
              <a:lnSpc>
                <a:spcPct val="107000"/>
              </a:lnSpc>
              <a:spcAft>
                <a:spcPts val="450"/>
              </a:spcAft>
            </a:pPr>
            <a:r>
              <a:rPr lang="uk-UA" sz="32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МОДУЛЯЦІЯ ТА МАНІПУЛЯЦІЯ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97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264332" y="367074"/>
            <a:ext cx="8604850" cy="63421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07000"/>
              </a:lnSpc>
              <a:spcAft>
                <a:spcPts val="450"/>
              </a:spcAft>
            </a:pPr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МОДУЛЯЦІЯ </a:t>
            </a:r>
            <a:r>
              <a:rPr lang="uk-UA" sz="2800" b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uk-UA" sz="2800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процес зміни параметрів високочастотного коливання за законом зміни низькочастотного інформаційного сигналу.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900" algn="just">
              <a:lnSpc>
                <a:spcPct val="107000"/>
              </a:lnSpc>
              <a:spcAft>
                <a:spcPts val="45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модуляції будь-якого виду в загальному випадку беруть участь 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дві величини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indent="342900" algn="just">
              <a:lnSpc>
                <a:spcPct val="107000"/>
              </a:lnSpc>
              <a:spcAft>
                <a:spcPts val="45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Інформаційна, що передається, і є низькочастотним коливанням, яке називають </a:t>
            </a:r>
            <a:r>
              <a:rPr lang="uk-UA" sz="28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модулюючим </a:t>
            </a:r>
            <a:r>
              <a:rPr lang="uk-UA" sz="28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Sм</a:t>
            </a:r>
            <a:r>
              <a:rPr lang="uk-UA" sz="28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(t).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indent="342900" algn="just">
              <a:lnSpc>
                <a:spcPct val="107000"/>
              </a:lnSpc>
              <a:spcAft>
                <a:spcPts val="45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Високочастотне коливання, що поширюється в просторі найкращим чином відповідно до потреби - </a:t>
            </a:r>
            <a:r>
              <a:rPr lang="uk-UA" sz="2800" i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несуча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S</a:t>
            </a:r>
            <a:r>
              <a:rPr lang="uk-UA" sz="2800" baseline="-25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(t). </a:t>
            </a:r>
          </a:p>
          <a:p>
            <a:pPr indent="342900" algn="ctr">
              <a:lnSpc>
                <a:spcPct val="107000"/>
              </a:lnSpc>
              <a:spcAft>
                <a:spcPts val="450"/>
              </a:spcAft>
            </a:pPr>
            <a:r>
              <a:rPr lang="uk-UA" sz="2800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Модульовані високочастотні сигнали називають </a:t>
            </a:r>
            <a:r>
              <a:rPr lang="uk-UA" sz="2800" b="1" i="1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радіосигналами</a:t>
            </a:r>
            <a:r>
              <a:rPr lang="uk-UA" sz="2800" dirty="0">
                <a:solidFill>
                  <a:srgbClr val="0033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24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" y="322729"/>
            <a:ext cx="8734425" cy="616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13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344" y="349623"/>
            <a:ext cx="8801100" cy="643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502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15153" y="265837"/>
                <a:ext cx="8740588" cy="62786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З лекції №1 </a:t>
                </a:r>
                <a:r>
                  <a:rPr lang="uk-UA" sz="2400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Вам 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відомо, що сигнали можуть бути </a:t>
                </a:r>
                <a:r>
                  <a:rPr lang="uk-UA" sz="2400" u="sng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безперервні за рівнем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sub>
                    </m:sSub>
                    <m:r>
                      <a:rPr lang="uk-UA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→0</m:t>
                    </m:r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DengXian"/>
                  </a:rPr>
                  <a:t> (мають нескінченну кількість значень в межах динамічного діапазону) 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та </a:t>
                </a:r>
                <a:r>
                  <a:rPr lang="uk-UA" sz="2400" u="sng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квантовані</a:t>
                </a:r>
                <a:r>
                  <a:rPr lang="uk-UA" sz="24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∆</m:t>
                        </m:r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𝑆</m:t>
                        </m:r>
                      </m:e>
                      <m:sub>
                        <m:r>
                          <a:rPr lang="uk-UA" sz="24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𝑀</m:t>
                        </m:r>
                      </m:sub>
                    </m:sSub>
                    <m:r>
                      <a:rPr lang="uk-UA" sz="24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&gt;0</m:t>
                    </m:r>
                  </m:oMath>
                </a14:m>
                <a:r>
                  <a:rPr lang="uk-UA" sz="2400" dirty="0">
                    <a:latin typeface="Times New Roman" panose="02020603050405020304" pitchFamily="18" charset="0"/>
                    <a:ea typeface="DengXian"/>
                  </a:rPr>
                  <a:t>, що мають фіксовану кількість значень </a:t>
                </a:r>
                <a:r>
                  <a:rPr lang="en-US" sz="2400" dirty="0">
                    <a:latin typeface="Times New Roman" panose="02020603050405020304" pitchFamily="18" charset="0"/>
                    <a:ea typeface="DengXian"/>
                  </a:rPr>
                  <a:t>N</a:t>
                </a:r>
                <a:r>
                  <a:rPr lang="uk-UA" sz="2400" dirty="0">
                    <a:latin typeface="Times New Roman" panose="02020603050405020304" pitchFamily="18" charset="0"/>
                    <a:ea typeface="DengXian"/>
                  </a:rPr>
                  <a:t> в межах динамічного діапазону </a:t>
                </a:r>
                <a:r>
                  <a:rPr lang="en-US" sz="2400" dirty="0">
                    <a:latin typeface="Times New Roman" panose="02020603050405020304" pitchFamily="18" charset="0"/>
                    <a:ea typeface="DengXian"/>
                  </a:rPr>
                  <a:t>D</a:t>
                </a:r>
                <a:r>
                  <a:rPr lang="uk-UA" sz="2400" dirty="0">
                    <a:latin typeface="Times New Roman" panose="02020603050405020304" pitchFamily="18" charset="0"/>
                    <a:ea typeface="DengXian"/>
                  </a:rPr>
                  <a:t> (рис. 1.1</a:t>
                </a:r>
                <a:r>
                  <a:rPr lang="uk-UA" sz="2400" dirty="0" smtClean="0">
                    <a:latin typeface="Times New Roman" panose="02020603050405020304" pitchFamily="18" charset="0"/>
                    <a:ea typeface="DengXian"/>
                  </a:rPr>
                  <a:t>).</a:t>
                </a:r>
              </a:p>
              <a:p>
                <a:endParaRPr lang="uk-UA" sz="2400" dirty="0">
                  <a:latin typeface="Times New Roman" panose="02020603050405020304" pitchFamily="18" charset="0"/>
                </a:endParaRPr>
              </a:p>
              <a:p>
                <a:endParaRPr lang="uk-UA" sz="2400" dirty="0" smtClean="0">
                  <a:latin typeface="Times New Roman" panose="02020603050405020304" pitchFamily="18" charset="0"/>
                </a:endParaRPr>
              </a:p>
              <a:p>
                <a:endParaRPr lang="uk-UA" sz="2400" dirty="0">
                  <a:latin typeface="Times New Roman" panose="02020603050405020304" pitchFamily="18" charset="0"/>
                </a:endParaRPr>
              </a:p>
              <a:p>
                <a:endParaRPr lang="uk-UA" sz="2400" dirty="0" smtClean="0">
                  <a:latin typeface="Times New Roman" panose="02020603050405020304" pitchFamily="18" charset="0"/>
                </a:endParaRPr>
              </a:p>
              <a:p>
                <a:endParaRPr lang="uk-UA" sz="2400" dirty="0">
                  <a:latin typeface="Times New Roman" panose="02020603050405020304" pitchFamily="18" charset="0"/>
                </a:endParaRPr>
              </a:p>
              <a:p>
                <a:endParaRPr lang="uk-UA" sz="2400" dirty="0" smtClean="0">
                  <a:latin typeface="Times New Roman" panose="02020603050405020304" pitchFamily="18" charset="0"/>
                </a:endParaRPr>
              </a:p>
              <a:p>
                <a:endParaRPr lang="uk-UA" sz="2400" dirty="0">
                  <a:latin typeface="Times New Roman" panose="02020603050405020304" pitchFamily="18" charset="0"/>
                </a:endParaRPr>
              </a:p>
              <a:p>
                <a:pPr algn="ctr"/>
                <a:r>
                  <a:rPr lang="uk-UA" dirty="0"/>
                  <a:t>Рис. 1.1 – Неперервний та квантований сигнали</a:t>
                </a:r>
              </a:p>
              <a:p>
                <a:r>
                  <a:rPr lang="uk-UA" sz="2400" dirty="0" smtClean="0">
                    <a:latin typeface="Times New Roman" panose="02020603050405020304" pitchFamily="18" charset="0"/>
                    <a:ea typeface="DengXian"/>
                  </a:rPr>
                  <a:t>Таким </a:t>
                </a:r>
                <a:r>
                  <a:rPr lang="uk-UA" sz="2400" dirty="0">
                    <a:latin typeface="Times New Roman" panose="02020603050405020304" pitchFamily="18" charset="0"/>
                    <a:ea typeface="DengXian"/>
                  </a:rPr>
                  <a:t>чином, залежно від виду модуляції, у випадку квантованої функції модуляції </a:t>
                </a:r>
                <a:r>
                  <a:rPr lang="en-US" sz="2400" dirty="0" smtClean="0">
                    <a:latin typeface="Times New Roman" panose="02020603050405020304" pitchFamily="18" charset="0"/>
                    <a:ea typeface="DengXian"/>
                  </a:rPr>
                  <a:t>S</a:t>
                </a:r>
                <a:r>
                  <a:rPr lang="uk-UA" sz="2400" baseline="-25000" dirty="0" smtClean="0">
                    <a:latin typeface="Times New Roman" panose="02020603050405020304" pitchFamily="18" charset="0"/>
                    <a:ea typeface="DengXian"/>
                  </a:rPr>
                  <a:t>м</a:t>
                </a:r>
                <a:r>
                  <a:rPr lang="en-US" sz="2400" dirty="0" smtClean="0">
                    <a:latin typeface="Times New Roman" panose="02020603050405020304" pitchFamily="18" charset="0"/>
                    <a:ea typeface="DengXian"/>
                  </a:rPr>
                  <a:t>(t</a:t>
                </a:r>
                <a:r>
                  <a:rPr lang="en-US" sz="2400" dirty="0">
                    <a:latin typeface="Times New Roman" panose="02020603050405020304" pitchFamily="18" charset="0"/>
                    <a:ea typeface="DengXian"/>
                  </a:rPr>
                  <a:t>) </a:t>
                </a:r>
                <a:r>
                  <a:rPr lang="uk-UA" sz="2400" dirty="0">
                    <a:latin typeface="Times New Roman" panose="02020603050405020304" pitchFamily="18" charset="0"/>
                    <a:ea typeface="DengXian"/>
                  </a:rPr>
                  <a:t>модульований параметр приймає певну кінцеву кількість фіксованих значень - такий вид модуляції називають </a:t>
                </a:r>
                <a:r>
                  <a:rPr lang="uk-UA" sz="24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DengXian"/>
                  </a:rPr>
                  <a:t>маніпуляцією – </a:t>
                </a:r>
                <a:r>
                  <a:rPr lang="en-US" sz="24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DengXian"/>
                  </a:rPr>
                  <a:t>shift </a:t>
                </a:r>
                <a:r>
                  <a:rPr lang="en-US" sz="2400" dirty="0">
                    <a:latin typeface="Times New Roman" panose="02020603050405020304" pitchFamily="18" charset="0"/>
                    <a:ea typeface="DengXian"/>
                  </a:rPr>
                  <a:t>(</a:t>
                </a:r>
                <a:r>
                  <a:rPr lang="uk-UA" sz="2400" dirty="0">
                    <a:latin typeface="Times New Roman" panose="02020603050405020304" pitchFamily="18" charset="0"/>
                    <a:ea typeface="DengXian"/>
                  </a:rPr>
                  <a:t>зсув).</a:t>
                </a: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153" y="265837"/>
                <a:ext cx="8740588" cy="6278642"/>
              </a:xfrm>
              <a:prstGeom prst="rect">
                <a:avLst/>
              </a:prstGeom>
              <a:blipFill>
                <a:blip r:embed="rId2"/>
                <a:stretch>
                  <a:fillRect l="-1046" t="-777" r="-1116" b="-174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25830" y="2230314"/>
            <a:ext cx="6719234" cy="2349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6530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29" y="367554"/>
            <a:ext cx="8962146" cy="6266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15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/>
          <p:cNvSpPr/>
          <p:nvPr/>
        </p:nvSpPr>
        <p:spPr>
          <a:xfrm>
            <a:off x="452887" y="2638604"/>
            <a:ext cx="8300768" cy="1638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uk-UA" sz="3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Навчальне питання №2.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450"/>
              </a:spcAft>
            </a:pPr>
            <a:r>
              <a:rPr lang="uk-UA" sz="3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РАДІОСИГНАЛИ ТА ЇХ ГРАФІЧНЕ ЗОБРАЖЕННЯ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7861</TotalTime>
  <Words>366</Words>
  <Application>Microsoft Office PowerPoint</Application>
  <PresentationFormat>Экран (4:3)</PresentationFormat>
  <Paragraphs>36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DengXian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Serhii Sobolenko</dc:creator>
  <cp:lastModifiedBy>Lenovo</cp:lastModifiedBy>
  <cp:revision>32</cp:revision>
  <dcterms:created xsi:type="dcterms:W3CDTF">2021-08-30T18:41:16Z</dcterms:created>
  <dcterms:modified xsi:type="dcterms:W3CDTF">2023-03-09T12:59:35Z</dcterms:modified>
</cp:coreProperties>
</file>