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3" r:id="rId5"/>
    <p:sldId id="258" r:id="rId6"/>
    <p:sldId id="259" r:id="rId7"/>
    <p:sldId id="284" r:id="rId8"/>
    <p:sldId id="285" r:id="rId9"/>
    <p:sldId id="287" r:id="rId10"/>
    <p:sldId id="260" r:id="rId11"/>
    <p:sldId id="261" r:id="rId12"/>
    <p:sldId id="288" r:id="rId13"/>
    <p:sldId id="289" r:id="rId14"/>
    <p:sldId id="262" r:id="rId15"/>
    <p:sldId id="263" r:id="rId16"/>
    <p:sldId id="264" r:id="rId17"/>
    <p:sldId id="265" r:id="rId18"/>
    <p:sldId id="266" r:id="rId19"/>
    <p:sldId id="290" r:id="rId20"/>
    <p:sldId id="291" r:id="rId21"/>
    <p:sldId id="267" r:id="rId22"/>
    <p:sldId id="292" r:id="rId23"/>
    <p:sldId id="268" r:id="rId24"/>
    <p:sldId id="294" r:id="rId25"/>
    <p:sldId id="295" r:id="rId26"/>
    <p:sldId id="269" r:id="rId27"/>
    <p:sldId id="271" r:id="rId28"/>
    <p:sldId id="272" r:id="rId29"/>
    <p:sldId id="273" r:id="rId30"/>
    <p:sldId id="274" r:id="rId31"/>
    <p:sldId id="275" r:id="rId32"/>
    <p:sldId id="297" r:id="rId33"/>
    <p:sldId id="298" r:id="rId34"/>
    <p:sldId id="299" r:id="rId35"/>
    <p:sldId id="300" r:id="rId36"/>
    <p:sldId id="276" r:id="rId37"/>
    <p:sldId id="277" r:id="rId38"/>
    <p:sldId id="278" r:id="rId39"/>
    <p:sldId id="301" r:id="rId40"/>
    <p:sldId id="302" r:id="rId41"/>
    <p:sldId id="303" r:id="rId42"/>
    <p:sldId id="304" r:id="rId43"/>
    <p:sldId id="311" r:id="rId44"/>
    <p:sldId id="305" r:id="rId45"/>
    <p:sldId id="306" r:id="rId46"/>
    <p:sldId id="307" r:id="rId47"/>
    <p:sldId id="308" r:id="rId48"/>
    <p:sldId id="309" r:id="rId49"/>
    <p:sldId id="279" r:id="rId50"/>
    <p:sldId id="280" r:id="rId51"/>
    <p:sldId id="281" r:id="rId5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44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297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4998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95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852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698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386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4196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1372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294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8743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253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83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1603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471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8236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675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7A05-C706-4DEF-8089-76626E8CD535}" type="datetimeFigureOut">
              <a:rPr lang="uk-UA" smtClean="0"/>
              <a:pPr/>
              <a:t>28.10.2022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82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810" y="957943"/>
            <a:ext cx="8751630" cy="41888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Тема 4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Контролінг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витратами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1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30130" r="25421" b="39752"/>
          <a:stretch/>
        </p:blipFill>
        <p:spPr>
          <a:xfrm>
            <a:off x="203088" y="766608"/>
            <a:ext cx="9332798" cy="4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08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56" t="20723" r="25760" b="8856"/>
          <a:stretch/>
        </p:blipFill>
        <p:spPr>
          <a:xfrm>
            <a:off x="2512210" y="0"/>
            <a:ext cx="5734807" cy="67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43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Головна </a:t>
            </a:r>
            <a:r>
              <a:rPr lang="ru-RU" sz="2400" b="1" dirty="0" smtClean="0"/>
              <a:t>мета </a:t>
            </a:r>
            <a:r>
              <a:rPr lang="ru-RU" sz="2400" b="1" dirty="0" err="1" smtClean="0"/>
              <a:t>контролінгу</a:t>
            </a:r>
            <a:r>
              <a:rPr lang="ru-RU" sz="2400" b="1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управлінні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витратами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побудова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ухвалення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управлінських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оптимізації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оцінювання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оптимального </a:t>
            </a:r>
            <a:r>
              <a:rPr lang="ru-RU" sz="2400" dirty="0" err="1" smtClean="0"/>
              <a:t>фінансового</a:t>
            </a:r>
            <a:r>
              <a:rPr lang="ru-RU" sz="2400" dirty="0" smtClean="0"/>
              <a:t> результату.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0"/>
            <a:ext cx="8596668" cy="4065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/>
              <a:t>	</a:t>
            </a:r>
            <a:r>
              <a:rPr lang="ru-RU" sz="2800" b="1" dirty="0" err="1" smtClean="0"/>
              <a:t>Стратегічне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управління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витратами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ґрунтуватися</a:t>
            </a:r>
            <a:r>
              <a:rPr lang="ru-RU" sz="2800" dirty="0" smtClean="0"/>
              <a:t> на реактивному 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лат. </a:t>
            </a:r>
            <a:r>
              <a:rPr lang="en-US" sz="2800" dirty="0" err="1" smtClean="0"/>
              <a:t>reactio</a:t>
            </a:r>
            <a:r>
              <a:rPr lang="en-US" sz="2800" dirty="0" smtClean="0"/>
              <a:t> – </a:t>
            </a:r>
            <a:r>
              <a:rPr lang="ru-RU" sz="2800" dirty="0" err="1" smtClean="0"/>
              <a:t>дія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відповідь</a:t>
            </a:r>
            <a:r>
              <a:rPr lang="ru-RU" sz="2800" dirty="0" smtClean="0"/>
              <a:t>) </a:t>
            </a:r>
            <a:r>
              <a:rPr lang="ru-RU" sz="2800" dirty="0" err="1" smtClean="0"/>
              <a:t>підході</a:t>
            </a:r>
            <a:r>
              <a:rPr lang="ru-RU" sz="2800" dirty="0" smtClean="0"/>
              <a:t>, </a:t>
            </a:r>
            <a:r>
              <a:rPr lang="ru-RU" sz="2800" dirty="0" err="1" smtClean="0"/>
              <a:t>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швидкому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реагуванні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навколишньому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метою </a:t>
            </a:r>
            <a:r>
              <a:rPr lang="ru-RU" sz="2800" dirty="0" err="1" smtClean="0"/>
              <a:t>заощадження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витрат</a:t>
            </a:r>
            <a:r>
              <a:rPr lang="ru-RU" sz="2800" dirty="0" smtClean="0"/>
              <a:t>, та на </a:t>
            </a:r>
            <a:r>
              <a:rPr lang="ru-RU" sz="2800" b="1" dirty="0" err="1" smtClean="0"/>
              <a:t>проактивному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лат. </a:t>
            </a:r>
            <a:r>
              <a:rPr lang="en-US" sz="2800" dirty="0" smtClean="0"/>
              <a:t>pro – </a:t>
            </a:r>
            <a:r>
              <a:rPr lang="ru-RU" sz="2800" dirty="0" smtClean="0"/>
              <a:t>перед та </a:t>
            </a:r>
            <a:r>
              <a:rPr lang="en-US" sz="2800" dirty="0" err="1" smtClean="0"/>
              <a:t>activus</a:t>
            </a:r>
            <a:r>
              <a:rPr lang="en-US" sz="2800" dirty="0" smtClean="0"/>
              <a:t> –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) </a:t>
            </a:r>
            <a:r>
              <a:rPr lang="ru-RU" sz="2800" dirty="0" err="1" smtClean="0"/>
              <a:t>підході</a:t>
            </a:r>
            <a:r>
              <a:rPr lang="ru-RU" sz="2800" dirty="0" smtClean="0"/>
              <a:t>, </a:t>
            </a:r>
            <a:r>
              <a:rPr lang="ru-RU" sz="2800" dirty="0" err="1" smtClean="0"/>
              <a:t>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упередженні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на причини,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генерують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витрати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60" t="18824" r="25663" b="42600"/>
          <a:stretch/>
        </p:blipFill>
        <p:spPr>
          <a:xfrm>
            <a:off x="787576" y="426721"/>
            <a:ext cx="8643578" cy="55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98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56" t="27885" r="25809" b="24908"/>
          <a:stretch/>
        </p:blipFill>
        <p:spPr>
          <a:xfrm>
            <a:off x="1266885" y="222279"/>
            <a:ext cx="7728555" cy="60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90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99" t="24607" r="26148" b="27497"/>
          <a:stretch/>
        </p:blipFill>
        <p:spPr>
          <a:xfrm>
            <a:off x="1154519" y="250688"/>
            <a:ext cx="7730410" cy="62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55" t="16580" r="27071" b="4973"/>
          <a:stretch/>
        </p:blipFill>
        <p:spPr>
          <a:xfrm>
            <a:off x="2011680" y="1"/>
            <a:ext cx="749808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23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511" t="29525" r="27994" b="38716"/>
          <a:stretch/>
        </p:blipFill>
        <p:spPr>
          <a:xfrm>
            <a:off x="1068871" y="626087"/>
            <a:ext cx="8447286" cy="52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88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29995"/>
            <a:ext cx="8596668" cy="5211368"/>
          </a:xfrm>
        </p:spPr>
        <p:txBody>
          <a:bodyPr>
            <a:normAutofit/>
          </a:bodyPr>
          <a:lstStyle/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Калькуляція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calculatio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грошовому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вимірнику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результату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заготівлі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основному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допоміжних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цехах,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браку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калькуляції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0" y="809896"/>
            <a:ext cx="9084976" cy="40320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4.1. </a:t>
            </a:r>
            <a:r>
              <a:rPr lang="ru-RU" dirty="0" err="1">
                <a:solidFill>
                  <a:schemeClr val="tx1"/>
                </a:solidFill>
              </a:rPr>
              <a:t>Сутність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контролінгу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витратами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роль в </a:t>
            </a:r>
            <a:r>
              <a:rPr lang="ru-RU" dirty="0" err="1">
                <a:solidFill>
                  <a:schemeClr val="tx1"/>
                </a:solidFill>
              </a:rPr>
              <a:t>ухваленні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рішень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4.2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Калькулювання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контролінгу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71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18979"/>
            <a:ext cx="8596668" cy="54223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вирішуються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конкурентоспроможної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виготовлюваної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обґрунтовне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організаційно-економічних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638" t="32460" r="28187" b="26548"/>
          <a:stretch/>
        </p:blipFill>
        <p:spPr>
          <a:xfrm>
            <a:off x="1361918" y="527334"/>
            <a:ext cx="7596761" cy="60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42535"/>
            <a:ext cx="8596668" cy="5098827"/>
          </a:xfrm>
        </p:spPr>
        <p:txBody>
          <a:bodyPr/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реалізованою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накладні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пряма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загальновиробничі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загальногосподарські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мою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дістало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абсорпшн-костинг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чіткий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розподіляються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прямо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результат. Метод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розвинутий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327" t="34617" r="26926" b="40615"/>
          <a:stretch/>
        </p:blipFill>
        <p:spPr>
          <a:xfrm>
            <a:off x="261257" y="1324039"/>
            <a:ext cx="9553303" cy="41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90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84739"/>
            <a:ext cx="8596668" cy="5056624"/>
          </a:xfrm>
        </p:spPr>
        <p:txBody>
          <a:bodyPr/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розвинутого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директ-костингу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простого в тому,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модель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витрати-випуск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стала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центрах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самому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викликало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(маржа,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нмаржа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за сегментами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маркетинговому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Розвинутий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6"/>
            <a:ext cx="8596668" cy="52254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озвинутий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дирек-ткостинг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підвидів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система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багатоступеневого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прямими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постійними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б) система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віднесення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коефіцієнта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же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той факт,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калькулюється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простого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директ-костингу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підкреслює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Друрі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згубна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роль, яку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правильно обрати базу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нова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розмежуванні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706" t="35911" r="28770" b="42168"/>
          <a:stretch/>
        </p:blipFill>
        <p:spPr>
          <a:xfrm>
            <a:off x="738621" y="881807"/>
            <a:ext cx="8762430" cy="39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73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55" t="23397" r="27362" b="38976"/>
          <a:stretch/>
        </p:blipFill>
        <p:spPr>
          <a:xfrm>
            <a:off x="1098632" y="614081"/>
            <a:ext cx="8034374" cy="55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3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29180" r="27217" b="47950"/>
          <a:stretch/>
        </p:blipFill>
        <p:spPr>
          <a:xfrm>
            <a:off x="454029" y="1156633"/>
            <a:ext cx="9282154" cy="38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27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34962" r="27314" b="18263"/>
          <a:stretch/>
        </p:blipFill>
        <p:spPr>
          <a:xfrm>
            <a:off x="2012865" y="445151"/>
            <a:ext cx="6843753" cy="5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87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онтролінг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виокремлена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саморегулівна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контролю,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стійке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стратегічному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22104" r="27362" b="45707"/>
          <a:stretch/>
        </p:blipFill>
        <p:spPr>
          <a:xfrm>
            <a:off x="845915" y="507041"/>
            <a:ext cx="8467717" cy="50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87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346" t="17961" r="27702" b="26548"/>
          <a:stretch/>
        </p:blipFill>
        <p:spPr>
          <a:xfrm>
            <a:off x="2388515" y="150581"/>
            <a:ext cx="6298320" cy="65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57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520505"/>
            <a:ext cx="8596668" cy="552085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генерується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калькуляційної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системою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АВС-костинг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перспективних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оперативного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методика АВС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вводиться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традиційну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абсорбшен-костинг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/>
              <a:t>Основний</a:t>
            </a:r>
            <a:r>
              <a:rPr lang="ru-RU" sz="2400" dirty="0" smtClean="0"/>
              <a:t> словник АВС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ключові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непрямих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драйвер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 (</a:t>
            </a:r>
            <a:r>
              <a:rPr lang="ru-RU" sz="2400" dirty="0" err="1" smtClean="0"/>
              <a:t>інакше</a:t>
            </a:r>
            <a:r>
              <a:rPr lang="ru-RU" sz="2400" dirty="0" smtClean="0"/>
              <a:t> </a:t>
            </a:r>
            <a:r>
              <a:rPr lang="ru-RU" sz="2400" dirty="0" err="1" smtClean="0"/>
              <a:t>носій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проміжний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</a:t>
            </a:r>
            <a:r>
              <a:rPr lang="ru-RU" sz="2400" dirty="0" smtClean="0"/>
              <a:t> </a:t>
            </a:r>
            <a:r>
              <a:rPr lang="ru-RU" sz="2400" dirty="0" err="1" smtClean="0"/>
              <a:t>калькулювання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підсумковий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</a:t>
            </a:r>
            <a:r>
              <a:rPr lang="ru-RU" sz="2400" dirty="0" smtClean="0"/>
              <a:t> </a:t>
            </a:r>
            <a:r>
              <a:rPr lang="ru-RU" sz="2400" dirty="0" err="1" smtClean="0"/>
              <a:t>калькулювання</a:t>
            </a:r>
            <a:r>
              <a:rPr lang="ru-RU" sz="2400" dirty="0" smtClean="0"/>
              <a:t>.</a:t>
            </a:r>
          </a:p>
          <a:p>
            <a:pPr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61183"/>
            <a:ext cx="8596668" cy="5380180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"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непрямих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"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використаних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(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на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калькулювання</a:t>
            </a:r>
            <a:r>
              <a:rPr lang="ru-RU" dirty="0" smtClean="0"/>
              <a:t>, </a:t>
            </a:r>
            <a:r>
              <a:rPr lang="ru-RU" dirty="0" err="1" smtClean="0"/>
              <a:t>розподіливши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чином.</a:t>
            </a:r>
          </a:p>
          <a:p>
            <a:r>
              <a:rPr lang="ru-RU" dirty="0" err="1" smtClean="0"/>
              <a:t>Ключове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"драйвер </a:t>
            </a:r>
            <a:r>
              <a:rPr lang="ru-RU" dirty="0" err="1" smtClean="0"/>
              <a:t>витрат</a:t>
            </a:r>
            <a:r>
              <a:rPr lang="ru-RU" dirty="0" smtClean="0"/>
              <a:t>" схоже на </a:t>
            </a:r>
            <a:r>
              <a:rPr lang="ru-RU" dirty="0" err="1" smtClean="0"/>
              <a:t>звичний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"база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".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відмінностей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та величина, </a:t>
            </a:r>
            <a:r>
              <a:rPr lang="ru-RU" dirty="0" err="1" smtClean="0"/>
              <a:t>пропорційно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розподіляються</a:t>
            </a:r>
            <a:r>
              <a:rPr lang="ru-RU" dirty="0" smtClean="0"/>
              <a:t> </a:t>
            </a:r>
            <a:r>
              <a:rPr lang="ru-RU" dirty="0" err="1" smtClean="0"/>
              <a:t>непрямі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815927"/>
            <a:ext cx="9423269" cy="5225436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кальку-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проміжний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підсумковий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системою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АВС-костинг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драйверів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Ресурсом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АВС-костинг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носій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 – персонал,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транспорт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точно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співвіднесені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ресурсами.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драйвер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параметр,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ресурсу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ресурсу)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людино-годин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(драйвер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75249"/>
            <a:ext cx="8596668" cy="536611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поглинається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драйверів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(вар-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розподіляється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(драйвер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драйверів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застарілих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735" t="26160" r="27023" b="36904"/>
          <a:stretch/>
        </p:blipFill>
        <p:spPr>
          <a:xfrm>
            <a:off x="1423216" y="586757"/>
            <a:ext cx="7955916" cy="54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54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55" t="24348" r="27411" b="37076"/>
          <a:stretch/>
        </p:blipFill>
        <p:spPr>
          <a:xfrm>
            <a:off x="898335" y="363391"/>
            <a:ext cx="8250506" cy="58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0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58" t="32547" r="27168" b="5490"/>
          <a:stretch/>
        </p:blipFill>
        <p:spPr>
          <a:xfrm>
            <a:off x="2883551" y="61849"/>
            <a:ext cx="5912105" cy="66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0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виражений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часовий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вектор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приділяють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маркетинговим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прогнозної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кінцевий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цільову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прогнозної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віднімають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повинна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розпочинають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кошторисна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цільову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607020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упровадження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1)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нестабільності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особливо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розрізі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акценту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3)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безперервного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величину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4)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5)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нестачею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релевантної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базового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елемента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30"/>
            <a:ext cx="8596668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цільової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вирішують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 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зниженням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кінцевого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продукту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циклу продукту: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534572"/>
            <a:ext cx="8596668" cy="5506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стадіями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циклу продукту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life-cycle costing (LCC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калькуляційні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циклу продукту.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довиробничі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післявиробничі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співвідносяться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менеджери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викривлену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причиною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невірного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LCC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моменту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зразка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закінчуючи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виведенням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довиробничій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перейти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проекту,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зразка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сертифікацію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03385"/>
            <a:ext cx="8596668" cy="533797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обумовлені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наладчиків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накладних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цеху,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споживанням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ремонтом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післявиробничої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гарантійним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знятті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			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LCC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обґрунтовані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253571"/>
          </a:xfrm>
        </p:spPr>
        <p:txBody>
          <a:bodyPr/>
          <a:lstStyle/>
          <a:p>
            <a:pPr algn="just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СС-аналіз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Life Cycle Costing),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стратегічному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кожною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циклу продукту 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зрілість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спад.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СС-аналіз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СС-аналізу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довгостроковому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доходами;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точного прогнозу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зіставлення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Недоліками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періодизації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невизначеність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накладних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страждає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ймовірний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потребувати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33047"/>
            <a:ext cx="8596668" cy="540831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останньою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endpoint costing)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«точно в строк»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just – in – time – JIT),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поставкам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точно в назначений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відвантаженню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мінімізує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незавершеного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JIT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непродуктивних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89317"/>
            <a:ext cx="8596668" cy="535204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JIT-системі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принципом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неперервного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потоку» (трубопроводу), 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наступна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продовженням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попередньої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кожною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продукту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фіксуються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закінчений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обробкою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потоку.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Останньою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відвантаження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 smtClean="0"/>
              <a:t>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JIT-системи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близькістю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вся система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невеликих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поставках;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вузьким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асортиментом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однотипної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сталим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стабільним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ринковим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01859"/>
            <a:ext cx="8596668" cy="5239504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найжорсткіших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кост-кілинг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Результатом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оплату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штату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вивільнення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продаж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невикористовуваних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маловикорстовуваних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сферу.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кост-кілингу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перспектив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кост-кілинг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кост-кілинг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закупівлю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оплату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сторонніх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Мінімізація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рамках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кост-кілингу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участь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тендерах,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оптимізацію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72197"/>
            <a:ext cx="8596668" cy="516916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Бенчмаркінг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стратегій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успішними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підприємницькими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конкретному ринку.</a:t>
            </a: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Перевагами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бенчмаркінгу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винаході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взятим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комбінування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бенчмаркінгу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обґрунтованість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підприємства-еталона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еталон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вибирають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бенчмаркінгу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422031"/>
            <a:ext cx="8959035" cy="5619331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Цей 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прив'язати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диференційованої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А-підходу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закладений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персоналі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найкращу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мотивацію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співробітникам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кожного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акціонерів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едоліки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А-підходу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недооцінки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довгострокового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персоналу,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корпоративна культура;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взаємозв'язок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основному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короткострокову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перспективу, а не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довгострокову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26505" r="27314" b="31985"/>
          <a:stretch/>
        </p:blipFill>
        <p:spPr>
          <a:xfrm>
            <a:off x="1638395" y="524372"/>
            <a:ext cx="7343606" cy="55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71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259" t="23916" r="25566" b="35437"/>
          <a:stretch/>
        </p:blipFill>
        <p:spPr>
          <a:xfrm>
            <a:off x="1092376" y="649930"/>
            <a:ext cx="8244331" cy="55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47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58" t="27195" r="27314" b="18867"/>
          <a:stretch/>
        </p:blipFill>
        <p:spPr>
          <a:xfrm>
            <a:off x="2064946" y="72880"/>
            <a:ext cx="6678460" cy="65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91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308" y="2647406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3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405" t="36602" r="25469" b="15588"/>
          <a:stretch/>
        </p:blipFill>
        <p:spPr>
          <a:xfrm>
            <a:off x="1650231" y="822834"/>
            <a:ext cx="7397975" cy="5829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7588" y="313509"/>
            <a:ext cx="362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Закінчення таблиці 4.1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405158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354" y="281355"/>
            <a:ext cx="9580098" cy="57600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величина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конкретного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47115"/>
            <a:ext cx="8846494" cy="5394248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1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Регульовані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на величину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Нерегульовані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на величину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Нерелевантні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тому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порівняльних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обчисленнях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Релевантні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порівняльних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обчисленнях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7"/>
            <a:ext cx="8596668" cy="5225436"/>
          </a:xfrm>
        </p:spPr>
        <p:txBody>
          <a:bodyPr/>
          <a:lstStyle/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Граничні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сукупних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приросту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гранично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малу величину. 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Неявні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нереалізований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альтернативного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</TotalTime>
  <Words>1119</Words>
  <Application>Microsoft Office PowerPoint</Application>
  <PresentationFormat>Произвольный</PresentationFormat>
  <Paragraphs>78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Грань</vt:lpstr>
      <vt:lpstr>Тема 4 Контролінг управління витратами в системі фінансового управління підприємством </vt:lpstr>
      <vt:lpstr>  4.1. Сутність контролінгу управління витратами і його роль в ухваленні фінансових рішень.   4.2. Калькулювання витрат підприємства в системі контролінгу.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Контролінг управління витратами в системі фінансового управління підприємством</dc:title>
  <dc:creator>Прохорчук Наталія Олегівна</dc:creator>
  <cp:lastModifiedBy>User</cp:lastModifiedBy>
  <cp:revision>64</cp:revision>
  <dcterms:created xsi:type="dcterms:W3CDTF">2022-10-04T06:51:51Z</dcterms:created>
  <dcterms:modified xsi:type="dcterms:W3CDTF">2022-10-28T08:22:22Z</dcterms:modified>
</cp:coreProperties>
</file>