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74" r:id="rId4"/>
    <p:sldId id="271" r:id="rId5"/>
    <p:sldId id="259" r:id="rId6"/>
    <p:sldId id="260" r:id="rId7"/>
    <p:sldId id="261" r:id="rId8"/>
    <p:sldId id="263" r:id="rId9"/>
    <p:sldId id="277" r:id="rId10"/>
    <p:sldId id="264" r:id="rId11"/>
    <p:sldId id="272" r:id="rId12"/>
    <p:sldId id="268" r:id="rId13"/>
    <p:sldId id="266" r:id="rId14"/>
    <p:sldId id="273" r:id="rId15"/>
    <p:sldId id="269" r:id="rId16"/>
  </p:sldIdLst>
  <p:sldSz cx="18288000" cy="10287000"/>
  <p:notesSz cx="6858000" cy="9144000"/>
  <p:embeddedFontLst>
    <p:embeddedFont>
      <p:font typeface="SimSun" panose="02010600030101010101" pitchFamily="2" charset="-122"/>
      <p:regular r:id="rId18"/>
    </p:embeddedFont>
    <p:embeddedFont>
      <p:font typeface="Vollkorn" panose="020B0604020202020204" charset="0"/>
      <p:regular r:id="rId19"/>
    </p:embeddedFont>
    <p:embeddedFont>
      <p:font typeface="Calibri" panose="020F0502020204030204" pitchFamily="34" charset="0"/>
      <p:regular r:id="rId20"/>
      <p:bold r:id="rId21"/>
      <p:italic r:id="rId22"/>
      <p:boldItalic r:id="rId23"/>
    </p:embeddedFont>
    <p:embeddedFont>
      <p:font typeface="Vollkorn Italics" panose="020B0604020202020204" charset="0"/>
      <p:regular r:id="rId24"/>
    </p:embeddedFont>
    <p:embeddedFont>
      <p:font typeface="Vollkorn Bold"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13" autoAdjust="0"/>
    <p:restoredTop sz="94622" autoAdjust="0"/>
  </p:normalViewPr>
  <p:slideViewPr>
    <p:cSldViewPr>
      <p:cViewPr>
        <p:scale>
          <a:sx n="50" d="100"/>
          <a:sy n="50" d="100"/>
        </p:scale>
        <p:origin x="-270" y="7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EFBB5-E6BD-41EF-9A6C-4898AE6BC8E1}" type="datetimeFigureOut">
              <a:rPr lang="uk-UA" smtClean="0"/>
              <a:t>05.03.2025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92D6C-C0A9-429E-91CA-FAFE545D81CB}" type="slidenum">
              <a:rPr lang="uk-UA" smtClean="0"/>
              <a:t>‹#›</a:t>
            </a:fld>
            <a:endParaRPr lang="uk-UA"/>
          </a:p>
        </p:txBody>
      </p:sp>
    </p:spTree>
    <p:extLst>
      <p:ext uri="{BB962C8B-B14F-4D97-AF65-F5344CB8AC3E}">
        <p14:creationId xmlns:p14="http://schemas.microsoft.com/office/powerpoint/2010/main" val="3118446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D392D6C-C0A9-429E-91CA-FAFE545D81CB}" type="slidenum">
              <a:rPr lang="uk-UA" smtClean="0"/>
              <a:t>1</a:t>
            </a:fld>
            <a:endParaRPr lang="uk-UA"/>
          </a:p>
        </p:txBody>
      </p:sp>
    </p:spTree>
    <p:extLst>
      <p:ext uri="{BB962C8B-B14F-4D97-AF65-F5344CB8AC3E}">
        <p14:creationId xmlns:p14="http://schemas.microsoft.com/office/powerpoint/2010/main" val="4244837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1D392D6C-C0A9-429E-91CA-FAFE545D81CB}" type="slidenum">
              <a:rPr lang="uk-UA" smtClean="0"/>
              <a:t>4</a:t>
            </a:fld>
            <a:endParaRPr lang="uk-UA"/>
          </a:p>
        </p:txBody>
      </p:sp>
    </p:spTree>
    <p:extLst>
      <p:ext uri="{BB962C8B-B14F-4D97-AF65-F5344CB8AC3E}">
        <p14:creationId xmlns:p14="http://schemas.microsoft.com/office/powerpoint/2010/main" val="3790983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
        <p:nvSpPr>
          <p:cNvPr id="3" name="TextBox 3"/>
          <p:cNvSpPr txBox="1"/>
          <p:nvPr/>
        </p:nvSpPr>
        <p:spPr>
          <a:xfrm>
            <a:off x="0" y="1790700"/>
            <a:ext cx="18288000" cy="6149119"/>
          </a:xfrm>
          <a:prstGeom prst="rect">
            <a:avLst/>
          </a:prstGeom>
        </p:spPr>
        <p:txBody>
          <a:bodyPr wrap="square" lIns="0" tIns="0" rIns="0" bIns="0" rtlCol="0" anchor="t">
            <a:spAutoFit/>
          </a:bodyPr>
          <a:lstStyle/>
          <a:p>
            <a:pPr algn="ctr">
              <a:lnSpc>
                <a:spcPts val="7128"/>
              </a:lnSpc>
            </a:pPr>
            <a:r>
              <a:rPr lang="uk-UA" sz="5400" spc="-46" dirty="0" smtClean="0">
                <a:solidFill>
                  <a:srgbClr val="FFFFFF"/>
                </a:solidFill>
                <a:latin typeface="Vollkorn Bold"/>
              </a:rPr>
              <a:t>ПОТЕНЦІАЛИ ЯДЕРНИХ ДЕРЖАВ ТА ЇХ ВПЛИВ НА ГЕОПОЛІТИЧНУ ТА НАЦІОНАЛЬНУ БЕЗПЕКИ</a:t>
            </a:r>
            <a:r>
              <a:rPr lang="uk-UA" sz="2000" spc="-46" dirty="0" smtClean="0">
                <a:solidFill>
                  <a:srgbClr val="FFFFFF"/>
                </a:solidFill>
                <a:latin typeface="Vollkorn Bold"/>
              </a:rPr>
              <a:t/>
            </a:r>
            <a:br>
              <a:rPr lang="uk-UA" sz="2000" spc="-46" dirty="0" smtClean="0">
                <a:solidFill>
                  <a:srgbClr val="FFFFFF"/>
                </a:solidFill>
                <a:latin typeface="Vollkorn Bold"/>
              </a:rPr>
            </a:br>
            <a:endParaRPr lang="uk-UA" sz="2000" spc="-23" dirty="0" smtClean="0">
              <a:solidFill>
                <a:srgbClr val="FFFFFF"/>
              </a:solidFill>
              <a:latin typeface="Vollkorn Bold"/>
            </a:endParaRPr>
          </a:p>
          <a:p>
            <a:pPr algn="ctr">
              <a:lnSpc>
                <a:spcPct val="80000"/>
              </a:lnSpc>
            </a:pPr>
            <a:r>
              <a:rPr lang="en-US" sz="5940" spc="-23" dirty="0" smtClean="0">
                <a:solidFill>
                  <a:srgbClr val="FFFFFF"/>
                </a:solidFill>
                <a:latin typeface="Vollkorn Bold"/>
              </a:rPr>
              <a:t>(</a:t>
            </a:r>
            <a:r>
              <a:rPr lang="en-US" sz="5940" spc="-23" dirty="0">
                <a:solidFill>
                  <a:srgbClr val="FFFFFF"/>
                </a:solidFill>
                <a:latin typeface="Vollkorn Bold"/>
              </a:rPr>
              <a:t>0) </a:t>
            </a:r>
            <a:r>
              <a:rPr lang="en-US" sz="5940" spc="-23" dirty="0" err="1">
                <a:solidFill>
                  <a:srgbClr val="FFFFFF"/>
                </a:solidFill>
                <a:latin typeface="Vollkorn Bold"/>
              </a:rPr>
              <a:t>Вступ</a:t>
            </a:r>
            <a:r>
              <a:rPr lang="en-US" sz="5940" spc="-23" dirty="0">
                <a:solidFill>
                  <a:srgbClr val="FFFFFF"/>
                </a:solidFill>
                <a:latin typeface="Vollkorn Bold"/>
              </a:rPr>
              <a:t> </a:t>
            </a:r>
            <a:r>
              <a:rPr lang="en-US" sz="5940" spc="-23" dirty="0" err="1">
                <a:solidFill>
                  <a:srgbClr val="FFFFFF"/>
                </a:solidFill>
                <a:latin typeface="Vollkorn Bold"/>
              </a:rPr>
              <a:t>до</a:t>
            </a:r>
            <a:r>
              <a:rPr lang="en-US" sz="5940" spc="-23" dirty="0">
                <a:solidFill>
                  <a:srgbClr val="FFFFFF"/>
                </a:solidFill>
                <a:latin typeface="Vollkorn Bold"/>
              </a:rPr>
              <a:t> </a:t>
            </a:r>
            <a:r>
              <a:rPr lang="en-US" sz="5940" spc="-23" dirty="0" err="1">
                <a:solidFill>
                  <a:srgbClr val="FFFFFF"/>
                </a:solidFill>
                <a:latin typeface="Vollkorn Bold"/>
              </a:rPr>
              <a:t>дисципліни</a:t>
            </a:r>
            <a:endParaRPr lang="en-US" sz="5940" spc="-23" dirty="0">
              <a:solidFill>
                <a:srgbClr val="FFFFFF"/>
              </a:solidFill>
              <a:latin typeface="Vollkorn Bold"/>
            </a:endParaRPr>
          </a:p>
          <a:p>
            <a:pPr algn="ctr">
              <a:lnSpc>
                <a:spcPct val="80000"/>
              </a:lnSpc>
            </a:pPr>
            <a:endParaRPr lang="uk-UA" sz="4000" spc="-23" dirty="0" smtClean="0">
              <a:solidFill>
                <a:srgbClr val="FFFFFF"/>
              </a:solidFill>
              <a:latin typeface="Vollkorn Bold"/>
            </a:endParaRPr>
          </a:p>
          <a:p>
            <a:pPr algn="ctr">
              <a:lnSpc>
                <a:spcPct val="80000"/>
              </a:lnSpc>
            </a:pPr>
            <a:r>
              <a:rPr lang="en-US" sz="5940" spc="-23" dirty="0" err="1" smtClean="0">
                <a:solidFill>
                  <a:srgbClr val="FFFFFF"/>
                </a:solidFill>
                <a:latin typeface="Vollkorn"/>
              </a:rPr>
              <a:t>доктор</a:t>
            </a:r>
            <a:r>
              <a:rPr lang="en-US" sz="5940" spc="-23" dirty="0" smtClean="0">
                <a:solidFill>
                  <a:srgbClr val="FFFFFF"/>
                </a:solidFill>
                <a:latin typeface="Vollkorn"/>
              </a:rPr>
              <a:t> </a:t>
            </a:r>
            <a:r>
              <a:rPr lang="en-US" sz="5940" spc="-23" dirty="0" err="1">
                <a:solidFill>
                  <a:srgbClr val="FFFFFF"/>
                </a:solidFill>
                <a:latin typeface="Vollkorn"/>
              </a:rPr>
              <a:t>економічних</a:t>
            </a:r>
            <a:r>
              <a:rPr lang="en-US" sz="5940" spc="-23" dirty="0">
                <a:solidFill>
                  <a:srgbClr val="FFFFFF"/>
                </a:solidFill>
                <a:latin typeface="Vollkorn"/>
              </a:rPr>
              <a:t> </a:t>
            </a:r>
            <a:r>
              <a:rPr lang="en-US" sz="5940" spc="-23" dirty="0" err="1" smtClean="0">
                <a:solidFill>
                  <a:srgbClr val="FFFFFF"/>
                </a:solidFill>
                <a:latin typeface="Vollkorn"/>
              </a:rPr>
              <a:t>наук</a:t>
            </a:r>
            <a:r>
              <a:rPr lang="uk-UA" sz="5940" spc="-23" dirty="0" smtClean="0">
                <a:solidFill>
                  <a:srgbClr val="FFFFFF"/>
                </a:solidFill>
                <a:latin typeface="Vollkorn"/>
              </a:rPr>
              <a:t>, </a:t>
            </a:r>
          </a:p>
          <a:p>
            <a:pPr algn="ctr">
              <a:lnSpc>
                <a:spcPct val="80000"/>
              </a:lnSpc>
            </a:pPr>
            <a:r>
              <a:rPr lang="uk-UA" sz="5940" spc="-23" dirty="0" smtClean="0">
                <a:solidFill>
                  <a:srgbClr val="FFFFFF"/>
                </a:solidFill>
                <a:latin typeface="Vollkorn"/>
              </a:rPr>
              <a:t>доктор наук</a:t>
            </a:r>
            <a:r>
              <a:rPr lang="en-US" sz="5940" spc="-23" dirty="0" smtClean="0">
                <a:solidFill>
                  <a:srgbClr val="FFFFFF"/>
                </a:solidFill>
                <a:latin typeface="Vollkorn"/>
              </a:rPr>
              <a:t> </a:t>
            </a:r>
            <a:r>
              <a:rPr lang="uk-UA" sz="5940" spc="-23" dirty="0" smtClean="0">
                <a:solidFill>
                  <a:srgbClr val="FFFFFF"/>
                </a:solidFill>
                <a:latin typeface="Vollkorn"/>
              </a:rPr>
              <a:t>з державного управління</a:t>
            </a:r>
            <a:r>
              <a:rPr lang="en-US" sz="5940" spc="-23" dirty="0" smtClean="0">
                <a:solidFill>
                  <a:srgbClr val="FFFFFF"/>
                </a:solidFill>
                <a:latin typeface="Vollkorn"/>
              </a:rPr>
              <a:t>, </a:t>
            </a:r>
            <a:r>
              <a:rPr lang="uk-UA" sz="5940" spc="-23" dirty="0" smtClean="0">
                <a:solidFill>
                  <a:srgbClr val="FFFFFF"/>
                </a:solidFill>
                <a:latin typeface="Vollkorn"/>
              </a:rPr>
              <a:t>професор</a:t>
            </a:r>
            <a:r>
              <a:rPr lang="uk-UA" sz="5940" spc="-23" dirty="0" smtClean="0">
                <a:solidFill>
                  <a:srgbClr val="FFFFFF"/>
                </a:solidFill>
                <a:latin typeface="Vollkorn"/>
              </a:rPr>
              <a:t/>
            </a:r>
            <a:br>
              <a:rPr lang="uk-UA" sz="5940" spc="-23" dirty="0" smtClean="0">
                <a:solidFill>
                  <a:srgbClr val="FFFFFF"/>
                </a:solidFill>
                <a:latin typeface="Vollkorn"/>
              </a:rPr>
            </a:br>
            <a:r>
              <a:rPr lang="uk-UA" sz="5940" spc="-23" dirty="0" smtClean="0">
                <a:solidFill>
                  <a:srgbClr val="FFFFFF"/>
                </a:solidFill>
                <a:latin typeface="Vollkorn"/>
              </a:rPr>
              <a:t>Грицишен </a:t>
            </a:r>
            <a:r>
              <a:rPr lang="uk-UA" sz="5940" spc="-23" dirty="0" err="1" smtClean="0">
                <a:solidFill>
                  <a:srgbClr val="FFFFFF"/>
                </a:solidFill>
                <a:latin typeface="Vollkorn"/>
              </a:rPr>
              <a:t>Димитрій</a:t>
            </a:r>
            <a:endParaRPr lang="en-US" sz="5940" spc="-23" dirty="0">
              <a:solidFill>
                <a:srgbClr val="FFFFFF"/>
              </a:solidFill>
              <a:latin typeface="Vollkor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9" name="Rectangle 2"/>
          <p:cNvSpPr>
            <a:spLocks noChangeArrowheads="1"/>
          </p:cNvSpPr>
          <p:nvPr/>
        </p:nvSpPr>
        <p:spPr bwMode="auto">
          <a:xfrm>
            <a:off x="2488602" y="142101"/>
            <a:ext cx="1331079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 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 навчальної</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дисципліни</a:t>
            </a:r>
          </a:p>
        </p:txBody>
      </p:sp>
      <p:sp>
        <p:nvSpPr>
          <p:cNvPr id="11" name="Rectangle 3"/>
          <p:cNvSpPr>
            <a:spLocks noChangeArrowheads="1"/>
          </p:cNvSpPr>
          <p:nvPr/>
        </p:nvSpPr>
        <p:spPr bwMode="auto">
          <a:xfrm>
            <a:off x="609598" y="2705100"/>
            <a:ext cx="16535400"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за виконання завдань поточного контролю</a:t>
            </a:r>
          </a:p>
        </p:txBody>
      </p:sp>
      <p:graphicFrame>
        <p:nvGraphicFramePr>
          <p:cNvPr id="3" name="Таблица 2"/>
          <p:cNvGraphicFramePr>
            <a:graphicFrameLocks noGrp="1"/>
          </p:cNvGraphicFramePr>
          <p:nvPr>
            <p:extLst>
              <p:ext uri="{D42A27DB-BD31-4B8C-83A1-F6EECF244321}">
                <p14:modId xmlns:p14="http://schemas.microsoft.com/office/powerpoint/2010/main" val="4236131731"/>
              </p:ext>
            </p:extLst>
          </p:nvPr>
        </p:nvGraphicFramePr>
        <p:xfrm>
          <a:off x="2488602" y="696099"/>
          <a:ext cx="13208598" cy="1451610"/>
        </p:xfrm>
        <a:graphic>
          <a:graphicData uri="http://schemas.openxmlformats.org/drawingml/2006/table">
            <a:tbl>
              <a:tblPr firstRow="1" firstCol="1" bandRow="1">
                <a:tableStyleId>{5C22544A-7EE6-4342-B048-85BDC9FD1C3A}</a:tableStyleId>
              </a:tblPr>
              <a:tblGrid>
                <a:gridCol w="9246198"/>
                <a:gridCol w="3962400"/>
              </a:tblGrid>
              <a:tr h="0">
                <a:tc>
                  <a:txBody>
                    <a:bodyPr/>
                    <a:lstStyle/>
                    <a:p>
                      <a:pPr algn="ctr">
                        <a:lnSpc>
                          <a:spcPct val="95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nchor="ctr"/>
                </a:tc>
              </a:tr>
              <a:tr h="0">
                <a:tc gridSpan="2">
                  <a:txBody>
                    <a:bodyPr/>
                    <a:lstStyle/>
                    <a:p>
                      <a:pPr algn="ctr" fontAlgn="auto">
                        <a:lnSpc>
                          <a:spcPct val="95000"/>
                        </a:lnSpc>
                        <a:spcAft>
                          <a:spcPts val="0"/>
                        </a:spcAft>
                      </a:pPr>
                      <a:r>
                        <a:rPr lang="uk-UA" sz="2000" dirty="0">
                          <a:effectLst/>
                          <a:latin typeface="Vollkorn" panose="020B0604020202020204" charset="0"/>
                          <a:ea typeface="Vollkorn" panose="020B0604020202020204" charset="0"/>
                        </a:rPr>
                        <a:t>Для здобувача денної форми навчання</a:t>
                      </a:r>
                    </a:p>
                  </a:txBody>
                  <a:tcPr marL="68580" marR="68580" marT="0" marB="0" anchor="ctr"/>
                </a:tc>
                <a:tc hMerge="1">
                  <a:txBody>
                    <a:bodyPr/>
                    <a:lstStyle/>
                    <a:p>
                      <a:endParaRPr lang="uk-UA"/>
                    </a:p>
                  </a:txBody>
                  <a:tcPr/>
                </a:tc>
              </a:tr>
              <a:tr h="0">
                <a:tc>
                  <a:txBody>
                    <a:bodyPr/>
                    <a:lstStyle/>
                    <a:p>
                      <a:pPr algn="l">
                        <a:lnSpc>
                          <a:spcPct val="95000"/>
                        </a:lnSpc>
                        <a:spcAft>
                          <a:spcPts val="0"/>
                        </a:spcAft>
                      </a:pPr>
                      <a:r>
                        <a:rPr lang="uk-UA" sz="2000" dirty="0">
                          <a:effectLst/>
                          <a:latin typeface="Vollkorn" panose="020B0604020202020204" charset="0"/>
                          <a:ea typeface="Vollkorn" panose="020B0604020202020204" charset="0"/>
                        </a:rPr>
                        <a:t>Виконання завдань поточного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60</a:t>
                      </a:r>
                    </a:p>
                  </a:txBody>
                  <a:tcPr marL="68580" marR="68580" marT="0" marB="0" anchor="ctr"/>
                </a:tc>
              </a:tr>
              <a:tr h="0">
                <a:tc>
                  <a:txBody>
                    <a:bodyPr/>
                    <a:lstStyle/>
                    <a:p>
                      <a:pPr algn="l">
                        <a:lnSpc>
                          <a:spcPct val="95000"/>
                        </a:lnSpc>
                        <a:spcAft>
                          <a:spcPts val="0"/>
                        </a:spcAft>
                      </a:pPr>
                      <a:r>
                        <a:rPr lang="uk-UA" sz="2000">
                          <a:effectLst/>
                          <a:latin typeface="Vollkorn" panose="020B0604020202020204" charset="0"/>
                          <a:ea typeface="Vollkorn" panose="020B0604020202020204" charset="0"/>
                        </a:rPr>
                        <a:t>Виконання завдань модульного або підсумкового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40</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Підсумкова семестрова оцінка</a:t>
                      </a:r>
                    </a:p>
                  </a:txBody>
                  <a:tcPr marL="68580" marR="68580" marT="0" marB="0" anchor="ctr"/>
                </a:tc>
                <a:tc>
                  <a:txBody>
                    <a:bodyPr/>
                    <a:lstStyle/>
                    <a:p>
                      <a:pPr algn="ctr">
                        <a:lnSpc>
                          <a:spcPct val="95000"/>
                        </a:lnSpc>
                        <a:spcAft>
                          <a:spcPts val="0"/>
                        </a:spcAft>
                      </a:pPr>
                      <a:r>
                        <a:rPr lang="uk-UA" sz="2000" b="1" dirty="0">
                          <a:effectLst/>
                          <a:latin typeface="Vollkorn" panose="020B0604020202020204" charset="0"/>
                          <a:ea typeface="Vollkorn" panose="020B0604020202020204" charset="0"/>
                        </a:rPr>
                        <a:t>100</a:t>
                      </a:r>
                    </a:p>
                  </a:txBody>
                  <a:tcPr marL="68580" marR="68580" marT="0" marB="0" anchor="ctr"/>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3313792382"/>
              </p:ext>
            </p:extLst>
          </p:nvPr>
        </p:nvGraphicFramePr>
        <p:xfrm>
          <a:off x="2488602" y="3293885"/>
          <a:ext cx="13208597" cy="2320290"/>
        </p:xfrm>
        <a:graphic>
          <a:graphicData uri="http://schemas.openxmlformats.org/drawingml/2006/table">
            <a:tbl>
              <a:tblPr firstRow="1" firstCol="1" bandRow="1">
                <a:tableStyleId>{5C22544A-7EE6-4342-B048-85BDC9FD1C3A}</a:tableStyleId>
              </a:tblPr>
              <a:tblGrid>
                <a:gridCol w="9246198"/>
                <a:gridCol w="1981200"/>
                <a:gridCol w="1981199"/>
              </a:tblGrid>
              <a:tr h="0">
                <a:tc rowSpan="2">
                  <a:txBody>
                    <a:bodyPr/>
                    <a:lstStyle/>
                    <a:p>
                      <a:pPr algn="ctr">
                        <a:lnSpc>
                          <a:spcPct val="95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tc>
                <a:tc gridSpan="2">
                  <a:txBody>
                    <a:bodyPr/>
                    <a:lstStyle/>
                    <a:p>
                      <a:pPr algn="ctr">
                        <a:lnSpc>
                          <a:spcPct val="95000"/>
                        </a:lnSpc>
                        <a:spcAft>
                          <a:spcPts val="0"/>
                        </a:spcAft>
                      </a:pPr>
                      <a:r>
                        <a:rPr lang="uk-UA" sz="2000" dirty="0">
                          <a:effectLst/>
                          <a:latin typeface="Vollkorn" panose="020B0604020202020204" charset="0"/>
                          <a:ea typeface="Vollkorn" panose="020B0604020202020204" charset="0"/>
                        </a:rPr>
                        <a:t>Кількість балів за семестр</a:t>
                      </a:r>
                    </a:p>
                  </a:txBody>
                  <a:tcPr marL="68580" marR="68580" marT="0" marB="0" anchor="ctr"/>
                </a:tc>
                <a:tc hMerge="1">
                  <a:txBody>
                    <a:bodyPr/>
                    <a:lstStyle/>
                    <a:p>
                      <a:endParaRPr lang="uk-UA"/>
                    </a:p>
                  </a:txBody>
                  <a:tcPr/>
                </a:tc>
              </a:tr>
              <a:tr h="0">
                <a:tc vMerge="1">
                  <a:txBody>
                    <a:bodyPr/>
                    <a:lstStyle/>
                    <a:p>
                      <a:endParaRPr lang="uk-UA"/>
                    </a:p>
                  </a:txBody>
                  <a:tcP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денна форма</a:t>
                      </a:r>
                    </a:p>
                  </a:txBody>
                  <a:tcPr marL="68580" marR="68580" marT="0" marB="0" anchor="ct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заочна форма</a:t>
                      </a:r>
                    </a:p>
                  </a:txBody>
                  <a:tcPr marL="68580" marR="68580" marT="0" marB="0"/>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завдань під час навчальних занять</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48</a:t>
                      </a:r>
                    </a:p>
                  </a:txBody>
                  <a:tcPr marL="68580" marR="68580" marT="0" marB="0" anchor="ctr"/>
                </a:tc>
                <a:tc>
                  <a:txBody>
                    <a:bodyPr/>
                    <a:lstStyle/>
                    <a:p>
                      <a:pPr algn="ctr">
                        <a:lnSpc>
                          <a:spcPct val="94000"/>
                        </a:lnSpc>
                        <a:spcAft>
                          <a:spcPts val="0"/>
                        </a:spcAft>
                      </a:pPr>
                      <a:r>
                        <a:rPr lang="uk-UA" sz="1200" dirty="0">
                          <a:effectLst/>
                          <a:latin typeface="Times New Roman" panose="02020603050405020304" pitchFamily="18" charset="0"/>
                          <a:ea typeface="Times New Roman" panose="02020603050405020304" pitchFamily="18" charset="0"/>
                        </a:rPr>
                        <a:t>–</a:t>
                      </a:r>
                      <a:endParaRPr lang="uk-UA" sz="1400" dirty="0">
                        <a:effectLst/>
                        <a:latin typeface="Times New Roman" panose="02020603050405020304" pitchFamily="18" charset="0"/>
                        <a:ea typeface="Times New Roman" panose="02020603050405020304" pitchFamily="18" charset="0"/>
                      </a:endParaRPr>
                    </a:p>
                  </a:txBody>
                  <a:tcPr marL="68580" marR="68580" marT="0" marB="0" anchor="ctr"/>
                </a:tc>
              </a:tr>
              <a:tr h="0">
                <a:tc>
                  <a:txBody>
                    <a:bodyPr/>
                    <a:lstStyle/>
                    <a:p>
                      <a:pPr algn="just">
                        <a:lnSpc>
                          <a:spcPct val="95000"/>
                        </a:lnSpc>
                        <a:spcAft>
                          <a:spcPts val="0"/>
                        </a:spcAft>
                      </a:pPr>
                      <a:r>
                        <a:rPr lang="uk-UA" sz="2000" dirty="0">
                          <a:effectLst/>
                          <a:latin typeface="Vollkorn" panose="020B0604020202020204" charset="0"/>
                          <a:ea typeface="Vollkorn" panose="020B0604020202020204" charset="0"/>
                        </a:rPr>
                        <a:t>Виконання та захист індивідуальних самостійних завдань</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12</a:t>
                      </a:r>
                    </a:p>
                  </a:txBody>
                  <a:tcPr marL="68580" marR="68580" marT="0" marB="0" anchor="ctr"/>
                </a:tc>
                <a:tc>
                  <a:txBody>
                    <a:bodyPr/>
                    <a:lstStyle/>
                    <a:p>
                      <a:pPr algn="ctr">
                        <a:lnSpc>
                          <a:spcPct val="94000"/>
                        </a:lnSpc>
                        <a:spcAft>
                          <a:spcPts val="0"/>
                        </a:spcAft>
                      </a:pPr>
                      <a:r>
                        <a:rPr lang="uk-UA" sz="1200">
                          <a:effectLst/>
                          <a:latin typeface="Times New Roman" panose="02020603050405020304" pitchFamily="18" charset="0"/>
                          <a:ea typeface="Times New Roman" panose="02020603050405020304" pitchFamily="18" charset="0"/>
                        </a:rPr>
                        <a:t>–</a:t>
                      </a:r>
                      <a:endParaRPr lang="uk-UA" sz="1400">
                        <a:effectLst/>
                        <a:latin typeface="Times New Roman" panose="02020603050405020304" pitchFamily="18" charset="0"/>
                        <a:ea typeface="Times New Roman" panose="02020603050405020304" pitchFamily="18" charset="0"/>
                      </a:endParaRP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науково-дослідної роботи та інших видів робіт (додаткові – заохочувальні бали):</a:t>
                      </a:r>
                    </a:p>
                    <a:p>
                      <a:pPr indent="-179705" algn="just">
                        <a:lnSpc>
                          <a:spcPct val="95000"/>
                        </a:lnSpc>
                        <a:spcAft>
                          <a:spcPts val="0"/>
                        </a:spcAft>
                      </a:pPr>
                      <a:r>
                        <a:rPr lang="uk-UA" sz="2000">
                          <a:effectLst/>
                          <a:latin typeface="Vollkorn" panose="020B0604020202020204" charset="0"/>
                          <a:ea typeface="Vollkorn" panose="020B0604020202020204" charset="0"/>
                        </a:rPr>
                        <a:t>1. Підготовка наукових статей, тез доповідей наукових конференцій</a:t>
                      </a:r>
                    </a:p>
                  </a:txBody>
                  <a:tcPr marL="68580" marR="68580" marT="0" marB="0" anchor="ctr"/>
                </a:tc>
                <a:tc>
                  <a:txBody>
                    <a:bodyPr/>
                    <a:lstStyle/>
                    <a:p>
                      <a:pPr algn="ctr">
                        <a:lnSpc>
                          <a:spcPct val="95000"/>
                        </a:lnSpc>
                        <a:spcAft>
                          <a:spcPts val="0"/>
                        </a:spcAft>
                      </a:pPr>
                      <a:r>
                        <a:rPr lang="uk-UA" sz="2000" dirty="0" smtClean="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endParaRPr>
                    </a:p>
                  </a:txBody>
                  <a:tcPr marL="68580" marR="68580" marT="0" marB="0" anchor="ctr"/>
                </a:tc>
                <a:tc>
                  <a:txBody>
                    <a:bodyPr/>
                    <a:lstStyle/>
                    <a:p>
                      <a:pPr algn="ctr">
                        <a:lnSpc>
                          <a:spcPct val="94000"/>
                        </a:lnSpc>
                        <a:spcAft>
                          <a:spcPts val="0"/>
                        </a:spcAft>
                      </a:pPr>
                      <a:r>
                        <a:rPr lang="uk-UA" sz="1200">
                          <a:effectLst/>
                          <a:latin typeface="Times New Roman" panose="02020603050405020304" pitchFamily="18" charset="0"/>
                          <a:ea typeface="Times New Roman" panose="02020603050405020304" pitchFamily="18" charset="0"/>
                        </a:rPr>
                        <a:t>–</a:t>
                      </a:r>
                      <a:endParaRPr lang="uk-UA" sz="1400">
                        <a:effectLst/>
                        <a:latin typeface="Times New Roman" panose="02020603050405020304" pitchFamily="18" charset="0"/>
                        <a:ea typeface="Times New Roman" panose="02020603050405020304" pitchFamily="18" charset="0"/>
                      </a:endParaRP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Разом за виконання завдань поточного контролю</a:t>
                      </a:r>
                    </a:p>
                  </a:txBody>
                  <a:tcPr marL="68580" marR="68580" marT="0" marB="0" anchor="ctr"/>
                </a:tc>
                <a:tc>
                  <a:txBody>
                    <a:bodyPr/>
                    <a:lstStyle/>
                    <a:p>
                      <a:pPr algn="ctr">
                        <a:lnSpc>
                          <a:spcPct val="95000"/>
                        </a:lnSpc>
                        <a:spcAft>
                          <a:spcPts val="0"/>
                        </a:spcAft>
                      </a:pPr>
                      <a:r>
                        <a:rPr lang="uk-UA" sz="2000" b="1" dirty="0">
                          <a:effectLst/>
                          <a:latin typeface="Vollkorn" panose="020B0604020202020204" charset="0"/>
                          <a:ea typeface="Vollkorn" panose="020B0604020202020204" charset="0"/>
                        </a:rPr>
                        <a:t>60</a:t>
                      </a:r>
                    </a:p>
                  </a:txBody>
                  <a:tcPr marL="68580" marR="68580" marT="0" marB="0" anchor="ctr"/>
                </a:tc>
                <a:tc>
                  <a:txBody>
                    <a:bodyPr/>
                    <a:lstStyle/>
                    <a:p>
                      <a:pPr algn="ctr">
                        <a:lnSpc>
                          <a:spcPct val="94000"/>
                        </a:lnSpc>
                        <a:spcAft>
                          <a:spcPts val="0"/>
                        </a:spcAft>
                      </a:pPr>
                      <a:r>
                        <a:rPr lang="uk-UA" sz="1200" dirty="0">
                          <a:effectLst/>
                          <a:latin typeface="Times New Roman" panose="02020603050405020304" pitchFamily="18" charset="0"/>
                          <a:ea typeface="Times New Roman" panose="02020603050405020304" pitchFamily="18" charset="0"/>
                        </a:rPr>
                        <a:t>–</a:t>
                      </a:r>
                      <a:endParaRPr lang="uk-UA" sz="1400" dirty="0">
                        <a:effectLst/>
                        <a:latin typeface="Times New Roman" panose="02020603050405020304" pitchFamily="18" charset="0"/>
                        <a:ea typeface="Times New Roman" panose="02020603050405020304" pitchFamily="18" charset="0"/>
                      </a:endParaRPr>
                    </a:p>
                  </a:txBody>
                  <a:tcPr marL="68580" marR="68580" marT="0" marB="0" anchor="ct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865723833"/>
              </p:ext>
            </p:extLst>
          </p:nvPr>
        </p:nvGraphicFramePr>
        <p:xfrm>
          <a:off x="2481976" y="6743700"/>
          <a:ext cx="13215224" cy="1482852"/>
        </p:xfrm>
        <a:graphic>
          <a:graphicData uri="http://schemas.openxmlformats.org/drawingml/2006/table">
            <a:tbl>
              <a:tblPr firstRow="1" firstCol="1" bandRow="1">
                <a:tableStyleId>{5C22544A-7EE6-4342-B048-85BDC9FD1C3A}</a:tableStyleId>
              </a:tblPr>
              <a:tblGrid>
                <a:gridCol w="9225474"/>
                <a:gridCol w="2039203"/>
                <a:gridCol w="1950547"/>
              </a:tblGrid>
              <a:tr h="0">
                <a:tc rowSpan="2">
                  <a:txBody>
                    <a:bodyPr/>
                    <a:lstStyle/>
                    <a:p>
                      <a:pPr algn="ctr">
                        <a:lnSpc>
                          <a:spcPct val="97000"/>
                        </a:lnSpc>
                        <a:spcAft>
                          <a:spcPts val="0"/>
                        </a:spcAft>
                      </a:pPr>
                      <a:r>
                        <a:rPr lang="uk-UA" sz="2000" dirty="0">
                          <a:effectLst/>
                          <a:latin typeface="Vollkorn" panose="020B0604020202020204" charset="0"/>
                          <a:ea typeface="Vollkorn" panose="020B0604020202020204" charset="0"/>
                        </a:rPr>
                        <a:t>Види робіт здобувача вищої освіти </a:t>
                      </a:r>
                    </a:p>
                  </a:txBody>
                  <a:tcPr marL="68580" marR="68580" marT="0" marB="0"/>
                </a:tc>
                <a:tc gridSpan="2">
                  <a:txBody>
                    <a:bodyPr/>
                    <a:lstStyle/>
                    <a:p>
                      <a:pPr algn="ctr">
                        <a:lnSpc>
                          <a:spcPct val="97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tc>
                <a:tc hMerge="1">
                  <a:txBody>
                    <a:bodyPr/>
                    <a:lstStyle/>
                    <a:p>
                      <a:endParaRPr lang="uk-UA"/>
                    </a:p>
                  </a:txBody>
                  <a:tcPr/>
                </a:tc>
              </a:tr>
              <a:tr h="0">
                <a:tc vMerge="1">
                  <a:txBody>
                    <a:bodyPr/>
                    <a:lstStyle/>
                    <a:p>
                      <a:endParaRPr lang="uk-UA"/>
                    </a:p>
                  </a:txBody>
                  <a:tcPr/>
                </a:tc>
                <a:tc>
                  <a:txBody>
                    <a:bodyPr/>
                    <a:lstStyle/>
                    <a:p>
                      <a:pPr algn="ctr">
                        <a:lnSpc>
                          <a:spcPct val="97000"/>
                        </a:lnSpc>
                        <a:spcAft>
                          <a:spcPts val="0"/>
                        </a:spcAft>
                      </a:pPr>
                      <a:r>
                        <a:rPr lang="uk-UA" sz="2000">
                          <a:effectLst/>
                          <a:latin typeface="Vollkorn" panose="020B0604020202020204" charset="0"/>
                          <a:ea typeface="Vollkorn" panose="020B0604020202020204" charset="0"/>
                        </a:rPr>
                        <a:t>денна форма </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заочна форма</a:t>
                      </a:r>
                    </a:p>
                  </a:txBody>
                  <a:tcPr marL="68580" marR="68580" marT="0" marB="0"/>
                </a:tc>
              </a:tr>
              <a:tr h="0">
                <a:tc>
                  <a:txBody>
                    <a:bodyPr/>
                    <a:lstStyle/>
                    <a:p>
                      <a:pPr algn="l">
                        <a:lnSpc>
                          <a:spcPct val="97000"/>
                        </a:lnSpc>
                        <a:spcAft>
                          <a:spcPts val="0"/>
                        </a:spcAft>
                      </a:pPr>
                      <a:r>
                        <a:rPr lang="uk-UA" sz="2000" dirty="0">
                          <a:effectLst/>
                          <a:latin typeface="Vollkorn" panose="020B0604020202020204" charset="0"/>
                          <a:ea typeface="Vollkorn" panose="020B0604020202020204" charset="0"/>
                        </a:rPr>
                        <a:t>Виконання </a:t>
                      </a:r>
                      <a:r>
                        <a:rPr lang="uk-UA" sz="2000" dirty="0" smtClean="0">
                          <a:effectLst/>
                          <a:latin typeface="Vollkorn" panose="020B0604020202020204" charset="0"/>
                          <a:ea typeface="Vollkorn" panose="020B0604020202020204" charset="0"/>
                        </a:rPr>
                        <a:t>практичних робіт</a:t>
                      </a:r>
                      <a:endParaRPr lang="uk-UA" sz="2000" dirty="0">
                        <a:effectLst/>
                        <a:latin typeface="Vollkorn" panose="020B0604020202020204" charset="0"/>
                        <a:ea typeface="Vollkorn" panose="020B0604020202020204" charset="0"/>
                      </a:endParaRP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34</a:t>
                      </a:r>
                    </a:p>
                  </a:txBody>
                  <a:tcPr marL="68580" marR="68580" marT="0" marB="0"/>
                </a:tc>
                <a:tc>
                  <a:txBody>
                    <a:bodyPr/>
                    <a:lstStyle/>
                    <a:p>
                      <a:pPr algn="ctr">
                        <a:lnSpc>
                          <a:spcPct val="94000"/>
                        </a:lnSpc>
                        <a:spcAft>
                          <a:spcPts val="0"/>
                        </a:spcAft>
                      </a:pPr>
                      <a:r>
                        <a:rPr lang="uk-UA" sz="1200" dirty="0">
                          <a:effectLst/>
                          <a:latin typeface="Times New Roman" panose="02020603050405020304" pitchFamily="18" charset="0"/>
                          <a:ea typeface="Times New Roman" panose="02020603050405020304" pitchFamily="18" charset="0"/>
                        </a:rPr>
                        <a:t>–</a:t>
                      </a:r>
                      <a:endParaRPr lang="uk-UA" sz="1400" dirty="0">
                        <a:effectLst/>
                        <a:latin typeface="Times New Roman" panose="02020603050405020304" pitchFamily="18" charset="0"/>
                        <a:ea typeface="Times New Roman" panose="02020603050405020304" pitchFamily="18" charset="0"/>
                      </a:endParaRPr>
                    </a:p>
                  </a:txBody>
                  <a:tcPr marL="68580" marR="68580" marT="0" marB="0" anchor="ctr"/>
                </a:tc>
              </a:tr>
              <a:tr h="0">
                <a:tc>
                  <a:txBody>
                    <a:bodyPr/>
                    <a:lstStyle/>
                    <a:p>
                      <a:pPr algn="l">
                        <a:lnSpc>
                          <a:spcPct val="97000"/>
                        </a:lnSpc>
                        <a:spcAft>
                          <a:spcPts val="0"/>
                        </a:spcAft>
                      </a:pPr>
                      <a:r>
                        <a:rPr lang="uk-UA" sz="2000">
                          <a:effectLst/>
                          <a:latin typeface="Vollkorn" panose="020B0604020202020204" charset="0"/>
                          <a:ea typeface="Vollkorn" panose="020B0604020202020204" charset="0"/>
                        </a:rPr>
                        <a:t>Виконання тестових завдань</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14</a:t>
                      </a:r>
                    </a:p>
                  </a:txBody>
                  <a:tcPr marL="68580" marR="68580" marT="0" marB="0"/>
                </a:tc>
                <a:tc>
                  <a:txBody>
                    <a:bodyPr/>
                    <a:lstStyle/>
                    <a:p>
                      <a:pPr algn="ctr">
                        <a:lnSpc>
                          <a:spcPct val="94000"/>
                        </a:lnSpc>
                        <a:spcAft>
                          <a:spcPts val="0"/>
                        </a:spcAft>
                      </a:pPr>
                      <a:r>
                        <a:rPr lang="uk-UA" sz="1200">
                          <a:effectLst/>
                          <a:latin typeface="Times New Roman" panose="02020603050405020304" pitchFamily="18" charset="0"/>
                          <a:ea typeface="Times New Roman" panose="02020603050405020304" pitchFamily="18" charset="0"/>
                        </a:rPr>
                        <a:t>–</a:t>
                      </a:r>
                      <a:endParaRPr lang="uk-UA" sz="1400">
                        <a:effectLst/>
                        <a:latin typeface="Times New Roman" panose="02020603050405020304" pitchFamily="18" charset="0"/>
                        <a:ea typeface="Times New Roman" panose="02020603050405020304" pitchFamily="18" charset="0"/>
                      </a:endParaRPr>
                    </a:p>
                  </a:txBody>
                  <a:tcPr marL="68580" marR="68580" marT="0" marB="0" anchor="ctr"/>
                </a:tc>
              </a:tr>
              <a:tr h="0">
                <a:tc>
                  <a:txBody>
                    <a:bodyPr/>
                    <a:lstStyle/>
                    <a:p>
                      <a:pPr algn="just">
                        <a:lnSpc>
                          <a:spcPct val="97000"/>
                        </a:lnSpc>
                        <a:spcAft>
                          <a:spcPts val="0"/>
                        </a:spcAft>
                      </a:pPr>
                      <a:r>
                        <a:rPr lang="uk-UA" sz="2000">
                          <a:effectLst/>
                          <a:latin typeface="Vollkorn" panose="020B0604020202020204" charset="0"/>
                          <a:ea typeface="Vollkorn" panose="020B0604020202020204" charset="0"/>
                        </a:rPr>
                        <a:t>Разом за виконання завдань під час навчальних занять</a:t>
                      </a:r>
                    </a:p>
                  </a:txBody>
                  <a:tcPr marL="68580" marR="68580" marT="0" marB="0"/>
                </a:tc>
                <a:tc>
                  <a:txBody>
                    <a:bodyPr/>
                    <a:lstStyle/>
                    <a:p>
                      <a:pPr algn="ctr">
                        <a:lnSpc>
                          <a:spcPct val="97000"/>
                        </a:lnSpc>
                        <a:spcAft>
                          <a:spcPts val="0"/>
                        </a:spcAft>
                      </a:pPr>
                      <a:r>
                        <a:rPr lang="uk-UA" sz="2000" b="1" dirty="0">
                          <a:effectLst/>
                          <a:latin typeface="Vollkorn" panose="020B0604020202020204" charset="0"/>
                          <a:ea typeface="Vollkorn" panose="020B0604020202020204" charset="0"/>
                        </a:rPr>
                        <a:t>48</a:t>
                      </a:r>
                    </a:p>
                  </a:txBody>
                  <a:tcPr marL="68580" marR="68580" marT="0" marB="0"/>
                </a:tc>
                <a:tc>
                  <a:txBody>
                    <a:bodyPr/>
                    <a:lstStyle/>
                    <a:p>
                      <a:pPr algn="ctr">
                        <a:lnSpc>
                          <a:spcPct val="94000"/>
                        </a:lnSpc>
                        <a:spcAft>
                          <a:spcPts val="0"/>
                        </a:spcAft>
                      </a:pPr>
                      <a:r>
                        <a:rPr lang="uk-UA" sz="1200" dirty="0">
                          <a:effectLst/>
                          <a:latin typeface="Times New Roman" panose="02020603050405020304" pitchFamily="18" charset="0"/>
                          <a:ea typeface="Times New Roman" panose="02020603050405020304" pitchFamily="18" charset="0"/>
                        </a:rPr>
                        <a:t>–</a:t>
                      </a:r>
                      <a:endParaRPr lang="uk-UA" sz="1400" dirty="0">
                        <a:effectLst/>
                        <a:latin typeface="Times New Roman" panose="02020603050405020304" pitchFamily="18" charset="0"/>
                        <a:ea typeface="Times New Roman" panose="02020603050405020304" pitchFamily="18" charset="0"/>
                      </a:endParaRPr>
                    </a:p>
                  </a:txBody>
                  <a:tcPr marL="68580" marR="68580" marT="0" marB="0" anchor="ctr"/>
                </a:tc>
              </a:tr>
            </a:tbl>
          </a:graphicData>
        </a:graphic>
      </p:graphicFrame>
      <p:sp>
        <p:nvSpPr>
          <p:cNvPr id="14" name="Rectangle 4"/>
          <p:cNvSpPr>
            <a:spLocks noChangeArrowheads="1"/>
          </p:cNvSpPr>
          <p:nvPr/>
        </p:nvSpPr>
        <p:spPr bwMode="auto">
          <a:xfrm>
            <a:off x="2895600" y="6210300"/>
            <a:ext cx="1229439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1pPr>
            <a:lvl2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2pPr>
            <a:lvl3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3pPr>
            <a:lvl4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4pPr>
            <a:lvl5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5pPr>
            <a:lvl6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6pPr>
            <a:lvl7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7pPr>
            <a:lvl8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8pPr>
            <a:lvl9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696913" algn="l"/>
                <a:tab pos="828675" algn="ctr"/>
              </a:tabLst>
            </a:pPr>
            <a:r>
              <a:rPr lang="uk-UA" altLang="zh-CN" sz="3000" spc="-20" dirty="0">
                <a:solidFill>
                  <a:srgbClr val="17375E"/>
                </a:solidFill>
                <a:latin typeface="Vollkorn Bold"/>
              </a:rPr>
              <a:t>Розподіл балів за виконання завдань під час навчальних занять</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28600" y="342900"/>
            <a:ext cx="17830800" cy="6924973"/>
          </a:xfrm>
          <a:prstGeom prst="rect">
            <a:avLst/>
          </a:prstGeom>
        </p:spPr>
        <p:txBody>
          <a:bodyPr wrap="square" lIns="0" tIns="0" rIns="0" bIns="0" rtlCol="0" anchor="t">
            <a:spAutoFit/>
          </a:bodyPr>
          <a:lstStyle/>
          <a:p>
            <a:pPr indent="360000" algn="just"/>
            <a:r>
              <a:rPr lang="uk-UA" sz="2500" dirty="0">
                <a:solidFill>
                  <a:schemeClr val="accent1">
                    <a:lumMod val="50000"/>
                  </a:schemeClr>
                </a:solidFill>
                <a:latin typeface="Vollkorn" panose="020B0604020202020204" charset="0"/>
                <a:ea typeface="Vollkorn" panose="020B0604020202020204" charset="0"/>
              </a:rPr>
              <a:t>З метою застосування цілих чисел для оцінювання результатів роботи здобувачів під час навчальних занять може використовуватися 100-бальна шкала оцінювання щодо кожного окремо виду робіт. Розрахунок загальної кількості балів, які здобувач може набрати за результатами роботи під час навчальних занять протягом семестру, проводиться за формулою:</a:t>
            </a:r>
          </a:p>
          <a:p>
            <a:pPr indent="360000" algn="just"/>
            <a:r>
              <a:rPr lang="uk-UA" sz="2500" dirty="0">
                <a:solidFill>
                  <a:schemeClr val="accent1">
                    <a:lumMod val="50000"/>
                  </a:schemeClr>
                </a:solidFill>
                <a:latin typeface="Vollkorn" panose="020B0604020202020204" charset="0"/>
                <a:ea typeface="Vollkorn" panose="020B0604020202020204" charset="0"/>
              </a:rPr>
              <a:t> </a:t>
            </a:r>
          </a:p>
          <a:p>
            <a:pPr algn="ct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ВК</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К</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(1</a:t>
            </a:r>
            <a:r>
              <a:rPr lang="uk-UA" sz="2500" b="1" dirty="0" smtClean="0">
                <a:solidFill>
                  <a:schemeClr val="accent1">
                    <a:lumMod val="50000"/>
                  </a:schemeClr>
                </a:solidFill>
                <a:latin typeface="Vollkorn" panose="020B0604020202020204" charset="0"/>
                <a:ea typeface="Vollkorn" panose="020B0604020202020204" charset="0"/>
              </a:rPr>
              <a:t>)</a:t>
            </a:r>
          </a:p>
          <a:p>
            <a:pPr algn="ctr"/>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dirty="0">
                <a:solidFill>
                  <a:schemeClr val="accent1">
                    <a:lumMod val="50000"/>
                  </a:schemeClr>
                </a:solidFill>
                <a:latin typeface="Vollkorn" panose="020B0604020202020204" charset="0"/>
                <a:ea typeface="Vollkorn" panose="020B0604020202020204" charset="0"/>
              </a:rPr>
              <a:t>де </a:t>
            </a: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a:t>
            </a:r>
            <a:r>
              <a:rPr lang="uk-UA" sz="2500" dirty="0">
                <a:solidFill>
                  <a:schemeClr val="accent1">
                    <a:lumMod val="50000"/>
                  </a:schemeClr>
                </a:solidFill>
                <a:latin typeface="Vollkorn" panose="020B0604020202020204" charset="0"/>
                <a:ea typeface="Vollkorn" panose="020B0604020202020204" charset="0"/>
              </a:rPr>
              <a:t> загальна кількість балів, набраних здобувачем за виконання завдань під час навчальних занять за семестр</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dirty="0">
                <a:solidFill>
                  <a:schemeClr val="accent1">
                    <a:lumMod val="50000"/>
                  </a:schemeClr>
                </a:solidFill>
                <a:latin typeface="Vollkorn" panose="020B0604020202020204" charset="0"/>
                <a:ea typeface="Vollkorn" panose="020B0604020202020204" charset="0"/>
              </a:rPr>
              <a:t>кількість набраних здобувачем балів за семестр за виконання і-го виду робіт під час навчальних занять (за 100-бальною шкалою</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b="1" dirty="0" err="1">
                <a:solidFill>
                  <a:schemeClr val="accent1">
                    <a:lumMod val="50000"/>
                  </a:schemeClr>
                </a:solidFill>
                <a:latin typeface="Vollkorn" panose="020B0604020202020204" charset="0"/>
                <a:ea typeface="Vollkorn" panose="020B0604020202020204" charset="0"/>
              </a:rPr>
              <a:t>ВК</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dirty="0">
                <a:solidFill>
                  <a:schemeClr val="accent1">
                    <a:lumMod val="50000"/>
                  </a:schemeClr>
                </a:solidFill>
                <a:latin typeface="Vollkorn" panose="020B0604020202020204" charset="0"/>
                <a:ea typeface="Vollkorn" panose="020B0604020202020204" charset="0"/>
              </a:rPr>
              <a:t>ваговий коефіцієнт за виконання і-го виду робіт під час навчальних занять. Значення вагових коефіцієнтів розраховуються шляхом ділення кількості балів, яка передбачена за виконання окремого виду робіт під час навчальних занять, на сумарну кількість балів за виконання усіх видів робіт під час навчальних занять за семестр</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b="1" dirty="0" err="1">
                <a:solidFill>
                  <a:schemeClr val="accent1">
                    <a:lumMod val="50000"/>
                  </a:schemeClr>
                </a:solidFill>
                <a:latin typeface="Vollkorn" panose="020B0604020202020204" charset="0"/>
                <a:ea typeface="Vollkorn" panose="020B0604020202020204" charset="0"/>
              </a:rPr>
              <a:t>К</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 </a:t>
            </a:r>
            <a:r>
              <a:rPr lang="uk-UA" sz="2500" dirty="0">
                <a:solidFill>
                  <a:schemeClr val="accent1">
                    <a:lumMod val="50000"/>
                  </a:schemeClr>
                </a:solidFill>
                <a:latin typeface="Vollkorn" panose="020B0604020202020204" charset="0"/>
                <a:ea typeface="Vollkorn" panose="020B0604020202020204" charset="0"/>
              </a:rPr>
              <a:t>коригувальний коефіцієнт, який визначається шляхом ділення кількості балів, що передбачена за виконання завдань під час навчальних занять за семестр, на 100 балів</a:t>
            </a:r>
            <a:r>
              <a:rPr lang="uk-UA" sz="2500" dirty="0" smtClean="0">
                <a:solidFill>
                  <a:schemeClr val="accent1">
                    <a:lumMod val="50000"/>
                  </a:schemeClr>
                </a:solidFill>
                <a:latin typeface="Vollkorn" panose="020B0604020202020204" charset="0"/>
                <a:ea typeface="Vollkorn" panose="020B0604020202020204" charset="0"/>
              </a:rPr>
              <a:t>.</a:t>
            </a:r>
            <a:endParaRPr lang="uk-UA" sz="2500" b="1" dirty="0" smtClean="0">
              <a:solidFill>
                <a:schemeClr val="accent1">
                  <a:lumMod val="50000"/>
                </a:schemeClr>
              </a:solidFill>
              <a:latin typeface="Vollkorn" panose="020B0604020202020204" charset="0"/>
              <a:ea typeface="Vollkorn" panose="020B060402020202020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816605130"/>
              </p:ext>
            </p:extLst>
          </p:nvPr>
        </p:nvGraphicFramePr>
        <p:xfrm>
          <a:off x="2956044" y="7635742"/>
          <a:ext cx="11734800" cy="889254"/>
        </p:xfrm>
        <a:graphic>
          <a:graphicData uri="http://schemas.openxmlformats.org/drawingml/2006/table">
            <a:tbl>
              <a:tblPr firstRow="1" firstCol="1" bandRow="1">
                <a:tableStyleId>{5C22544A-7EE6-4342-B048-85BDC9FD1C3A}</a:tableStyleId>
              </a:tblPr>
              <a:tblGrid>
                <a:gridCol w="8202625"/>
                <a:gridCol w="3532175"/>
              </a:tblGrid>
              <a:tr h="0">
                <a:tc>
                  <a:txBody>
                    <a:bodyPr/>
                    <a:lstStyle/>
                    <a:p>
                      <a:pPr algn="ctr">
                        <a:lnSpc>
                          <a:spcPct val="97000"/>
                        </a:lnSpc>
                        <a:spcAft>
                          <a:spcPts val="0"/>
                        </a:spcAft>
                      </a:pPr>
                      <a:r>
                        <a:rPr lang="uk-UA" sz="2000" dirty="0">
                          <a:effectLst/>
                          <a:latin typeface="Vollkorn" panose="020B0604020202020204" charset="0"/>
                          <a:ea typeface="Vollkorn" panose="020B0604020202020204" charset="0"/>
                        </a:rPr>
                        <a:t>Види робіт здобувача вищої освіти денної форми навчання</a:t>
                      </a:r>
                    </a:p>
                  </a:txBody>
                  <a:tcPr marL="68580" marR="68580" marT="0" marB="0" anchor="ctr"/>
                </a:tc>
                <a:tc>
                  <a:txBody>
                    <a:bodyPr/>
                    <a:lstStyle/>
                    <a:p>
                      <a:pPr algn="ctr">
                        <a:lnSpc>
                          <a:spcPct val="97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nchor="ctr"/>
                </a:tc>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Виконання завдань модульного контролю</a:t>
                      </a:r>
                      <a:r>
                        <a:rPr lang="uk-UA" sz="2000" baseline="30000" dirty="0">
                          <a:effectLst/>
                          <a:latin typeface="Vollkorn" panose="020B0604020202020204" charset="0"/>
                          <a:ea typeface="Vollkorn" panose="020B0604020202020204" charset="0"/>
                        </a:rPr>
                        <a:t> </a:t>
                      </a:r>
                      <a:endParaRPr lang="uk-UA" sz="2000" dirty="0">
                        <a:effectLst/>
                        <a:latin typeface="Vollkorn" panose="020B0604020202020204" charset="0"/>
                        <a:ea typeface="Vollkorn" panose="020B0604020202020204" charset="0"/>
                      </a:endParaRPr>
                    </a:p>
                  </a:txBody>
                  <a:tcPr marL="68580" marR="68580" marT="0" marB="0" anchor="ctr"/>
                </a:tc>
                <a:tc>
                  <a:txBody>
                    <a:bodyPr/>
                    <a:lstStyle/>
                    <a:p>
                      <a:pPr algn="ctr">
                        <a:lnSpc>
                          <a:spcPct val="97000"/>
                        </a:lnSpc>
                        <a:spcAft>
                          <a:spcPts val="0"/>
                        </a:spcAft>
                      </a:pPr>
                      <a:r>
                        <a:rPr lang="uk-UA" sz="2000">
                          <a:effectLst/>
                          <a:latin typeface="Vollkorn" panose="020B0604020202020204" charset="0"/>
                          <a:ea typeface="Vollkorn" panose="020B0604020202020204" charset="0"/>
                        </a:rPr>
                        <a:t>40</a:t>
                      </a:r>
                    </a:p>
                  </a:txBody>
                  <a:tcPr marL="68580" marR="68580" marT="0" marB="0" anchor="ctr"/>
                </a:tc>
              </a:tr>
              <a:tr h="0">
                <a:tc>
                  <a:txBody>
                    <a:bodyPr/>
                    <a:lstStyle/>
                    <a:p>
                      <a:pPr algn="l">
                        <a:lnSpc>
                          <a:spcPct val="97000"/>
                        </a:lnSpc>
                        <a:spcAft>
                          <a:spcPts val="0"/>
                        </a:spcAft>
                      </a:pPr>
                      <a:r>
                        <a:rPr lang="uk-UA" sz="2000">
                          <a:effectLst/>
                          <a:latin typeface="Vollkorn" panose="020B0604020202020204" charset="0"/>
                          <a:ea typeface="Vollkorn" panose="020B0604020202020204" charset="0"/>
                        </a:rPr>
                        <a:t>Разом за виконання завдань модульного контролю</a:t>
                      </a:r>
                    </a:p>
                  </a:txBody>
                  <a:tcPr marL="68580" marR="68580" marT="0" marB="0" anchor="ct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40</a:t>
                      </a:r>
                    </a:p>
                  </a:txBody>
                  <a:tcPr marL="68580" marR="68580" marT="0" marB="0" anchor="ctr"/>
                </a:tc>
              </a:tr>
            </a:tbl>
          </a:graphicData>
        </a:graphic>
      </p:graphicFrame>
      <p:sp>
        <p:nvSpPr>
          <p:cNvPr id="5" name="Rectangle 1"/>
          <p:cNvSpPr>
            <a:spLocks noChangeArrowheads="1"/>
          </p:cNvSpPr>
          <p:nvPr/>
        </p:nvSpPr>
        <p:spPr bwMode="auto">
          <a:xfrm>
            <a:off x="3124200" y="7124700"/>
            <a:ext cx="1152911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sz="3000" spc="-20" dirty="0">
                <a:solidFill>
                  <a:srgbClr val="17375E"/>
                </a:solidFill>
                <a:latin typeface="Vollkorn Bold"/>
              </a:rPr>
              <a:t>Розподіл балів за виконання завдань модульного контролю</a:t>
            </a:r>
          </a:p>
        </p:txBody>
      </p:sp>
    </p:spTree>
    <p:extLst>
      <p:ext uri="{BB962C8B-B14F-4D97-AF65-F5344CB8AC3E}">
        <p14:creationId xmlns:p14="http://schemas.microsoft.com/office/powerpoint/2010/main" val="407264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667577" y="1009650"/>
            <a:ext cx="14952846" cy="5883087"/>
          </a:xfrm>
          <a:prstGeom prst="rect">
            <a:avLst/>
          </a:prstGeom>
        </p:spPr>
        <p:txBody>
          <a:bodyPr lIns="0" tIns="0" rIns="0" bIns="0" rtlCol="0" anchor="t">
            <a:spAutoFit/>
          </a:bodyPr>
          <a:lstStyle/>
          <a:p>
            <a:pPr algn="just">
              <a:lnSpc>
                <a:spcPts val="5040"/>
              </a:lnSpc>
            </a:pPr>
            <a:r>
              <a:rPr lang="uk-UA" sz="4200" spc="-11" dirty="0" smtClean="0">
                <a:solidFill>
                  <a:schemeClr val="accent1">
                    <a:lumMod val="50000"/>
                  </a:schemeClr>
                </a:solidFill>
                <a:latin typeface="Vollkorn"/>
              </a:rPr>
              <a:t>Визнання результатів навчання, набутих у неформальній  та/або </a:t>
            </a:r>
            <a:r>
              <a:rPr lang="uk-UA" sz="4200" spc="-11" dirty="0" err="1" smtClean="0">
                <a:solidFill>
                  <a:schemeClr val="accent1">
                    <a:lumMod val="50000"/>
                  </a:schemeClr>
                </a:solidFill>
                <a:latin typeface="Vollkorn"/>
              </a:rPr>
              <a:t>інформальній</a:t>
            </a:r>
            <a:r>
              <a:rPr lang="uk-UA" sz="4200" spc="-11" dirty="0" smtClean="0">
                <a:solidFill>
                  <a:schemeClr val="accent1">
                    <a:lumMod val="50000"/>
                  </a:schemeClr>
                </a:solidFill>
                <a:latin typeface="Vollkorn"/>
              </a:rPr>
              <a:t> освіті в рамках окремих тем </a:t>
            </a:r>
            <a:r>
              <a:rPr lang="uk-UA" sz="4200" spc="-11" dirty="0" smtClean="0">
                <a:solidFill>
                  <a:schemeClr val="accent1">
                    <a:lumMod val="50000"/>
                  </a:schemeClr>
                </a:solidFill>
                <a:latin typeface="Vollkorn Italics"/>
              </a:rPr>
              <a:t>окремих освітніх компонентів</a:t>
            </a:r>
            <a:r>
              <a:rPr lang="uk-UA" sz="4200" spc="-11" dirty="0" smtClean="0">
                <a:solidFill>
                  <a:schemeClr val="accent1">
                    <a:lumMod val="50000"/>
                  </a:schemeClr>
                </a:solidFill>
                <a:latin typeface="Vollkorn"/>
              </a:rPr>
              <a:t> може здійснюватися викладачем за зверненням здобувача вищої освіти та представленням документів, які підтверджують результати навчання (сертифікати, свідоцтва, </a:t>
            </a:r>
            <a:r>
              <a:rPr lang="uk-UA" sz="4200" spc="-11" dirty="0" err="1" smtClean="0">
                <a:solidFill>
                  <a:schemeClr val="accent1">
                    <a:lumMod val="50000"/>
                  </a:schemeClr>
                </a:solidFill>
                <a:latin typeface="Vollkorn"/>
              </a:rPr>
              <a:t>скріншоти</a:t>
            </a:r>
            <a:r>
              <a:rPr lang="uk-UA" sz="4200" spc="-11" dirty="0" smtClean="0">
                <a:solidFill>
                  <a:schemeClr val="accent1">
                    <a:lumMod val="50000"/>
                  </a:schemeClr>
                </a:solidFill>
                <a:latin typeface="Vollkorn"/>
              </a:rPr>
              <a:t> тощо). Рішення про визнання та оцінка за відповідну частину освітнього компонента приймається викладачем за результатами співбесіди зі здобувачем вищої освіти.</a:t>
            </a:r>
            <a:endParaRPr lang="uk-UA" sz="4200" spc="-11" dirty="0">
              <a:solidFill>
                <a:schemeClr val="accent1">
                  <a:lumMod val="50000"/>
                </a:schemeClr>
              </a:solidFill>
              <a:latin typeface="Vollkorn"/>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5"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6" name="Таблиця 6"/>
          <p:cNvGraphicFramePr>
            <a:graphicFrameLocks noGrp="1"/>
          </p:cNvGraphicFramePr>
          <p:nvPr>
            <p:extLst>
              <p:ext uri="{D42A27DB-BD31-4B8C-83A1-F6EECF244321}">
                <p14:modId xmlns:p14="http://schemas.microsoft.com/office/powerpoint/2010/main" val="4092968472"/>
              </p:ext>
            </p:extLst>
          </p:nvPr>
        </p:nvGraphicFramePr>
        <p:xfrm>
          <a:off x="1828800" y="1028700"/>
          <a:ext cx="14478001" cy="7460918"/>
        </p:xfrm>
        <a:graphic>
          <a:graphicData uri="http://schemas.openxmlformats.org/drawingml/2006/table">
            <a:tbl>
              <a:tblPr firstRow="1" firstCol="1" bandRow="1">
                <a:tableStyleId>{5C22544A-7EE6-4342-B048-85BDC9FD1C3A}</a:tableStyleId>
              </a:tblPr>
              <a:tblGrid>
                <a:gridCol w="825172">
                  <a:extLst>
                    <a:ext uri="{9D8B030D-6E8A-4147-A177-3AD203B41FA5}">
                      <a16:colId xmlns:a16="http://schemas.microsoft.com/office/drawing/2014/main" xmlns="" val="1961149449"/>
                    </a:ext>
                  </a:extLst>
                </a:gridCol>
                <a:gridCol w="6251296">
                  <a:extLst>
                    <a:ext uri="{9D8B030D-6E8A-4147-A177-3AD203B41FA5}">
                      <a16:colId xmlns:a16="http://schemas.microsoft.com/office/drawing/2014/main" xmlns="" val="2344841878"/>
                    </a:ext>
                  </a:extLst>
                </a:gridCol>
                <a:gridCol w="7401533">
                  <a:extLst>
                    <a:ext uri="{9D8B030D-6E8A-4147-A177-3AD203B41FA5}">
                      <a16:colId xmlns:a16="http://schemas.microsoft.com/office/drawing/2014/main" xmlns="" val="1347664785"/>
                    </a:ext>
                  </a:extLst>
                </a:gridCol>
              </a:tblGrid>
              <a:tr h="212847">
                <a:tc>
                  <a:txBody>
                    <a:bodyPr/>
                    <a:lstStyle/>
                    <a:p>
                      <a:pPr algn="ctr">
                        <a:lnSpc>
                          <a:spcPct val="150000"/>
                        </a:lnSpc>
                        <a:spcAft>
                          <a:spcPts val="0"/>
                        </a:spcAft>
                      </a:pPr>
                      <a:r>
                        <a:rPr lang="uk-UA" sz="2000" dirty="0" smtClean="0">
                          <a:effectLst/>
                          <a:latin typeface="Vollkorn" panose="020B0604020202020204" charset="0"/>
                          <a:ea typeface="Vollkorn" panose="020B0604020202020204" charset="0"/>
                        </a:rPr>
                        <a:t>№ з/п</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50000"/>
                        </a:lnSpc>
                        <a:spcAft>
                          <a:spcPts val="0"/>
                        </a:spcAft>
                      </a:pPr>
                      <a:r>
                        <a:rPr lang="uk-UA" sz="2000" dirty="0" smtClean="0">
                          <a:effectLst/>
                          <a:latin typeface="Vollkorn" panose="020B0604020202020204" charset="0"/>
                          <a:ea typeface="Vollkorn" panose="020B0604020202020204" charset="0"/>
                        </a:rPr>
                        <a:t>Термін державною мовою</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Відповідник англійською мовою</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xmlns="" val="2293518989"/>
                  </a:ext>
                </a:extLst>
              </a:tr>
              <a:tr h="242340">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Ядерна зброя</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Nuclear weapons</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68158739"/>
                  </a:ext>
                </a:extLst>
              </a:tr>
              <a:tr h="255842">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2</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Глобальний ядерний порядок</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Global nuclear order</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81912935"/>
                  </a:ext>
                </a:extLst>
              </a:tr>
              <a:tr h="255842">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3</a:t>
                      </a:r>
                      <a:endParaRPr lang="uk-UA" sz="20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Політика росії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Foreign/nuclear policy of the Russian Federation</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53726452"/>
                  </a:ext>
                </a:extLst>
              </a:tr>
              <a:tr h="255842">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4</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Режим нерозповсюдження ядерної зброї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Nuclear non-proliferation regime</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957300653"/>
                  </a:ext>
                </a:extLst>
              </a:tr>
              <a:tr h="161678">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5</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Російсько-українська війна</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Russia’s</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war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against</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Ukraine</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85897623"/>
                  </a:ext>
                </a:extLst>
              </a:tr>
              <a:tr h="158480">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6</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Ядерний обмін </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sharing</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1372503"/>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7</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Євроатлантична  система  безпеки</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Euro-Atlantic</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security</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system</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80778359"/>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8</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Контроль  над  озброєннями</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Arms</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control</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06488305"/>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9</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Договір про нерозповсюдження ядерної зброї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Treaty</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on</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the</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Non-Proliferation</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of</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Weapons</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354399410"/>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Взаємне гарантоване знищення</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Mutually</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assured</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destruction</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2391042"/>
                  </a:ext>
                </a:extLst>
              </a:tr>
              <a:tr h="186196">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11</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Ракетно-ядерні  програми</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missile</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programs</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9381885"/>
                  </a:ext>
                </a:extLst>
              </a:tr>
              <a:tr h="170562">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12</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Міжнародна  безпека</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International</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security</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0460030"/>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13</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Організація Північноатлантичного договору  </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North</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Atlantic</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Treaty</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Organization</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771467795"/>
                  </a:ext>
                </a:extLst>
              </a:tr>
              <a:tr h="164521">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14</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Нерозповсюдження ядерної зброї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nonproliferation</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886760691"/>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15</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Гонка озброєнь</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Arms</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race</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2982649"/>
                  </a:ext>
                </a:extLst>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5" name="TextBox 3"/>
          <p:cNvSpPr txBox="1"/>
          <p:nvPr/>
        </p:nvSpPr>
        <p:spPr>
          <a:xfrm>
            <a:off x="0" y="1905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6" name="Таблиця 7"/>
          <p:cNvGraphicFramePr>
            <a:graphicFrameLocks noGrp="1"/>
          </p:cNvGraphicFramePr>
          <p:nvPr>
            <p:extLst>
              <p:ext uri="{D42A27DB-BD31-4B8C-83A1-F6EECF244321}">
                <p14:modId xmlns:p14="http://schemas.microsoft.com/office/powerpoint/2010/main" val="1933229130"/>
              </p:ext>
            </p:extLst>
          </p:nvPr>
        </p:nvGraphicFramePr>
        <p:xfrm>
          <a:off x="2209800" y="1062392"/>
          <a:ext cx="12954000" cy="3727598"/>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xmlns="" val="214041086"/>
                    </a:ext>
                  </a:extLst>
                </a:gridCol>
                <a:gridCol w="5994400">
                  <a:extLst>
                    <a:ext uri="{9D8B030D-6E8A-4147-A177-3AD203B41FA5}">
                      <a16:colId xmlns:a16="http://schemas.microsoft.com/office/drawing/2014/main" xmlns="" val="2455149876"/>
                    </a:ext>
                  </a:extLst>
                </a:gridCol>
                <a:gridCol w="6045200">
                  <a:extLst>
                    <a:ext uri="{9D8B030D-6E8A-4147-A177-3AD203B41FA5}">
                      <a16:colId xmlns:a16="http://schemas.microsoft.com/office/drawing/2014/main" xmlns="" val="229050664"/>
                    </a:ext>
                  </a:extLst>
                </a:gridCol>
              </a:tblGrid>
              <a:tr h="205740">
                <a:tc>
                  <a:txBody>
                    <a:bodyPr/>
                    <a:lstStyle/>
                    <a:p>
                      <a:pPr algn="just">
                        <a:lnSpc>
                          <a:spcPct val="15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5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5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xmlns="" val="826852245"/>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Роззброєння</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Disarmament</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14886798"/>
                  </a:ext>
                </a:extLst>
              </a:tr>
              <a:tr h="171903">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Мирне використання ядерної енергії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Peaceful use of nuclear energy</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24351587"/>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Атомна енергетика </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Nuclear energy</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46494187"/>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Атомна електростанція</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Nuclear power plant</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93740916"/>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20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Радіоактивні відходи</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Radioactive waste</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16093430"/>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21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Відпрацьоване ядерне паливо</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Spent nuclear fuel</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37151654"/>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22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Нерозповсюдження ядерних матеріалів </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Non-proliferation</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of</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materials</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7974049"/>
                  </a:ext>
                </a:extLst>
              </a:tr>
            </a:tbl>
          </a:graphicData>
        </a:graphic>
      </p:graphicFrame>
    </p:spTree>
    <p:extLst>
      <p:ext uri="{BB962C8B-B14F-4D97-AF65-F5344CB8AC3E}">
        <p14:creationId xmlns:p14="http://schemas.microsoft.com/office/powerpoint/2010/main" val="3319859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495300" y="2476500"/>
            <a:ext cx="17297400" cy="4308872"/>
          </a:xfrm>
          <a:prstGeom prst="rect">
            <a:avLst/>
          </a:prstGeom>
        </p:spPr>
        <p:txBody>
          <a:bodyPr wrap="square" lIns="0" tIns="0" rIns="0" bIns="0" rtlCol="0" anchor="t">
            <a:spAutoFit/>
          </a:bodyPr>
          <a:lstStyle/>
          <a:p>
            <a:pPr algn="just"/>
            <a:r>
              <a:rPr lang="uk-UA" sz="4000" b="1" dirty="0">
                <a:solidFill>
                  <a:schemeClr val="bg1"/>
                </a:solidFill>
                <a:latin typeface="Times New Roman" panose="02020603050405020304" pitchFamily="18" charset="0"/>
                <a:cs typeface="Times New Roman" panose="02020603050405020304" pitchFamily="18" charset="0"/>
              </a:rPr>
              <a:t>Метою навчальної дисципліни</a:t>
            </a:r>
            <a:r>
              <a:rPr lang="uk-UA" sz="4000" dirty="0">
                <a:solidFill>
                  <a:schemeClr val="bg1"/>
                </a:solidFill>
                <a:latin typeface="Times New Roman" panose="02020603050405020304" pitchFamily="18" charset="0"/>
                <a:cs typeface="Times New Roman" panose="02020603050405020304" pitchFamily="18" charset="0"/>
              </a:rPr>
              <a:t> </a:t>
            </a:r>
            <a:r>
              <a:rPr lang="uk-UA" sz="4000" dirty="0" smtClean="0">
                <a:solidFill>
                  <a:schemeClr val="bg1"/>
                </a:solidFill>
                <a:latin typeface="Times New Roman" panose="02020603050405020304" pitchFamily="18" charset="0"/>
                <a:cs typeface="Times New Roman" panose="02020603050405020304" pitchFamily="18" charset="0"/>
              </a:rPr>
              <a:t>є </a:t>
            </a:r>
            <a:r>
              <a:rPr lang="uk-UA" sz="4000" dirty="0">
                <a:solidFill>
                  <a:schemeClr val="bg1"/>
                </a:solidFill>
                <a:latin typeface="Times New Roman" panose="02020603050405020304" pitchFamily="18" charset="0"/>
                <a:cs typeface="Times New Roman" panose="02020603050405020304" pitchFamily="18" charset="0"/>
              </a:rPr>
              <a:t>надання знань щодо формування ядерних держав світу, їх впливу на геополітичну та національну безпеки, функціонування та трансформацію міжнародних механізмів підтримки міжнародного миру та безпеки, особливостей геополітичних стратегій ядерних держав світу. </a:t>
            </a:r>
            <a:r>
              <a:rPr lang="uk-UA" sz="4000" dirty="0">
                <a:solidFill>
                  <a:schemeClr val="bg1"/>
                </a:solidFill>
                <a:latin typeface="Times New Roman" panose="02020603050405020304" pitchFamily="18" charset="0"/>
                <a:cs typeface="Times New Roman" panose="02020603050405020304" pitchFamily="18" charset="0"/>
              </a:rPr>
              <a:t>Формування сучасних практичних знань, умінь і навичок щодо аналізу, систематизації та узагальнення наукових досліджень щодо впливу ядерних держав на геополітичну та національну безпеки.</a:t>
            </a:r>
            <a:endParaRPr lang="en-US" sz="40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04800" y="283042"/>
            <a:ext cx="17678399" cy="8576707"/>
          </a:xfrm>
          <a:prstGeom prst="rect">
            <a:avLst/>
          </a:prstGeom>
        </p:spPr>
        <p:txBody>
          <a:bodyPr wrap="square" lIns="0" tIns="0" rIns="0" bIns="0" rtlCol="0" anchor="t">
            <a:spAutoFit/>
          </a:bodyPr>
          <a:lstStyle/>
          <a:p>
            <a:pPr algn="ctr">
              <a:lnSpc>
                <a:spcPts val="5040"/>
              </a:lnSpc>
            </a:pPr>
            <a:r>
              <a:rPr lang="uk-UA" sz="4200" spc="-26" dirty="0">
                <a:solidFill>
                  <a:schemeClr val="accent1">
                    <a:lumMod val="50000"/>
                  </a:schemeClr>
                </a:solidFill>
                <a:latin typeface="Vollkorn Bold"/>
              </a:rPr>
              <a:t>Завданнями вивчення навчальної дисципліни є </a:t>
            </a:r>
            <a:endParaRPr lang="uk-UA" sz="4200" spc="-26" dirty="0" smtClean="0">
              <a:solidFill>
                <a:schemeClr val="accent1">
                  <a:lumMod val="50000"/>
                </a:schemeClr>
              </a:solidFill>
              <a:latin typeface="Vollkorn Bold"/>
            </a:endParaRPr>
          </a:p>
          <a:p>
            <a:pPr algn="ctr">
              <a:lnSpc>
                <a:spcPts val="5040"/>
              </a:lnSpc>
            </a:pPr>
            <a:r>
              <a:rPr lang="uk-UA" sz="4200" spc="-26" dirty="0" smtClean="0">
                <a:solidFill>
                  <a:schemeClr val="accent1">
                    <a:lumMod val="50000"/>
                  </a:schemeClr>
                </a:solidFill>
                <a:latin typeface="Vollkorn Bold"/>
              </a:rPr>
              <a:t>набуття </a:t>
            </a:r>
            <a:r>
              <a:rPr lang="uk-UA" sz="4200" spc="-26" dirty="0">
                <a:solidFill>
                  <a:schemeClr val="accent1">
                    <a:lumMod val="50000"/>
                  </a:schemeClr>
                </a:solidFill>
                <a:latin typeface="Vollkorn Bold"/>
              </a:rPr>
              <a:t>знань щодо</a:t>
            </a:r>
            <a:r>
              <a:rPr lang="uk-UA" sz="4200" spc="-26" dirty="0" smtClean="0">
                <a:solidFill>
                  <a:schemeClr val="accent1">
                    <a:lumMod val="50000"/>
                  </a:schemeClr>
                </a:solidFill>
                <a:latin typeface="Vollkorn Bold"/>
              </a:rPr>
              <a:t>:</a:t>
            </a:r>
            <a:endParaRPr lang="uk-UA" sz="2400" spc="-26" dirty="0">
              <a:solidFill>
                <a:schemeClr val="accent1">
                  <a:lumMod val="50000"/>
                </a:schemeClr>
              </a:solidFill>
              <a:latin typeface="Vollkorn Bold"/>
            </a:endParaRPr>
          </a:p>
          <a:p>
            <a:pPr lvl="0" algn="just">
              <a:lnSpc>
                <a:spcPct val="150000"/>
              </a:lnSpc>
            </a:pPr>
            <a:endParaRPr lang="uk-UA" sz="2000" dirty="0" smtClean="0">
              <a:solidFill>
                <a:schemeClr val="accent1">
                  <a:lumMod val="50000"/>
                </a:schemeClr>
              </a:solidFill>
              <a:latin typeface="Vollkorn" panose="020B0604020202020204" charset="0"/>
              <a:ea typeface="Vollkorn" panose="020B0604020202020204" charset="0"/>
            </a:endParaRPr>
          </a:p>
          <a:p>
            <a:pPr>
              <a:lnSpc>
                <a:spcPct val="130000"/>
              </a:lnSpc>
            </a:pPr>
            <a:r>
              <a:rPr lang="uk-UA" sz="3000" dirty="0">
                <a:solidFill>
                  <a:schemeClr val="accent1">
                    <a:lumMod val="50000"/>
                  </a:schemeClr>
                </a:solidFill>
                <a:latin typeface="Vollkorn" panose="020B0604020202020204" charset="0"/>
                <a:ea typeface="Vollkorn" panose="020B0604020202020204" charset="0"/>
              </a:rPr>
              <a:t>– оволодіння знаннями про теоретико-методологічні основи основних концепцій контролю над озброєнням, ядерного стримування, взаємного ядерного знищення, роззброєння та нерозповсюдження ядерної зброї;</a:t>
            </a:r>
          </a:p>
          <a:p>
            <a:pPr>
              <a:lnSpc>
                <a:spcPct val="130000"/>
              </a:lnSpc>
            </a:pPr>
            <a:r>
              <a:rPr lang="uk-UA" sz="3000" dirty="0">
                <a:solidFill>
                  <a:schemeClr val="accent1">
                    <a:lumMod val="50000"/>
                  </a:schemeClr>
                </a:solidFill>
                <a:latin typeface="Vollkorn" panose="020B0604020202020204" charset="0"/>
                <a:ea typeface="Vollkorn" panose="020B0604020202020204" charset="0"/>
              </a:rPr>
              <a:t>– надання сучасних практичних знань про військово-політичні стратегії ядерних держав світу та їх трансформацію на сучасному етапі;</a:t>
            </a:r>
          </a:p>
          <a:p>
            <a:pPr>
              <a:lnSpc>
                <a:spcPct val="130000"/>
              </a:lnSpc>
            </a:pPr>
            <a:r>
              <a:rPr lang="uk-UA" sz="3000" dirty="0">
                <a:solidFill>
                  <a:schemeClr val="accent1">
                    <a:lumMod val="50000"/>
                  </a:schemeClr>
                </a:solidFill>
                <a:latin typeface="Vollkorn" panose="020B0604020202020204" charset="0"/>
                <a:ea typeface="Vollkorn" panose="020B0604020202020204" charset="0"/>
              </a:rPr>
              <a:t>– оволодіння знаннями про правовий статус, структуру та діяльність міжнародних організацій та їх роль у підтримці міжнародного миру та безпеки;</a:t>
            </a:r>
          </a:p>
          <a:p>
            <a:pPr>
              <a:lnSpc>
                <a:spcPct val="130000"/>
              </a:lnSpc>
            </a:pPr>
            <a:r>
              <a:rPr lang="uk-UA" sz="3000" dirty="0">
                <a:solidFill>
                  <a:schemeClr val="accent1">
                    <a:lumMod val="50000"/>
                  </a:schemeClr>
                </a:solidFill>
                <a:latin typeface="Vollkorn" panose="020B0604020202020204" charset="0"/>
                <a:ea typeface="Vollkorn" panose="020B0604020202020204" charset="0"/>
              </a:rPr>
              <a:t>– формування </a:t>
            </a:r>
            <a:r>
              <a:rPr lang="uk-UA" sz="3000" dirty="0" err="1">
                <a:solidFill>
                  <a:schemeClr val="accent1">
                    <a:lumMod val="50000"/>
                  </a:schemeClr>
                </a:solidFill>
                <a:latin typeface="Vollkorn" panose="020B0604020202020204" charset="0"/>
                <a:ea typeface="Vollkorn" panose="020B0604020202020204" charset="0"/>
              </a:rPr>
              <a:t>здатностей</a:t>
            </a:r>
            <a:r>
              <a:rPr lang="uk-UA" sz="3000" dirty="0">
                <a:solidFill>
                  <a:schemeClr val="accent1">
                    <a:lumMod val="50000"/>
                  </a:schemeClr>
                </a:solidFill>
                <a:latin typeface="Vollkorn" panose="020B0604020202020204" charset="0"/>
                <a:ea typeface="Vollkorn" panose="020B0604020202020204" charset="0"/>
              </a:rPr>
              <a:t> щодо розроблення науково-обґрунтованих рекомендацій для оптимізації доктрин міжнародної та національної безпеки на сучасному етапі;</a:t>
            </a:r>
          </a:p>
          <a:p>
            <a:pPr lvl="0">
              <a:lnSpc>
                <a:spcPct val="130000"/>
              </a:lnSpc>
            </a:pPr>
            <a:r>
              <a:rPr lang="uk-UA" sz="3000" dirty="0">
                <a:solidFill>
                  <a:schemeClr val="accent1">
                    <a:lumMod val="50000"/>
                  </a:schemeClr>
                </a:solidFill>
                <a:latin typeface="Vollkorn" panose="020B0604020202020204" charset="0"/>
                <a:ea typeface="Vollkorn" panose="020B0604020202020204" charset="0"/>
              </a:rPr>
              <a:t>– формування </a:t>
            </a:r>
            <a:r>
              <a:rPr lang="uk-UA" sz="3000" dirty="0" err="1">
                <a:solidFill>
                  <a:schemeClr val="accent1">
                    <a:lumMod val="50000"/>
                  </a:schemeClr>
                </a:solidFill>
                <a:latin typeface="Vollkorn" panose="020B0604020202020204" charset="0"/>
                <a:ea typeface="Vollkorn" panose="020B0604020202020204" charset="0"/>
              </a:rPr>
              <a:t>здатностей</a:t>
            </a:r>
            <a:r>
              <a:rPr lang="uk-UA" sz="3000" dirty="0">
                <a:solidFill>
                  <a:schemeClr val="accent1">
                    <a:lumMod val="50000"/>
                  </a:schemeClr>
                </a:solidFill>
                <a:latin typeface="Vollkorn" panose="020B0604020202020204" charset="0"/>
                <a:ea typeface="Vollkorn" panose="020B0604020202020204" charset="0"/>
              </a:rPr>
              <a:t> аналізувати військово-економічні потенціали держав світу та виявляти загрози національній безпеці України</a:t>
            </a:r>
            <a:r>
              <a:rPr lang="uk-UA" sz="3000" dirty="0" smtClean="0">
                <a:solidFill>
                  <a:schemeClr val="accent1">
                    <a:lumMod val="50000"/>
                  </a:schemeClr>
                </a:solidFill>
                <a:latin typeface="Vollkorn" panose="020B0604020202020204" charset="0"/>
                <a:ea typeface="Vollkorn" panose="020B0604020202020204" charset="0"/>
              </a:rPr>
              <a:t>.</a:t>
            </a:r>
          </a:p>
        </p:txBody>
      </p:sp>
    </p:spTree>
    <p:extLst>
      <p:ext uri="{BB962C8B-B14F-4D97-AF65-F5344CB8AC3E}">
        <p14:creationId xmlns:p14="http://schemas.microsoft.com/office/powerpoint/2010/main" val="422895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
        <p:nvSpPr>
          <p:cNvPr id="3" name="TextBox 3"/>
          <p:cNvSpPr txBox="1"/>
          <p:nvPr/>
        </p:nvSpPr>
        <p:spPr>
          <a:xfrm>
            <a:off x="609600" y="763667"/>
            <a:ext cx="17297399" cy="7694414"/>
          </a:xfrm>
          <a:prstGeom prst="rect">
            <a:avLst/>
          </a:prstGeom>
        </p:spPr>
        <p:txBody>
          <a:bodyPr wrap="square" lIns="0" tIns="0" rIns="0" bIns="0" rtlCol="0" anchor="t">
            <a:spAutoFit/>
          </a:bodyPr>
          <a:lstStyle/>
          <a:p>
            <a:pPr algn="just"/>
            <a:r>
              <a:rPr lang="uk-UA" sz="4000" b="1" dirty="0">
                <a:solidFill>
                  <a:schemeClr val="accent1">
                    <a:lumMod val="50000"/>
                  </a:schemeClr>
                </a:solidFill>
                <a:latin typeface="Vollkorn" panose="020B0604020202020204" charset="0"/>
                <a:ea typeface="Vollkorn" panose="020B0604020202020204" charset="0"/>
              </a:rPr>
              <a:t>Під час вивчення навчальної дисципліни здобувачі вищої освіти зможуть отримати наступні </a:t>
            </a:r>
            <a:r>
              <a:rPr lang="en-US" sz="4000" b="1" dirty="0">
                <a:solidFill>
                  <a:schemeClr val="accent1">
                    <a:lumMod val="50000"/>
                  </a:schemeClr>
                </a:solidFill>
                <a:latin typeface="Vollkorn" panose="020B0604020202020204" charset="0"/>
                <a:ea typeface="Vollkorn" panose="020B0604020202020204" charset="0"/>
              </a:rPr>
              <a:t>Soft skills: </a:t>
            </a:r>
            <a:endParaRPr lang="uk-UA" sz="4000" b="1" dirty="0" smtClean="0">
              <a:solidFill>
                <a:schemeClr val="accent1">
                  <a:lumMod val="50000"/>
                </a:schemeClr>
              </a:solidFill>
              <a:latin typeface="Vollkorn" panose="020B0604020202020204" charset="0"/>
              <a:ea typeface="Vollkorn" panose="020B0604020202020204" charset="0"/>
            </a:endParaRPr>
          </a:p>
          <a:p>
            <a:pPr algn="just"/>
            <a:endParaRPr lang="uk-UA" sz="3000" dirty="0" smtClean="0">
              <a:solidFill>
                <a:schemeClr val="accent1">
                  <a:lumMod val="50000"/>
                </a:schemeClr>
              </a:solidFill>
              <a:latin typeface="Vollkorn" panose="020B0604020202020204" charset="0"/>
              <a:ea typeface="Vollkorn" panose="020B0604020202020204" charset="0"/>
            </a:endParaRPr>
          </a:p>
          <a:p>
            <a:pPr algn="just">
              <a:spcBef>
                <a:spcPts val="1200"/>
              </a:spcBef>
            </a:pPr>
            <a:r>
              <a:rPr lang="ru-RU"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комунікативні навички</a:t>
            </a:r>
            <a:r>
              <a:rPr lang="uk-UA" sz="3000" dirty="0" smtClean="0">
                <a:solidFill>
                  <a:schemeClr val="accent1">
                    <a:lumMod val="50000"/>
                  </a:schemeClr>
                </a:solidFill>
                <a:latin typeface="Vollkorn" panose="020B0604020202020204" charset="0"/>
                <a:ea typeface="Vollkorn" panose="020B0604020202020204" charset="0"/>
              </a:rPr>
              <a:t>: письмове, вербальне й невербальне спілкування; уміння </a:t>
            </a:r>
            <a:r>
              <a:rPr lang="uk-UA" sz="3000" dirty="0" err="1" smtClean="0">
                <a:solidFill>
                  <a:schemeClr val="accent1">
                    <a:lumMod val="50000"/>
                  </a:schemeClr>
                </a:solidFill>
                <a:latin typeface="Vollkorn" panose="020B0604020202020204" charset="0"/>
                <a:ea typeface="Vollkorn" panose="020B0604020202020204" charset="0"/>
              </a:rPr>
              <a:t>грамотно</a:t>
            </a:r>
            <a:r>
              <a:rPr lang="uk-UA" sz="3000" dirty="0" smtClean="0">
                <a:solidFill>
                  <a:schemeClr val="accent1">
                    <a:lumMod val="50000"/>
                  </a:schemeClr>
                </a:solidFill>
                <a:latin typeface="Vollkorn" panose="020B0604020202020204" charset="0"/>
                <a:ea typeface="Vollkorn" panose="020B0604020202020204" charset="0"/>
              </a:rPr>
              <a:t> спілкуватися по e-</a:t>
            </a:r>
            <a:r>
              <a:rPr lang="uk-UA" sz="3000" dirty="0" err="1" smtClean="0">
                <a:solidFill>
                  <a:schemeClr val="accent1">
                    <a:lumMod val="50000"/>
                  </a:schemeClr>
                </a:solidFill>
                <a:latin typeface="Vollkorn" panose="020B0604020202020204" charset="0"/>
                <a:ea typeface="Vollkorn" panose="020B0604020202020204" charset="0"/>
              </a:rPr>
              <a:t>mail</a:t>
            </a:r>
            <a:r>
              <a:rPr lang="uk-UA" sz="3000" dirty="0" smtClean="0">
                <a:solidFill>
                  <a:schemeClr val="accent1">
                    <a:lumMod val="50000"/>
                  </a:schemeClr>
                </a:solidFill>
                <a:latin typeface="Vollkorn" panose="020B0604020202020204" charset="0"/>
                <a:ea typeface="Vollkorn" panose="020B0604020202020204" charset="0"/>
              </a:rPr>
              <a:t>; вести дискусію і відстоювати свою позицію; навички працювати в команді; </a:t>
            </a:r>
          </a:p>
          <a:p>
            <a:pPr algn="just">
              <a:spcBef>
                <a:spcPts val="1200"/>
              </a:spcBef>
            </a:pPr>
            <a:r>
              <a:rPr lang="uk-UA" sz="3000" i="1" dirty="0" smtClean="0">
                <a:solidFill>
                  <a:schemeClr val="accent1">
                    <a:lumMod val="50000"/>
                  </a:schemeClr>
                </a:solidFill>
                <a:latin typeface="Vollkorn" panose="020B0604020202020204" charset="0"/>
                <a:ea typeface="Vollkorn" panose="020B0604020202020204" charset="0"/>
              </a:rPr>
              <a:t>– уміння виступати привселюдно</a:t>
            </a:r>
            <a:r>
              <a:rPr lang="uk-UA" sz="3000" dirty="0" smtClean="0">
                <a:solidFill>
                  <a:schemeClr val="accent1">
                    <a:lumMod val="50000"/>
                  </a:schemeClr>
                </a:solidFill>
                <a:latin typeface="Vollkorn" panose="020B0604020202020204" charset="0"/>
                <a:ea typeface="Vollkorn" panose="020B0604020202020204" charset="0"/>
              </a:rPr>
              <a:t>: навички, необхідні для виступів на публіці; навички проведення презентації; </a:t>
            </a:r>
          </a:p>
          <a:p>
            <a:pPr algn="just">
              <a:spcBef>
                <a:spcPts val="1200"/>
              </a:spcBef>
            </a:pPr>
            <a:r>
              <a:rPr lang="uk-UA"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керування часом: </a:t>
            </a:r>
            <a:r>
              <a:rPr lang="uk-UA" sz="3000" dirty="0" smtClean="0">
                <a:solidFill>
                  <a:schemeClr val="accent1">
                    <a:lumMod val="50000"/>
                  </a:schemeClr>
                </a:solidFill>
                <a:latin typeface="Vollkorn" panose="020B0604020202020204" charset="0"/>
                <a:ea typeface="Vollkorn" panose="020B0604020202020204" charset="0"/>
              </a:rPr>
              <a:t>уміння справлятися із завданнями вчасно; </a:t>
            </a:r>
          </a:p>
          <a:p>
            <a:pPr algn="just">
              <a:spcBef>
                <a:spcPts val="1200"/>
              </a:spcBef>
            </a:pPr>
            <a:r>
              <a:rPr lang="uk-UA"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гнучкість і адаптивність: </a:t>
            </a:r>
            <a:r>
              <a:rPr lang="uk-UA" sz="3000" dirty="0" smtClean="0">
                <a:solidFill>
                  <a:schemeClr val="accent1">
                    <a:lumMod val="50000"/>
                  </a:schemeClr>
                </a:solidFill>
                <a:latin typeface="Vollkorn" panose="020B0604020202020204" charset="0"/>
                <a:ea typeface="Vollkorn" panose="020B0604020202020204" charset="0"/>
              </a:rPr>
              <a:t>гнучкість, адаптивність і здатність змінюватися; уміння аналізувати ситуацію, орієнтування на вирішення проблеми; </a:t>
            </a:r>
          </a:p>
          <a:p>
            <a:pPr algn="just">
              <a:spcBef>
                <a:spcPts val="1200"/>
              </a:spcBef>
            </a:pPr>
            <a:r>
              <a:rPr lang="uk-UA"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лідерські якості</a:t>
            </a:r>
            <a:r>
              <a:rPr lang="uk-UA" sz="3000" dirty="0" smtClean="0">
                <a:solidFill>
                  <a:schemeClr val="accent1">
                    <a:lumMod val="50000"/>
                  </a:schemeClr>
                </a:solidFill>
                <a:latin typeface="Vollkorn" panose="020B0604020202020204" charset="0"/>
                <a:ea typeface="Vollkorn" panose="020B0604020202020204" charset="0"/>
              </a:rPr>
              <a:t>: уміння спокійно працювати в напруженому середовищі; уміння ухвалювати рішення; уміння ставити мету, планувати діяльність; </a:t>
            </a:r>
          </a:p>
          <a:p>
            <a:pPr algn="just">
              <a:spcBef>
                <a:spcPts val="1200"/>
              </a:spcBef>
            </a:pPr>
            <a:r>
              <a:rPr lang="uk-UA" sz="3000" i="1" dirty="0" smtClean="0">
                <a:solidFill>
                  <a:schemeClr val="accent1">
                    <a:lumMod val="50000"/>
                  </a:schemeClr>
                </a:solidFill>
                <a:latin typeface="Vollkorn" panose="020B0604020202020204" charset="0"/>
                <a:ea typeface="Vollkorn" panose="020B0604020202020204" charset="0"/>
              </a:rPr>
              <a:t>– особисті якості: </a:t>
            </a:r>
            <a:r>
              <a:rPr lang="uk-UA" sz="3000" dirty="0" smtClean="0">
                <a:solidFill>
                  <a:schemeClr val="accent1">
                    <a:lumMod val="50000"/>
                  </a:schemeClr>
                </a:solidFill>
                <a:latin typeface="Vollkorn" panose="020B0604020202020204" charset="0"/>
                <a:ea typeface="Vollkorn" panose="020B0604020202020204" charset="0"/>
              </a:rPr>
              <a:t>креативне й критичне мислення; етичність, чесність, терпіння, повага до оточуючих. </a:t>
            </a:r>
            <a:endParaRPr lang="uk-UA"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88214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960888" y="121105"/>
            <a:ext cx="11863135" cy="570059"/>
          </a:xfrm>
          <a:prstGeom prst="rect">
            <a:avLst/>
          </a:prstGeom>
        </p:spPr>
        <p:txBody>
          <a:bodyPr lIns="0" tIns="0" rIns="0" bIns="0" rtlCol="0" anchor="t">
            <a:spAutoFit/>
          </a:bodyPr>
          <a:lstStyle/>
          <a:p>
            <a:pPr algn="ctr">
              <a:lnSpc>
                <a:spcPts val="4320"/>
              </a:lnSpc>
            </a:pPr>
            <a:r>
              <a:rPr lang="en-US" sz="3600" spc="-47">
                <a:solidFill>
                  <a:srgbClr val="17375E"/>
                </a:solidFill>
                <a:latin typeface="Vollkorn Bold"/>
              </a:rPr>
              <a:t>Структура навчальної дисципліни</a:t>
            </a:r>
          </a:p>
        </p:txBody>
      </p:sp>
      <p:graphicFrame>
        <p:nvGraphicFramePr>
          <p:cNvPr id="5" name="Таблиця 4"/>
          <p:cNvGraphicFramePr>
            <a:graphicFrameLocks noGrp="1"/>
          </p:cNvGraphicFramePr>
          <p:nvPr>
            <p:extLst>
              <p:ext uri="{D42A27DB-BD31-4B8C-83A1-F6EECF244321}">
                <p14:modId xmlns:p14="http://schemas.microsoft.com/office/powerpoint/2010/main" val="299508164"/>
              </p:ext>
            </p:extLst>
          </p:nvPr>
        </p:nvGraphicFramePr>
        <p:xfrm>
          <a:off x="762000" y="776816"/>
          <a:ext cx="17297400" cy="7528560"/>
        </p:xfrm>
        <a:graphic>
          <a:graphicData uri="http://schemas.openxmlformats.org/drawingml/2006/table">
            <a:tbl>
              <a:tblPr>
                <a:tableStyleId>{5C22544A-7EE6-4342-B048-85BDC9FD1C3A}</a:tableStyleId>
              </a:tblPr>
              <a:tblGrid>
                <a:gridCol w="990600">
                  <a:extLst>
                    <a:ext uri="{9D8B030D-6E8A-4147-A177-3AD203B41FA5}">
                      <a16:colId xmlns:a16="http://schemas.microsoft.com/office/drawing/2014/main" xmlns="" val="359994996"/>
                    </a:ext>
                  </a:extLst>
                </a:gridCol>
                <a:gridCol w="13182600">
                  <a:extLst>
                    <a:ext uri="{9D8B030D-6E8A-4147-A177-3AD203B41FA5}">
                      <a16:colId xmlns:a16="http://schemas.microsoft.com/office/drawing/2014/main" xmlns="" val="663681823"/>
                    </a:ext>
                  </a:extLst>
                </a:gridCol>
                <a:gridCol w="1143000">
                  <a:extLst>
                    <a:ext uri="{9D8B030D-6E8A-4147-A177-3AD203B41FA5}">
                      <a16:colId xmlns:a16="http://schemas.microsoft.com/office/drawing/2014/main" xmlns="" val="122060337"/>
                    </a:ext>
                  </a:extLst>
                </a:gridCol>
                <a:gridCol w="1981200">
                  <a:extLst>
                    <a:ext uri="{9D8B030D-6E8A-4147-A177-3AD203B41FA5}">
                      <a16:colId xmlns:a16="http://schemas.microsoft.com/office/drawing/2014/main" xmlns="" val="23420434"/>
                    </a:ext>
                  </a:extLst>
                </a:gridCol>
              </a:tblGrid>
              <a:tr h="203121">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a:t>
                      </a:r>
                    </a:p>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з/п</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Назва теми</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lnSpc>
                          <a:spcPct val="100000"/>
                        </a:lnSpc>
                        <a:spcAft>
                          <a:spcPts val="0"/>
                        </a:spcAft>
                      </a:pPr>
                      <a:r>
                        <a:rPr lang="uk-UA" sz="2600" kern="1200" dirty="0">
                          <a:solidFill>
                            <a:schemeClr val="bg1"/>
                          </a:solidFill>
                          <a:effectLst/>
                          <a:latin typeface="Vollkorn" panose="020B0604020202020204" charset="0"/>
                          <a:ea typeface="Vollkorn" panose="020B0604020202020204" charset="0"/>
                          <a:cs typeface="+mn-cs"/>
                        </a:rPr>
                        <a:t>К-ть годин</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xmlns="" val="2837603597"/>
                  </a:ext>
                </a:extLst>
              </a:tr>
              <a:tr h="770044">
                <a:tc vMerge="1">
                  <a:txBody>
                    <a:bodyPr/>
                    <a:lstStyle/>
                    <a:p>
                      <a:endParaRPr lang="uk-UA"/>
                    </a:p>
                  </a:txBody>
                  <a:tcPr/>
                </a:tc>
                <a:tc v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Усього</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Лекційних годин</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xmlns="" val="1814512925"/>
                  </a:ext>
                </a:extLst>
              </a:tr>
              <a:tr h="203121">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1</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1. Ядерна зброя і ядерні програми держав: етапи розвитку і сучасний стан</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71672385"/>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2. Концепції ядерного стримування і взаємного ядерного знищення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844256194"/>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3</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3. Ядерне роззброєння та режим нерозповсюдження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2719037"/>
                  </a:ext>
                </a:extLst>
              </a:tr>
              <a:tr h="203121">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4</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4. Міжнародні організації та їх роль у підтримці міжнародного миру та безпеки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11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77744089"/>
                  </a:ext>
                </a:extLst>
              </a:tr>
              <a:tr h="260412">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5</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5. НАТО в системі пріоритетів ядерних держав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55344256"/>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6</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6. Концепції зовнішньої політики США та їх роль у системі міжнародної безпеки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27860900"/>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7</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7. Геополітичний вимір зовнішньої політики </a:t>
                      </a:r>
                      <a:r>
                        <a:rPr lang="uk-UA" sz="2600" kern="1200" dirty="0" err="1">
                          <a:solidFill>
                            <a:schemeClr val="bg1"/>
                          </a:solidFill>
                          <a:effectLst/>
                          <a:latin typeface="Vollkorn" panose="020B0604020202020204" charset="0"/>
                          <a:ea typeface="Vollkorn" panose="020B0604020202020204" charset="0"/>
                          <a:cs typeface="+mn-cs"/>
                        </a:rPr>
                        <a:t>КНР</a:t>
                      </a:r>
                      <a:endParaRPr lang="uk-UA" sz="2600" kern="1200" dirty="0">
                        <a:solidFill>
                          <a:schemeClr val="bg1"/>
                        </a:solidFill>
                        <a:effectLst/>
                        <a:latin typeface="Vollkorn" panose="020B0604020202020204" charset="0"/>
                        <a:ea typeface="Vollkorn" panose="020B060402020202020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03873839"/>
                  </a:ext>
                </a:extLst>
              </a:tr>
              <a:tr h="203121">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8</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Тема 8. Геополітичні стратегії Індії і Пакистану</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50900828"/>
                  </a:ext>
                </a:extLst>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9</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9. Місце і роль Франції в архітектурі європейської безпеки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10</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10. Велика Британія в сучасних геополітичних процесах</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11</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Aft>
                          <a:spcPts val="0"/>
                        </a:spcAft>
                        <a:tabLst>
                          <a:tab pos="781050" algn="l"/>
                        </a:tabLst>
                      </a:pPr>
                      <a:r>
                        <a:rPr lang="uk-UA" sz="2600" kern="1200" dirty="0">
                          <a:solidFill>
                            <a:schemeClr val="bg1"/>
                          </a:solidFill>
                          <a:effectLst/>
                          <a:latin typeface="Vollkorn" panose="020B0604020202020204" charset="0"/>
                          <a:ea typeface="Vollkorn" panose="020B0604020202020204" charset="0"/>
                          <a:cs typeface="+mn-cs"/>
                        </a:rPr>
                        <a:t>Тема 11. Гібридні війни як механізм геополітичної експансії росії</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12</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12. Зовнішня політика Ізраїлю і міжнародно-політична ситуація на Близькому Сході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13</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eaLnBrk="0" fontAlgn="base" hangingPunct="0">
                        <a:lnSpc>
                          <a:spcPct val="100000"/>
                        </a:lnSpc>
                        <a:spcAft>
                          <a:spcPts val="0"/>
                        </a:spcAft>
                      </a:pPr>
                      <a:r>
                        <a:rPr lang="uk-UA" sz="2600" kern="1200" dirty="0">
                          <a:solidFill>
                            <a:schemeClr val="bg1"/>
                          </a:solidFill>
                          <a:effectLst/>
                          <a:latin typeface="Vollkorn" panose="020B0604020202020204" charset="0"/>
                          <a:ea typeface="Vollkorn" panose="020B0604020202020204" charset="0"/>
                          <a:cs typeface="+mn-cs"/>
                        </a:rPr>
                        <a:t>Тема 13. Національна безпека України в контексті політики ядерних держав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gridSpan="2">
                  <a:txBody>
                    <a:bodyPr/>
                    <a:lstStyle/>
                    <a:p>
                      <a:pPr algn="just">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Модульний контроль</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Aft>
                          <a:spcPts val="0"/>
                        </a:spcAft>
                      </a:pPr>
                      <a:r>
                        <a:rPr lang="ru-RU" sz="2600" kern="1200">
                          <a:solidFill>
                            <a:schemeClr val="tx2"/>
                          </a:solidFill>
                          <a:effectLst/>
                          <a:latin typeface="Vollkorn" panose="020B0604020202020204" charset="0"/>
                          <a:ea typeface="Vollkorn" panose="020B0604020202020204" charset="0"/>
                          <a:cs typeface="+mn-cs"/>
                        </a:rPr>
                        <a:t>2</a:t>
                      </a:r>
                      <a:endParaRPr lang="uk-UA" sz="2600" kern="1200">
                        <a:solidFill>
                          <a:schemeClr val="tx2"/>
                        </a:solidFill>
                        <a:effectLst/>
                        <a:latin typeface="Vollkorn" panose="020B0604020202020204" charset="0"/>
                        <a:ea typeface="Vollkorn" panose="020B0604020202020204" charset="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ru-RU" sz="2600" kern="1200" dirty="0">
                          <a:solidFill>
                            <a:schemeClr val="tx2"/>
                          </a:solidFill>
                          <a:effectLst/>
                          <a:latin typeface="Vollkorn" panose="020B0604020202020204" charset="0"/>
                          <a:ea typeface="Vollkorn" panose="020B0604020202020204" charset="0"/>
                          <a:cs typeface="+mn-cs"/>
                        </a:rPr>
                        <a:t>–</a:t>
                      </a:r>
                      <a:endParaRPr lang="uk-UA" sz="2600" kern="1200" dirty="0">
                        <a:solidFill>
                          <a:schemeClr val="tx2"/>
                        </a:solidFill>
                        <a:effectLst/>
                        <a:latin typeface="Vollkorn" panose="020B0604020202020204" charset="0"/>
                        <a:ea typeface="Vollkorn" panose="020B0604020202020204" charset="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70197621"/>
                  </a:ext>
                </a:extLst>
              </a:tr>
              <a:tr h="203121">
                <a:tc gridSpan="2">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Bef>
                          <a:spcPts val="0"/>
                        </a:spcBef>
                        <a:spcAft>
                          <a:spcPts val="0"/>
                        </a:spcAft>
                      </a:pPr>
                      <a:r>
                        <a:rPr lang="uk-UA" sz="2600" kern="1200" dirty="0" smtClean="0">
                          <a:solidFill>
                            <a:schemeClr val="tx2"/>
                          </a:solidFill>
                          <a:effectLst/>
                          <a:latin typeface="Vollkorn" panose="020B0604020202020204" charset="0"/>
                          <a:ea typeface="Vollkorn" panose="020B0604020202020204" charset="0"/>
                          <a:cs typeface="+mn-cs"/>
                        </a:rPr>
                        <a:t>120</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28</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43264608"/>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362200" y="2057982"/>
            <a:ext cx="13559894" cy="3693319"/>
          </a:xfrm>
          <a:prstGeom prst="rect">
            <a:avLst/>
          </a:prstGeom>
        </p:spPr>
        <p:txBody>
          <a:bodyPr wrap="square" lIns="0" tIns="0" rIns="0" bIns="0" rtlCol="0" anchor="t">
            <a:spAutoFit/>
          </a:bodyPr>
          <a:lstStyle/>
          <a:p>
            <a:pPr algn="ctr">
              <a:lnSpc>
                <a:spcPts val="7200"/>
              </a:lnSpc>
            </a:pPr>
            <a:r>
              <a:rPr lang="uk-UA" sz="6000" spc="-53" dirty="0" smtClean="0">
                <a:solidFill>
                  <a:srgbClr val="17375E"/>
                </a:solidFill>
                <a:latin typeface="Vollkorn Bold"/>
              </a:rPr>
              <a:t>Індивідуальні завдання</a:t>
            </a:r>
          </a:p>
          <a:p>
            <a:pPr algn="ctr">
              <a:lnSpc>
                <a:spcPts val="7200"/>
              </a:lnSpc>
            </a:pPr>
            <a:endParaRPr lang="uk-UA" sz="6000" spc="-53" dirty="0" smtClean="0">
              <a:solidFill>
                <a:srgbClr val="17375E"/>
              </a:solidFill>
              <a:latin typeface="Vollkorn Bold"/>
            </a:endParaRPr>
          </a:p>
          <a:p>
            <a:pPr algn="ctr">
              <a:lnSpc>
                <a:spcPts val="7200"/>
              </a:lnSpc>
            </a:pPr>
            <a:r>
              <a:rPr lang="uk-UA" sz="6000" spc="-16" dirty="0" smtClean="0">
                <a:solidFill>
                  <a:srgbClr val="224D83"/>
                </a:solidFill>
                <a:latin typeface="Vollkorn"/>
              </a:rPr>
              <a:t>Розміщені в робочій програмі навчальної дисципліни в розділі 7</a:t>
            </a:r>
            <a:endParaRPr lang="uk-UA" sz="6000" spc="-16" dirty="0">
              <a:solidFill>
                <a:srgbClr val="224D83"/>
              </a:solidFill>
              <a:latin typeface="Vollkorn"/>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96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5410200" y="419100"/>
            <a:ext cx="7925372" cy="745201"/>
          </a:xfrm>
          <a:prstGeom prst="rect">
            <a:avLst/>
          </a:prstGeom>
        </p:spPr>
        <p:txBody>
          <a:bodyPr lIns="0" tIns="0" rIns="0" bIns="0" rtlCol="0" anchor="t">
            <a:spAutoFit/>
          </a:bodyPr>
          <a:lstStyle/>
          <a:p>
            <a:pPr algn="ctr">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навчання</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394641825"/>
              </p:ext>
            </p:extLst>
          </p:nvPr>
        </p:nvGraphicFramePr>
        <p:xfrm>
          <a:off x="533400" y="1485900"/>
          <a:ext cx="17221200" cy="1828800"/>
        </p:xfrm>
        <a:graphic>
          <a:graphicData uri="http://schemas.openxmlformats.org/drawingml/2006/table">
            <a:tbl>
              <a:tblPr firstRow="1" firstCol="1" bandRow="1">
                <a:tableStyleId>{5C22544A-7EE6-4342-B048-85BDC9FD1C3A}</a:tableStyleId>
              </a:tblPr>
              <a:tblGrid>
                <a:gridCol w="8839200">
                  <a:extLst>
                    <a:ext uri="{9D8B030D-6E8A-4147-A177-3AD203B41FA5}">
                      <a16:colId xmlns:a16="http://schemas.microsoft.com/office/drawing/2014/main" xmlns="" val="328505157"/>
                    </a:ext>
                  </a:extLst>
                </a:gridCol>
                <a:gridCol w="8382000">
                  <a:extLst>
                    <a:ext uri="{9D8B030D-6E8A-4147-A177-3AD203B41FA5}">
                      <a16:colId xmlns:a16="http://schemas.microsoft.com/office/drawing/2014/main" xmlns="" val="1512842448"/>
                    </a:ext>
                  </a:extLst>
                </a:gridCol>
              </a:tblGrid>
              <a:tr h="150865">
                <a:tc>
                  <a:txBody>
                    <a:bodyPr/>
                    <a:lstStyle/>
                    <a:p>
                      <a:pPr marL="0" indent="0" algn="ctr">
                        <a:lnSpc>
                          <a:spcPct val="100000"/>
                        </a:lnSpc>
                        <a:spcAft>
                          <a:spcPts val="0"/>
                        </a:spcAft>
                      </a:pPr>
                      <a:r>
                        <a:rPr lang="uk-UA" sz="2000" b="1" dirty="0">
                          <a:effectLst/>
                          <a:latin typeface="Vollkorn" panose="020B0604020202020204" charset="0"/>
                          <a:ea typeface="Vollkorn" panose="020B0604020202020204" charset="0"/>
                        </a:rPr>
                        <a:t>Результат навчання</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indent="0" algn="ctr">
                        <a:lnSpc>
                          <a:spcPct val="100000"/>
                        </a:lnSpc>
                        <a:spcAft>
                          <a:spcPts val="0"/>
                        </a:spcAft>
                      </a:pPr>
                      <a:r>
                        <a:rPr lang="uk-UA" sz="2000" b="1" dirty="0">
                          <a:effectLst/>
                          <a:latin typeface="Vollkorn" panose="020B0604020202020204" charset="0"/>
                          <a:ea typeface="Vollkorn" panose="020B0604020202020204" charset="0"/>
                        </a:rPr>
                        <a:t>Методи навчання </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xmlns="" val="3716510936"/>
                  </a:ext>
                </a:extLst>
              </a:tr>
              <a:tr h="1056058">
                <a:tc>
                  <a:txBody>
                    <a:bodyPr/>
                    <a:lstStyle/>
                    <a:p>
                      <a:pPr marL="0" indent="0" algn="just">
                        <a:lnSpc>
                          <a:spcPct val="100000"/>
                        </a:lnSpc>
                        <a:spcAft>
                          <a:spcPts val="0"/>
                        </a:spcAft>
                      </a:pPr>
                      <a:r>
                        <a:rPr lang="uk-UA" sz="2000" b="1" kern="1200" spc="-20" dirty="0" err="1" smtClean="0">
                          <a:solidFill>
                            <a:schemeClr val="lt1"/>
                          </a:solidFill>
                          <a:effectLst/>
                          <a:latin typeface="Vollkorn" panose="020B0604020202020204" charset="0"/>
                          <a:ea typeface="Vollkorn" panose="020B0604020202020204" charset="0"/>
                          <a:cs typeface="+mn-cs"/>
                        </a:rPr>
                        <a:t>ПРН</a:t>
                      </a:r>
                      <a:r>
                        <a:rPr lang="uk-UA" sz="2000" b="1" kern="1200" spc="-20" dirty="0" smtClean="0">
                          <a:solidFill>
                            <a:schemeClr val="lt1"/>
                          </a:solidFill>
                          <a:effectLst/>
                          <a:latin typeface="Vollkorn" panose="020B0604020202020204" charset="0"/>
                          <a:ea typeface="Vollkorn" panose="020B0604020202020204" charset="0"/>
                          <a:cs typeface="+mn-cs"/>
                        </a:rPr>
                        <a:t> 12.</a:t>
                      </a:r>
                      <a:r>
                        <a:rPr lang="uk-UA" sz="2000" b="0" kern="1200" spc="-20" dirty="0" smtClean="0">
                          <a:solidFill>
                            <a:schemeClr val="lt1"/>
                          </a:solidFill>
                          <a:effectLst/>
                          <a:latin typeface="Vollkorn" panose="020B0604020202020204" charset="0"/>
                          <a:ea typeface="Vollkorn" panose="020B0604020202020204" charset="0"/>
                          <a:cs typeface="+mn-cs"/>
                        </a:rPr>
                        <a:t> Володіти знаннями щодо оборонно-економічних потенціалів ядерних країн світу, вміти здійснювати їх оцінку в контексті впливу на геополітичну та національну безпеки з метою розроблення пропозицій щодо зменшення загроз від використання ядерної зброї у світі</a:t>
                      </a:r>
                      <a:endParaRPr lang="uk-UA" sz="2000" b="0" kern="1200" spc="-20" dirty="0">
                        <a:solidFill>
                          <a:schemeClr val="lt1"/>
                        </a:solidFill>
                        <a:effectLst/>
                        <a:latin typeface="Vollkorn" panose="020B0604020202020204" charset="0"/>
                        <a:ea typeface="Vollkorn" panose="020B0604020202020204" charset="0"/>
                        <a:cs typeface="+mn-cs"/>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100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203418239"/>
                  </a:ext>
                </a:extLst>
              </a:tr>
            </a:tbl>
          </a:graphicData>
        </a:graphic>
      </p:graphicFrame>
      <p:sp>
        <p:nvSpPr>
          <p:cNvPr id="6" name="TextBox 3"/>
          <p:cNvSpPr txBox="1"/>
          <p:nvPr/>
        </p:nvSpPr>
        <p:spPr>
          <a:xfrm>
            <a:off x="5448014" y="4632328"/>
            <a:ext cx="7925372" cy="745200"/>
          </a:xfrm>
          <a:prstGeom prst="rect">
            <a:avLst/>
          </a:prstGeom>
        </p:spPr>
        <p:txBody>
          <a:bodyPr lIns="0" tIns="0" rIns="0" bIns="0" rtlCol="0" anchor="t">
            <a:spAutoFit/>
          </a:bodyPr>
          <a:lstStyle/>
          <a:p>
            <a:pPr algn="ctr">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контролю</a:t>
            </a:r>
            <a:endParaRPr lang="en-US" sz="4800" spc="-20" dirty="0">
              <a:solidFill>
                <a:srgbClr val="17375E"/>
              </a:solidFill>
              <a:latin typeface="Vollkorn Bold"/>
            </a:endParaRPr>
          </a:p>
        </p:txBody>
      </p:sp>
      <p:graphicFrame>
        <p:nvGraphicFramePr>
          <p:cNvPr id="7" name="Таблиця 4"/>
          <p:cNvGraphicFramePr>
            <a:graphicFrameLocks noGrp="1"/>
          </p:cNvGraphicFramePr>
          <p:nvPr>
            <p:extLst>
              <p:ext uri="{D42A27DB-BD31-4B8C-83A1-F6EECF244321}">
                <p14:modId xmlns:p14="http://schemas.microsoft.com/office/powerpoint/2010/main" val="1934256120"/>
              </p:ext>
            </p:extLst>
          </p:nvPr>
        </p:nvGraphicFramePr>
        <p:xfrm>
          <a:off x="457200" y="5600700"/>
          <a:ext cx="17221200" cy="1746896"/>
        </p:xfrm>
        <a:graphic>
          <a:graphicData uri="http://schemas.openxmlformats.org/drawingml/2006/table">
            <a:tbl>
              <a:tblPr firstRow="1" firstCol="1" bandRow="1">
                <a:tableStyleId>{5C22544A-7EE6-4342-B048-85BDC9FD1C3A}</a:tableStyleId>
              </a:tblPr>
              <a:tblGrid>
                <a:gridCol w="8915400">
                  <a:extLst>
                    <a:ext uri="{9D8B030D-6E8A-4147-A177-3AD203B41FA5}">
                      <a16:colId xmlns:a16="http://schemas.microsoft.com/office/drawing/2014/main" xmlns="" val="971668461"/>
                    </a:ext>
                  </a:extLst>
                </a:gridCol>
                <a:gridCol w="8305800">
                  <a:extLst>
                    <a:ext uri="{9D8B030D-6E8A-4147-A177-3AD203B41FA5}">
                      <a16:colId xmlns:a16="http://schemas.microsoft.com/office/drawing/2014/main" xmlns="" val="3976351505"/>
                    </a:ext>
                  </a:extLst>
                </a:gridCol>
              </a:tblGrid>
              <a:tr h="405776">
                <a:tc>
                  <a:txBody>
                    <a:bodyPr/>
                    <a:lstStyle/>
                    <a:p>
                      <a:pPr algn="ctr">
                        <a:lnSpc>
                          <a:spcPct val="110000"/>
                        </a:lnSpc>
                        <a:spcAft>
                          <a:spcPts val="0"/>
                        </a:spcAft>
                      </a:pPr>
                      <a:r>
                        <a:rPr lang="uk-UA" sz="2000" b="1" dirty="0" smtClean="0">
                          <a:effectLst/>
                          <a:latin typeface="Vollkorn" panose="020B0604020202020204" charset="0"/>
                          <a:ea typeface="Vollkorn" panose="020B0604020202020204" charset="0"/>
                        </a:rPr>
                        <a:t>Результат </a:t>
                      </a:r>
                      <a:r>
                        <a:rPr lang="uk-UA" sz="2000" b="1" dirty="0">
                          <a:effectLst/>
                          <a:latin typeface="Vollkorn" panose="020B0604020202020204" charset="0"/>
                          <a:ea typeface="Vollkorn" panose="020B0604020202020204" charset="0"/>
                        </a:rPr>
                        <a:t>навчання</a:t>
                      </a:r>
                    </a:p>
                  </a:txBody>
                  <a:tcPr marL="54023" marR="54023" marT="0" marB="0" anchor="ctr">
                    <a:solidFill>
                      <a:schemeClr val="accent1">
                        <a:lumMod val="75000"/>
                      </a:schemeClr>
                    </a:solidFill>
                  </a:tcPr>
                </a:tc>
                <a:tc>
                  <a:txBody>
                    <a:bodyPr/>
                    <a:lstStyle/>
                    <a:p>
                      <a:pPr algn="ctr">
                        <a:lnSpc>
                          <a:spcPct val="110000"/>
                        </a:lnSpc>
                        <a:spcAft>
                          <a:spcPts val="0"/>
                        </a:spcAft>
                      </a:pPr>
                      <a:r>
                        <a:rPr lang="uk-UA" sz="2000" b="1" dirty="0">
                          <a:effectLst/>
                          <a:latin typeface="Vollkorn" panose="020B0604020202020204" charset="0"/>
                          <a:ea typeface="Vollkorn" panose="020B0604020202020204" charset="0"/>
                        </a:rPr>
                        <a:t>Методи контролю</a:t>
                      </a:r>
                    </a:p>
                  </a:txBody>
                  <a:tcPr marL="54023" marR="54023" marT="0" marB="0" anchor="ctr">
                    <a:solidFill>
                      <a:schemeClr val="accent1">
                        <a:lumMod val="75000"/>
                      </a:schemeClr>
                    </a:solidFill>
                  </a:tcPr>
                </a:tc>
                <a:extLst>
                  <a:ext uri="{0D108BD9-81ED-4DB2-BD59-A6C34878D82A}">
                    <a16:rowId xmlns:a16="http://schemas.microsoft.com/office/drawing/2014/main" xmlns="" val="2055260940"/>
                  </a:ext>
                </a:extLst>
              </a:tr>
              <a:tr h="1123687">
                <a:tc>
                  <a:txBody>
                    <a:bodyPr/>
                    <a:lstStyle/>
                    <a:p>
                      <a:pPr algn="just">
                        <a:lnSpc>
                          <a:spcPct val="110000"/>
                        </a:lnSpc>
                        <a:spcAft>
                          <a:spcPts val="0"/>
                        </a:spcAft>
                      </a:pPr>
                      <a:r>
                        <a:rPr lang="uk-UA" sz="2000" b="1" kern="1200" dirty="0" err="1" smtClean="0">
                          <a:solidFill>
                            <a:schemeClr val="lt1"/>
                          </a:solidFill>
                          <a:effectLst/>
                          <a:latin typeface="Vollkorn" panose="020B0604020202020204" charset="0"/>
                          <a:ea typeface="Vollkorn" panose="020B0604020202020204" charset="0"/>
                          <a:cs typeface="+mn-cs"/>
                        </a:rPr>
                        <a:t>ПРН</a:t>
                      </a:r>
                      <a:r>
                        <a:rPr lang="uk-UA" sz="2000" b="1" kern="1200" dirty="0" smtClean="0">
                          <a:solidFill>
                            <a:schemeClr val="lt1"/>
                          </a:solidFill>
                          <a:effectLst/>
                          <a:latin typeface="Vollkorn" panose="020B0604020202020204" charset="0"/>
                          <a:ea typeface="Vollkorn" panose="020B0604020202020204" charset="0"/>
                          <a:cs typeface="+mn-cs"/>
                        </a:rPr>
                        <a:t> 12.</a:t>
                      </a:r>
                      <a:r>
                        <a:rPr lang="uk-UA" sz="2000" b="0" kern="1200" spc="-20" dirty="0" smtClean="0">
                          <a:solidFill>
                            <a:schemeClr val="lt1"/>
                          </a:solidFill>
                          <a:effectLst/>
                          <a:latin typeface="Vollkorn" panose="020B0604020202020204" charset="0"/>
                          <a:ea typeface="Vollkorn" panose="020B0604020202020204" charset="0"/>
                          <a:cs typeface="+mn-cs"/>
                        </a:rPr>
                        <a:t> Володіти знаннями щодо оборонно-економічних потенціалів ядерних країн світу, вміти здійснювати їх оцінку в контексті впливу на геополітичну та національну безпеки з метою розроблення пропозицій щодо зменшення загроз від використання ядерної зброї у світі</a:t>
                      </a:r>
                      <a:endParaRPr lang="uk-UA" sz="2000" b="0" kern="1200" spc="-20" dirty="0">
                        <a:solidFill>
                          <a:schemeClr val="lt1"/>
                        </a:solidFill>
                        <a:effectLst/>
                        <a:latin typeface="Vollkorn" panose="020B0604020202020204" charset="0"/>
                        <a:ea typeface="Vollkorn" panose="020B0604020202020204" charset="0"/>
                        <a:cs typeface="+mn-cs"/>
                      </a:endParaRPr>
                    </a:p>
                  </a:txBody>
                  <a:tcPr marL="54023" marR="54023" marT="0" marB="0">
                    <a:solidFill>
                      <a:schemeClr val="accent1">
                        <a:lumMod val="75000"/>
                      </a:schemeClr>
                    </a:solidFill>
                  </a:tcPr>
                </a:tc>
                <a:tc>
                  <a:txBody>
                    <a:bodyPr/>
                    <a:lstStyle/>
                    <a:p>
                      <a:pPr algn="just">
                        <a:lnSpc>
                          <a:spcPct val="110000"/>
                        </a:lnSpc>
                        <a:spcAft>
                          <a:spcPts val="0"/>
                        </a:spcAft>
                      </a:pPr>
                      <a:r>
                        <a:rPr lang="uk-UA" sz="2000" kern="1200" dirty="0" smtClean="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лабораторних робіт, перевірка виконання завдань модульного контролю, екзамен</a:t>
                      </a:r>
                      <a:endParaRPr lang="uk-UA" sz="2000" kern="1200" dirty="0">
                        <a:solidFill>
                          <a:schemeClr val="dk1"/>
                        </a:solidFill>
                        <a:effectLst/>
                        <a:latin typeface="Vollkorn" panose="020B0604020202020204" charset="0"/>
                        <a:ea typeface="Vollkorn" panose="020B0604020202020204" charset="0"/>
                        <a:cs typeface="+mn-cs"/>
                      </a:endParaRPr>
                    </a:p>
                  </a:txBody>
                  <a:tcPr marL="54023" marR="54023" marT="0" marB="0"/>
                </a:tc>
                <a:extLst>
                  <a:ext uri="{0D108BD9-81ED-4DB2-BD59-A6C34878D82A}">
                    <a16:rowId xmlns:a16="http://schemas.microsoft.com/office/drawing/2014/main" xmlns="" val="1254530270"/>
                  </a:ext>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219200" y="419100"/>
            <a:ext cx="15316200" cy="7571303"/>
          </a:xfrm>
          <a:prstGeom prst="rect">
            <a:avLst/>
          </a:prstGeom>
        </p:spPr>
        <p:txBody>
          <a:bodyPr wrap="square" lIns="0" tIns="0" rIns="0" bIns="0" rtlCol="0" anchor="t">
            <a:spAutoFit/>
          </a:bodyPr>
          <a:lstStyle/>
          <a:p>
            <a:pPr algn="ctr"/>
            <a:r>
              <a:rPr lang="uk-UA" sz="30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endParaRPr lang="uk-UA" sz="3000" dirty="0">
              <a:solidFill>
                <a:schemeClr val="accent1">
                  <a:lumMod val="50000"/>
                </a:schemeClr>
              </a:solidFill>
              <a:latin typeface="Vollkorn" panose="020B0604020202020204" charset="0"/>
              <a:ea typeface="Vollkorn" panose="020B0604020202020204" charset="0"/>
            </a:endParaRPr>
          </a:p>
          <a:p>
            <a:pPr indent="261938" algn="just">
              <a:lnSpc>
                <a:spcPct val="120000"/>
              </a:lnSpc>
            </a:pPr>
            <a:r>
              <a:rPr lang="uk-UA" sz="3000" dirty="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 з навчальної дисципліни здійснюється відповідно до Положення про оцінювання результатів навчання здобувачів вищої освіти у Державному університеті «Житомирська політехніка» та розподілу балів, що наведений нижче.</a:t>
            </a:r>
          </a:p>
          <a:p>
            <a:pPr indent="261938" algn="just" fontAlgn="auto">
              <a:lnSpc>
                <a:spcPct val="120000"/>
              </a:lnSpc>
            </a:pPr>
            <a:r>
              <a:rPr lang="uk-UA" sz="3000" dirty="0">
                <a:solidFill>
                  <a:schemeClr val="accent1">
                    <a:lumMod val="50000"/>
                  </a:schemeClr>
                </a:solidFill>
                <a:latin typeface="Vollkorn" panose="020B0604020202020204" charset="0"/>
                <a:ea typeface="Vollkorn" panose="020B0604020202020204" charset="0"/>
              </a:rPr>
              <a:t>Система оцінювання результатів навчання здобувачів вищої освіти з навчальної дисципліни включає:</a:t>
            </a:r>
          </a:p>
          <a:p>
            <a:pPr indent="261938" algn="just" fontAlgn="auto">
              <a:lnSpc>
                <a:spcPct val="120000"/>
              </a:lnSpc>
            </a:pPr>
            <a:r>
              <a:rPr lang="uk-UA" sz="3000" dirty="0">
                <a:solidFill>
                  <a:schemeClr val="accent1">
                    <a:lumMod val="50000"/>
                  </a:schemeClr>
                </a:solidFill>
                <a:latin typeface="Vollkorn" panose="020B0604020202020204" charset="0"/>
                <a:ea typeface="Vollkorn" panose="020B0604020202020204" charset="0"/>
              </a:rPr>
              <a:t>‒ поточний, модульний та підсумковий контроль – для здобувачів денної форми навчання;</a:t>
            </a:r>
          </a:p>
          <a:p>
            <a:pPr indent="261938" algn="just" fontAlgn="auto">
              <a:lnSpc>
                <a:spcPct val="120000"/>
              </a:lnSpc>
            </a:pPr>
            <a:r>
              <a:rPr lang="uk-UA" sz="3000" dirty="0" smtClean="0">
                <a:solidFill>
                  <a:schemeClr val="accent1">
                    <a:lumMod val="50000"/>
                  </a:schemeClr>
                </a:solidFill>
                <a:latin typeface="Vollkorn" panose="020B0604020202020204" charset="0"/>
                <a:ea typeface="Vollkorn" panose="020B0604020202020204" charset="0"/>
              </a:rPr>
              <a:t>Поточний </a:t>
            </a:r>
            <a:r>
              <a:rPr lang="uk-UA" sz="3000" dirty="0">
                <a:solidFill>
                  <a:schemeClr val="accent1">
                    <a:lumMod val="50000"/>
                  </a:schemeClr>
                </a:solidFill>
                <a:latin typeface="Vollkorn" panose="020B0604020202020204" charset="0"/>
                <a:ea typeface="Vollkorn" panose="020B0604020202020204" charset="0"/>
              </a:rPr>
              <a:t>контроль проводиться для оцінювання рівня засвоєння знань, формування умінь і навичок здобувачів вищої освіти впродовж вивчення ними матеріалу модуля (змістових модулів) навчальної дисципліни. Поточний контроль здійснюється під час проведення навчальних занять.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219200" y="419100"/>
            <a:ext cx="15240000" cy="7617470"/>
          </a:xfrm>
          <a:prstGeom prst="rect">
            <a:avLst/>
          </a:prstGeom>
        </p:spPr>
        <p:txBody>
          <a:bodyPr wrap="square" lIns="0" tIns="0" rIns="0" bIns="0" rtlCol="0" anchor="t">
            <a:spAutoFit/>
          </a:bodyPr>
          <a:lstStyle/>
          <a:p>
            <a:pPr algn="ctr"/>
            <a:r>
              <a:rPr lang="uk-UA" sz="30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endParaRPr lang="ru-RU" sz="3000" dirty="0" smtClean="0">
              <a:solidFill>
                <a:schemeClr val="accent1">
                  <a:lumMod val="50000"/>
                </a:schemeClr>
              </a:solidFill>
              <a:latin typeface="Vollkorn" panose="020B0604020202020204" charset="0"/>
              <a:ea typeface="Vollkorn" panose="020B0604020202020204" charset="0"/>
            </a:endParaRPr>
          </a:p>
          <a:p>
            <a:pPr indent="261938" algn="just"/>
            <a:endParaRPr lang="uk-UA" sz="3000" dirty="0">
              <a:solidFill>
                <a:schemeClr val="accent1">
                  <a:lumMod val="50000"/>
                </a:schemeClr>
              </a:solidFill>
              <a:latin typeface="Vollkorn" panose="020B0604020202020204" charset="0"/>
              <a:ea typeface="Vollkorn" panose="020B0604020202020204" charset="0"/>
            </a:endParaRPr>
          </a:p>
          <a:p>
            <a:pPr indent="261938" algn="just" fontAlgn="auto">
              <a:lnSpc>
                <a:spcPct val="150000"/>
              </a:lnSpc>
            </a:pPr>
            <a:r>
              <a:rPr lang="uk-UA" sz="3000" dirty="0">
                <a:solidFill>
                  <a:schemeClr val="accent1">
                    <a:lumMod val="50000"/>
                  </a:schemeClr>
                </a:solidFill>
                <a:latin typeface="Vollkorn" panose="020B0604020202020204" charset="0"/>
                <a:ea typeface="Vollkorn" panose="020B0604020202020204" charset="0"/>
              </a:rPr>
              <a:t>Модульний контроль проводиться з метою оцінювання результатів навчання здобувачів вищої освіти за модуль (змістові модулі) навчальної дисципліни. Модульний контроль проводиться під час навчального заняття після завершення вивчення матеріалу модуля (змістових модулів) навчальної дисципліни. Модульний контроль здійснюється у формі написання модульної контрольної роботи.</a:t>
            </a:r>
          </a:p>
          <a:p>
            <a:pPr indent="261938" algn="just">
              <a:lnSpc>
                <a:spcPct val="150000"/>
              </a:lnSpc>
            </a:pPr>
            <a:r>
              <a:rPr lang="uk-UA" sz="3000" dirty="0">
                <a:solidFill>
                  <a:schemeClr val="accent1">
                    <a:lumMod val="50000"/>
                  </a:schemeClr>
                </a:solidFill>
                <a:latin typeface="Vollkorn" panose="020B0604020202020204" charset="0"/>
                <a:ea typeface="Vollkorn" panose="020B0604020202020204" charset="0"/>
              </a:rPr>
              <a:t>Підсумковий контроль проводиться для підсумкового оцінювання результатів навчання здобувачів вищої освіти з навчальної дисципліни. Підсумковий контроль здійснюється після завершення вивчення навчальної дисципліни або наприкінці семестру. Підсумковий контроль проводиться у формі екзамену.</a:t>
            </a:r>
            <a:endParaRPr lang="en-US"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25073221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414</TotalTime>
  <Words>1151</Words>
  <Application>Microsoft Office PowerPoint</Application>
  <PresentationFormat>Произвольный</PresentationFormat>
  <Paragraphs>251</Paragraphs>
  <Slides>15</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15</vt:i4>
      </vt:variant>
    </vt:vector>
  </HeadingPairs>
  <TitlesOfParts>
    <vt:vector size="23" baseType="lpstr">
      <vt:lpstr>SimSun</vt:lpstr>
      <vt:lpstr>Vollkorn</vt:lpstr>
      <vt:lpstr>Calibri</vt:lpstr>
      <vt:lpstr>Times New Roman</vt:lpstr>
      <vt:lpstr>Vollkorn Italics</vt:lpstr>
      <vt:lpstr>Vollkorn 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ЦИФРОВІ ТЕХНОЛОГІЇ, ТРАНФЕРТ ТЕХНОЛОГІЙ ТА ОСОБИСТА ІНФОРМАЦІЙНА БЕЗПЕКА ДОСЛІДНИКА</dc:title>
  <dc:creator>1</dc:creator>
  <cp:lastModifiedBy>User</cp:lastModifiedBy>
  <cp:revision>30</cp:revision>
  <dcterms:created xsi:type="dcterms:W3CDTF">2006-08-16T00:00:00Z</dcterms:created>
  <dcterms:modified xsi:type="dcterms:W3CDTF">2025-03-05T22:16:13Z</dcterms:modified>
  <dc:identifier>DAGCUslPLi8</dc:identifier>
</cp:coreProperties>
</file>