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74" r:id="rId4"/>
    <p:sldId id="271" r:id="rId5"/>
    <p:sldId id="259" r:id="rId6"/>
    <p:sldId id="260" r:id="rId7"/>
    <p:sldId id="261" r:id="rId8"/>
    <p:sldId id="263" r:id="rId9"/>
    <p:sldId id="277" r:id="rId10"/>
    <p:sldId id="264" r:id="rId11"/>
    <p:sldId id="272" r:id="rId12"/>
    <p:sldId id="268" r:id="rId13"/>
    <p:sldId id="266" r:id="rId14"/>
    <p:sldId id="273" r:id="rId15"/>
    <p:sldId id="269" r:id="rId16"/>
  </p:sldIdLst>
  <p:sldSz cx="18288000" cy="10287000"/>
  <p:notesSz cx="6858000" cy="9144000"/>
  <p:embeddedFontLst>
    <p:embeddedFont>
      <p:font typeface="SimSun" panose="02010600030101010101" pitchFamily="2" charset="-122"/>
      <p:regular r:id="rId18"/>
    </p:embeddedFont>
    <p:embeddedFont>
      <p:font typeface="Vollkorn" panose="020B0604020202020204" charset="0"/>
      <p:regular r:id="rId19"/>
    </p:embeddedFont>
    <p:embeddedFont>
      <p:font typeface="Calibri" panose="020F0502020204030204" pitchFamily="34" charset="0"/>
      <p:regular r:id="rId20"/>
      <p:bold r:id="rId21"/>
      <p:italic r:id="rId22"/>
      <p:boldItalic r:id="rId23"/>
    </p:embeddedFont>
    <p:embeddedFont>
      <p:font typeface="Vollkorn Italics" panose="020B0604020202020204" charset="0"/>
      <p:regular r:id="rId24"/>
    </p:embeddedFont>
    <p:embeddedFont>
      <p:font typeface="Vollkorn 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3" autoAdjust="0"/>
    <p:restoredTop sz="94622" autoAdjust="0"/>
  </p:normalViewPr>
  <p:slideViewPr>
    <p:cSldViewPr>
      <p:cViewPr>
        <p:scale>
          <a:sx n="50" d="100"/>
          <a:sy n="50" d="100"/>
        </p:scale>
        <p:origin x="-270" y="7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EFBB5-E6BD-41EF-9A6C-4898AE6BC8E1}" type="datetimeFigureOut">
              <a:rPr lang="uk-UA" smtClean="0"/>
              <a:t>05.03.2025</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92D6C-C0A9-429E-91CA-FAFE545D81CB}" type="slidenum">
              <a:rPr lang="uk-UA" smtClean="0"/>
              <a:t>‹#›</a:t>
            </a:fld>
            <a:endParaRPr lang="uk-UA"/>
          </a:p>
        </p:txBody>
      </p:sp>
    </p:spTree>
    <p:extLst>
      <p:ext uri="{BB962C8B-B14F-4D97-AF65-F5344CB8AC3E}">
        <p14:creationId xmlns:p14="http://schemas.microsoft.com/office/powerpoint/2010/main" val="311844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1D392D6C-C0A9-429E-91CA-FAFE545D81CB}" type="slidenum">
              <a:rPr lang="uk-UA" smtClean="0"/>
              <a:t>1</a:t>
            </a:fld>
            <a:endParaRPr lang="uk-UA"/>
          </a:p>
        </p:txBody>
      </p:sp>
    </p:spTree>
    <p:extLst>
      <p:ext uri="{BB962C8B-B14F-4D97-AF65-F5344CB8AC3E}">
        <p14:creationId xmlns:p14="http://schemas.microsoft.com/office/powerpoint/2010/main" val="424483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1D392D6C-C0A9-429E-91CA-FAFE545D81CB}" type="slidenum">
              <a:rPr lang="uk-UA" smtClean="0"/>
              <a:t>4</a:t>
            </a:fld>
            <a:endParaRPr lang="uk-UA"/>
          </a:p>
        </p:txBody>
      </p:sp>
    </p:spTree>
    <p:extLst>
      <p:ext uri="{BB962C8B-B14F-4D97-AF65-F5344CB8AC3E}">
        <p14:creationId xmlns:p14="http://schemas.microsoft.com/office/powerpoint/2010/main" val="3790983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TextBox 3"/>
          <p:cNvSpPr txBox="1"/>
          <p:nvPr/>
        </p:nvSpPr>
        <p:spPr>
          <a:xfrm>
            <a:off x="0" y="1790700"/>
            <a:ext cx="18288000" cy="6149119"/>
          </a:xfrm>
          <a:prstGeom prst="rect">
            <a:avLst/>
          </a:prstGeom>
        </p:spPr>
        <p:txBody>
          <a:bodyPr wrap="square" lIns="0" tIns="0" rIns="0" bIns="0" rtlCol="0" anchor="t">
            <a:spAutoFit/>
          </a:bodyPr>
          <a:lstStyle/>
          <a:p>
            <a:pPr algn="ctr">
              <a:lnSpc>
                <a:spcPts val="7128"/>
              </a:lnSpc>
            </a:pPr>
            <a:r>
              <a:rPr lang="uk-UA" sz="5400" spc="-46" dirty="0" smtClean="0">
                <a:solidFill>
                  <a:srgbClr val="FFFFFF"/>
                </a:solidFill>
                <a:latin typeface="Vollkorn Bold"/>
              </a:rPr>
              <a:t>ПОТЕНЦІАЛИ ЯДЕРНИХ ДЕРЖАВ ТА ЇХ ВПЛИВ НА ГЕОПОЛІТИЧНУ ТА НАЦІОНАЛЬНУ БЕЗПЕКИ</a:t>
            </a:r>
            <a:r>
              <a:rPr lang="uk-UA" sz="2000" spc="-46" dirty="0" smtClean="0">
                <a:solidFill>
                  <a:srgbClr val="FFFFFF"/>
                </a:solidFill>
                <a:latin typeface="Vollkorn Bold"/>
              </a:rPr>
              <a:t/>
            </a:r>
            <a:br>
              <a:rPr lang="uk-UA" sz="2000" spc="-46" dirty="0" smtClean="0">
                <a:solidFill>
                  <a:srgbClr val="FFFFFF"/>
                </a:solidFill>
                <a:latin typeface="Vollkorn Bold"/>
              </a:rPr>
            </a:br>
            <a:endParaRPr lang="uk-UA" sz="2000" spc="-23" dirty="0" smtClean="0">
              <a:solidFill>
                <a:srgbClr val="FFFFFF"/>
              </a:solidFill>
              <a:latin typeface="Vollkorn Bold"/>
            </a:endParaRPr>
          </a:p>
          <a:p>
            <a:pPr algn="ctr">
              <a:lnSpc>
                <a:spcPct val="80000"/>
              </a:lnSpc>
            </a:pPr>
            <a:r>
              <a:rPr lang="en-US" sz="5940" spc="-23" dirty="0" smtClean="0">
                <a:solidFill>
                  <a:srgbClr val="FFFFFF"/>
                </a:solidFill>
                <a:latin typeface="Vollkorn Bold"/>
              </a:rPr>
              <a:t>(</a:t>
            </a:r>
            <a:r>
              <a:rPr lang="en-US" sz="5940" spc="-23" dirty="0">
                <a:solidFill>
                  <a:srgbClr val="FFFFFF"/>
                </a:solidFill>
                <a:latin typeface="Vollkorn Bold"/>
              </a:rPr>
              <a:t>0) </a:t>
            </a:r>
            <a:r>
              <a:rPr lang="en-US" sz="5940" spc="-23" dirty="0" err="1">
                <a:solidFill>
                  <a:srgbClr val="FFFFFF"/>
                </a:solidFill>
                <a:latin typeface="Vollkorn Bold"/>
              </a:rPr>
              <a:t>Вступ</a:t>
            </a:r>
            <a:r>
              <a:rPr lang="en-US" sz="5940" spc="-23" dirty="0">
                <a:solidFill>
                  <a:srgbClr val="FFFFFF"/>
                </a:solidFill>
                <a:latin typeface="Vollkorn Bold"/>
              </a:rPr>
              <a:t> </a:t>
            </a:r>
            <a:r>
              <a:rPr lang="en-US" sz="5940" spc="-23" dirty="0" err="1">
                <a:solidFill>
                  <a:srgbClr val="FFFFFF"/>
                </a:solidFill>
                <a:latin typeface="Vollkorn Bold"/>
              </a:rPr>
              <a:t>до</a:t>
            </a:r>
            <a:r>
              <a:rPr lang="en-US" sz="5940" spc="-23" dirty="0">
                <a:solidFill>
                  <a:srgbClr val="FFFFFF"/>
                </a:solidFill>
                <a:latin typeface="Vollkorn Bold"/>
              </a:rPr>
              <a:t> </a:t>
            </a:r>
            <a:r>
              <a:rPr lang="en-US" sz="5940" spc="-23" dirty="0" err="1">
                <a:solidFill>
                  <a:srgbClr val="FFFFFF"/>
                </a:solidFill>
                <a:latin typeface="Vollkorn Bold"/>
              </a:rPr>
              <a:t>дисципліни</a:t>
            </a:r>
            <a:endParaRPr lang="en-US" sz="5940" spc="-23" dirty="0">
              <a:solidFill>
                <a:srgbClr val="FFFFFF"/>
              </a:solidFill>
              <a:latin typeface="Vollkorn Bold"/>
            </a:endParaRPr>
          </a:p>
          <a:p>
            <a:pPr algn="ctr">
              <a:lnSpc>
                <a:spcPct val="80000"/>
              </a:lnSpc>
            </a:pPr>
            <a:endParaRPr lang="uk-UA" sz="4000" spc="-23" dirty="0" smtClean="0">
              <a:solidFill>
                <a:srgbClr val="FFFFFF"/>
              </a:solidFill>
              <a:latin typeface="Vollkorn Bold"/>
            </a:endParaRPr>
          </a:p>
          <a:p>
            <a:pPr algn="ctr">
              <a:lnSpc>
                <a:spcPct val="80000"/>
              </a:lnSpc>
            </a:pPr>
            <a:r>
              <a:rPr lang="en-US" sz="5940" spc="-23" dirty="0" err="1" smtClean="0">
                <a:solidFill>
                  <a:srgbClr val="FFFFFF"/>
                </a:solidFill>
                <a:latin typeface="Vollkorn"/>
              </a:rPr>
              <a:t>доктор</a:t>
            </a:r>
            <a:r>
              <a:rPr lang="en-US" sz="5940" spc="-23" dirty="0" smtClean="0">
                <a:solidFill>
                  <a:srgbClr val="FFFFFF"/>
                </a:solidFill>
                <a:latin typeface="Vollkorn"/>
              </a:rPr>
              <a:t> </a:t>
            </a:r>
            <a:r>
              <a:rPr lang="en-US" sz="5940" spc="-23" dirty="0" err="1">
                <a:solidFill>
                  <a:srgbClr val="FFFFFF"/>
                </a:solidFill>
                <a:latin typeface="Vollkorn"/>
              </a:rPr>
              <a:t>економічних</a:t>
            </a:r>
            <a:r>
              <a:rPr lang="en-US" sz="5940" spc="-23" dirty="0">
                <a:solidFill>
                  <a:srgbClr val="FFFFFF"/>
                </a:solidFill>
                <a:latin typeface="Vollkorn"/>
              </a:rPr>
              <a:t> </a:t>
            </a:r>
            <a:r>
              <a:rPr lang="en-US" sz="5940" spc="-23" dirty="0" err="1" smtClean="0">
                <a:solidFill>
                  <a:srgbClr val="FFFFFF"/>
                </a:solidFill>
                <a:latin typeface="Vollkorn"/>
              </a:rPr>
              <a:t>наук</a:t>
            </a:r>
            <a:r>
              <a:rPr lang="uk-UA" sz="5940" spc="-23" dirty="0" smtClean="0">
                <a:solidFill>
                  <a:srgbClr val="FFFFFF"/>
                </a:solidFill>
                <a:latin typeface="Vollkorn"/>
              </a:rPr>
              <a:t>, </a:t>
            </a:r>
          </a:p>
          <a:p>
            <a:pPr algn="ctr">
              <a:lnSpc>
                <a:spcPct val="80000"/>
              </a:lnSpc>
            </a:pPr>
            <a:r>
              <a:rPr lang="uk-UA" sz="5940" spc="-23" dirty="0" smtClean="0">
                <a:solidFill>
                  <a:srgbClr val="FFFFFF"/>
                </a:solidFill>
                <a:latin typeface="Vollkorn"/>
              </a:rPr>
              <a:t>доктор наук</a:t>
            </a:r>
            <a:r>
              <a:rPr lang="en-US" sz="5940" spc="-23" dirty="0" smtClean="0">
                <a:solidFill>
                  <a:srgbClr val="FFFFFF"/>
                </a:solidFill>
                <a:latin typeface="Vollkorn"/>
              </a:rPr>
              <a:t> </a:t>
            </a:r>
            <a:r>
              <a:rPr lang="uk-UA" sz="5940" spc="-23" dirty="0" smtClean="0">
                <a:solidFill>
                  <a:srgbClr val="FFFFFF"/>
                </a:solidFill>
                <a:latin typeface="Vollkorn"/>
              </a:rPr>
              <a:t>з державного управління</a:t>
            </a:r>
            <a:r>
              <a:rPr lang="en-US" sz="5940" spc="-23" dirty="0" smtClean="0">
                <a:solidFill>
                  <a:srgbClr val="FFFFFF"/>
                </a:solidFill>
                <a:latin typeface="Vollkorn"/>
              </a:rPr>
              <a:t>, </a:t>
            </a:r>
            <a:r>
              <a:rPr lang="uk-UA" sz="5940" spc="-23" dirty="0" smtClean="0">
                <a:solidFill>
                  <a:srgbClr val="FFFFFF"/>
                </a:solidFill>
                <a:latin typeface="Vollkorn"/>
              </a:rPr>
              <a:t>професор</a:t>
            </a:r>
            <a:r>
              <a:rPr lang="uk-UA" sz="5940" spc="-23" dirty="0" smtClean="0">
                <a:solidFill>
                  <a:srgbClr val="FFFFFF"/>
                </a:solidFill>
                <a:latin typeface="Vollkorn"/>
              </a:rPr>
              <a:t/>
            </a:r>
            <a:br>
              <a:rPr lang="uk-UA" sz="5940" spc="-23" dirty="0" smtClean="0">
                <a:solidFill>
                  <a:srgbClr val="FFFFFF"/>
                </a:solidFill>
                <a:latin typeface="Vollkorn"/>
              </a:rPr>
            </a:br>
            <a:r>
              <a:rPr lang="uk-UA" sz="5940" spc="-23" dirty="0" smtClean="0">
                <a:solidFill>
                  <a:srgbClr val="FFFFFF"/>
                </a:solidFill>
                <a:latin typeface="Vollkorn"/>
              </a:rPr>
              <a:t>Грицишен </a:t>
            </a:r>
            <a:r>
              <a:rPr lang="uk-UA" sz="5940" spc="-23" dirty="0" err="1" smtClean="0">
                <a:solidFill>
                  <a:srgbClr val="FFFFFF"/>
                </a:solidFill>
                <a:latin typeface="Vollkorn"/>
              </a:rPr>
              <a:t>Димитрій</a:t>
            </a:r>
            <a:endParaRPr lang="en-US" sz="5940" spc="-23" dirty="0">
              <a:solidFill>
                <a:srgbClr val="FFFFFF"/>
              </a:solidFill>
              <a:latin typeface="Vollkor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9" name="Rectangle 2"/>
          <p:cNvSpPr>
            <a:spLocks noChangeArrowheads="1"/>
          </p:cNvSpPr>
          <p:nvPr/>
        </p:nvSpPr>
        <p:spPr bwMode="auto">
          <a:xfrm>
            <a:off x="2488602" y="142101"/>
            <a:ext cx="133107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uk-UA" altLang="zh-CN" sz="3000" spc="-20" dirty="0">
                <a:solidFill>
                  <a:srgbClr val="17375E"/>
                </a:solidFill>
                <a:latin typeface="Vollkorn Bold"/>
              </a:rPr>
              <a:t>Розподіл балів</a:t>
            </a:r>
            <a:r>
              <a:rPr kumimoji="0" lang="uk-UA" altLang="zh-CN" sz="3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uk-UA" altLang="zh-CN" sz="3000" spc="-20" dirty="0">
                <a:solidFill>
                  <a:srgbClr val="17375E"/>
                </a:solidFill>
                <a:latin typeface="Vollkorn Bold"/>
              </a:rPr>
              <a:t>з навчальної</a:t>
            </a:r>
            <a:r>
              <a:rPr kumimoji="0" lang="uk-UA" altLang="zh-CN" sz="3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uk-UA" altLang="zh-CN" sz="3000" spc="-20" dirty="0">
                <a:solidFill>
                  <a:srgbClr val="17375E"/>
                </a:solidFill>
                <a:latin typeface="Vollkorn Bold"/>
              </a:rPr>
              <a:t>дисципліни</a:t>
            </a:r>
          </a:p>
        </p:txBody>
      </p:sp>
      <p:sp>
        <p:nvSpPr>
          <p:cNvPr id="11" name="Rectangle 3"/>
          <p:cNvSpPr>
            <a:spLocks noChangeArrowheads="1"/>
          </p:cNvSpPr>
          <p:nvPr/>
        </p:nvSpPr>
        <p:spPr bwMode="auto">
          <a:xfrm>
            <a:off x="609598" y="2705100"/>
            <a:ext cx="16535400"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uk-UA" altLang="zh-CN" sz="3000" spc="-20" dirty="0">
                <a:solidFill>
                  <a:srgbClr val="17375E"/>
                </a:solidFill>
                <a:latin typeface="Vollkorn Bold"/>
              </a:rPr>
              <a:t>Розподіл</a:t>
            </a:r>
            <a:r>
              <a:rPr kumimoji="0" lang="uk-UA" altLang="zh-CN" sz="3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uk-UA" altLang="zh-CN" sz="3000" spc="-20" dirty="0">
                <a:solidFill>
                  <a:srgbClr val="17375E"/>
                </a:solidFill>
                <a:latin typeface="Vollkorn Bold"/>
              </a:rPr>
              <a:t>балів</a:t>
            </a:r>
            <a:r>
              <a:rPr kumimoji="0" lang="uk-UA" altLang="zh-CN" sz="3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lang="uk-UA" altLang="zh-CN" sz="3000" spc="-20" dirty="0">
                <a:solidFill>
                  <a:srgbClr val="17375E"/>
                </a:solidFill>
                <a:latin typeface="Vollkorn Bold"/>
              </a:rPr>
              <a:t>за виконання завдань поточного контролю</a:t>
            </a:r>
          </a:p>
        </p:txBody>
      </p:sp>
      <p:graphicFrame>
        <p:nvGraphicFramePr>
          <p:cNvPr id="3" name="Таблица 2"/>
          <p:cNvGraphicFramePr>
            <a:graphicFrameLocks noGrp="1"/>
          </p:cNvGraphicFramePr>
          <p:nvPr>
            <p:extLst>
              <p:ext uri="{D42A27DB-BD31-4B8C-83A1-F6EECF244321}">
                <p14:modId xmlns:p14="http://schemas.microsoft.com/office/powerpoint/2010/main" val="4236131731"/>
              </p:ext>
            </p:extLst>
          </p:nvPr>
        </p:nvGraphicFramePr>
        <p:xfrm>
          <a:off x="2488602" y="696099"/>
          <a:ext cx="13208598" cy="1451610"/>
        </p:xfrm>
        <a:graphic>
          <a:graphicData uri="http://schemas.openxmlformats.org/drawingml/2006/table">
            <a:tbl>
              <a:tblPr firstRow="1" firstCol="1" bandRow="1">
                <a:tableStyleId>{5C22544A-7EE6-4342-B048-85BDC9FD1C3A}</a:tableStyleId>
              </a:tblPr>
              <a:tblGrid>
                <a:gridCol w="9246198"/>
                <a:gridCol w="3962400"/>
              </a:tblGrid>
              <a:tr h="0">
                <a:tc>
                  <a:txBody>
                    <a:bodyPr/>
                    <a:lstStyle/>
                    <a:p>
                      <a:pPr algn="ctr">
                        <a:lnSpc>
                          <a:spcPct val="95000"/>
                        </a:lnSpc>
                        <a:spcAft>
                          <a:spcPts val="0"/>
                        </a:spcAft>
                      </a:pPr>
                      <a:r>
                        <a:rPr lang="uk-UA" sz="2000" dirty="0">
                          <a:effectLst/>
                          <a:latin typeface="Vollkorn" panose="020B0604020202020204" charset="0"/>
                          <a:ea typeface="Vollkorn" panose="020B0604020202020204" charset="0"/>
                        </a:rPr>
                        <a:t>Види робіт здобувача вищої освіти</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Кількість балів за семестр</a:t>
                      </a:r>
                    </a:p>
                  </a:txBody>
                  <a:tcPr marL="68580" marR="68580" marT="0" marB="0" anchor="ctr"/>
                </a:tc>
              </a:tr>
              <a:tr h="0">
                <a:tc gridSpan="2">
                  <a:txBody>
                    <a:bodyPr/>
                    <a:lstStyle/>
                    <a:p>
                      <a:pPr algn="ctr" fontAlgn="auto">
                        <a:lnSpc>
                          <a:spcPct val="95000"/>
                        </a:lnSpc>
                        <a:spcAft>
                          <a:spcPts val="0"/>
                        </a:spcAft>
                      </a:pPr>
                      <a:r>
                        <a:rPr lang="uk-UA" sz="2000" dirty="0">
                          <a:effectLst/>
                          <a:latin typeface="Vollkorn" panose="020B0604020202020204" charset="0"/>
                          <a:ea typeface="Vollkorn" panose="020B0604020202020204" charset="0"/>
                        </a:rPr>
                        <a:t>Для здобувача денної форми навчання</a:t>
                      </a:r>
                    </a:p>
                  </a:txBody>
                  <a:tcPr marL="68580" marR="68580" marT="0" marB="0" anchor="ctr"/>
                </a:tc>
                <a:tc hMerge="1">
                  <a:txBody>
                    <a:bodyPr/>
                    <a:lstStyle/>
                    <a:p>
                      <a:endParaRPr lang="uk-UA"/>
                    </a:p>
                  </a:txBody>
                  <a:tcPr/>
                </a:tc>
              </a:tr>
              <a:tr h="0">
                <a:tc>
                  <a:txBody>
                    <a:bodyPr/>
                    <a:lstStyle/>
                    <a:p>
                      <a:pPr algn="l">
                        <a:lnSpc>
                          <a:spcPct val="95000"/>
                        </a:lnSpc>
                        <a:spcAft>
                          <a:spcPts val="0"/>
                        </a:spcAft>
                      </a:pPr>
                      <a:r>
                        <a:rPr lang="uk-UA" sz="2000" dirty="0">
                          <a:effectLst/>
                          <a:latin typeface="Vollkorn" panose="020B0604020202020204" charset="0"/>
                          <a:ea typeface="Vollkorn" panose="020B0604020202020204" charset="0"/>
                        </a:rPr>
                        <a:t>Виконання завдань поточного контролю</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60</a:t>
                      </a:r>
                    </a:p>
                  </a:txBody>
                  <a:tcPr marL="68580" marR="68580" marT="0" marB="0" anchor="ctr"/>
                </a:tc>
              </a:tr>
              <a:tr h="0">
                <a:tc>
                  <a:txBody>
                    <a:bodyPr/>
                    <a:lstStyle/>
                    <a:p>
                      <a:pPr algn="l">
                        <a:lnSpc>
                          <a:spcPct val="95000"/>
                        </a:lnSpc>
                        <a:spcAft>
                          <a:spcPts val="0"/>
                        </a:spcAft>
                      </a:pPr>
                      <a:r>
                        <a:rPr lang="uk-UA" sz="2000">
                          <a:effectLst/>
                          <a:latin typeface="Vollkorn" panose="020B0604020202020204" charset="0"/>
                          <a:ea typeface="Vollkorn" panose="020B0604020202020204" charset="0"/>
                        </a:rPr>
                        <a:t>Виконання завдань модульного або підсумкового контролю</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40</a:t>
                      </a:r>
                    </a:p>
                  </a:txBody>
                  <a:tcPr marL="68580" marR="68580" marT="0" marB="0" anchor="ctr"/>
                </a:tc>
              </a:tr>
              <a:tr h="0">
                <a:tc>
                  <a:txBody>
                    <a:bodyPr/>
                    <a:lstStyle/>
                    <a:p>
                      <a:pPr algn="just">
                        <a:lnSpc>
                          <a:spcPct val="95000"/>
                        </a:lnSpc>
                        <a:spcAft>
                          <a:spcPts val="0"/>
                        </a:spcAft>
                      </a:pPr>
                      <a:r>
                        <a:rPr lang="uk-UA" sz="2000">
                          <a:effectLst/>
                          <a:latin typeface="Vollkorn" panose="020B0604020202020204" charset="0"/>
                          <a:ea typeface="Vollkorn" panose="020B0604020202020204" charset="0"/>
                        </a:rPr>
                        <a:t>Підсумкова семестрова оцінка</a:t>
                      </a:r>
                    </a:p>
                  </a:txBody>
                  <a:tcPr marL="68580" marR="68580" marT="0" marB="0" anchor="ctr"/>
                </a:tc>
                <a:tc>
                  <a:txBody>
                    <a:bodyPr/>
                    <a:lstStyle/>
                    <a:p>
                      <a:pPr algn="ctr">
                        <a:lnSpc>
                          <a:spcPct val="95000"/>
                        </a:lnSpc>
                        <a:spcAft>
                          <a:spcPts val="0"/>
                        </a:spcAft>
                      </a:pPr>
                      <a:r>
                        <a:rPr lang="uk-UA" sz="2000" b="1" dirty="0">
                          <a:effectLst/>
                          <a:latin typeface="Vollkorn" panose="020B0604020202020204" charset="0"/>
                          <a:ea typeface="Vollkorn" panose="020B0604020202020204" charset="0"/>
                        </a:rPr>
                        <a:t>100</a:t>
                      </a:r>
                    </a:p>
                  </a:txBody>
                  <a:tcPr marL="68580" marR="68580" marT="0" marB="0" anchor="ct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3313792382"/>
              </p:ext>
            </p:extLst>
          </p:nvPr>
        </p:nvGraphicFramePr>
        <p:xfrm>
          <a:off x="2488602" y="3293885"/>
          <a:ext cx="13208597" cy="2320290"/>
        </p:xfrm>
        <a:graphic>
          <a:graphicData uri="http://schemas.openxmlformats.org/drawingml/2006/table">
            <a:tbl>
              <a:tblPr firstRow="1" firstCol="1" bandRow="1">
                <a:tableStyleId>{5C22544A-7EE6-4342-B048-85BDC9FD1C3A}</a:tableStyleId>
              </a:tblPr>
              <a:tblGrid>
                <a:gridCol w="9246198"/>
                <a:gridCol w="1981200"/>
                <a:gridCol w="1981199"/>
              </a:tblGrid>
              <a:tr h="0">
                <a:tc rowSpan="2">
                  <a:txBody>
                    <a:bodyPr/>
                    <a:lstStyle/>
                    <a:p>
                      <a:pPr algn="ctr">
                        <a:lnSpc>
                          <a:spcPct val="95000"/>
                        </a:lnSpc>
                        <a:spcAft>
                          <a:spcPts val="0"/>
                        </a:spcAft>
                      </a:pPr>
                      <a:r>
                        <a:rPr lang="uk-UA" sz="2000" dirty="0">
                          <a:effectLst/>
                          <a:latin typeface="Vollkorn" panose="020B0604020202020204" charset="0"/>
                          <a:ea typeface="Vollkorn" panose="020B0604020202020204" charset="0"/>
                        </a:rPr>
                        <a:t>Види робіт здобувача вищої освіти</a:t>
                      </a:r>
                    </a:p>
                  </a:txBody>
                  <a:tcPr marL="68580" marR="68580" marT="0" marB="0" anchor="ctr"/>
                </a:tc>
                <a:tc gridSpan="2">
                  <a:txBody>
                    <a:bodyPr/>
                    <a:lstStyle/>
                    <a:p>
                      <a:pPr algn="ctr">
                        <a:lnSpc>
                          <a:spcPct val="95000"/>
                        </a:lnSpc>
                        <a:spcAft>
                          <a:spcPts val="0"/>
                        </a:spcAft>
                      </a:pPr>
                      <a:r>
                        <a:rPr lang="uk-UA" sz="2000" dirty="0">
                          <a:effectLst/>
                          <a:latin typeface="Vollkorn" panose="020B0604020202020204" charset="0"/>
                          <a:ea typeface="Vollkorn" panose="020B0604020202020204" charset="0"/>
                        </a:rPr>
                        <a:t>Кількість балів за семестр</a:t>
                      </a:r>
                    </a:p>
                  </a:txBody>
                  <a:tcPr marL="68580" marR="68580" marT="0" marB="0" anchor="ctr"/>
                </a:tc>
                <a:tc hMerge="1">
                  <a:txBody>
                    <a:bodyPr/>
                    <a:lstStyle/>
                    <a:p>
                      <a:endParaRPr lang="uk-UA"/>
                    </a:p>
                  </a:txBody>
                  <a:tcPr/>
                </a:tc>
              </a:tr>
              <a:tr h="0">
                <a:tc vMerge="1">
                  <a:txBody>
                    <a:bodyPr/>
                    <a:lstStyle/>
                    <a:p>
                      <a:endParaRPr lang="uk-UA"/>
                    </a:p>
                  </a:txBody>
                  <a:tcPr/>
                </a:tc>
                <a:tc>
                  <a:txBody>
                    <a:bodyPr/>
                    <a:lstStyle/>
                    <a:p>
                      <a:pPr algn="ctr" fontAlgn="auto">
                        <a:lnSpc>
                          <a:spcPct val="95000"/>
                        </a:lnSpc>
                        <a:spcAft>
                          <a:spcPts val="0"/>
                        </a:spcAft>
                      </a:pPr>
                      <a:r>
                        <a:rPr lang="uk-UA" sz="2000">
                          <a:effectLst/>
                          <a:latin typeface="Vollkorn" panose="020B0604020202020204" charset="0"/>
                          <a:ea typeface="Vollkorn" panose="020B0604020202020204" charset="0"/>
                        </a:rPr>
                        <a:t>денна форма</a:t>
                      </a:r>
                    </a:p>
                  </a:txBody>
                  <a:tcPr marL="68580" marR="68580" marT="0" marB="0" anchor="ctr"/>
                </a:tc>
                <a:tc>
                  <a:txBody>
                    <a:bodyPr/>
                    <a:lstStyle/>
                    <a:p>
                      <a:pPr algn="ctr" fontAlgn="auto">
                        <a:lnSpc>
                          <a:spcPct val="95000"/>
                        </a:lnSpc>
                        <a:spcAft>
                          <a:spcPts val="0"/>
                        </a:spcAft>
                      </a:pPr>
                      <a:r>
                        <a:rPr lang="uk-UA" sz="2000">
                          <a:effectLst/>
                          <a:latin typeface="Vollkorn" panose="020B0604020202020204" charset="0"/>
                          <a:ea typeface="Vollkorn" panose="020B0604020202020204" charset="0"/>
                        </a:rPr>
                        <a:t>заочна форма</a:t>
                      </a:r>
                    </a:p>
                  </a:txBody>
                  <a:tcPr marL="68580" marR="68580" marT="0" marB="0"/>
                </a:tc>
              </a:tr>
              <a:tr h="0">
                <a:tc>
                  <a:txBody>
                    <a:bodyPr/>
                    <a:lstStyle/>
                    <a:p>
                      <a:pPr algn="just">
                        <a:lnSpc>
                          <a:spcPct val="95000"/>
                        </a:lnSpc>
                        <a:spcAft>
                          <a:spcPts val="0"/>
                        </a:spcAft>
                      </a:pPr>
                      <a:r>
                        <a:rPr lang="uk-UA" sz="2000">
                          <a:effectLst/>
                          <a:latin typeface="Vollkorn" panose="020B0604020202020204" charset="0"/>
                          <a:ea typeface="Vollkorn" panose="020B0604020202020204" charset="0"/>
                        </a:rPr>
                        <a:t>Виконання завдань під час навчальних занять</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48</a:t>
                      </a:r>
                    </a:p>
                  </a:txBody>
                  <a:tcPr marL="68580" marR="68580" marT="0" marB="0" anchor="ctr"/>
                </a:tc>
                <a:tc>
                  <a:txBody>
                    <a:bodyPr/>
                    <a:lstStyle/>
                    <a:p>
                      <a:pPr algn="ctr">
                        <a:lnSpc>
                          <a:spcPct val="94000"/>
                        </a:lnSpc>
                        <a:spcAft>
                          <a:spcPts val="0"/>
                        </a:spcAft>
                      </a:pPr>
                      <a:r>
                        <a:rPr lang="uk-UA" sz="1200" dirty="0">
                          <a:effectLst/>
                          <a:latin typeface="Times New Roman" panose="02020603050405020304" pitchFamily="18" charset="0"/>
                          <a:ea typeface="Times New Roman" panose="02020603050405020304" pitchFamily="18" charset="0"/>
                        </a:rPr>
                        <a:t>–</a:t>
                      </a:r>
                      <a:endParaRPr lang="uk-UA" sz="1400" dirty="0">
                        <a:effectLst/>
                        <a:latin typeface="Times New Roman" panose="02020603050405020304" pitchFamily="18" charset="0"/>
                        <a:ea typeface="Times New Roman" panose="02020603050405020304" pitchFamily="18" charset="0"/>
                      </a:endParaRPr>
                    </a:p>
                  </a:txBody>
                  <a:tcPr marL="68580" marR="68580" marT="0" marB="0" anchor="ctr"/>
                </a:tc>
              </a:tr>
              <a:tr h="0">
                <a:tc>
                  <a:txBody>
                    <a:bodyPr/>
                    <a:lstStyle/>
                    <a:p>
                      <a:pPr algn="just">
                        <a:lnSpc>
                          <a:spcPct val="95000"/>
                        </a:lnSpc>
                        <a:spcAft>
                          <a:spcPts val="0"/>
                        </a:spcAft>
                      </a:pPr>
                      <a:r>
                        <a:rPr lang="uk-UA" sz="2000" dirty="0">
                          <a:effectLst/>
                          <a:latin typeface="Vollkorn" panose="020B0604020202020204" charset="0"/>
                          <a:ea typeface="Vollkorn" panose="020B0604020202020204" charset="0"/>
                        </a:rPr>
                        <a:t>Виконання та захист індивідуальних самостійних завдань</a:t>
                      </a:r>
                    </a:p>
                  </a:txBody>
                  <a:tcPr marL="68580" marR="68580" marT="0" marB="0" anchor="ctr"/>
                </a:tc>
                <a:tc>
                  <a:txBody>
                    <a:bodyPr/>
                    <a:lstStyle/>
                    <a:p>
                      <a:pPr algn="ctr">
                        <a:lnSpc>
                          <a:spcPct val="95000"/>
                        </a:lnSpc>
                        <a:spcAft>
                          <a:spcPts val="0"/>
                        </a:spcAft>
                      </a:pPr>
                      <a:r>
                        <a:rPr lang="uk-UA" sz="2000">
                          <a:effectLst/>
                          <a:latin typeface="Vollkorn" panose="020B0604020202020204" charset="0"/>
                          <a:ea typeface="Vollkorn" panose="020B0604020202020204" charset="0"/>
                        </a:rPr>
                        <a:t>12</a:t>
                      </a:r>
                    </a:p>
                  </a:txBody>
                  <a:tcPr marL="68580" marR="68580" marT="0" marB="0" anchor="ctr"/>
                </a:tc>
                <a:tc>
                  <a:txBody>
                    <a:bodyPr/>
                    <a:lstStyle/>
                    <a:p>
                      <a:pPr algn="ctr">
                        <a:lnSpc>
                          <a:spcPct val="94000"/>
                        </a:lnSpc>
                        <a:spcAft>
                          <a:spcPts val="0"/>
                        </a:spcAft>
                      </a:pPr>
                      <a:r>
                        <a:rPr lang="uk-UA" sz="1200">
                          <a:effectLst/>
                          <a:latin typeface="Times New Roman" panose="02020603050405020304" pitchFamily="18" charset="0"/>
                          <a:ea typeface="Times New Roman" panose="02020603050405020304" pitchFamily="18" charset="0"/>
                        </a:rPr>
                        <a:t>–</a:t>
                      </a:r>
                      <a:endParaRPr lang="uk-UA" sz="1400">
                        <a:effectLst/>
                        <a:latin typeface="Times New Roman" panose="02020603050405020304" pitchFamily="18" charset="0"/>
                        <a:ea typeface="Times New Roman" panose="02020603050405020304" pitchFamily="18" charset="0"/>
                      </a:endParaRPr>
                    </a:p>
                  </a:txBody>
                  <a:tcPr marL="68580" marR="68580" marT="0" marB="0" anchor="ctr"/>
                </a:tc>
              </a:tr>
              <a:tr h="0">
                <a:tc>
                  <a:txBody>
                    <a:bodyPr/>
                    <a:lstStyle/>
                    <a:p>
                      <a:pPr algn="just">
                        <a:lnSpc>
                          <a:spcPct val="95000"/>
                        </a:lnSpc>
                        <a:spcAft>
                          <a:spcPts val="0"/>
                        </a:spcAft>
                      </a:pPr>
                      <a:r>
                        <a:rPr lang="uk-UA" sz="2000">
                          <a:effectLst/>
                          <a:latin typeface="Vollkorn" panose="020B0604020202020204" charset="0"/>
                          <a:ea typeface="Vollkorn" panose="020B0604020202020204" charset="0"/>
                        </a:rPr>
                        <a:t>Виконання науково-дослідної роботи та інших видів робіт (додаткові – заохочувальні бали):</a:t>
                      </a:r>
                    </a:p>
                    <a:p>
                      <a:pPr indent="-179705" algn="just">
                        <a:lnSpc>
                          <a:spcPct val="95000"/>
                        </a:lnSpc>
                        <a:spcAft>
                          <a:spcPts val="0"/>
                        </a:spcAft>
                      </a:pPr>
                      <a:r>
                        <a:rPr lang="uk-UA" sz="2000">
                          <a:effectLst/>
                          <a:latin typeface="Vollkorn" panose="020B0604020202020204" charset="0"/>
                          <a:ea typeface="Vollkorn" panose="020B0604020202020204" charset="0"/>
                        </a:rPr>
                        <a:t>1. Підготовка наукових статей, тез доповідей наукових конференцій</a:t>
                      </a:r>
                    </a:p>
                  </a:txBody>
                  <a:tcPr marL="68580" marR="68580" marT="0" marB="0" anchor="ctr"/>
                </a:tc>
                <a:tc>
                  <a:txBody>
                    <a:bodyPr/>
                    <a:lstStyle/>
                    <a:p>
                      <a:pPr algn="ctr">
                        <a:lnSpc>
                          <a:spcPct val="95000"/>
                        </a:lnSpc>
                        <a:spcAft>
                          <a:spcPts val="0"/>
                        </a:spcAft>
                      </a:pPr>
                      <a:r>
                        <a:rPr lang="uk-UA" sz="2000" dirty="0" smtClean="0">
                          <a:effectLst/>
                          <a:latin typeface="Vollkorn" panose="020B0604020202020204" charset="0"/>
                          <a:ea typeface="Vollkorn" panose="020B0604020202020204" charset="0"/>
                        </a:rPr>
                        <a:t>10</a:t>
                      </a:r>
                      <a:endParaRPr lang="uk-UA" sz="2000" dirty="0">
                        <a:effectLst/>
                        <a:latin typeface="Vollkorn" panose="020B0604020202020204" charset="0"/>
                        <a:ea typeface="Vollkorn" panose="020B0604020202020204" charset="0"/>
                      </a:endParaRPr>
                    </a:p>
                  </a:txBody>
                  <a:tcPr marL="68580" marR="68580" marT="0" marB="0" anchor="ctr"/>
                </a:tc>
                <a:tc>
                  <a:txBody>
                    <a:bodyPr/>
                    <a:lstStyle/>
                    <a:p>
                      <a:pPr algn="ctr">
                        <a:lnSpc>
                          <a:spcPct val="94000"/>
                        </a:lnSpc>
                        <a:spcAft>
                          <a:spcPts val="0"/>
                        </a:spcAft>
                      </a:pPr>
                      <a:r>
                        <a:rPr lang="uk-UA" sz="1200">
                          <a:effectLst/>
                          <a:latin typeface="Times New Roman" panose="02020603050405020304" pitchFamily="18" charset="0"/>
                          <a:ea typeface="Times New Roman" panose="02020603050405020304" pitchFamily="18" charset="0"/>
                        </a:rPr>
                        <a:t>–</a:t>
                      </a:r>
                      <a:endParaRPr lang="uk-UA" sz="1400">
                        <a:effectLst/>
                        <a:latin typeface="Times New Roman" panose="02020603050405020304" pitchFamily="18" charset="0"/>
                        <a:ea typeface="Times New Roman" panose="02020603050405020304" pitchFamily="18" charset="0"/>
                      </a:endParaRPr>
                    </a:p>
                  </a:txBody>
                  <a:tcPr marL="68580" marR="68580" marT="0" marB="0" anchor="ctr"/>
                </a:tc>
              </a:tr>
              <a:tr h="0">
                <a:tc>
                  <a:txBody>
                    <a:bodyPr/>
                    <a:lstStyle/>
                    <a:p>
                      <a:pPr algn="just">
                        <a:lnSpc>
                          <a:spcPct val="95000"/>
                        </a:lnSpc>
                        <a:spcAft>
                          <a:spcPts val="0"/>
                        </a:spcAft>
                      </a:pPr>
                      <a:r>
                        <a:rPr lang="uk-UA" sz="2000">
                          <a:effectLst/>
                          <a:latin typeface="Vollkorn" panose="020B0604020202020204" charset="0"/>
                          <a:ea typeface="Vollkorn" panose="020B0604020202020204" charset="0"/>
                        </a:rPr>
                        <a:t>Разом за виконання завдань поточного контролю</a:t>
                      </a:r>
                    </a:p>
                  </a:txBody>
                  <a:tcPr marL="68580" marR="68580" marT="0" marB="0" anchor="ctr"/>
                </a:tc>
                <a:tc>
                  <a:txBody>
                    <a:bodyPr/>
                    <a:lstStyle/>
                    <a:p>
                      <a:pPr algn="ctr">
                        <a:lnSpc>
                          <a:spcPct val="95000"/>
                        </a:lnSpc>
                        <a:spcAft>
                          <a:spcPts val="0"/>
                        </a:spcAft>
                      </a:pPr>
                      <a:r>
                        <a:rPr lang="uk-UA" sz="2000" b="1" dirty="0">
                          <a:effectLst/>
                          <a:latin typeface="Vollkorn" panose="020B0604020202020204" charset="0"/>
                          <a:ea typeface="Vollkorn" panose="020B0604020202020204" charset="0"/>
                        </a:rPr>
                        <a:t>60</a:t>
                      </a:r>
                    </a:p>
                  </a:txBody>
                  <a:tcPr marL="68580" marR="68580" marT="0" marB="0" anchor="ctr"/>
                </a:tc>
                <a:tc>
                  <a:txBody>
                    <a:bodyPr/>
                    <a:lstStyle/>
                    <a:p>
                      <a:pPr algn="ctr">
                        <a:lnSpc>
                          <a:spcPct val="94000"/>
                        </a:lnSpc>
                        <a:spcAft>
                          <a:spcPts val="0"/>
                        </a:spcAft>
                      </a:pPr>
                      <a:r>
                        <a:rPr lang="uk-UA" sz="1200" dirty="0">
                          <a:effectLst/>
                          <a:latin typeface="Times New Roman" panose="02020603050405020304" pitchFamily="18" charset="0"/>
                          <a:ea typeface="Times New Roman" panose="02020603050405020304" pitchFamily="18" charset="0"/>
                        </a:rPr>
                        <a:t>–</a:t>
                      </a:r>
                      <a:endParaRPr lang="uk-UA" sz="14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865723833"/>
              </p:ext>
            </p:extLst>
          </p:nvPr>
        </p:nvGraphicFramePr>
        <p:xfrm>
          <a:off x="2481976" y="6743700"/>
          <a:ext cx="13215224" cy="1482852"/>
        </p:xfrm>
        <a:graphic>
          <a:graphicData uri="http://schemas.openxmlformats.org/drawingml/2006/table">
            <a:tbl>
              <a:tblPr firstRow="1" firstCol="1" bandRow="1">
                <a:tableStyleId>{5C22544A-7EE6-4342-B048-85BDC9FD1C3A}</a:tableStyleId>
              </a:tblPr>
              <a:tblGrid>
                <a:gridCol w="9225474"/>
                <a:gridCol w="2039203"/>
                <a:gridCol w="1950547"/>
              </a:tblGrid>
              <a:tr h="0">
                <a:tc rowSpan="2">
                  <a:txBody>
                    <a:bodyPr/>
                    <a:lstStyle/>
                    <a:p>
                      <a:pPr algn="ctr">
                        <a:lnSpc>
                          <a:spcPct val="97000"/>
                        </a:lnSpc>
                        <a:spcAft>
                          <a:spcPts val="0"/>
                        </a:spcAft>
                      </a:pPr>
                      <a:r>
                        <a:rPr lang="uk-UA" sz="2000" dirty="0">
                          <a:effectLst/>
                          <a:latin typeface="Vollkorn" panose="020B0604020202020204" charset="0"/>
                          <a:ea typeface="Vollkorn" panose="020B0604020202020204" charset="0"/>
                        </a:rPr>
                        <a:t>Види робіт здобувача вищої освіти </a:t>
                      </a:r>
                    </a:p>
                  </a:txBody>
                  <a:tcPr marL="68580" marR="68580" marT="0" marB="0"/>
                </a:tc>
                <a:tc gridSpan="2">
                  <a:txBody>
                    <a:bodyPr/>
                    <a:lstStyle/>
                    <a:p>
                      <a:pPr algn="ctr">
                        <a:lnSpc>
                          <a:spcPct val="97000"/>
                        </a:lnSpc>
                        <a:spcAft>
                          <a:spcPts val="0"/>
                        </a:spcAft>
                      </a:pPr>
                      <a:r>
                        <a:rPr lang="uk-UA" sz="2000">
                          <a:effectLst/>
                          <a:latin typeface="Vollkorn" panose="020B0604020202020204" charset="0"/>
                          <a:ea typeface="Vollkorn" panose="020B0604020202020204" charset="0"/>
                        </a:rPr>
                        <a:t>Кількість балів за семестр</a:t>
                      </a:r>
                    </a:p>
                  </a:txBody>
                  <a:tcPr marL="68580" marR="68580" marT="0" marB="0"/>
                </a:tc>
                <a:tc hMerge="1">
                  <a:txBody>
                    <a:bodyPr/>
                    <a:lstStyle/>
                    <a:p>
                      <a:endParaRPr lang="uk-UA"/>
                    </a:p>
                  </a:txBody>
                  <a:tcPr/>
                </a:tc>
              </a:tr>
              <a:tr h="0">
                <a:tc vMerge="1">
                  <a:txBody>
                    <a:bodyPr/>
                    <a:lstStyle/>
                    <a:p>
                      <a:endParaRPr lang="uk-UA"/>
                    </a:p>
                  </a:txBody>
                  <a:tcPr/>
                </a:tc>
                <a:tc>
                  <a:txBody>
                    <a:bodyPr/>
                    <a:lstStyle/>
                    <a:p>
                      <a:pPr algn="ctr">
                        <a:lnSpc>
                          <a:spcPct val="97000"/>
                        </a:lnSpc>
                        <a:spcAft>
                          <a:spcPts val="0"/>
                        </a:spcAft>
                      </a:pPr>
                      <a:r>
                        <a:rPr lang="uk-UA" sz="2000">
                          <a:effectLst/>
                          <a:latin typeface="Vollkorn" panose="020B0604020202020204" charset="0"/>
                          <a:ea typeface="Vollkorn" panose="020B0604020202020204" charset="0"/>
                        </a:rPr>
                        <a:t>денна форма </a:t>
                      </a:r>
                    </a:p>
                  </a:txBody>
                  <a:tcPr marL="68580" marR="68580" marT="0" marB="0"/>
                </a:tc>
                <a:tc>
                  <a:txBody>
                    <a:bodyPr/>
                    <a:lstStyle/>
                    <a:p>
                      <a:pPr algn="ctr">
                        <a:lnSpc>
                          <a:spcPct val="97000"/>
                        </a:lnSpc>
                        <a:spcAft>
                          <a:spcPts val="0"/>
                        </a:spcAft>
                      </a:pPr>
                      <a:r>
                        <a:rPr lang="uk-UA" sz="2000">
                          <a:effectLst/>
                          <a:latin typeface="Vollkorn" panose="020B0604020202020204" charset="0"/>
                          <a:ea typeface="Vollkorn" panose="020B0604020202020204" charset="0"/>
                        </a:rPr>
                        <a:t>заочна форма</a:t>
                      </a:r>
                    </a:p>
                  </a:txBody>
                  <a:tcPr marL="68580" marR="68580" marT="0" marB="0"/>
                </a:tc>
              </a:tr>
              <a:tr h="0">
                <a:tc>
                  <a:txBody>
                    <a:bodyPr/>
                    <a:lstStyle/>
                    <a:p>
                      <a:pPr algn="l">
                        <a:lnSpc>
                          <a:spcPct val="97000"/>
                        </a:lnSpc>
                        <a:spcAft>
                          <a:spcPts val="0"/>
                        </a:spcAft>
                      </a:pPr>
                      <a:r>
                        <a:rPr lang="uk-UA" sz="2000" dirty="0">
                          <a:effectLst/>
                          <a:latin typeface="Vollkorn" panose="020B0604020202020204" charset="0"/>
                          <a:ea typeface="Vollkorn" panose="020B0604020202020204" charset="0"/>
                        </a:rPr>
                        <a:t>Виконання </a:t>
                      </a:r>
                      <a:r>
                        <a:rPr lang="uk-UA" sz="2000" dirty="0" smtClean="0">
                          <a:effectLst/>
                          <a:latin typeface="Vollkorn" panose="020B0604020202020204" charset="0"/>
                          <a:ea typeface="Vollkorn" panose="020B0604020202020204" charset="0"/>
                        </a:rPr>
                        <a:t>практичних робіт</a:t>
                      </a:r>
                      <a:endParaRPr lang="uk-UA" sz="2000" dirty="0">
                        <a:effectLst/>
                        <a:latin typeface="Vollkorn" panose="020B0604020202020204" charset="0"/>
                        <a:ea typeface="Vollkorn" panose="020B0604020202020204" charset="0"/>
                      </a:endParaRPr>
                    </a:p>
                  </a:txBody>
                  <a:tcPr marL="68580" marR="68580" marT="0" marB="0"/>
                </a:tc>
                <a:tc>
                  <a:txBody>
                    <a:bodyPr/>
                    <a:lstStyle/>
                    <a:p>
                      <a:pPr algn="ctr">
                        <a:lnSpc>
                          <a:spcPct val="97000"/>
                        </a:lnSpc>
                        <a:spcAft>
                          <a:spcPts val="0"/>
                        </a:spcAft>
                      </a:pPr>
                      <a:r>
                        <a:rPr lang="uk-UA" sz="2000">
                          <a:effectLst/>
                          <a:latin typeface="Vollkorn" panose="020B0604020202020204" charset="0"/>
                          <a:ea typeface="Vollkorn" panose="020B0604020202020204" charset="0"/>
                        </a:rPr>
                        <a:t>34</a:t>
                      </a:r>
                    </a:p>
                  </a:txBody>
                  <a:tcPr marL="68580" marR="68580" marT="0" marB="0"/>
                </a:tc>
                <a:tc>
                  <a:txBody>
                    <a:bodyPr/>
                    <a:lstStyle/>
                    <a:p>
                      <a:pPr algn="ctr">
                        <a:lnSpc>
                          <a:spcPct val="94000"/>
                        </a:lnSpc>
                        <a:spcAft>
                          <a:spcPts val="0"/>
                        </a:spcAft>
                      </a:pPr>
                      <a:r>
                        <a:rPr lang="uk-UA" sz="1200" dirty="0">
                          <a:effectLst/>
                          <a:latin typeface="Times New Roman" panose="02020603050405020304" pitchFamily="18" charset="0"/>
                          <a:ea typeface="Times New Roman" panose="02020603050405020304" pitchFamily="18" charset="0"/>
                        </a:rPr>
                        <a:t>–</a:t>
                      </a:r>
                      <a:endParaRPr lang="uk-UA" sz="1400" dirty="0">
                        <a:effectLst/>
                        <a:latin typeface="Times New Roman" panose="02020603050405020304" pitchFamily="18" charset="0"/>
                        <a:ea typeface="Times New Roman" panose="02020603050405020304" pitchFamily="18" charset="0"/>
                      </a:endParaRPr>
                    </a:p>
                  </a:txBody>
                  <a:tcPr marL="68580" marR="68580" marT="0" marB="0" anchor="ctr"/>
                </a:tc>
              </a:tr>
              <a:tr h="0">
                <a:tc>
                  <a:txBody>
                    <a:bodyPr/>
                    <a:lstStyle/>
                    <a:p>
                      <a:pPr algn="l">
                        <a:lnSpc>
                          <a:spcPct val="97000"/>
                        </a:lnSpc>
                        <a:spcAft>
                          <a:spcPts val="0"/>
                        </a:spcAft>
                      </a:pPr>
                      <a:r>
                        <a:rPr lang="uk-UA" sz="2000">
                          <a:effectLst/>
                          <a:latin typeface="Vollkorn" panose="020B0604020202020204" charset="0"/>
                          <a:ea typeface="Vollkorn" panose="020B0604020202020204" charset="0"/>
                        </a:rPr>
                        <a:t>Виконання тестових завдань</a:t>
                      </a:r>
                    </a:p>
                  </a:txBody>
                  <a:tcPr marL="68580" marR="68580" marT="0" marB="0"/>
                </a:tc>
                <a:tc>
                  <a:txBody>
                    <a:bodyPr/>
                    <a:lstStyle/>
                    <a:p>
                      <a:pPr algn="ctr">
                        <a:lnSpc>
                          <a:spcPct val="97000"/>
                        </a:lnSpc>
                        <a:spcAft>
                          <a:spcPts val="0"/>
                        </a:spcAft>
                      </a:pPr>
                      <a:r>
                        <a:rPr lang="uk-UA" sz="2000">
                          <a:effectLst/>
                          <a:latin typeface="Vollkorn" panose="020B0604020202020204" charset="0"/>
                          <a:ea typeface="Vollkorn" panose="020B0604020202020204" charset="0"/>
                        </a:rPr>
                        <a:t>14</a:t>
                      </a:r>
                    </a:p>
                  </a:txBody>
                  <a:tcPr marL="68580" marR="68580" marT="0" marB="0"/>
                </a:tc>
                <a:tc>
                  <a:txBody>
                    <a:bodyPr/>
                    <a:lstStyle/>
                    <a:p>
                      <a:pPr algn="ctr">
                        <a:lnSpc>
                          <a:spcPct val="94000"/>
                        </a:lnSpc>
                        <a:spcAft>
                          <a:spcPts val="0"/>
                        </a:spcAft>
                      </a:pPr>
                      <a:r>
                        <a:rPr lang="uk-UA" sz="1200">
                          <a:effectLst/>
                          <a:latin typeface="Times New Roman" panose="02020603050405020304" pitchFamily="18" charset="0"/>
                          <a:ea typeface="Times New Roman" panose="02020603050405020304" pitchFamily="18" charset="0"/>
                        </a:rPr>
                        <a:t>–</a:t>
                      </a:r>
                      <a:endParaRPr lang="uk-UA" sz="1400">
                        <a:effectLst/>
                        <a:latin typeface="Times New Roman" panose="02020603050405020304" pitchFamily="18" charset="0"/>
                        <a:ea typeface="Times New Roman" panose="02020603050405020304" pitchFamily="18" charset="0"/>
                      </a:endParaRPr>
                    </a:p>
                  </a:txBody>
                  <a:tcPr marL="68580" marR="68580" marT="0" marB="0" anchor="ctr"/>
                </a:tc>
              </a:tr>
              <a:tr h="0">
                <a:tc>
                  <a:txBody>
                    <a:bodyPr/>
                    <a:lstStyle/>
                    <a:p>
                      <a:pPr algn="just">
                        <a:lnSpc>
                          <a:spcPct val="97000"/>
                        </a:lnSpc>
                        <a:spcAft>
                          <a:spcPts val="0"/>
                        </a:spcAft>
                      </a:pPr>
                      <a:r>
                        <a:rPr lang="uk-UA" sz="2000">
                          <a:effectLst/>
                          <a:latin typeface="Vollkorn" panose="020B0604020202020204" charset="0"/>
                          <a:ea typeface="Vollkorn" panose="020B0604020202020204" charset="0"/>
                        </a:rPr>
                        <a:t>Разом за виконання завдань під час навчальних занять</a:t>
                      </a:r>
                    </a:p>
                  </a:txBody>
                  <a:tcPr marL="68580" marR="68580" marT="0" marB="0"/>
                </a:tc>
                <a:tc>
                  <a:txBody>
                    <a:bodyPr/>
                    <a:lstStyle/>
                    <a:p>
                      <a:pPr algn="ctr">
                        <a:lnSpc>
                          <a:spcPct val="97000"/>
                        </a:lnSpc>
                        <a:spcAft>
                          <a:spcPts val="0"/>
                        </a:spcAft>
                      </a:pPr>
                      <a:r>
                        <a:rPr lang="uk-UA" sz="2000" b="1" dirty="0">
                          <a:effectLst/>
                          <a:latin typeface="Vollkorn" panose="020B0604020202020204" charset="0"/>
                          <a:ea typeface="Vollkorn" panose="020B0604020202020204" charset="0"/>
                        </a:rPr>
                        <a:t>48</a:t>
                      </a:r>
                    </a:p>
                  </a:txBody>
                  <a:tcPr marL="68580" marR="68580" marT="0" marB="0"/>
                </a:tc>
                <a:tc>
                  <a:txBody>
                    <a:bodyPr/>
                    <a:lstStyle/>
                    <a:p>
                      <a:pPr algn="ctr">
                        <a:lnSpc>
                          <a:spcPct val="94000"/>
                        </a:lnSpc>
                        <a:spcAft>
                          <a:spcPts val="0"/>
                        </a:spcAft>
                      </a:pPr>
                      <a:r>
                        <a:rPr lang="uk-UA" sz="1200" dirty="0">
                          <a:effectLst/>
                          <a:latin typeface="Times New Roman" panose="02020603050405020304" pitchFamily="18" charset="0"/>
                          <a:ea typeface="Times New Roman" panose="02020603050405020304" pitchFamily="18" charset="0"/>
                        </a:rPr>
                        <a:t>–</a:t>
                      </a:r>
                      <a:endParaRPr lang="uk-UA" sz="14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
        <p:nvSpPr>
          <p:cNvPr id="14" name="Rectangle 4"/>
          <p:cNvSpPr>
            <a:spLocks noChangeArrowheads="1"/>
          </p:cNvSpPr>
          <p:nvPr/>
        </p:nvSpPr>
        <p:spPr bwMode="auto">
          <a:xfrm>
            <a:off x="2895600" y="6210300"/>
            <a:ext cx="1229439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1pPr>
            <a:lvl2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2pPr>
            <a:lvl3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3pPr>
            <a:lvl4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4pPr>
            <a:lvl5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5pPr>
            <a:lvl6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6pPr>
            <a:lvl7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7pPr>
            <a:lvl8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8pPr>
            <a:lvl9pPr eaLnBrk="0" fontAlgn="base" hangingPunct="0">
              <a:spcBef>
                <a:spcPct val="0"/>
              </a:spcBef>
              <a:spcAft>
                <a:spcPct val="0"/>
              </a:spcAft>
              <a:tabLst>
                <a:tab pos="696913" algn="l"/>
                <a:tab pos="828675" algn="ct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696913" algn="l"/>
                <a:tab pos="828675" algn="ctr"/>
              </a:tabLst>
            </a:pPr>
            <a:r>
              <a:rPr lang="uk-UA" altLang="zh-CN" sz="3000" spc="-20" dirty="0">
                <a:solidFill>
                  <a:srgbClr val="17375E"/>
                </a:solidFill>
                <a:latin typeface="Vollkorn Bold"/>
              </a:rPr>
              <a:t>Розподіл балів за виконання завдань під час навчальних занять</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228600" y="342900"/>
            <a:ext cx="17830800" cy="6924973"/>
          </a:xfrm>
          <a:prstGeom prst="rect">
            <a:avLst/>
          </a:prstGeom>
        </p:spPr>
        <p:txBody>
          <a:bodyPr wrap="square" lIns="0" tIns="0" rIns="0" bIns="0" rtlCol="0" anchor="t">
            <a:spAutoFit/>
          </a:bodyPr>
          <a:lstStyle/>
          <a:p>
            <a:pPr indent="360000" algn="just"/>
            <a:r>
              <a:rPr lang="uk-UA" sz="2500" dirty="0">
                <a:solidFill>
                  <a:schemeClr val="accent1">
                    <a:lumMod val="50000"/>
                  </a:schemeClr>
                </a:solidFill>
                <a:latin typeface="Vollkorn" panose="020B0604020202020204" charset="0"/>
                <a:ea typeface="Vollkorn" panose="020B0604020202020204" charset="0"/>
              </a:rPr>
              <a:t>З метою застосування цілих чисел для оцінювання результатів роботи здобувачів під час навчальних занять може використовуватися 100-бальна шкала оцінювання щодо кожного окремо виду робіт. Розрахунок загальної кількості балів, які здобувач може набрати за результатами роботи під час навчальних занять протягом семестру, проводиться за формулою:</a:t>
            </a:r>
          </a:p>
          <a:p>
            <a:pPr indent="360000" algn="just"/>
            <a:r>
              <a:rPr lang="uk-UA" sz="2500" dirty="0">
                <a:solidFill>
                  <a:schemeClr val="accent1">
                    <a:lumMod val="50000"/>
                  </a:schemeClr>
                </a:solidFill>
                <a:latin typeface="Vollkorn" panose="020B0604020202020204" charset="0"/>
                <a:ea typeface="Vollkorn" panose="020B0604020202020204" charset="0"/>
              </a:rPr>
              <a:t> </a:t>
            </a:r>
          </a:p>
          <a:p>
            <a:pPr algn="ctr"/>
            <a:r>
              <a:rPr lang="uk-UA" sz="2500" b="1" dirty="0" err="1">
                <a:solidFill>
                  <a:schemeClr val="accent1">
                    <a:lumMod val="50000"/>
                  </a:schemeClr>
                </a:solidFill>
                <a:latin typeface="Vollkorn" panose="020B0604020202020204" charset="0"/>
                <a:ea typeface="Vollkorn" panose="020B0604020202020204" charset="0"/>
              </a:rPr>
              <a:t>Р</a:t>
            </a:r>
            <a:r>
              <a:rPr lang="uk-UA" sz="2500" b="1" baseline="-25000" dirty="0" err="1">
                <a:solidFill>
                  <a:schemeClr val="accent1">
                    <a:lumMod val="50000"/>
                  </a:schemeClr>
                </a:solidFill>
                <a:latin typeface="Vollkorn" panose="020B0604020202020204" charset="0"/>
                <a:ea typeface="Vollkorn" panose="020B0604020202020204" charset="0"/>
              </a:rPr>
              <a:t>НЗ</a:t>
            </a:r>
            <a:r>
              <a:rPr lang="uk-UA" sz="2500" b="1" dirty="0">
                <a:solidFill>
                  <a:schemeClr val="accent1">
                    <a:lumMod val="50000"/>
                  </a:schemeClr>
                </a:solidFill>
                <a:latin typeface="Vollkorn" panose="020B0604020202020204" charset="0"/>
                <a:ea typeface="Vollkorn" panose="020B0604020202020204" charset="0"/>
              </a:rPr>
              <a:t> = ∑(</a:t>
            </a:r>
            <a:r>
              <a:rPr lang="uk-UA" sz="2500" b="1" dirty="0" err="1">
                <a:solidFill>
                  <a:schemeClr val="accent1">
                    <a:lumMod val="50000"/>
                  </a:schemeClr>
                </a:solidFill>
                <a:latin typeface="Vollkorn" panose="020B0604020202020204" charset="0"/>
                <a:ea typeface="Vollkorn" panose="020B0604020202020204" charset="0"/>
              </a:rPr>
              <a:t>Р</a:t>
            </a:r>
            <a:r>
              <a:rPr lang="uk-UA" sz="2500" b="1" baseline="-25000" dirty="0" err="1">
                <a:solidFill>
                  <a:schemeClr val="accent1">
                    <a:lumMod val="50000"/>
                  </a:schemeClr>
                </a:solidFill>
                <a:latin typeface="Vollkorn" panose="020B0604020202020204" charset="0"/>
                <a:ea typeface="Vollkorn" panose="020B0604020202020204" charset="0"/>
              </a:rPr>
              <a:t>i</a:t>
            </a:r>
            <a:r>
              <a:rPr lang="uk-UA" sz="2500" b="1" dirty="0">
                <a:solidFill>
                  <a:schemeClr val="accent1">
                    <a:lumMod val="50000"/>
                  </a:schemeClr>
                </a:solidFill>
                <a:latin typeface="Vollkorn" panose="020B0604020202020204" charset="0"/>
                <a:ea typeface="Vollkorn" panose="020B0604020202020204" charset="0"/>
              </a:rPr>
              <a:t> × </a:t>
            </a:r>
            <a:r>
              <a:rPr lang="uk-UA" sz="2500" b="1" dirty="0" err="1">
                <a:solidFill>
                  <a:schemeClr val="accent1">
                    <a:lumMod val="50000"/>
                  </a:schemeClr>
                </a:solidFill>
                <a:latin typeface="Vollkorn" panose="020B0604020202020204" charset="0"/>
                <a:ea typeface="Vollkorn" panose="020B0604020202020204" charset="0"/>
              </a:rPr>
              <a:t>ВК</a:t>
            </a:r>
            <a:r>
              <a:rPr lang="uk-UA" sz="2500" b="1" baseline="-25000" dirty="0" err="1">
                <a:solidFill>
                  <a:schemeClr val="accent1">
                    <a:lumMod val="50000"/>
                  </a:schemeClr>
                </a:solidFill>
                <a:latin typeface="Vollkorn" panose="020B0604020202020204" charset="0"/>
                <a:ea typeface="Vollkorn" panose="020B0604020202020204" charset="0"/>
              </a:rPr>
              <a:t>i</a:t>
            </a:r>
            <a:r>
              <a:rPr lang="uk-UA" sz="2500" b="1" dirty="0">
                <a:solidFill>
                  <a:schemeClr val="accent1">
                    <a:lumMod val="50000"/>
                  </a:schemeClr>
                </a:solidFill>
                <a:latin typeface="Vollkorn" panose="020B0604020202020204" charset="0"/>
                <a:ea typeface="Vollkorn" panose="020B0604020202020204" charset="0"/>
              </a:rPr>
              <a:t>) × </a:t>
            </a:r>
            <a:r>
              <a:rPr lang="uk-UA" sz="2500" b="1" dirty="0" err="1">
                <a:solidFill>
                  <a:schemeClr val="accent1">
                    <a:lumMod val="50000"/>
                  </a:schemeClr>
                </a:solidFill>
                <a:latin typeface="Vollkorn" panose="020B0604020202020204" charset="0"/>
                <a:ea typeface="Vollkorn" panose="020B0604020202020204" charset="0"/>
              </a:rPr>
              <a:t>К</a:t>
            </a:r>
            <a:r>
              <a:rPr lang="uk-UA" sz="2500" b="1" baseline="-25000" dirty="0" err="1">
                <a:solidFill>
                  <a:schemeClr val="accent1">
                    <a:lumMod val="50000"/>
                  </a:schemeClr>
                </a:solidFill>
                <a:latin typeface="Vollkorn" panose="020B0604020202020204" charset="0"/>
                <a:ea typeface="Vollkorn" panose="020B0604020202020204" charset="0"/>
              </a:rPr>
              <a:t>НЗ</a:t>
            </a:r>
            <a:r>
              <a:rPr lang="uk-UA" sz="2500" b="1" dirty="0">
                <a:solidFill>
                  <a:schemeClr val="accent1">
                    <a:lumMod val="50000"/>
                  </a:schemeClr>
                </a:solidFill>
                <a:latin typeface="Vollkorn" panose="020B0604020202020204" charset="0"/>
                <a:ea typeface="Vollkorn" panose="020B0604020202020204" charset="0"/>
              </a:rPr>
              <a:t>, 				(1</a:t>
            </a:r>
            <a:r>
              <a:rPr lang="uk-UA" sz="2500" b="1" dirty="0" smtClean="0">
                <a:solidFill>
                  <a:schemeClr val="accent1">
                    <a:lumMod val="50000"/>
                  </a:schemeClr>
                </a:solidFill>
                <a:latin typeface="Vollkorn" panose="020B0604020202020204" charset="0"/>
                <a:ea typeface="Vollkorn" panose="020B0604020202020204" charset="0"/>
              </a:rPr>
              <a:t>)</a:t>
            </a:r>
          </a:p>
          <a:p>
            <a:pPr algn="ctr"/>
            <a:endParaRPr lang="uk-UA" sz="2500" dirty="0">
              <a:solidFill>
                <a:schemeClr val="accent1">
                  <a:lumMod val="50000"/>
                </a:schemeClr>
              </a:solidFill>
              <a:latin typeface="Vollkorn" panose="020B0604020202020204" charset="0"/>
              <a:ea typeface="Vollkorn" panose="020B0604020202020204" charset="0"/>
            </a:endParaRPr>
          </a:p>
          <a:p>
            <a:pPr indent="360000" algn="just"/>
            <a:r>
              <a:rPr lang="uk-UA" sz="2500" dirty="0">
                <a:solidFill>
                  <a:schemeClr val="accent1">
                    <a:lumMod val="50000"/>
                  </a:schemeClr>
                </a:solidFill>
                <a:latin typeface="Vollkorn" panose="020B0604020202020204" charset="0"/>
                <a:ea typeface="Vollkorn" panose="020B0604020202020204" charset="0"/>
              </a:rPr>
              <a:t>де </a:t>
            </a:r>
            <a:r>
              <a:rPr lang="uk-UA" sz="2500" b="1" dirty="0" err="1">
                <a:solidFill>
                  <a:schemeClr val="accent1">
                    <a:lumMod val="50000"/>
                  </a:schemeClr>
                </a:solidFill>
                <a:latin typeface="Vollkorn" panose="020B0604020202020204" charset="0"/>
                <a:ea typeface="Vollkorn" panose="020B0604020202020204" charset="0"/>
              </a:rPr>
              <a:t>Р</a:t>
            </a:r>
            <a:r>
              <a:rPr lang="uk-UA" sz="2500" b="1" baseline="-25000" dirty="0" err="1">
                <a:solidFill>
                  <a:schemeClr val="accent1">
                    <a:lumMod val="50000"/>
                  </a:schemeClr>
                </a:solidFill>
                <a:latin typeface="Vollkorn" panose="020B0604020202020204" charset="0"/>
                <a:ea typeface="Vollkorn" panose="020B0604020202020204" charset="0"/>
              </a:rPr>
              <a:t>НЗ</a:t>
            </a:r>
            <a:r>
              <a:rPr lang="uk-UA" sz="2500" b="1" dirty="0">
                <a:solidFill>
                  <a:schemeClr val="accent1">
                    <a:lumMod val="50000"/>
                  </a:schemeClr>
                </a:solidFill>
                <a:latin typeface="Vollkorn" panose="020B0604020202020204" charset="0"/>
                <a:ea typeface="Vollkorn" panose="020B0604020202020204" charset="0"/>
              </a:rPr>
              <a:t> –</a:t>
            </a:r>
            <a:r>
              <a:rPr lang="uk-UA" sz="2500" dirty="0">
                <a:solidFill>
                  <a:schemeClr val="accent1">
                    <a:lumMod val="50000"/>
                  </a:schemeClr>
                </a:solidFill>
                <a:latin typeface="Vollkorn" panose="020B0604020202020204" charset="0"/>
                <a:ea typeface="Vollkorn" panose="020B0604020202020204" charset="0"/>
              </a:rPr>
              <a:t> загальна кількість балів, набраних здобувачем за виконання завдань під час навчальних занять за семестр</a:t>
            </a:r>
            <a:r>
              <a:rPr lang="uk-UA" sz="2500" dirty="0" smtClean="0">
                <a:solidFill>
                  <a:schemeClr val="accent1">
                    <a:lumMod val="50000"/>
                  </a:schemeClr>
                </a:solidFill>
                <a:latin typeface="Vollkorn" panose="020B0604020202020204" charset="0"/>
                <a:ea typeface="Vollkorn" panose="020B0604020202020204" charset="0"/>
              </a:rPr>
              <a:t>;</a:t>
            </a:r>
          </a:p>
          <a:p>
            <a:pPr indent="360000" algn="just"/>
            <a:endParaRPr lang="uk-UA" sz="2500" dirty="0">
              <a:solidFill>
                <a:schemeClr val="accent1">
                  <a:lumMod val="50000"/>
                </a:schemeClr>
              </a:solidFill>
              <a:latin typeface="Vollkorn" panose="020B0604020202020204" charset="0"/>
              <a:ea typeface="Vollkorn" panose="020B0604020202020204" charset="0"/>
            </a:endParaRPr>
          </a:p>
          <a:p>
            <a:pPr indent="360000" algn="just"/>
            <a:r>
              <a:rPr lang="uk-UA" sz="2500" b="1" dirty="0" err="1">
                <a:solidFill>
                  <a:schemeClr val="accent1">
                    <a:lumMod val="50000"/>
                  </a:schemeClr>
                </a:solidFill>
                <a:latin typeface="Vollkorn" panose="020B0604020202020204" charset="0"/>
                <a:ea typeface="Vollkorn" panose="020B0604020202020204" charset="0"/>
              </a:rPr>
              <a:t>Р</a:t>
            </a:r>
            <a:r>
              <a:rPr lang="uk-UA" sz="2500" b="1" baseline="-25000" dirty="0" err="1">
                <a:solidFill>
                  <a:schemeClr val="accent1">
                    <a:lumMod val="50000"/>
                  </a:schemeClr>
                </a:solidFill>
                <a:latin typeface="Vollkorn" panose="020B0604020202020204" charset="0"/>
                <a:ea typeface="Vollkorn" panose="020B0604020202020204" charset="0"/>
              </a:rPr>
              <a:t>i</a:t>
            </a:r>
            <a:r>
              <a:rPr lang="uk-UA" sz="2500" b="1" dirty="0">
                <a:solidFill>
                  <a:schemeClr val="accent1">
                    <a:lumMod val="50000"/>
                  </a:schemeClr>
                </a:solidFill>
                <a:latin typeface="Vollkorn" panose="020B0604020202020204" charset="0"/>
                <a:ea typeface="Vollkorn" panose="020B0604020202020204" charset="0"/>
              </a:rPr>
              <a:t> – </a:t>
            </a:r>
            <a:r>
              <a:rPr lang="uk-UA" sz="2500" dirty="0">
                <a:solidFill>
                  <a:schemeClr val="accent1">
                    <a:lumMod val="50000"/>
                  </a:schemeClr>
                </a:solidFill>
                <a:latin typeface="Vollkorn" panose="020B0604020202020204" charset="0"/>
                <a:ea typeface="Vollkorn" panose="020B0604020202020204" charset="0"/>
              </a:rPr>
              <a:t>кількість набраних здобувачем балів за семестр за виконання і-го виду робіт під час навчальних занять (за 100-бальною шкалою</a:t>
            </a:r>
            <a:r>
              <a:rPr lang="uk-UA" sz="2500" dirty="0" smtClean="0">
                <a:solidFill>
                  <a:schemeClr val="accent1">
                    <a:lumMod val="50000"/>
                  </a:schemeClr>
                </a:solidFill>
                <a:latin typeface="Vollkorn" panose="020B0604020202020204" charset="0"/>
                <a:ea typeface="Vollkorn" panose="020B0604020202020204" charset="0"/>
              </a:rPr>
              <a:t>);</a:t>
            </a:r>
          </a:p>
          <a:p>
            <a:pPr indent="360000" algn="just"/>
            <a:endParaRPr lang="uk-UA" sz="2500" dirty="0">
              <a:solidFill>
                <a:schemeClr val="accent1">
                  <a:lumMod val="50000"/>
                </a:schemeClr>
              </a:solidFill>
              <a:latin typeface="Vollkorn" panose="020B0604020202020204" charset="0"/>
              <a:ea typeface="Vollkorn" panose="020B0604020202020204" charset="0"/>
            </a:endParaRPr>
          </a:p>
          <a:p>
            <a:pPr indent="360000" algn="just"/>
            <a:r>
              <a:rPr lang="uk-UA" sz="2500" b="1" dirty="0" err="1">
                <a:solidFill>
                  <a:schemeClr val="accent1">
                    <a:lumMod val="50000"/>
                  </a:schemeClr>
                </a:solidFill>
                <a:latin typeface="Vollkorn" panose="020B0604020202020204" charset="0"/>
                <a:ea typeface="Vollkorn" panose="020B0604020202020204" charset="0"/>
              </a:rPr>
              <a:t>ВК</a:t>
            </a:r>
            <a:r>
              <a:rPr lang="uk-UA" sz="2500" b="1" baseline="-25000" dirty="0" err="1">
                <a:solidFill>
                  <a:schemeClr val="accent1">
                    <a:lumMod val="50000"/>
                  </a:schemeClr>
                </a:solidFill>
                <a:latin typeface="Vollkorn" panose="020B0604020202020204" charset="0"/>
                <a:ea typeface="Vollkorn" panose="020B0604020202020204" charset="0"/>
              </a:rPr>
              <a:t>i</a:t>
            </a:r>
            <a:r>
              <a:rPr lang="uk-UA" sz="2500" b="1" dirty="0">
                <a:solidFill>
                  <a:schemeClr val="accent1">
                    <a:lumMod val="50000"/>
                  </a:schemeClr>
                </a:solidFill>
                <a:latin typeface="Vollkorn" panose="020B0604020202020204" charset="0"/>
                <a:ea typeface="Vollkorn" panose="020B0604020202020204" charset="0"/>
              </a:rPr>
              <a:t> – </a:t>
            </a:r>
            <a:r>
              <a:rPr lang="uk-UA" sz="2500" dirty="0">
                <a:solidFill>
                  <a:schemeClr val="accent1">
                    <a:lumMod val="50000"/>
                  </a:schemeClr>
                </a:solidFill>
                <a:latin typeface="Vollkorn" panose="020B0604020202020204" charset="0"/>
                <a:ea typeface="Vollkorn" panose="020B0604020202020204" charset="0"/>
              </a:rPr>
              <a:t>ваговий коефіцієнт за виконання і-го виду робіт під час навчальних занять. Значення вагових коефіцієнтів розраховуються шляхом ділення кількості балів, яка передбачена за виконання окремого виду робіт під час навчальних занять, на сумарну кількість балів за виконання усіх видів робіт під час навчальних занять за семестр</a:t>
            </a:r>
            <a:r>
              <a:rPr lang="uk-UA" sz="2500" dirty="0" smtClean="0">
                <a:solidFill>
                  <a:schemeClr val="accent1">
                    <a:lumMod val="50000"/>
                  </a:schemeClr>
                </a:solidFill>
                <a:latin typeface="Vollkorn" panose="020B0604020202020204" charset="0"/>
                <a:ea typeface="Vollkorn" panose="020B0604020202020204" charset="0"/>
              </a:rPr>
              <a:t>;</a:t>
            </a:r>
          </a:p>
          <a:p>
            <a:pPr indent="360000" algn="just"/>
            <a:endParaRPr lang="uk-UA" sz="2500" dirty="0">
              <a:solidFill>
                <a:schemeClr val="accent1">
                  <a:lumMod val="50000"/>
                </a:schemeClr>
              </a:solidFill>
              <a:latin typeface="Vollkorn" panose="020B0604020202020204" charset="0"/>
              <a:ea typeface="Vollkorn" panose="020B0604020202020204" charset="0"/>
            </a:endParaRPr>
          </a:p>
          <a:p>
            <a:pPr indent="360000" algn="just"/>
            <a:r>
              <a:rPr lang="uk-UA" sz="2500" b="1" dirty="0" err="1">
                <a:solidFill>
                  <a:schemeClr val="accent1">
                    <a:lumMod val="50000"/>
                  </a:schemeClr>
                </a:solidFill>
                <a:latin typeface="Vollkorn" panose="020B0604020202020204" charset="0"/>
                <a:ea typeface="Vollkorn" panose="020B0604020202020204" charset="0"/>
              </a:rPr>
              <a:t>К</a:t>
            </a:r>
            <a:r>
              <a:rPr lang="uk-UA" sz="2500" b="1" baseline="-25000" dirty="0" err="1">
                <a:solidFill>
                  <a:schemeClr val="accent1">
                    <a:lumMod val="50000"/>
                  </a:schemeClr>
                </a:solidFill>
                <a:latin typeface="Vollkorn" panose="020B0604020202020204" charset="0"/>
                <a:ea typeface="Vollkorn" panose="020B0604020202020204" charset="0"/>
              </a:rPr>
              <a:t>НЗ</a:t>
            </a:r>
            <a:r>
              <a:rPr lang="uk-UA" sz="2500" b="1" dirty="0">
                <a:solidFill>
                  <a:schemeClr val="accent1">
                    <a:lumMod val="50000"/>
                  </a:schemeClr>
                </a:solidFill>
                <a:latin typeface="Vollkorn" panose="020B0604020202020204" charset="0"/>
                <a:ea typeface="Vollkorn" panose="020B0604020202020204" charset="0"/>
              </a:rPr>
              <a:t> – </a:t>
            </a:r>
            <a:r>
              <a:rPr lang="uk-UA" sz="2500" dirty="0">
                <a:solidFill>
                  <a:schemeClr val="accent1">
                    <a:lumMod val="50000"/>
                  </a:schemeClr>
                </a:solidFill>
                <a:latin typeface="Vollkorn" panose="020B0604020202020204" charset="0"/>
                <a:ea typeface="Vollkorn" panose="020B0604020202020204" charset="0"/>
              </a:rPr>
              <a:t>коригувальний коефіцієнт, який визначається шляхом ділення кількості балів, що передбачена за виконання завдань під час навчальних занять за семестр, на 100 балів</a:t>
            </a:r>
            <a:r>
              <a:rPr lang="uk-UA" sz="2500" dirty="0" smtClean="0">
                <a:solidFill>
                  <a:schemeClr val="accent1">
                    <a:lumMod val="50000"/>
                  </a:schemeClr>
                </a:solidFill>
                <a:latin typeface="Vollkorn" panose="020B0604020202020204" charset="0"/>
                <a:ea typeface="Vollkorn" panose="020B0604020202020204" charset="0"/>
              </a:rPr>
              <a:t>.</a:t>
            </a:r>
            <a:endParaRPr lang="uk-UA" sz="2500" b="1" dirty="0" smtClean="0">
              <a:solidFill>
                <a:schemeClr val="accent1">
                  <a:lumMod val="50000"/>
                </a:schemeClr>
              </a:solidFill>
              <a:latin typeface="Vollkorn" panose="020B0604020202020204" charset="0"/>
              <a:ea typeface="Vollkorn" panose="020B060402020202020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816605130"/>
              </p:ext>
            </p:extLst>
          </p:nvPr>
        </p:nvGraphicFramePr>
        <p:xfrm>
          <a:off x="2956044" y="7635742"/>
          <a:ext cx="11734800" cy="889254"/>
        </p:xfrm>
        <a:graphic>
          <a:graphicData uri="http://schemas.openxmlformats.org/drawingml/2006/table">
            <a:tbl>
              <a:tblPr firstRow="1" firstCol="1" bandRow="1">
                <a:tableStyleId>{5C22544A-7EE6-4342-B048-85BDC9FD1C3A}</a:tableStyleId>
              </a:tblPr>
              <a:tblGrid>
                <a:gridCol w="8202625"/>
                <a:gridCol w="3532175"/>
              </a:tblGrid>
              <a:tr h="0">
                <a:tc>
                  <a:txBody>
                    <a:bodyPr/>
                    <a:lstStyle/>
                    <a:p>
                      <a:pPr algn="ctr">
                        <a:lnSpc>
                          <a:spcPct val="97000"/>
                        </a:lnSpc>
                        <a:spcAft>
                          <a:spcPts val="0"/>
                        </a:spcAft>
                      </a:pPr>
                      <a:r>
                        <a:rPr lang="uk-UA" sz="2000" dirty="0">
                          <a:effectLst/>
                          <a:latin typeface="Vollkorn" panose="020B0604020202020204" charset="0"/>
                          <a:ea typeface="Vollkorn" panose="020B0604020202020204" charset="0"/>
                        </a:rPr>
                        <a:t>Види робіт здобувача вищої освіти денної форми навчання</a:t>
                      </a:r>
                    </a:p>
                  </a:txBody>
                  <a:tcPr marL="68580" marR="68580" marT="0" marB="0" anchor="ctr"/>
                </a:tc>
                <a:tc>
                  <a:txBody>
                    <a:bodyPr/>
                    <a:lstStyle/>
                    <a:p>
                      <a:pPr algn="ctr">
                        <a:lnSpc>
                          <a:spcPct val="97000"/>
                        </a:lnSpc>
                        <a:spcAft>
                          <a:spcPts val="0"/>
                        </a:spcAft>
                      </a:pPr>
                      <a:r>
                        <a:rPr lang="uk-UA" sz="2000">
                          <a:effectLst/>
                          <a:latin typeface="Vollkorn" panose="020B0604020202020204" charset="0"/>
                          <a:ea typeface="Vollkorn" panose="020B0604020202020204" charset="0"/>
                        </a:rPr>
                        <a:t>Кількість балів за семестр</a:t>
                      </a:r>
                    </a:p>
                  </a:txBody>
                  <a:tcPr marL="68580" marR="68580" marT="0" marB="0" anchor="ctr"/>
                </a:tc>
              </a:tr>
              <a:tr h="0">
                <a:tc>
                  <a:txBody>
                    <a:bodyPr/>
                    <a:lstStyle/>
                    <a:p>
                      <a:pPr algn="just">
                        <a:lnSpc>
                          <a:spcPct val="97000"/>
                        </a:lnSpc>
                        <a:spcAft>
                          <a:spcPts val="0"/>
                        </a:spcAft>
                      </a:pPr>
                      <a:r>
                        <a:rPr lang="uk-UA" sz="2000" dirty="0">
                          <a:effectLst/>
                          <a:latin typeface="Vollkorn" panose="020B0604020202020204" charset="0"/>
                          <a:ea typeface="Vollkorn" panose="020B0604020202020204" charset="0"/>
                        </a:rPr>
                        <a:t>Виконання завдань модульного контролю</a:t>
                      </a:r>
                      <a:r>
                        <a:rPr lang="uk-UA" sz="2000" baseline="30000" dirty="0">
                          <a:effectLst/>
                          <a:latin typeface="Vollkorn" panose="020B0604020202020204" charset="0"/>
                          <a:ea typeface="Vollkorn" panose="020B0604020202020204" charset="0"/>
                        </a:rPr>
                        <a:t> </a:t>
                      </a:r>
                      <a:endParaRPr lang="uk-UA" sz="2000" dirty="0">
                        <a:effectLst/>
                        <a:latin typeface="Vollkorn" panose="020B0604020202020204" charset="0"/>
                        <a:ea typeface="Vollkorn" panose="020B0604020202020204" charset="0"/>
                      </a:endParaRPr>
                    </a:p>
                  </a:txBody>
                  <a:tcPr marL="68580" marR="68580" marT="0" marB="0" anchor="ctr"/>
                </a:tc>
                <a:tc>
                  <a:txBody>
                    <a:bodyPr/>
                    <a:lstStyle/>
                    <a:p>
                      <a:pPr algn="ctr">
                        <a:lnSpc>
                          <a:spcPct val="97000"/>
                        </a:lnSpc>
                        <a:spcAft>
                          <a:spcPts val="0"/>
                        </a:spcAft>
                      </a:pPr>
                      <a:r>
                        <a:rPr lang="uk-UA" sz="2000">
                          <a:effectLst/>
                          <a:latin typeface="Vollkorn" panose="020B0604020202020204" charset="0"/>
                          <a:ea typeface="Vollkorn" panose="020B0604020202020204" charset="0"/>
                        </a:rPr>
                        <a:t>40</a:t>
                      </a:r>
                    </a:p>
                  </a:txBody>
                  <a:tcPr marL="68580" marR="68580" marT="0" marB="0" anchor="ctr"/>
                </a:tc>
              </a:tr>
              <a:tr h="0">
                <a:tc>
                  <a:txBody>
                    <a:bodyPr/>
                    <a:lstStyle/>
                    <a:p>
                      <a:pPr algn="l">
                        <a:lnSpc>
                          <a:spcPct val="97000"/>
                        </a:lnSpc>
                        <a:spcAft>
                          <a:spcPts val="0"/>
                        </a:spcAft>
                      </a:pPr>
                      <a:r>
                        <a:rPr lang="uk-UA" sz="2000">
                          <a:effectLst/>
                          <a:latin typeface="Vollkorn" panose="020B0604020202020204" charset="0"/>
                          <a:ea typeface="Vollkorn" panose="020B0604020202020204" charset="0"/>
                        </a:rPr>
                        <a:t>Разом за виконання завдань модульного контролю</a:t>
                      </a:r>
                    </a:p>
                  </a:txBody>
                  <a:tcPr marL="68580" marR="68580" marT="0" marB="0" anchor="ctr"/>
                </a:tc>
                <a:tc>
                  <a:txBody>
                    <a:bodyPr/>
                    <a:lstStyle/>
                    <a:p>
                      <a:pPr algn="ctr">
                        <a:lnSpc>
                          <a:spcPct val="97000"/>
                        </a:lnSpc>
                        <a:spcAft>
                          <a:spcPts val="0"/>
                        </a:spcAft>
                      </a:pPr>
                      <a:r>
                        <a:rPr lang="uk-UA" sz="2000" dirty="0">
                          <a:effectLst/>
                          <a:latin typeface="Vollkorn" panose="020B0604020202020204" charset="0"/>
                          <a:ea typeface="Vollkorn" panose="020B0604020202020204" charset="0"/>
                        </a:rPr>
                        <a:t>40</a:t>
                      </a:r>
                    </a:p>
                  </a:txBody>
                  <a:tcPr marL="68580" marR="68580" marT="0" marB="0" anchor="ctr"/>
                </a:tc>
              </a:tr>
            </a:tbl>
          </a:graphicData>
        </a:graphic>
      </p:graphicFrame>
      <p:sp>
        <p:nvSpPr>
          <p:cNvPr id="5" name="Rectangle 1"/>
          <p:cNvSpPr>
            <a:spLocks noChangeArrowheads="1"/>
          </p:cNvSpPr>
          <p:nvPr/>
        </p:nvSpPr>
        <p:spPr bwMode="auto">
          <a:xfrm>
            <a:off x="3124200" y="7124700"/>
            <a:ext cx="1152911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uk-UA" sz="3000" spc="-20" dirty="0">
                <a:solidFill>
                  <a:srgbClr val="17375E"/>
                </a:solidFill>
                <a:latin typeface="Vollkorn Bold"/>
              </a:rPr>
              <a:t>Розподіл балів за виконання завдань модульного контролю</a:t>
            </a:r>
          </a:p>
        </p:txBody>
      </p:sp>
    </p:spTree>
    <p:extLst>
      <p:ext uri="{BB962C8B-B14F-4D97-AF65-F5344CB8AC3E}">
        <p14:creationId xmlns:p14="http://schemas.microsoft.com/office/powerpoint/2010/main" val="407264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667577" y="1009650"/>
            <a:ext cx="14952846" cy="5883087"/>
          </a:xfrm>
          <a:prstGeom prst="rect">
            <a:avLst/>
          </a:prstGeom>
        </p:spPr>
        <p:txBody>
          <a:bodyPr lIns="0" tIns="0" rIns="0" bIns="0" rtlCol="0" anchor="t">
            <a:spAutoFit/>
          </a:bodyPr>
          <a:lstStyle/>
          <a:p>
            <a:pPr algn="just">
              <a:lnSpc>
                <a:spcPts val="5040"/>
              </a:lnSpc>
            </a:pPr>
            <a:r>
              <a:rPr lang="uk-UA" sz="4200" spc="-11" dirty="0" smtClean="0">
                <a:solidFill>
                  <a:schemeClr val="accent1">
                    <a:lumMod val="50000"/>
                  </a:schemeClr>
                </a:solidFill>
                <a:latin typeface="Vollkorn"/>
              </a:rPr>
              <a:t>Визнання результатів навчання, набутих у неформальній  та/або </a:t>
            </a:r>
            <a:r>
              <a:rPr lang="uk-UA" sz="4200" spc="-11" dirty="0" err="1" smtClean="0">
                <a:solidFill>
                  <a:schemeClr val="accent1">
                    <a:lumMod val="50000"/>
                  </a:schemeClr>
                </a:solidFill>
                <a:latin typeface="Vollkorn"/>
              </a:rPr>
              <a:t>інформальній</a:t>
            </a:r>
            <a:r>
              <a:rPr lang="uk-UA" sz="4200" spc="-11" dirty="0" smtClean="0">
                <a:solidFill>
                  <a:schemeClr val="accent1">
                    <a:lumMod val="50000"/>
                  </a:schemeClr>
                </a:solidFill>
                <a:latin typeface="Vollkorn"/>
              </a:rPr>
              <a:t> освіті в рамках окремих тем </a:t>
            </a:r>
            <a:r>
              <a:rPr lang="uk-UA" sz="4200" spc="-11" dirty="0" smtClean="0">
                <a:solidFill>
                  <a:schemeClr val="accent1">
                    <a:lumMod val="50000"/>
                  </a:schemeClr>
                </a:solidFill>
                <a:latin typeface="Vollkorn Italics"/>
              </a:rPr>
              <a:t>окремих освітніх компонентів</a:t>
            </a:r>
            <a:r>
              <a:rPr lang="uk-UA" sz="4200" spc="-11" dirty="0" smtClean="0">
                <a:solidFill>
                  <a:schemeClr val="accent1">
                    <a:lumMod val="50000"/>
                  </a:schemeClr>
                </a:solidFill>
                <a:latin typeface="Vollkorn"/>
              </a:rPr>
              <a:t> може здійснюватися викладачем за зверненням здобувача вищої освіти та представленням документів, які підтверджують результати навчання (сертифікати, свідоцтва, </a:t>
            </a:r>
            <a:r>
              <a:rPr lang="uk-UA" sz="4200" spc="-11" dirty="0" err="1" smtClean="0">
                <a:solidFill>
                  <a:schemeClr val="accent1">
                    <a:lumMod val="50000"/>
                  </a:schemeClr>
                </a:solidFill>
                <a:latin typeface="Vollkorn"/>
              </a:rPr>
              <a:t>скріншоти</a:t>
            </a:r>
            <a:r>
              <a:rPr lang="uk-UA" sz="4200" spc="-11" dirty="0" smtClean="0">
                <a:solidFill>
                  <a:schemeClr val="accent1">
                    <a:lumMod val="50000"/>
                  </a:schemeClr>
                </a:solidFill>
                <a:latin typeface="Vollkorn"/>
              </a:rPr>
              <a:t> тощо). Рішення про визнання та оцінка за відповідну частину освітнього компонента приймається викладачем за результатами співбесіди зі здобувачем вищої освіти.</a:t>
            </a:r>
            <a:endParaRPr lang="uk-UA" sz="4200" spc="-11" dirty="0">
              <a:solidFill>
                <a:schemeClr val="accent1">
                  <a:lumMod val="50000"/>
                </a:schemeClr>
              </a:solidFill>
              <a:latin typeface="Vollkor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5" name="TextBox 3"/>
          <p:cNvSpPr txBox="1"/>
          <p:nvPr/>
        </p:nvSpPr>
        <p:spPr>
          <a:xfrm>
            <a:off x="0" y="114300"/>
            <a:ext cx="18288000" cy="743793"/>
          </a:xfrm>
          <a:prstGeom prst="rect">
            <a:avLst/>
          </a:prstGeom>
        </p:spPr>
        <p:txBody>
          <a:bodyPr lIns="0" tIns="0" rIns="0" bIns="0" rtlCol="0" anchor="t">
            <a:spAutoFit/>
          </a:bodyPr>
          <a:lstStyle/>
          <a:p>
            <a:pPr algn="ctr">
              <a:lnSpc>
                <a:spcPts val="5759"/>
              </a:lnSpc>
            </a:pPr>
            <a:r>
              <a:rPr lang="uk-UA" sz="4000" spc="-50" dirty="0" smtClean="0">
                <a:solidFill>
                  <a:srgbClr val="17375E"/>
                </a:solidFill>
                <a:latin typeface="Vollkorn Bold"/>
              </a:rPr>
              <a:t>ГЛОСАРІЙ</a:t>
            </a:r>
            <a:endParaRPr lang="en-US" sz="4000" spc="-50" dirty="0">
              <a:solidFill>
                <a:srgbClr val="17375E"/>
              </a:solidFill>
              <a:latin typeface="Vollkorn Bold"/>
            </a:endParaRPr>
          </a:p>
        </p:txBody>
      </p:sp>
      <p:graphicFrame>
        <p:nvGraphicFramePr>
          <p:cNvPr id="6" name="Таблиця 6"/>
          <p:cNvGraphicFramePr>
            <a:graphicFrameLocks noGrp="1"/>
          </p:cNvGraphicFramePr>
          <p:nvPr>
            <p:extLst>
              <p:ext uri="{D42A27DB-BD31-4B8C-83A1-F6EECF244321}">
                <p14:modId xmlns:p14="http://schemas.microsoft.com/office/powerpoint/2010/main" val="4092968472"/>
              </p:ext>
            </p:extLst>
          </p:nvPr>
        </p:nvGraphicFramePr>
        <p:xfrm>
          <a:off x="1828800" y="1028700"/>
          <a:ext cx="14478001" cy="7460918"/>
        </p:xfrm>
        <a:graphic>
          <a:graphicData uri="http://schemas.openxmlformats.org/drawingml/2006/table">
            <a:tbl>
              <a:tblPr firstRow="1" firstCol="1" bandRow="1">
                <a:tableStyleId>{5C22544A-7EE6-4342-B048-85BDC9FD1C3A}</a:tableStyleId>
              </a:tblPr>
              <a:tblGrid>
                <a:gridCol w="825172">
                  <a:extLst>
                    <a:ext uri="{9D8B030D-6E8A-4147-A177-3AD203B41FA5}">
                      <a16:colId xmlns:a16="http://schemas.microsoft.com/office/drawing/2014/main" xmlns="" val="1961149449"/>
                    </a:ext>
                  </a:extLst>
                </a:gridCol>
                <a:gridCol w="6251296">
                  <a:extLst>
                    <a:ext uri="{9D8B030D-6E8A-4147-A177-3AD203B41FA5}">
                      <a16:colId xmlns:a16="http://schemas.microsoft.com/office/drawing/2014/main" xmlns="" val="2344841878"/>
                    </a:ext>
                  </a:extLst>
                </a:gridCol>
                <a:gridCol w="7401533">
                  <a:extLst>
                    <a:ext uri="{9D8B030D-6E8A-4147-A177-3AD203B41FA5}">
                      <a16:colId xmlns:a16="http://schemas.microsoft.com/office/drawing/2014/main" xmlns="" val="1347664785"/>
                    </a:ext>
                  </a:extLst>
                </a:gridCol>
              </a:tblGrid>
              <a:tr h="212847">
                <a:tc>
                  <a:txBody>
                    <a:bodyPr/>
                    <a:lstStyle/>
                    <a:p>
                      <a:pPr algn="ctr">
                        <a:lnSpc>
                          <a:spcPct val="150000"/>
                        </a:lnSpc>
                        <a:spcAft>
                          <a:spcPts val="0"/>
                        </a:spcAft>
                      </a:pPr>
                      <a:r>
                        <a:rPr lang="uk-UA" sz="2000" dirty="0" smtClean="0">
                          <a:effectLst/>
                          <a:latin typeface="Vollkorn" panose="020B0604020202020204" charset="0"/>
                          <a:ea typeface="Vollkorn" panose="020B0604020202020204" charset="0"/>
                        </a:rPr>
                        <a:t>№ з/п</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50000"/>
                        </a:lnSpc>
                        <a:spcAft>
                          <a:spcPts val="0"/>
                        </a:spcAft>
                      </a:pPr>
                      <a:r>
                        <a:rPr lang="uk-UA" sz="2000" dirty="0" smtClean="0">
                          <a:effectLst/>
                          <a:latin typeface="Vollkorn" panose="020B0604020202020204" charset="0"/>
                          <a:ea typeface="Vollkorn" panose="020B0604020202020204" charset="0"/>
                        </a:rPr>
                        <a:t>Термін державною мовою</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Відповідник англійською мовою</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2293518989"/>
                  </a:ext>
                </a:extLst>
              </a:tr>
              <a:tr h="242340">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1</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dirty="0">
                          <a:solidFill>
                            <a:schemeClr val="dk1"/>
                          </a:solidFill>
                          <a:effectLst/>
                          <a:latin typeface="Vollkorn" panose="020B0604020202020204" charset="0"/>
                          <a:ea typeface="Vollkorn" panose="020B0604020202020204" charset="0"/>
                          <a:cs typeface="+mn-cs"/>
                        </a:rPr>
                        <a:t>Ядерна зброя</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Nuclear weapons</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68158739"/>
                  </a:ext>
                </a:extLst>
              </a:tr>
              <a:tr h="255842">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2</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Глобальний ядерний порядок</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Global nuclear order</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81912935"/>
                  </a:ext>
                </a:extLst>
              </a:tr>
              <a:tr h="255842">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3</a:t>
                      </a:r>
                      <a:endParaRPr lang="uk-UA" sz="200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Політика росії</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Foreign/nuclear policy of the Russian Federation</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53726452"/>
                  </a:ext>
                </a:extLst>
              </a:tr>
              <a:tr h="255842">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4</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dirty="0">
                          <a:solidFill>
                            <a:schemeClr val="dk1"/>
                          </a:solidFill>
                          <a:effectLst/>
                          <a:latin typeface="Vollkorn" panose="020B0604020202020204" charset="0"/>
                          <a:ea typeface="Vollkorn" panose="020B0604020202020204" charset="0"/>
                          <a:cs typeface="+mn-cs"/>
                        </a:rPr>
                        <a:t>Режим нерозповсюдження ядерної зброї</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Nuclear non-proliferation regime</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7300653"/>
                  </a:ext>
                </a:extLst>
              </a:tr>
              <a:tr h="161678">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5</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dirty="0">
                          <a:solidFill>
                            <a:schemeClr val="dk1"/>
                          </a:solidFill>
                          <a:effectLst/>
                          <a:latin typeface="Vollkorn" panose="020B0604020202020204" charset="0"/>
                          <a:ea typeface="Vollkorn" panose="020B0604020202020204" charset="0"/>
                          <a:cs typeface="+mn-cs"/>
                        </a:rPr>
                        <a:t>Російсько-українська війна</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dirty="0" err="1">
                          <a:solidFill>
                            <a:schemeClr val="dk1"/>
                          </a:solidFill>
                          <a:effectLst/>
                          <a:latin typeface="Vollkorn" panose="020B0604020202020204" charset="0"/>
                          <a:ea typeface="Vollkorn" panose="020B0604020202020204" charset="0"/>
                          <a:cs typeface="+mn-cs"/>
                        </a:rPr>
                        <a:t>Russia’s</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war</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against</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Ukraine</a:t>
                      </a:r>
                      <a:endParaRPr lang="uk-UA" sz="2000" kern="1200" dirty="0">
                        <a:solidFill>
                          <a:schemeClr val="dk1"/>
                        </a:solidFill>
                        <a:effectLst/>
                        <a:latin typeface="Vollkorn" panose="020B0604020202020204" charset="0"/>
                        <a:ea typeface="Vollkorn" panose="020B0604020202020204" charset="0"/>
                        <a:cs typeface="+mn-cs"/>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85897623"/>
                  </a:ext>
                </a:extLst>
              </a:tr>
              <a:tr h="158480">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6</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Ядерний обмін </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dirty="0" err="1">
                          <a:solidFill>
                            <a:schemeClr val="dk1"/>
                          </a:solidFill>
                          <a:effectLst/>
                          <a:latin typeface="Vollkorn" panose="020B0604020202020204" charset="0"/>
                          <a:ea typeface="Vollkorn" panose="020B0604020202020204" charset="0"/>
                          <a:cs typeface="+mn-cs"/>
                        </a:rPr>
                        <a:t>Nuclear</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sharing</a:t>
                      </a:r>
                      <a:endParaRPr lang="uk-UA" sz="2000" kern="1200" dirty="0">
                        <a:solidFill>
                          <a:schemeClr val="dk1"/>
                        </a:solidFill>
                        <a:effectLst/>
                        <a:latin typeface="Vollkorn" panose="020B0604020202020204" charset="0"/>
                        <a:ea typeface="Vollkorn" panose="020B0604020202020204" charset="0"/>
                        <a:cs typeface="+mn-cs"/>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1372503"/>
                  </a:ext>
                </a:extLst>
              </a:tr>
              <a:tr h="158054">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7</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Євроатлантична  система  безпеки</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dirty="0" err="1">
                          <a:solidFill>
                            <a:schemeClr val="dk1"/>
                          </a:solidFill>
                          <a:effectLst/>
                          <a:latin typeface="Vollkorn" panose="020B0604020202020204" charset="0"/>
                          <a:ea typeface="Vollkorn" panose="020B0604020202020204" charset="0"/>
                          <a:cs typeface="+mn-cs"/>
                        </a:rPr>
                        <a:t>Euro-Atlantic</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security</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system</a:t>
                      </a:r>
                      <a:endParaRPr lang="uk-UA" sz="2000" kern="1200" dirty="0">
                        <a:solidFill>
                          <a:schemeClr val="dk1"/>
                        </a:solidFill>
                        <a:effectLst/>
                        <a:latin typeface="Vollkorn" panose="020B0604020202020204" charset="0"/>
                        <a:ea typeface="Vollkorn" panose="020B0604020202020204" charset="0"/>
                        <a:cs typeface="+mn-cs"/>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80778359"/>
                  </a:ext>
                </a:extLst>
              </a:tr>
              <a:tr h="158054">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8</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Контроль  над  озброєннями</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dirty="0" err="1">
                          <a:solidFill>
                            <a:schemeClr val="dk1"/>
                          </a:solidFill>
                          <a:effectLst/>
                          <a:latin typeface="Vollkorn" panose="020B0604020202020204" charset="0"/>
                          <a:ea typeface="Vollkorn" panose="020B0604020202020204" charset="0"/>
                          <a:cs typeface="+mn-cs"/>
                        </a:rPr>
                        <a:t>Arms</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control</a:t>
                      </a:r>
                      <a:endParaRPr lang="uk-UA" sz="2000" kern="1200" dirty="0">
                        <a:solidFill>
                          <a:schemeClr val="dk1"/>
                        </a:solidFill>
                        <a:effectLst/>
                        <a:latin typeface="Vollkorn" panose="020B0604020202020204" charset="0"/>
                        <a:ea typeface="Vollkorn" panose="020B0604020202020204" charset="0"/>
                        <a:cs typeface="+mn-cs"/>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06488305"/>
                  </a:ext>
                </a:extLst>
              </a:tr>
              <a:tr h="158054">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9</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Договір про нерозповсюдження ядерної зброї</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dirty="0" err="1">
                          <a:solidFill>
                            <a:schemeClr val="dk1"/>
                          </a:solidFill>
                          <a:effectLst/>
                          <a:latin typeface="Vollkorn" panose="020B0604020202020204" charset="0"/>
                          <a:ea typeface="Vollkorn" panose="020B0604020202020204" charset="0"/>
                          <a:cs typeface="+mn-cs"/>
                        </a:rPr>
                        <a:t>Treaty</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on</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the</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Non-Proliferation</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of</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Nuclear</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Weapons</a:t>
                      </a:r>
                      <a:endParaRPr lang="uk-UA" sz="2000" kern="1200" dirty="0">
                        <a:solidFill>
                          <a:schemeClr val="dk1"/>
                        </a:solidFill>
                        <a:effectLst/>
                        <a:latin typeface="Vollkorn" panose="020B0604020202020204" charset="0"/>
                        <a:ea typeface="Vollkorn" panose="020B0604020202020204" charset="0"/>
                        <a:cs typeface="+mn-cs"/>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54399410"/>
                  </a:ext>
                </a:extLst>
              </a:tr>
              <a:tr h="158054">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10</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Взаємне гарантоване знищення</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dirty="0" err="1">
                          <a:solidFill>
                            <a:schemeClr val="dk1"/>
                          </a:solidFill>
                          <a:effectLst/>
                          <a:latin typeface="Vollkorn" panose="020B0604020202020204" charset="0"/>
                          <a:ea typeface="Vollkorn" panose="020B0604020202020204" charset="0"/>
                          <a:cs typeface="+mn-cs"/>
                        </a:rPr>
                        <a:t>Mutually</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assured</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destruction</a:t>
                      </a:r>
                      <a:endParaRPr lang="uk-UA" sz="2000" kern="1200" dirty="0">
                        <a:solidFill>
                          <a:schemeClr val="dk1"/>
                        </a:solidFill>
                        <a:effectLst/>
                        <a:latin typeface="Vollkorn" panose="020B0604020202020204" charset="0"/>
                        <a:ea typeface="Vollkorn" panose="020B0604020202020204" charset="0"/>
                        <a:cs typeface="+mn-cs"/>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2391042"/>
                  </a:ext>
                </a:extLst>
              </a:tr>
              <a:tr h="186196">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11</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Ракетно-ядерні  програми</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dirty="0" err="1">
                          <a:solidFill>
                            <a:schemeClr val="dk1"/>
                          </a:solidFill>
                          <a:effectLst/>
                          <a:latin typeface="Vollkorn" panose="020B0604020202020204" charset="0"/>
                          <a:ea typeface="Vollkorn" panose="020B0604020202020204" charset="0"/>
                          <a:cs typeface="+mn-cs"/>
                        </a:rPr>
                        <a:t>Nuclear</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missile</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programs</a:t>
                      </a:r>
                      <a:endParaRPr lang="uk-UA" sz="2000" kern="1200" dirty="0">
                        <a:solidFill>
                          <a:schemeClr val="dk1"/>
                        </a:solidFill>
                        <a:effectLst/>
                        <a:latin typeface="Vollkorn" panose="020B0604020202020204" charset="0"/>
                        <a:ea typeface="Vollkorn" panose="020B0604020202020204" charset="0"/>
                        <a:cs typeface="+mn-cs"/>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9381885"/>
                  </a:ext>
                </a:extLst>
              </a:tr>
              <a:tr h="170562">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12</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Міжнародна  безпека</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dirty="0" err="1">
                          <a:solidFill>
                            <a:schemeClr val="dk1"/>
                          </a:solidFill>
                          <a:effectLst/>
                          <a:latin typeface="Vollkorn" panose="020B0604020202020204" charset="0"/>
                          <a:ea typeface="Vollkorn" panose="020B0604020202020204" charset="0"/>
                          <a:cs typeface="+mn-cs"/>
                        </a:rPr>
                        <a:t>International</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security</a:t>
                      </a:r>
                      <a:endParaRPr lang="uk-UA" sz="2000" kern="1200" dirty="0">
                        <a:solidFill>
                          <a:schemeClr val="dk1"/>
                        </a:solidFill>
                        <a:effectLst/>
                        <a:latin typeface="Vollkorn" panose="020B0604020202020204" charset="0"/>
                        <a:ea typeface="Vollkorn" panose="020B0604020202020204" charset="0"/>
                        <a:cs typeface="+mn-cs"/>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60460030"/>
                  </a:ext>
                </a:extLst>
              </a:tr>
              <a:tr h="158054">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13</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Організація Північноатлантичного договору  </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dirty="0" err="1">
                          <a:solidFill>
                            <a:schemeClr val="dk1"/>
                          </a:solidFill>
                          <a:effectLst/>
                          <a:latin typeface="Vollkorn" panose="020B0604020202020204" charset="0"/>
                          <a:ea typeface="Vollkorn" panose="020B0604020202020204" charset="0"/>
                          <a:cs typeface="+mn-cs"/>
                        </a:rPr>
                        <a:t>North</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Atlantic</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Treaty</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Organization</a:t>
                      </a:r>
                      <a:endParaRPr lang="uk-UA" sz="2000" kern="1200" dirty="0">
                        <a:solidFill>
                          <a:schemeClr val="dk1"/>
                        </a:solidFill>
                        <a:effectLst/>
                        <a:latin typeface="Vollkorn" panose="020B0604020202020204" charset="0"/>
                        <a:ea typeface="Vollkorn" panose="020B0604020202020204" charset="0"/>
                        <a:cs typeface="+mn-cs"/>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71467795"/>
                  </a:ext>
                </a:extLst>
              </a:tr>
              <a:tr h="164521">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14</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Нерозповсюдження ядерної зброї</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dirty="0" err="1">
                          <a:solidFill>
                            <a:schemeClr val="dk1"/>
                          </a:solidFill>
                          <a:effectLst/>
                          <a:latin typeface="Vollkorn" panose="020B0604020202020204" charset="0"/>
                          <a:ea typeface="Vollkorn" panose="020B0604020202020204" charset="0"/>
                          <a:cs typeface="+mn-cs"/>
                        </a:rPr>
                        <a:t>Nuclear</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nonproliferation</a:t>
                      </a:r>
                      <a:endParaRPr lang="uk-UA" sz="2000" kern="1200" dirty="0">
                        <a:solidFill>
                          <a:schemeClr val="dk1"/>
                        </a:solidFill>
                        <a:effectLst/>
                        <a:latin typeface="Vollkorn" panose="020B0604020202020204" charset="0"/>
                        <a:ea typeface="Vollkorn" panose="020B0604020202020204" charset="0"/>
                        <a:cs typeface="+mn-cs"/>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86760691"/>
                  </a:ext>
                </a:extLst>
              </a:tr>
              <a:tr h="158054">
                <a:tc>
                  <a:txBody>
                    <a:bodyPr/>
                    <a:lstStyle/>
                    <a:p>
                      <a:pPr algn="ctr">
                        <a:lnSpc>
                          <a:spcPct val="150000"/>
                        </a:lnSpc>
                        <a:spcAft>
                          <a:spcPts val="0"/>
                        </a:spcAft>
                      </a:pPr>
                      <a:r>
                        <a:rPr lang="uk-UA" sz="2000" smtClean="0">
                          <a:effectLst/>
                          <a:latin typeface="Vollkorn" panose="020B0604020202020204" charset="0"/>
                          <a:ea typeface="Vollkorn" panose="020B0604020202020204" charset="0"/>
                        </a:rPr>
                        <a:t>15</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13858" marR="13858" marT="284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a:lnSpc>
                          <a:spcPct val="150000"/>
                        </a:lnSpc>
                        <a:spcAft>
                          <a:spcPts val="0"/>
                        </a:spcAft>
                      </a:pPr>
                      <a:r>
                        <a:rPr lang="uk-UA" sz="2000" kern="1200" dirty="0">
                          <a:solidFill>
                            <a:schemeClr val="dk1"/>
                          </a:solidFill>
                          <a:effectLst/>
                          <a:latin typeface="Vollkorn" panose="020B0604020202020204" charset="0"/>
                          <a:ea typeface="Vollkorn" panose="020B0604020202020204" charset="0"/>
                          <a:cs typeface="+mn-cs"/>
                        </a:rPr>
                        <a:t>Гонка озброєнь</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dirty="0" err="1">
                          <a:solidFill>
                            <a:schemeClr val="dk1"/>
                          </a:solidFill>
                          <a:effectLst/>
                          <a:latin typeface="Vollkorn" panose="020B0604020202020204" charset="0"/>
                          <a:ea typeface="Vollkorn" panose="020B0604020202020204" charset="0"/>
                          <a:cs typeface="+mn-cs"/>
                        </a:rPr>
                        <a:t>Arms</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race</a:t>
                      </a:r>
                      <a:endParaRPr lang="uk-UA" sz="2000" kern="1200" dirty="0">
                        <a:solidFill>
                          <a:schemeClr val="dk1"/>
                        </a:solidFill>
                        <a:effectLst/>
                        <a:latin typeface="Vollkorn" panose="020B0604020202020204" charset="0"/>
                        <a:ea typeface="Vollkorn" panose="020B0604020202020204" charset="0"/>
                        <a:cs typeface="+mn-cs"/>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62982649"/>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5" name="TextBox 3"/>
          <p:cNvSpPr txBox="1"/>
          <p:nvPr/>
        </p:nvSpPr>
        <p:spPr>
          <a:xfrm>
            <a:off x="0" y="190500"/>
            <a:ext cx="18288000" cy="743793"/>
          </a:xfrm>
          <a:prstGeom prst="rect">
            <a:avLst/>
          </a:prstGeom>
        </p:spPr>
        <p:txBody>
          <a:bodyPr lIns="0" tIns="0" rIns="0" bIns="0" rtlCol="0" anchor="t">
            <a:spAutoFit/>
          </a:bodyPr>
          <a:lstStyle/>
          <a:p>
            <a:pPr algn="ctr">
              <a:lnSpc>
                <a:spcPts val="5759"/>
              </a:lnSpc>
            </a:pPr>
            <a:r>
              <a:rPr lang="uk-UA" sz="4000" spc="-50" dirty="0" smtClean="0">
                <a:solidFill>
                  <a:srgbClr val="17375E"/>
                </a:solidFill>
                <a:latin typeface="Vollkorn Bold"/>
              </a:rPr>
              <a:t>ГЛОСАРІЙ</a:t>
            </a:r>
            <a:endParaRPr lang="en-US" sz="4000" spc="-50" dirty="0">
              <a:solidFill>
                <a:srgbClr val="17375E"/>
              </a:solidFill>
              <a:latin typeface="Vollkorn Bold"/>
            </a:endParaRPr>
          </a:p>
        </p:txBody>
      </p:sp>
      <p:graphicFrame>
        <p:nvGraphicFramePr>
          <p:cNvPr id="6" name="Таблиця 7"/>
          <p:cNvGraphicFramePr>
            <a:graphicFrameLocks noGrp="1"/>
          </p:cNvGraphicFramePr>
          <p:nvPr>
            <p:extLst>
              <p:ext uri="{D42A27DB-BD31-4B8C-83A1-F6EECF244321}">
                <p14:modId xmlns:p14="http://schemas.microsoft.com/office/powerpoint/2010/main" val="1933229130"/>
              </p:ext>
            </p:extLst>
          </p:nvPr>
        </p:nvGraphicFramePr>
        <p:xfrm>
          <a:off x="2209800" y="1062392"/>
          <a:ext cx="12954000" cy="3727598"/>
        </p:xfrm>
        <a:graphic>
          <a:graphicData uri="http://schemas.openxmlformats.org/drawingml/2006/table">
            <a:tbl>
              <a:tblPr firstRow="1" firstCol="1" bandRow="1">
                <a:tableStyleId>{5C22544A-7EE6-4342-B048-85BDC9FD1C3A}</a:tableStyleId>
              </a:tblPr>
              <a:tblGrid>
                <a:gridCol w="914400">
                  <a:extLst>
                    <a:ext uri="{9D8B030D-6E8A-4147-A177-3AD203B41FA5}">
                      <a16:colId xmlns:a16="http://schemas.microsoft.com/office/drawing/2014/main" xmlns="" val="214041086"/>
                    </a:ext>
                  </a:extLst>
                </a:gridCol>
                <a:gridCol w="5994400">
                  <a:extLst>
                    <a:ext uri="{9D8B030D-6E8A-4147-A177-3AD203B41FA5}">
                      <a16:colId xmlns:a16="http://schemas.microsoft.com/office/drawing/2014/main" xmlns="" val="2455149876"/>
                    </a:ext>
                  </a:extLst>
                </a:gridCol>
                <a:gridCol w="6045200">
                  <a:extLst>
                    <a:ext uri="{9D8B030D-6E8A-4147-A177-3AD203B41FA5}">
                      <a16:colId xmlns:a16="http://schemas.microsoft.com/office/drawing/2014/main" xmlns="" val="229050664"/>
                    </a:ext>
                  </a:extLst>
                </a:gridCol>
              </a:tblGrid>
              <a:tr h="205740">
                <a:tc>
                  <a:txBody>
                    <a:bodyPr/>
                    <a:lstStyle/>
                    <a:p>
                      <a:pPr algn="just">
                        <a:lnSpc>
                          <a:spcPct val="150000"/>
                        </a:lnSpc>
                        <a:spcAft>
                          <a:spcPts val="0"/>
                        </a:spcAft>
                      </a:pPr>
                      <a:r>
                        <a:rPr lang="uk-UA" sz="2000" dirty="0">
                          <a:solidFill>
                            <a:schemeClr val="bg1"/>
                          </a:solidFill>
                          <a:effectLst/>
                          <a:latin typeface="Vollkorn" panose="020B0604020202020204" charset="0"/>
                          <a:ea typeface="Vollkorn" panose="020B0604020202020204" charset="0"/>
                        </a:rPr>
                        <a:t>№ з/п</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50000"/>
                        </a:lnSpc>
                        <a:spcAft>
                          <a:spcPts val="0"/>
                        </a:spcAft>
                      </a:pPr>
                      <a:r>
                        <a:rPr lang="uk-UA" sz="2000" dirty="0">
                          <a:solidFill>
                            <a:schemeClr val="bg1"/>
                          </a:solidFill>
                          <a:effectLst/>
                          <a:latin typeface="Vollkorn" panose="020B0604020202020204" charset="0"/>
                          <a:ea typeface="Vollkorn" panose="020B0604020202020204" charset="0"/>
                        </a:rPr>
                        <a:t>Термін державною мовою</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just">
                        <a:lnSpc>
                          <a:spcPct val="150000"/>
                        </a:lnSpc>
                        <a:spcAft>
                          <a:spcPts val="0"/>
                        </a:spcAft>
                      </a:pPr>
                      <a:r>
                        <a:rPr lang="uk-UA" sz="2000" dirty="0">
                          <a:solidFill>
                            <a:schemeClr val="bg1"/>
                          </a:solidFill>
                          <a:effectLst/>
                          <a:latin typeface="Vollkorn" panose="020B0604020202020204" charset="0"/>
                          <a:ea typeface="Vollkorn" panose="020B0604020202020204" charset="0"/>
                        </a:rPr>
                        <a:t>Відповідник англійською мовою</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xmlns="" val="826852245"/>
                  </a:ext>
                </a:extLst>
              </a:tr>
              <a:tr h="135287">
                <a:tc>
                  <a:txBody>
                    <a:bodyPr/>
                    <a:lstStyle/>
                    <a:p>
                      <a:pPr algn="ctr">
                        <a:lnSpc>
                          <a:spcPct val="15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16</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a:lnSpc>
                          <a:spcPct val="150000"/>
                        </a:lnSpc>
                        <a:spcAft>
                          <a:spcPts val="0"/>
                        </a:spcAft>
                      </a:pPr>
                      <a:r>
                        <a:rPr lang="uk-UA" sz="2000" kern="1200" dirty="0">
                          <a:solidFill>
                            <a:schemeClr val="dk1"/>
                          </a:solidFill>
                          <a:effectLst/>
                          <a:latin typeface="Vollkorn" panose="020B0604020202020204" charset="0"/>
                          <a:ea typeface="Vollkorn" panose="020B0604020202020204" charset="0"/>
                          <a:cs typeface="+mn-cs"/>
                        </a:rPr>
                        <a:t>Роззброєння</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Disarmament</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14886798"/>
                  </a:ext>
                </a:extLst>
              </a:tr>
              <a:tr h="171903">
                <a:tc>
                  <a:txBody>
                    <a:bodyPr/>
                    <a:lstStyle/>
                    <a:p>
                      <a:pPr algn="ctr">
                        <a:lnSpc>
                          <a:spcPct val="15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17</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Мирне використання ядерної енергії</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Peaceful use of nuclear energy</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24351587"/>
                  </a:ext>
                </a:extLst>
              </a:tr>
              <a:tr h="135287">
                <a:tc>
                  <a:txBody>
                    <a:bodyPr/>
                    <a:lstStyle/>
                    <a:p>
                      <a:pPr algn="ctr">
                        <a:lnSpc>
                          <a:spcPct val="15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18</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Атомна енергетика </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Nuclear energy</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6494187"/>
                  </a:ext>
                </a:extLst>
              </a:tr>
              <a:tr h="135287">
                <a:tc>
                  <a:txBody>
                    <a:bodyPr/>
                    <a:lstStyle/>
                    <a:p>
                      <a:pPr algn="ctr">
                        <a:lnSpc>
                          <a:spcPct val="15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19</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Атомна електростанція</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Nuclear power plant</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93740916"/>
                  </a:ext>
                </a:extLst>
              </a:tr>
              <a:tr h="135287">
                <a:tc>
                  <a:txBody>
                    <a:bodyPr/>
                    <a:lstStyle/>
                    <a:p>
                      <a:pPr algn="ctr">
                        <a:lnSpc>
                          <a:spcPct val="15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20</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Радіоактивні відходи</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Radioactive waste</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16093430"/>
                  </a:ext>
                </a:extLst>
              </a:tr>
              <a:tr h="135287">
                <a:tc>
                  <a:txBody>
                    <a:bodyPr/>
                    <a:lstStyle/>
                    <a:p>
                      <a:pPr algn="ctr">
                        <a:lnSpc>
                          <a:spcPct val="15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21</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Відпрацьоване ядерне паливо</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Spent nuclear fuel</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37151654"/>
                  </a:ext>
                </a:extLst>
              </a:tr>
              <a:tr h="135287">
                <a:tc>
                  <a:txBody>
                    <a:bodyPr/>
                    <a:lstStyle/>
                    <a:p>
                      <a:pPr algn="ctr">
                        <a:lnSpc>
                          <a:spcPct val="150000"/>
                        </a:lnSpc>
                        <a:spcAft>
                          <a:spcPts val="0"/>
                        </a:spcAft>
                      </a:pPr>
                      <a:r>
                        <a:rPr lang="uk-UA" sz="2000" dirty="0" smtClean="0">
                          <a:solidFill>
                            <a:schemeClr val="bg1"/>
                          </a:solidFill>
                          <a:effectLst/>
                          <a:latin typeface="Vollkorn" panose="020B0604020202020204" charset="0"/>
                          <a:ea typeface="Vollkorn" panose="020B0604020202020204" charset="0"/>
                          <a:cs typeface="Times New Roman" panose="02020603050405020304" pitchFamily="18" charset="0"/>
                        </a:rPr>
                        <a:t>22</a:t>
                      </a:r>
                      <a:endParaRPr lang="uk-UA" sz="2000" dirty="0">
                        <a:solidFill>
                          <a:schemeClr val="bg1"/>
                        </a:solidFill>
                        <a:effectLst/>
                        <a:latin typeface="Vollkorn" panose="020B0604020202020204" charset="0"/>
                        <a:ea typeface="Vollkorn" panose="020B0604020202020204" charset="0"/>
                        <a:cs typeface="Times New Roman" panose="02020603050405020304" pitchFamily="18" charset="0"/>
                      </a:endParaRPr>
                    </a:p>
                  </a:txBody>
                  <a:tcPr marL="15106" marR="15106" marT="3323"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l">
                        <a:lnSpc>
                          <a:spcPct val="150000"/>
                        </a:lnSpc>
                        <a:spcAft>
                          <a:spcPts val="0"/>
                        </a:spcAft>
                      </a:pPr>
                      <a:r>
                        <a:rPr lang="uk-UA" sz="2000" kern="1200">
                          <a:solidFill>
                            <a:schemeClr val="dk1"/>
                          </a:solidFill>
                          <a:effectLst/>
                          <a:latin typeface="Vollkorn" panose="020B0604020202020204" charset="0"/>
                          <a:ea typeface="Vollkorn" panose="020B0604020202020204" charset="0"/>
                          <a:cs typeface="+mn-cs"/>
                        </a:rPr>
                        <a:t>Нерозповсюдження ядерних матеріалів </a:t>
                      </a: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50000"/>
                        </a:lnSpc>
                        <a:spcAft>
                          <a:spcPts val="0"/>
                        </a:spcAft>
                      </a:pPr>
                      <a:r>
                        <a:rPr lang="uk-UA" sz="2000" kern="1200" dirty="0" err="1">
                          <a:solidFill>
                            <a:schemeClr val="dk1"/>
                          </a:solidFill>
                          <a:effectLst/>
                          <a:latin typeface="Vollkorn" panose="020B0604020202020204" charset="0"/>
                          <a:ea typeface="Vollkorn" panose="020B0604020202020204" charset="0"/>
                          <a:cs typeface="+mn-cs"/>
                        </a:rPr>
                        <a:t>Non-proliferation</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of</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nuclear</a:t>
                      </a:r>
                      <a:r>
                        <a:rPr lang="uk-UA" sz="2000" kern="1200" dirty="0">
                          <a:solidFill>
                            <a:schemeClr val="dk1"/>
                          </a:solidFill>
                          <a:effectLst/>
                          <a:latin typeface="Vollkorn" panose="020B0604020202020204" charset="0"/>
                          <a:ea typeface="Vollkorn" panose="020B0604020202020204" charset="0"/>
                          <a:cs typeface="+mn-cs"/>
                        </a:rPr>
                        <a:t> </a:t>
                      </a:r>
                      <a:r>
                        <a:rPr lang="uk-UA" sz="2000" kern="1200" dirty="0" err="1">
                          <a:solidFill>
                            <a:schemeClr val="dk1"/>
                          </a:solidFill>
                          <a:effectLst/>
                          <a:latin typeface="Vollkorn" panose="020B0604020202020204" charset="0"/>
                          <a:ea typeface="Vollkorn" panose="020B0604020202020204" charset="0"/>
                          <a:cs typeface="+mn-cs"/>
                        </a:rPr>
                        <a:t>materials</a:t>
                      </a:r>
                      <a:endParaRPr lang="uk-UA" sz="2000" kern="1200" dirty="0">
                        <a:solidFill>
                          <a:schemeClr val="dk1"/>
                        </a:solidFill>
                        <a:effectLst/>
                        <a:latin typeface="Vollkorn" panose="020B0604020202020204" charset="0"/>
                        <a:ea typeface="Vollkorn" panose="020B0604020202020204" charset="0"/>
                        <a:cs typeface="+mn-cs"/>
                      </a:endParaRPr>
                    </a:p>
                  </a:txBody>
                  <a:tcPr marL="36195" marR="3619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7974049"/>
                  </a:ext>
                </a:extLst>
              </a:tr>
            </a:tbl>
          </a:graphicData>
        </a:graphic>
      </p:graphicFrame>
    </p:spTree>
    <p:extLst>
      <p:ext uri="{BB962C8B-B14F-4D97-AF65-F5344CB8AC3E}">
        <p14:creationId xmlns:p14="http://schemas.microsoft.com/office/powerpoint/2010/main" val="3319859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495300" y="2476500"/>
            <a:ext cx="17297400" cy="4308872"/>
          </a:xfrm>
          <a:prstGeom prst="rect">
            <a:avLst/>
          </a:prstGeom>
        </p:spPr>
        <p:txBody>
          <a:bodyPr wrap="square" lIns="0" tIns="0" rIns="0" bIns="0" rtlCol="0" anchor="t">
            <a:spAutoFit/>
          </a:bodyPr>
          <a:lstStyle/>
          <a:p>
            <a:pPr algn="just"/>
            <a:r>
              <a:rPr lang="uk-UA" sz="4000" b="1" dirty="0">
                <a:solidFill>
                  <a:schemeClr val="bg1"/>
                </a:solidFill>
                <a:latin typeface="Times New Roman" panose="02020603050405020304" pitchFamily="18" charset="0"/>
                <a:cs typeface="Times New Roman" panose="02020603050405020304" pitchFamily="18" charset="0"/>
              </a:rPr>
              <a:t>Метою навчальної дисципліни</a:t>
            </a:r>
            <a:r>
              <a:rPr lang="uk-UA" sz="4000" dirty="0">
                <a:solidFill>
                  <a:schemeClr val="bg1"/>
                </a:solidFill>
                <a:latin typeface="Times New Roman" panose="02020603050405020304" pitchFamily="18" charset="0"/>
                <a:cs typeface="Times New Roman" panose="02020603050405020304" pitchFamily="18" charset="0"/>
              </a:rPr>
              <a:t> </a:t>
            </a:r>
            <a:r>
              <a:rPr lang="uk-UA" sz="4000" dirty="0" smtClean="0">
                <a:solidFill>
                  <a:schemeClr val="bg1"/>
                </a:solidFill>
                <a:latin typeface="Times New Roman" panose="02020603050405020304" pitchFamily="18" charset="0"/>
                <a:cs typeface="Times New Roman" panose="02020603050405020304" pitchFamily="18" charset="0"/>
              </a:rPr>
              <a:t>є </a:t>
            </a:r>
            <a:r>
              <a:rPr lang="uk-UA" sz="4000" dirty="0">
                <a:solidFill>
                  <a:schemeClr val="bg1"/>
                </a:solidFill>
                <a:latin typeface="Times New Roman" panose="02020603050405020304" pitchFamily="18" charset="0"/>
                <a:cs typeface="Times New Roman" panose="02020603050405020304" pitchFamily="18" charset="0"/>
              </a:rPr>
              <a:t>надання знань щодо формування ядерних держав світу, їх впливу на геополітичну та національну безпеки, функціонування та трансформацію міжнародних механізмів підтримки міжнародного миру та безпеки, особливостей геополітичних стратегій ядерних держав світу. </a:t>
            </a:r>
            <a:r>
              <a:rPr lang="uk-UA" sz="4000" dirty="0">
                <a:solidFill>
                  <a:schemeClr val="bg1"/>
                </a:solidFill>
                <a:latin typeface="Times New Roman" panose="02020603050405020304" pitchFamily="18" charset="0"/>
                <a:cs typeface="Times New Roman" panose="02020603050405020304" pitchFamily="18" charset="0"/>
              </a:rPr>
              <a:t>Формування сучасних практичних знань, умінь і навичок щодо аналізу, систематизації та узагальнення наукових досліджень щодо впливу ядерних держав на геополітичну та національну безпеки.</a:t>
            </a:r>
            <a:endParaRPr lang="en-US" sz="40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304800" y="283042"/>
            <a:ext cx="17678399" cy="8576707"/>
          </a:xfrm>
          <a:prstGeom prst="rect">
            <a:avLst/>
          </a:prstGeom>
        </p:spPr>
        <p:txBody>
          <a:bodyPr wrap="square" lIns="0" tIns="0" rIns="0" bIns="0" rtlCol="0" anchor="t">
            <a:spAutoFit/>
          </a:bodyPr>
          <a:lstStyle/>
          <a:p>
            <a:pPr algn="ctr">
              <a:lnSpc>
                <a:spcPts val="5040"/>
              </a:lnSpc>
            </a:pPr>
            <a:r>
              <a:rPr lang="uk-UA" sz="4200" spc="-26" dirty="0">
                <a:solidFill>
                  <a:schemeClr val="accent1">
                    <a:lumMod val="50000"/>
                  </a:schemeClr>
                </a:solidFill>
                <a:latin typeface="Vollkorn Bold"/>
              </a:rPr>
              <a:t>Завданнями вивчення навчальної дисципліни є </a:t>
            </a:r>
            <a:endParaRPr lang="uk-UA" sz="4200" spc="-26" dirty="0" smtClean="0">
              <a:solidFill>
                <a:schemeClr val="accent1">
                  <a:lumMod val="50000"/>
                </a:schemeClr>
              </a:solidFill>
              <a:latin typeface="Vollkorn Bold"/>
            </a:endParaRPr>
          </a:p>
          <a:p>
            <a:pPr algn="ctr">
              <a:lnSpc>
                <a:spcPts val="5040"/>
              </a:lnSpc>
            </a:pPr>
            <a:r>
              <a:rPr lang="uk-UA" sz="4200" spc="-26" dirty="0" smtClean="0">
                <a:solidFill>
                  <a:schemeClr val="accent1">
                    <a:lumMod val="50000"/>
                  </a:schemeClr>
                </a:solidFill>
                <a:latin typeface="Vollkorn Bold"/>
              </a:rPr>
              <a:t>набуття </a:t>
            </a:r>
            <a:r>
              <a:rPr lang="uk-UA" sz="4200" spc="-26" dirty="0">
                <a:solidFill>
                  <a:schemeClr val="accent1">
                    <a:lumMod val="50000"/>
                  </a:schemeClr>
                </a:solidFill>
                <a:latin typeface="Vollkorn Bold"/>
              </a:rPr>
              <a:t>знань щодо</a:t>
            </a:r>
            <a:r>
              <a:rPr lang="uk-UA" sz="4200" spc="-26" dirty="0" smtClean="0">
                <a:solidFill>
                  <a:schemeClr val="accent1">
                    <a:lumMod val="50000"/>
                  </a:schemeClr>
                </a:solidFill>
                <a:latin typeface="Vollkorn Bold"/>
              </a:rPr>
              <a:t>:</a:t>
            </a:r>
            <a:endParaRPr lang="uk-UA" sz="2400" spc="-26" dirty="0">
              <a:solidFill>
                <a:schemeClr val="accent1">
                  <a:lumMod val="50000"/>
                </a:schemeClr>
              </a:solidFill>
              <a:latin typeface="Vollkorn Bold"/>
            </a:endParaRPr>
          </a:p>
          <a:p>
            <a:pPr lvl="0" algn="just">
              <a:lnSpc>
                <a:spcPct val="150000"/>
              </a:lnSpc>
            </a:pPr>
            <a:endParaRPr lang="uk-UA" sz="2000" dirty="0" smtClean="0">
              <a:solidFill>
                <a:schemeClr val="accent1">
                  <a:lumMod val="50000"/>
                </a:schemeClr>
              </a:solidFill>
              <a:latin typeface="Vollkorn" panose="020B0604020202020204" charset="0"/>
              <a:ea typeface="Vollkorn" panose="020B0604020202020204" charset="0"/>
            </a:endParaRPr>
          </a:p>
          <a:p>
            <a:pPr>
              <a:lnSpc>
                <a:spcPct val="130000"/>
              </a:lnSpc>
            </a:pPr>
            <a:r>
              <a:rPr lang="uk-UA" sz="3000" dirty="0">
                <a:solidFill>
                  <a:schemeClr val="accent1">
                    <a:lumMod val="50000"/>
                  </a:schemeClr>
                </a:solidFill>
                <a:latin typeface="Vollkorn" panose="020B0604020202020204" charset="0"/>
                <a:ea typeface="Vollkorn" panose="020B0604020202020204" charset="0"/>
              </a:rPr>
              <a:t>– оволодіння знаннями про теоретико-методологічні основи основних концепцій контролю над озброєнням, ядерного стримування, взаємного ядерного знищення, роззброєння та нерозповсюдження ядерної зброї;</a:t>
            </a:r>
          </a:p>
          <a:p>
            <a:pPr>
              <a:lnSpc>
                <a:spcPct val="130000"/>
              </a:lnSpc>
            </a:pPr>
            <a:r>
              <a:rPr lang="uk-UA" sz="3000" dirty="0">
                <a:solidFill>
                  <a:schemeClr val="accent1">
                    <a:lumMod val="50000"/>
                  </a:schemeClr>
                </a:solidFill>
                <a:latin typeface="Vollkorn" panose="020B0604020202020204" charset="0"/>
                <a:ea typeface="Vollkorn" panose="020B0604020202020204" charset="0"/>
              </a:rPr>
              <a:t>– надання сучасних практичних знань про військово-політичні стратегії ядерних держав світу та їх трансформацію на сучасному етапі;</a:t>
            </a:r>
          </a:p>
          <a:p>
            <a:pPr>
              <a:lnSpc>
                <a:spcPct val="130000"/>
              </a:lnSpc>
            </a:pPr>
            <a:r>
              <a:rPr lang="uk-UA" sz="3000" dirty="0">
                <a:solidFill>
                  <a:schemeClr val="accent1">
                    <a:lumMod val="50000"/>
                  </a:schemeClr>
                </a:solidFill>
                <a:latin typeface="Vollkorn" panose="020B0604020202020204" charset="0"/>
                <a:ea typeface="Vollkorn" panose="020B0604020202020204" charset="0"/>
              </a:rPr>
              <a:t>– оволодіння знаннями про правовий статус, структуру та діяльність міжнародних організацій та їх роль у підтримці міжнародного миру та безпеки;</a:t>
            </a:r>
          </a:p>
          <a:p>
            <a:pPr>
              <a:lnSpc>
                <a:spcPct val="130000"/>
              </a:lnSpc>
            </a:pPr>
            <a:r>
              <a:rPr lang="uk-UA" sz="3000" dirty="0">
                <a:solidFill>
                  <a:schemeClr val="accent1">
                    <a:lumMod val="50000"/>
                  </a:schemeClr>
                </a:solidFill>
                <a:latin typeface="Vollkorn" panose="020B0604020202020204" charset="0"/>
                <a:ea typeface="Vollkorn" panose="020B0604020202020204" charset="0"/>
              </a:rPr>
              <a:t>– формування </a:t>
            </a:r>
            <a:r>
              <a:rPr lang="uk-UA" sz="3000" dirty="0" err="1">
                <a:solidFill>
                  <a:schemeClr val="accent1">
                    <a:lumMod val="50000"/>
                  </a:schemeClr>
                </a:solidFill>
                <a:latin typeface="Vollkorn" panose="020B0604020202020204" charset="0"/>
                <a:ea typeface="Vollkorn" panose="020B0604020202020204" charset="0"/>
              </a:rPr>
              <a:t>здатностей</a:t>
            </a:r>
            <a:r>
              <a:rPr lang="uk-UA" sz="3000" dirty="0">
                <a:solidFill>
                  <a:schemeClr val="accent1">
                    <a:lumMod val="50000"/>
                  </a:schemeClr>
                </a:solidFill>
                <a:latin typeface="Vollkorn" panose="020B0604020202020204" charset="0"/>
                <a:ea typeface="Vollkorn" panose="020B0604020202020204" charset="0"/>
              </a:rPr>
              <a:t> щодо розроблення науково-обґрунтованих рекомендацій для оптимізації доктрин міжнародної та національної безпеки на сучасному етапі;</a:t>
            </a:r>
          </a:p>
          <a:p>
            <a:pPr lvl="0">
              <a:lnSpc>
                <a:spcPct val="130000"/>
              </a:lnSpc>
            </a:pPr>
            <a:r>
              <a:rPr lang="uk-UA" sz="3000" dirty="0">
                <a:solidFill>
                  <a:schemeClr val="accent1">
                    <a:lumMod val="50000"/>
                  </a:schemeClr>
                </a:solidFill>
                <a:latin typeface="Vollkorn" panose="020B0604020202020204" charset="0"/>
                <a:ea typeface="Vollkorn" panose="020B0604020202020204" charset="0"/>
              </a:rPr>
              <a:t>– формування </a:t>
            </a:r>
            <a:r>
              <a:rPr lang="uk-UA" sz="3000" dirty="0" err="1">
                <a:solidFill>
                  <a:schemeClr val="accent1">
                    <a:lumMod val="50000"/>
                  </a:schemeClr>
                </a:solidFill>
                <a:latin typeface="Vollkorn" panose="020B0604020202020204" charset="0"/>
                <a:ea typeface="Vollkorn" panose="020B0604020202020204" charset="0"/>
              </a:rPr>
              <a:t>здатностей</a:t>
            </a:r>
            <a:r>
              <a:rPr lang="uk-UA" sz="3000" dirty="0">
                <a:solidFill>
                  <a:schemeClr val="accent1">
                    <a:lumMod val="50000"/>
                  </a:schemeClr>
                </a:solidFill>
                <a:latin typeface="Vollkorn" panose="020B0604020202020204" charset="0"/>
                <a:ea typeface="Vollkorn" panose="020B0604020202020204" charset="0"/>
              </a:rPr>
              <a:t> аналізувати військово-економічні потенціали держав світу та виявляти загрози національній безпеці України</a:t>
            </a:r>
            <a:r>
              <a:rPr lang="uk-UA" sz="3000" dirty="0" smtClean="0">
                <a:solidFill>
                  <a:schemeClr val="accent1">
                    <a:lumMod val="50000"/>
                  </a:schemeClr>
                </a:solidFill>
                <a:latin typeface="Vollkorn" panose="020B0604020202020204" charset="0"/>
                <a:ea typeface="Vollkorn" panose="020B0604020202020204" charset="0"/>
              </a:rPr>
              <a:t>.</a:t>
            </a:r>
          </a:p>
        </p:txBody>
      </p:sp>
    </p:spTree>
    <p:extLst>
      <p:ext uri="{BB962C8B-B14F-4D97-AF65-F5344CB8AC3E}">
        <p14:creationId xmlns:p14="http://schemas.microsoft.com/office/powerpoint/2010/main" val="422895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sp>
      <p:sp>
        <p:nvSpPr>
          <p:cNvPr id="3" name="TextBox 3"/>
          <p:cNvSpPr txBox="1"/>
          <p:nvPr/>
        </p:nvSpPr>
        <p:spPr>
          <a:xfrm>
            <a:off x="609600" y="763667"/>
            <a:ext cx="17297399" cy="7694414"/>
          </a:xfrm>
          <a:prstGeom prst="rect">
            <a:avLst/>
          </a:prstGeom>
        </p:spPr>
        <p:txBody>
          <a:bodyPr wrap="square" lIns="0" tIns="0" rIns="0" bIns="0" rtlCol="0" anchor="t">
            <a:spAutoFit/>
          </a:bodyPr>
          <a:lstStyle/>
          <a:p>
            <a:pPr algn="just"/>
            <a:r>
              <a:rPr lang="uk-UA" sz="4000" b="1" dirty="0">
                <a:solidFill>
                  <a:schemeClr val="accent1">
                    <a:lumMod val="50000"/>
                  </a:schemeClr>
                </a:solidFill>
                <a:latin typeface="Vollkorn" panose="020B0604020202020204" charset="0"/>
                <a:ea typeface="Vollkorn" panose="020B0604020202020204" charset="0"/>
              </a:rPr>
              <a:t>Під час вивчення навчальної дисципліни здобувачі вищої освіти зможуть отримати наступні </a:t>
            </a:r>
            <a:r>
              <a:rPr lang="en-US" sz="4000" b="1" dirty="0">
                <a:solidFill>
                  <a:schemeClr val="accent1">
                    <a:lumMod val="50000"/>
                  </a:schemeClr>
                </a:solidFill>
                <a:latin typeface="Vollkorn" panose="020B0604020202020204" charset="0"/>
                <a:ea typeface="Vollkorn" panose="020B0604020202020204" charset="0"/>
              </a:rPr>
              <a:t>Soft skills: </a:t>
            </a:r>
            <a:endParaRPr lang="uk-UA" sz="4000" b="1" dirty="0" smtClean="0">
              <a:solidFill>
                <a:schemeClr val="accent1">
                  <a:lumMod val="50000"/>
                </a:schemeClr>
              </a:solidFill>
              <a:latin typeface="Vollkorn" panose="020B0604020202020204" charset="0"/>
              <a:ea typeface="Vollkorn" panose="020B0604020202020204" charset="0"/>
            </a:endParaRPr>
          </a:p>
          <a:p>
            <a:pPr algn="just"/>
            <a:endParaRPr lang="uk-UA" sz="3000" dirty="0" smtClean="0">
              <a:solidFill>
                <a:schemeClr val="accent1">
                  <a:lumMod val="50000"/>
                </a:schemeClr>
              </a:solidFill>
              <a:latin typeface="Vollkorn" panose="020B0604020202020204" charset="0"/>
              <a:ea typeface="Vollkorn" panose="020B0604020202020204" charset="0"/>
            </a:endParaRPr>
          </a:p>
          <a:p>
            <a:pPr algn="just">
              <a:spcBef>
                <a:spcPts val="1200"/>
              </a:spcBef>
            </a:pPr>
            <a:r>
              <a:rPr lang="ru-RU" sz="3000" dirty="0" smtClean="0">
                <a:solidFill>
                  <a:schemeClr val="accent1">
                    <a:lumMod val="50000"/>
                  </a:schemeClr>
                </a:solidFill>
                <a:latin typeface="Vollkorn" panose="020B0604020202020204" charset="0"/>
                <a:ea typeface="Vollkorn" panose="020B0604020202020204" charset="0"/>
              </a:rPr>
              <a:t>– </a:t>
            </a:r>
            <a:r>
              <a:rPr lang="uk-UA" sz="3000" i="1" dirty="0" smtClean="0">
                <a:solidFill>
                  <a:schemeClr val="accent1">
                    <a:lumMod val="50000"/>
                  </a:schemeClr>
                </a:solidFill>
                <a:latin typeface="Vollkorn" panose="020B0604020202020204" charset="0"/>
                <a:ea typeface="Vollkorn" panose="020B0604020202020204" charset="0"/>
              </a:rPr>
              <a:t>комунікативні навички</a:t>
            </a:r>
            <a:r>
              <a:rPr lang="uk-UA" sz="3000" dirty="0" smtClean="0">
                <a:solidFill>
                  <a:schemeClr val="accent1">
                    <a:lumMod val="50000"/>
                  </a:schemeClr>
                </a:solidFill>
                <a:latin typeface="Vollkorn" panose="020B0604020202020204" charset="0"/>
                <a:ea typeface="Vollkorn" panose="020B0604020202020204" charset="0"/>
              </a:rPr>
              <a:t>: письмове, вербальне й невербальне спілкування; уміння </a:t>
            </a:r>
            <a:r>
              <a:rPr lang="uk-UA" sz="3000" dirty="0" err="1" smtClean="0">
                <a:solidFill>
                  <a:schemeClr val="accent1">
                    <a:lumMod val="50000"/>
                  </a:schemeClr>
                </a:solidFill>
                <a:latin typeface="Vollkorn" panose="020B0604020202020204" charset="0"/>
                <a:ea typeface="Vollkorn" panose="020B0604020202020204" charset="0"/>
              </a:rPr>
              <a:t>грамотно</a:t>
            </a:r>
            <a:r>
              <a:rPr lang="uk-UA" sz="3000" dirty="0" smtClean="0">
                <a:solidFill>
                  <a:schemeClr val="accent1">
                    <a:lumMod val="50000"/>
                  </a:schemeClr>
                </a:solidFill>
                <a:latin typeface="Vollkorn" panose="020B0604020202020204" charset="0"/>
                <a:ea typeface="Vollkorn" panose="020B0604020202020204" charset="0"/>
              </a:rPr>
              <a:t> спілкуватися по e-</a:t>
            </a:r>
            <a:r>
              <a:rPr lang="uk-UA" sz="3000" dirty="0" err="1" smtClean="0">
                <a:solidFill>
                  <a:schemeClr val="accent1">
                    <a:lumMod val="50000"/>
                  </a:schemeClr>
                </a:solidFill>
                <a:latin typeface="Vollkorn" panose="020B0604020202020204" charset="0"/>
                <a:ea typeface="Vollkorn" panose="020B0604020202020204" charset="0"/>
              </a:rPr>
              <a:t>mail</a:t>
            </a:r>
            <a:r>
              <a:rPr lang="uk-UA" sz="3000" dirty="0" smtClean="0">
                <a:solidFill>
                  <a:schemeClr val="accent1">
                    <a:lumMod val="50000"/>
                  </a:schemeClr>
                </a:solidFill>
                <a:latin typeface="Vollkorn" panose="020B0604020202020204" charset="0"/>
                <a:ea typeface="Vollkorn" panose="020B0604020202020204" charset="0"/>
              </a:rPr>
              <a:t>; вести дискусію і відстоювати свою позицію; навички працювати в команді; </a:t>
            </a:r>
          </a:p>
          <a:p>
            <a:pPr algn="just">
              <a:spcBef>
                <a:spcPts val="1200"/>
              </a:spcBef>
            </a:pPr>
            <a:r>
              <a:rPr lang="uk-UA" sz="3000" i="1" dirty="0" smtClean="0">
                <a:solidFill>
                  <a:schemeClr val="accent1">
                    <a:lumMod val="50000"/>
                  </a:schemeClr>
                </a:solidFill>
                <a:latin typeface="Vollkorn" panose="020B0604020202020204" charset="0"/>
                <a:ea typeface="Vollkorn" panose="020B0604020202020204" charset="0"/>
              </a:rPr>
              <a:t>– уміння виступати привселюдно</a:t>
            </a:r>
            <a:r>
              <a:rPr lang="uk-UA" sz="3000" dirty="0" smtClean="0">
                <a:solidFill>
                  <a:schemeClr val="accent1">
                    <a:lumMod val="50000"/>
                  </a:schemeClr>
                </a:solidFill>
                <a:latin typeface="Vollkorn" panose="020B0604020202020204" charset="0"/>
                <a:ea typeface="Vollkorn" panose="020B0604020202020204" charset="0"/>
              </a:rPr>
              <a:t>: навички, необхідні для виступів на публіці; навички проведення презентації; </a:t>
            </a:r>
          </a:p>
          <a:p>
            <a:pPr algn="just">
              <a:spcBef>
                <a:spcPts val="1200"/>
              </a:spcBef>
            </a:pPr>
            <a:r>
              <a:rPr lang="uk-UA" sz="3000" dirty="0" smtClean="0">
                <a:solidFill>
                  <a:schemeClr val="accent1">
                    <a:lumMod val="50000"/>
                  </a:schemeClr>
                </a:solidFill>
                <a:latin typeface="Vollkorn" panose="020B0604020202020204" charset="0"/>
                <a:ea typeface="Vollkorn" panose="020B0604020202020204" charset="0"/>
              </a:rPr>
              <a:t>– </a:t>
            </a:r>
            <a:r>
              <a:rPr lang="uk-UA" sz="3000" i="1" dirty="0" smtClean="0">
                <a:solidFill>
                  <a:schemeClr val="accent1">
                    <a:lumMod val="50000"/>
                  </a:schemeClr>
                </a:solidFill>
                <a:latin typeface="Vollkorn" panose="020B0604020202020204" charset="0"/>
                <a:ea typeface="Vollkorn" panose="020B0604020202020204" charset="0"/>
              </a:rPr>
              <a:t>керування часом: </a:t>
            </a:r>
            <a:r>
              <a:rPr lang="uk-UA" sz="3000" dirty="0" smtClean="0">
                <a:solidFill>
                  <a:schemeClr val="accent1">
                    <a:lumMod val="50000"/>
                  </a:schemeClr>
                </a:solidFill>
                <a:latin typeface="Vollkorn" panose="020B0604020202020204" charset="0"/>
                <a:ea typeface="Vollkorn" panose="020B0604020202020204" charset="0"/>
              </a:rPr>
              <a:t>уміння справлятися із завданнями вчасно; </a:t>
            </a:r>
          </a:p>
          <a:p>
            <a:pPr algn="just">
              <a:spcBef>
                <a:spcPts val="1200"/>
              </a:spcBef>
            </a:pPr>
            <a:r>
              <a:rPr lang="uk-UA" sz="3000" dirty="0" smtClean="0">
                <a:solidFill>
                  <a:schemeClr val="accent1">
                    <a:lumMod val="50000"/>
                  </a:schemeClr>
                </a:solidFill>
                <a:latin typeface="Vollkorn" panose="020B0604020202020204" charset="0"/>
                <a:ea typeface="Vollkorn" panose="020B0604020202020204" charset="0"/>
              </a:rPr>
              <a:t>– </a:t>
            </a:r>
            <a:r>
              <a:rPr lang="uk-UA" sz="3000" i="1" dirty="0" smtClean="0">
                <a:solidFill>
                  <a:schemeClr val="accent1">
                    <a:lumMod val="50000"/>
                  </a:schemeClr>
                </a:solidFill>
                <a:latin typeface="Vollkorn" panose="020B0604020202020204" charset="0"/>
                <a:ea typeface="Vollkorn" panose="020B0604020202020204" charset="0"/>
              </a:rPr>
              <a:t>гнучкість і адаптивність: </a:t>
            </a:r>
            <a:r>
              <a:rPr lang="uk-UA" sz="3000" dirty="0" smtClean="0">
                <a:solidFill>
                  <a:schemeClr val="accent1">
                    <a:lumMod val="50000"/>
                  </a:schemeClr>
                </a:solidFill>
                <a:latin typeface="Vollkorn" panose="020B0604020202020204" charset="0"/>
                <a:ea typeface="Vollkorn" panose="020B0604020202020204" charset="0"/>
              </a:rPr>
              <a:t>гнучкість, адаптивність і здатність змінюватися; уміння аналізувати ситуацію, орієнтування на вирішення проблеми; </a:t>
            </a:r>
          </a:p>
          <a:p>
            <a:pPr algn="just">
              <a:spcBef>
                <a:spcPts val="1200"/>
              </a:spcBef>
            </a:pPr>
            <a:r>
              <a:rPr lang="uk-UA" sz="3000" dirty="0" smtClean="0">
                <a:solidFill>
                  <a:schemeClr val="accent1">
                    <a:lumMod val="50000"/>
                  </a:schemeClr>
                </a:solidFill>
                <a:latin typeface="Vollkorn" panose="020B0604020202020204" charset="0"/>
                <a:ea typeface="Vollkorn" panose="020B0604020202020204" charset="0"/>
              </a:rPr>
              <a:t>– </a:t>
            </a:r>
            <a:r>
              <a:rPr lang="uk-UA" sz="3000" i="1" dirty="0" smtClean="0">
                <a:solidFill>
                  <a:schemeClr val="accent1">
                    <a:lumMod val="50000"/>
                  </a:schemeClr>
                </a:solidFill>
                <a:latin typeface="Vollkorn" panose="020B0604020202020204" charset="0"/>
                <a:ea typeface="Vollkorn" panose="020B0604020202020204" charset="0"/>
              </a:rPr>
              <a:t>лідерські якості</a:t>
            </a:r>
            <a:r>
              <a:rPr lang="uk-UA" sz="3000" dirty="0" smtClean="0">
                <a:solidFill>
                  <a:schemeClr val="accent1">
                    <a:lumMod val="50000"/>
                  </a:schemeClr>
                </a:solidFill>
                <a:latin typeface="Vollkorn" panose="020B0604020202020204" charset="0"/>
                <a:ea typeface="Vollkorn" panose="020B0604020202020204" charset="0"/>
              </a:rPr>
              <a:t>: уміння спокійно працювати в напруженому середовищі; уміння ухвалювати рішення; уміння ставити мету, планувати діяльність; </a:t>
            </a:r>
          </a:p>
          <a:p>
            <a:pPr algn="just">
              <a:spcBef>
                <a:spcPts val="1200"/>
              </a:spcBef>
            </a:pPr>
            <a:r>
              <a:rPr lang="uk-UA" sz="3000" i="1" dirty="0" smtClean="0">
                <a:solidFill>
                  <a:schemeClr val="accent1">
                    <a:lumMod val="50000"/>
                  </a:schemeClr>
                </a:solidFill>
                <a:latin typeface="Vollkorn" panose="020B0604020202020204" charset="0"/>
                <a:ea typeface="Vollkorn" panose="020B0604020202020204" charset="0"/>
              </a:rPr>
              <a:t>– особисті якості: </a:t>
            </a:r>
            <a:r>
              <a:rPr lang="uk-UA" sz="3000" dirty="0" smtClean="0">
                <a:solidFill>
                  <a:schemeClr val="accent1">
                    <a:lumMod val="50000"/>
                  </a:schemeClr>
                </a:solidFill>
                <a:latin typeface="Vollkorn" panose="020B0604020202020204" charset="0"/>
                <a:ea typeface="Vollkorn" panose="020B0604020202020204" charset="0"/>
              </a:rPr>
              <a:t>креативне й критичне мислення; етичність, чесність, терпіння, повага до оточуючих. </a:t>
            </a:r>
            <a:endParaRPr lang="uk-UA" sz="3000" dirty="0">
              <a:solidFill>
                <a:schemeClr val="accent1">
                  <a:lumMod val="50000"/>
                </a:schemeClr>
              </a:solidFill>
              <a:latin typeface="Vollkorn" panose="020B0604020202020204" charset="0"/>
              <a:ea typeface="Vollkorn" panose="020B0604020202020204" charset="0"/>
            </a:endParaRPr>
          </a:p>
        </p:txBody>
      </p:sp>
    </p:spTree>
    <p:extLst>
      <p:ext uri="{BB962C8B-B14F-4D97-AF65-F5344CB8AC3E}">
        <p14:creationId xmlns:p14="http://schemas.microsoft.com/office/powerpoint/2010/main" val="88214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3960888" y="121105"/>
            <a:ext cx="11863135" cy="570059"/>
          </a:xfrm>
          <a:prstGeom prst="rect">
            <a:avLst/>
          </a:prstGeom>
        </p:spPr>
        <p:txBody>
          <a:bodyPr lIns="0" tIns="0" rIns="0" bIns="0" rtlCol="0" anchor="t">
            <a:spAutoFit/>
          </a:bodyPr>
          <a:lstStyle/>
          <a:p>
            <a:pPr algn="ctr">
              <a:lnSpc>
                <a:spcPts val="4320"/>
              </a:lnSpc>
            </a:pPr>
            <a:r>
              <a:rPr lang="en-US" sz="3600" spc="-47">
                <a:solidFill>
                  <a:srgbClr val="17375E"/>
                </a:solidFill>
                <a:latin typeface="Vollkorn Bold"/>
              </a:rPr>
              <a:t>Структура навчальної дисципліни</a:t>
            </a:r>
          </a:p>
        </p:txBody>
      </p:sp>
      <p:graphicFrame>
        <p:nvGraphicFramePr>
          <p:cNvPr id="5" name="Таблиця 4"/>
          <p:cNvGraphicFramePr>
            <a:graphicFrameLocks noGrp="1"/>
          </p:cNvGraphicFramePr>
          <p:nvPr>
            <p:extLst>
              <p:ext uri="{D42A27DB-BD31-4B8C-83A1-F6EECF244321}">
                <p14:modId xmlns:p14="http://schemas.microsoft.com/office/powerpoint/2010/main" val="299508164"/>
              </p:ext>
            </p:extLst>
          </p:nvPr>
        </p:nvGraphicFramePr>
        <p:xfrm>
          <a:off x="762000" y="776816"/>
          <a:ext cx="17297400" cy="7528560"/>
        </p:xfrm>
        <a:graphic>
          <a:graphicData uri="http://schemas.openxmlformats.org/drawingml/2006/table">
            <a:tbl>
              <a:tblPr>
                <a:tableStyleId>{5C22544A-7EE6-4342-B048-85BDC9FD1C3A}</a:tableStyleId>
              </a:tblPr>
              <a:tblGrid>
                <a:gridCol w="990600">
                  <a:extLst>
                    <a:ext uri="{9D8B030D-6E8A-4147-A177-3AD203B41FA5}">
                      <a16:colId xmlns:a16="http://schemas.microsoft.com/office/drawing/2014/main" xmlns="" val="359994996"/>
                    </a:ext>
                  </a:extLst>
                </a:gridCol>
                <a:gridCol w="13182600">
                  <a:extLst>
                    <a:ext uri="{9D8B030D-6E8A-4147-A177-3AD203B41FA5}">
                      <a16:colId xmlns:a16="http://schemas.microsoft.com/office/drawing/2014/main" xmlns="" val="663681823"/>
                    </a:ext>
                  </a:extLst>
                </a:gridCol>
                <a:gridCol w="1143000">
                  <a:extLst>
                    <a:ext uri="{9D8B030D-6E8A-4147-A177-3AD203B41FA5}">
                      <a16:colId xmlns:a16="http://schemas.microsoft.com/office/drawing/2014/main" xmlns="" val="122060337"/>
                    </a:ext>
                  </a:extLst>
                </a:gridCol>
                <a:gridCol w="1981200">
                  <a:extLst>
                    <a:ext uri="{9D8B030D-6E8A-4147-A177-3AD203B41FA5}">
                      <a16:colId xmlns:a16="http://schemas.microsoft.com/office/drawing/2014/main" xmlns="" val="23420434"/>
                    </a:ext>
                  </a:extLst>
                </a:gridCol>
              </a:tblGrid>
              <a:tr h="203121">
                <a:tc rowSpan="2">
                  <a:txBody>
                    <a:bodyPr/>
                    <a:lstStyle/>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a:t>
                      </a:r>
                    </a:p>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з/п</a:t>
                      </a: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2">
                  <a:txBody>
                    <a:bodyPr/>
                    <a:lstStyle/>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Назва теми</a:t>
                      </a: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lnSpc>
                          <a:spcPct val="100000"/>
                        </a:lnSpc>
                        <a:spcAft>
                          <a:spcPts val="0"/>
                        </a:spcAft>
                      </a:pPr>
                      <a:r>
                        <a:rPr lang="uk-UA" sz="2600" kern="1200" dirty="0">
                          <a:solidFill>
                            <a:schemeClr val="bg1"/>
                          </a:solidFill>
                          <a:effectLst/>
                          <a:latin typeface="Vollkorn" panose="020B0604020202020204" charset="0"/>
                          <a:ea typeface="Vollkorn" panose="020B0604020202020204" charset="0"/>
                          <a:cs typeface="+mn-cs"/>
                        </a:rPr>
                        <a:t>К-ть годин</a:t>
                      </a: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uk-UA"/>
                    </a:p>
                  </a:txBody>
                  <a:tcPr/>
                </a:tc>
                <a:extLst>
                  <a:ext uri="{0D108BD9-81ED-4DB2-BD59-A6C34878D82A}">
                    <a16:rowId xmlns:a16="http://schemas.microsoft.com/office/drawing/2014/main" xmlns="" val="2837603597"/>
                  </a:ext>
                </a:extLst>
              </a:tr>
              <a:tr h="770044">
                <a:tc vMerge="1">
                  <a:txBody>
                    <a:bodyPr/>
                    <a:lstStyle/>
                    <a:p>
                      <a:endParaRPr lang="uk-UA"/>
                    </a:p>
                  </a:txBody>
                  <a:tcPr/>
                </a:tc>
                <a:tc vMerge="1">
                  <a:txBody>
                    <a:bodyPr/>
                    <a:lstStyle/>
                    <a:p>
                      <a:endParaRPr lang="uk-UA"/>
                    </a:p>
                  </a:txBody>
                  <a:tcPr/>
                </a:tc>
                <a:tc>
                  <a:txBody>
                    <a:bodyPr/>
                    <a:lstStyle/>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Усього</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Лекційних годин</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1814512925"/>
                  </a:ext>
                </a:extLst>
              </a:tr>
              <a:tr h="203121">
                <a:tc>
                  <a:txBody>
                    <a:bodyPr/>
                    <a:lstStyle/>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1</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Тема 1. Ядерна зброя і ядерні програми держав: етапи розвитку і сучасний стан</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0"/>
                        </a:spcAft>
                      </a:pPr>
                      <a:r>
                        <a:rPr lang="uk-UA" sz="2600" kern="1200" dirty="0">
                          <a:solidFill>
                            <a:schemeClr val="tx2"/>
                          </a:solidFill>
                          <a:effectLst/>
                          <a:latin typeface="Vollkorn" panose="020B0604020202020204" charset="0"/>
                          <a:ea typeface="Vollkorn" panose="020B0604020202020204" charset="0"/>
                          <a:cs typeface="+mn-cs"/>
                        </a:rPr>
                        <a:t>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uk-UA" sz="2600" kern="1200">
                          <a:solidFill>
                            <a:schemeClr val="tx2"/>
                          </a:solidFill>
                          <a:effectLst/>
                          <a:latin typeface="Vollkorn" panose="020B0604020202020204" charset="0"/>
                          <a:ea typeface="Vollkorn" panose="020B0604020202020204" charset="0"/>
                          <a:cs typeface="+mn-cs"/>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71672385"/>
                  </a:ext>
                </a:extLst>
              </a:tr>
              <a:tr h="203121">
                <a:tc>
                  <a:txBody>
                    <a:bodyPr/>
                    <a:lstStyle/>
                    <a:p>
                      <a:pPr algn="ctr">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2</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eaLnBrk="0" fontAlgn="base" hangingPunct="0">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Тема 2. Концепції ядерного стримування і взаємного ядерного знищення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0"/>
                        </a:spcAft>
                      </a:pPr>
                      <a:r>
                        <a:rPr lang="uk-UA" sz="2600" kern="1200">
                          <a:solidFill>
                            <a:schemeClr val="tx2"/>
                          </a:solidFill>
                          <a:effectLst/>
                          <a:latin typeface="Vollkorn" panose="020B0604020202020204" charset="0"/>
                          <a:ea typeface="Vollkorn" panose="020B0604020202020204" charset="0"/>
                          <a:cs typeface="+mn-cs"/>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44256194"/>
                  </a:ext>
                </a:extLst>
              </a:tr>
              <a:tr h="203121">
                <a:tc>
                  <a:txBody>
                    <a:bodyPr/>
                    <a:lstStyle/>
                    <a:p>
                      <a:pPr algn="ctr">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3</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Тема 3. Ядерне роззброєння та режим нерозповсюдження</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0"/>
                        </a:spcAft>
                      </a:pPr>
                      <a:r>
                        <a:rPr lang="uk-UA" sz="2600" kern="1200">
                          <a:solidFill>
                            <a:schemeClr val="tx2"/>
                          </a:solidFill>
                          <a:effectLst/>
                          <a:latin typeface="Vollkorn" panose="020B0604020202020204" charset="0"/>
                          <a:ea typeface="Vollkorn" panose="020B0604020202020204" charset="0"/>
                          <a:cs typeface="+mn-cs"/>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2719037"/>
                  </a:ext>
                </a:extLst>
              </a:tr>
              <a:tr h="203121">
                <a:tc>
                  <a:txBody>
                    <a:bodyPr/>
                    <a:lstStyle/>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4</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eaLnBrk="0" fontAlgn="base" hangingPunct="0">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Тема 4. Міжнародні організації та їх роль у підтримці міжнародного миру та безпеки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0"/>
                        </a:spcAft>
                      </a:pPr>
                      <a:r>
                        <a:rPr lang="uk-UA" sz="2600" kern="1200">
                          <a:solidFill>
                            <a:schemeClr val="tx2"/>
                          </a:solidFill>
                          <a:effectLst/>
                          <a:latin typeface="Vollkorn" panose="020B0604020202020204" charset="0"/>
                          <a:ea typeface="Vollkorn" panose="020B0604020202020204" charset="0"/>
                          <a:cs typeface="+mn-cs"/>
                        </a:rPr>
                        <a:t>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uk-UA" sz="2600" kern="1200">
                          <a:solidFill>
                            <a:schemeClr val="tx2"/>
                          </a:solidFill>
                          <a:effectLst/>
                          <a:latin typeface="Vollkorn" panose="020B0604020202020204" charset="0"/>
                          <a:ea typeface="Vollkorn" panose="020B0604020202020204" charset="0"/>
                          <a:cs typeface="+mn-cs"/>
                        </a:rPr>
                        <a:t>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77744089"/>
                  </a:ext>
                </a:extLst>
              </a:tr>
              <a:tr h="260412">
                <a:tc>
                  <a:txBody>
                    <a:bodyPr/>
                    <a:lstStyle/>
                    <a:p>
                      <a:pPr algn="ctr">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5</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eaLnBrk="0" fontAlgn="base" hangingPunct="0">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Тема 5. НАТО в системі пріоритетів ядерних держав</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0"/>
                        </a:spcAft>
                      </a:pPr>
                      <a:r>
                        <a:rPr lang="uk-UA" sz="2600" kern="1200">
                          <a:solidFill>
                            <a:schemeClr val="tx2"/>
                          </a:solidFill>
                          <a:effectLst/>
                          <a:latin typeface="Vollkorn" panose="020B0604020202020204" charset="0"/>
                          <a:ea typeface="Vollkorn" panose="020B0604020202020204" charset="0"/>
                          <a:cs typeface="+mn-cs"/>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55344256"/>
                  </a:ext>
                </a:extLst>
              </a:tr>
              <a:tr h="203121">
                <a:tc>
                  <a:txBody>
                    <a:bodyPr/>
                    <a:lstStyle/>
                    <a:p>
                      <a:pPr algn="ctr">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6</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eaLnBrk="0" fontAlgn="base" hangingPunct="0">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Тема 6. Концепції зовнішньої політики США та їх роль у системі міжнародної безпеки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0"/>
                        </a:spcAft>
                      </a:pPr>
                      <a:r>
                        <a:rPr lang="uk-UA" sz="2600" kern="1200">
                          <a:solidFill>
                            <a:schemeClr val="tx2"/>
                          </a:solidFill>
                          <a:effectLst/>
                          <a:latin typeface="Vollkorn" panose="020B0604020202020204" charset="0"/>
                          <a:ea typeface="Vollkorn" panose="020B0604020202020204" charset="0"/>
                          <a:cs typeface="+mn-cs"/>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27860900"/>
                  </a:ext>
                </a:extLst>
              </a:tr>
              <a:tr h="203121">
                <a:tc>
                  <a:txBody>
                    <a:bodyPr/>
                    <a:lstStyle/>
                    <a:p>
                      <a:pPr algn="ctr">
                        <a:lnSpc>
                          <a:spcPct val="100000"/>
                        </a:lnSpc>
                        <a:spcBef>
                          <a:spcPts val="0"/>
                        </a:spcBef>
                        <a:spcAft>
                          <a:spcPts val="0"/>
                        </a:spcAft>
                      </a:pPr>
                      <a:r>
                        <a:rPr lang="uk-UA" sz="2600" kern="1200">
                          <a:solidFill>
                            <a:schemeClr val="bg1"/>
                          </a:solidFill>
                          <a:effectLst/>
                          <a:latin typeface="Vollkorn" panose="020B0604020202020204" charset="0"/>
                          <a:ea typeface="Vollkorn" panose="020B0604020202020204" charset="0"/>
                          <a:cs typeface="+mn-cs"/>
                        </a:rPr>
                        <a:t>7</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eaLnBrk="0" fontAlgn="base" hangingPunct="0">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Тема 7. Геополітичний вимір зовнішньої політики </a:t>
                      </a:r>
                      <a:r>
                        <a:rPr lang="uk-UA" sz="2600" kern="1200" dirty="0" err="1">
                          <a:solidFill>
                            <a:schemeClr val="bg1"/>
                          </a:solidFill>
                          <a:effectLst/>
                          <a:latin typeface="Vollkorn" panose="020B0604020202020204" charset="0"/>
                          <a:ea typeface="Vollkorn" panose="020B0604020202020204" charset="0"/>
                          <a:cs typeface="+mn-cs"/>
                        </a:rPr>
                        <a:t>КНР</a:t>
                      </a:r>
                      <a:endParaRPr lang="uk-UA" sz="2600" kern="1200" dirty="0">
                        <a:solidFill>
                          <a:schemeClr val="bg1"/>
                        </a:solidFill>
                        <a:effectLst/>
                        <a:latin typeface="Vollkorn" panose="020B0604020202020204" charset="0"/>
                        <a:ea typeface="Vollkorn" panose="020B0604020202020204" charset="0"/>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0"/>
                        </a:spcAft>
                      </a:pPr>
                      <a:r>
                        <a:rPr lang="uk-UA" sz="2600" kern="1200">
                          <a:solidFill>
                            <a:schemeClr val="tx2"/>
                          </a:solidFill>
                          <a:effectLst/>
                          <a:latin typeface="Vollkorn" panose="020B0604020202020204" charset="0"/>
                          <a:ea typeface="Vollkorn" panose="020B0604020202020204" charset="0"/>
                          <a:cs typeface="+mn-cs"/>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uk-UA" sz="2600" kern="1200">
                          <a:solidFill>
                            <a:schemeClr val="tx2"/>
                          </a:solidFill>
                          <a:effectLst/>
                          <a:latin typeface="Vollkorn" panose="020B0604020202020204" charset="0"/>
                          <a:ea typeface="Vollkorn" panose="020B0604020202020204" charset="0"/>
                          <a:cs typeface="+mn-cs"/>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03873839"/>
                  </a:ext>
                </a:extLst>
              </a:tr>
              <a:tr h="203121">
                <a:tc>
                  <a:txBody>
                    <a:bodyPr/>
                    <a:lstStyle/>
                    <a:p>
                      <a:pPr algn="ctr">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8</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a:lnSpc>
                          <a:spcPct val="100000"/>
                        </a:lnSpc>
                        <a:spcBef>
                          <a:spcPts val="0"/>
                        </a:spcBef>
                        <a:spcAft>
                          <a:spcPts val="0"/>
                        </a:spcAft>
                      </a:pPr>
                      <a:r>
                        <a:rPr lang="uk-UA" sz="2600" kern="1200" dirty="0" smtClean="0">
                          <a:solidFill>
                            <a:schemeClr val="bg1"/>
                          </a:solidFill>
                          <a:effectLst/>
                          <a:latin typeface="Vollkorn" panose="020B0604020202020204" charset="0"/>
                          <a:ea typeface="Vollkorn" panose="020B0604020202020204" charset="0"/>
                          <a:cs typeface="+mn-cs"/>
                        </a:rPr>
                        <a:t>Тема 8. Геополітичні стратегії Індії і Пакистану</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0"/>
                        </a:spcAft>
                      </a:pPr>
                      <a:r>
                        <a:rPr lang="uk-UA" sz="2600" kern="1200">
                          <a:solidFill>
                            <a:schemeClr val="tx2"/>
                          </a:solidFill>
                          <a:effectLst/>
                          <a:latin typeface="Vollkorn" panose="020B0604020202020204" charset="0"/>
                          <a:ea typeface="Vollkorn" panose="020B0604020202020204" charset="0"/>
                          <a:cs typeface="+mn-cs"/>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50900828"/>
                  </a:ext>
                </a:extLst>
              </a:tr>
              <a:tr h="203121">
                <a:tc>
                  <a:txBody>
                    <a:bodyPr/>
                    <a:lstStyle/>
                    <a:p>
                      <a:pPr algn="ctr">
                        <a:lnSpc>
                          <a:spcPct val="100000"/>
                        </a:lnSpc>
                        <a:spcBef>
                          <a:spcPts val="0"/>
                        </a:spcBef>
                        <a:spcAft>
                          <a:spcPts val="0"/>
                        </a:spcAft>
                      </a:pPr>
                      <a:r>
                        <a:rPr lang="uk-UA" sz="2600" kern="1200" dirty="0" smtClean="0">
                          <a:solidFill>
                            <a:schemeClr val="bg1"/>
                          </a:solidFill>
                          <a:effectLst/>
                          <a:latin typeface="Vollkorn" panose="020B0604020202020204" charset="0"/>
                          <a:ea typeface="Vollkorn" panose="020B0604020202020204" charset="0"/>
                          <a:cs typeface="+mn-cs"/>
                        </a:rPr>
                        <a:t>9</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eaLnBrk="0" fontAlgn="base" hangingPunct="0">
                        <a:lnSpc>
                          <a:spcPct val="100000"/>
                        </a:lnSpc>
                        <a:spcAft>
                          <a:spcPts val="0"/>
                        </a:spcAft>
                      </a:pPr>
                      <a:r>
                        <a:rPr lang="uk-UA" sz="2600" kern="1200" dirty="0">
                          <a:solidFill>
                            <a:schemeClr val="bg1"/>
                          </a:solidFill>
                          <a:effectLst/>
                          <a:latin typeface="Vollkorn" panose="020B0604020202020204" charset="0"/>
                          <a:ea typeface="Vollkorn" panose="020B0604020202020204" charset="0"/>
                          <a:cs typeface="+mn-cs"/>
                        </a:rPr>
                        <a:t>Тема 9. Місце і роль Франції в архітектурі європейської безпеки</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0"/>
                        </a:spcAft>
                      </a:pPr>
                      <a:r>
                        <a:rPr lang="uk-UA" sz="2600" kern="1200">
                          <a:solidFill>
                            <a:schemeClr val="tx2"/>
                          </a:solidFill>
                          <a:effectLst/>
                          <a:latin typeface="Vollkorn" panose="020B0604020202020204" charset="0"/>
                          <a:ea typeface="Vollkorn" panose="020B0604020202020204" charset="0"/>
                          <a:cs typeface="+mn-cs"/>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3121">
                <a:tc>
                  <a:txBody>
                    <a:bodyPr/>
                    <a:lstStyle/>
                    <a:p>
                      <a:pPr algn="ctr">
                        <a:lnSpc>
                          <a:spcPct val="100000"/>
                        </a:lnSpc>
                        <a:spcBef>
                          <a:spcPts val="0"/>
                        </a:spcBef>
                        <a:spcAft>
                          <a:spcPts val="0"/>
                        </a:spcAft>
                      </a:pPr>
                      <a:r>
                        <a:rPr lang="uk-UA" sz="2600" kern="1200" dirty="0" smtClean="0">
                          <a:solidFill>
                            <a:schemeClr val="bg1"/>
                          </a:solidFill>
                          <a:effectLst/>
                          <a:latin typeface="Vollkorn" panose="020B0604020202020204" charset="0"/>
                          <a:ea typeface="Vollkorn" panose="020B0604020202020204" charset="0"/>
                          <a:cs typeface="+mn-cs"/>
                        </a:rPr>
                        <a:t>10</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eaLnBrk="0" fontAlgn="base" hangingPunct="0">
                        <a:lnSpc>
                          <a:spcPct val="100000"/>
                        </a:lnSpc>
                        <a:spcAft>
                          <a:spcPts val="0"/>
                        </a:spcAft>
                      </a:pPr>
                      <a:r>
                        <a:rPr lang="uk-UA" sz="2600" kern="1200" dirty="0">
                          <a:solidFill>
                            <a:schemeClr val="bg1"/>
                          </a:solidFill>
                          <a:effectLst/>
                          <a:latin typeface="Vollkorn" panose="020B0604020202020204" charset="0"/>
                          <a:ea typeface="Vollkorn" panose="020B0604020202020204" charset="0"/>
                          <a:cs typeface="+mn-cs"/>
                        </a:rPr>
                        <a:t>Тема 10. Велика Британія в сучасних геополітичних процесах</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0"/>
                        </a:spcAft>
                      </a:pPr>
                      <a:r>
                        <a:rPr lang="uk-UA" sz="2600" kern="1200">
                          <a:solidFill>
                            <a:schemeClr val="tx2"/>
                          </a:solidFill>
                          <a:effectLst/>
                          <a:latin typeface="Vollkorn" panose="020B0604020202020204" charset="0"/>
                          <a:ea typeface="Vollkorn" panose="020B0604020202020204" charset="0"/>
                          <a:cs typeface="+mn-cs"/>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3121">
                <a:tc>
                  <a:txBody>
                    <a:bodyPr/>
                    <a:lstStyle/>
                    <a:p>
                      <a:pPr algn="ctr">
                        <a:lnSpc>
                          <a:spcPct val="100000"/>
                        </a:lnSpc>
                        <a:spcBef>
                          <a:spcPts val="0"/>
                        </a:spcBef>
                        <a:spcAft>
                          <a:spcPts val="0"/>
                        </a:spcAft>
                      </a:pPr>
                      <a:r>
                        <a:rPr lang="uk-UA" sz="2600" kern="1200" dirty="0" smtClean="0">
                          <a:solidFill>
                            <a:schemeClr val="bg1"/>
                          </a:solidFill>
                          <a:effectLst/>
                          <a:latin typeface="Vollkorn" panose="020B0604020202020204" charset="0"/>
                          <a:ea typeface="Vollkorn" panose="020B0604020202020204" charset="0"/>
                          <a:cs typeface="+mn-cs"/>
                        </a:rPr>
                        <a:t>11</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eaLnBrk="0" fontAlgn="base" hangingPunct="0">
                        <a:lnSpc>
                          <a:spcPct val="100000"/>
                        </a:lnSpc>
                        <a:spcAft>
                          <a:spcPts val="0"/>
                        </a:spcAft>
                        <a:tabLst>
                          <a:tab pos="781050" algn="l"/>
                        </a:tabLst>
                      </a:pPr>
                      <a:r>
                        <a:rPr lang="uk-UA" sz="2600" kern="1200" dirty="0">
                          <a:solidFill>
                            <a:schemeClr val="bg1"/>
                          </a:solidFill>
                          <a:effectLst/>
                          <a:latin typeface="Vollkorn" panose="020B0604020202020204" charset="0"/>
                          <a:ea typeface="Vollkorn" panose="020B0604020202020204" charset="0"/>
                          <a:cs typeface="+mn-cs"/>
                        </a:rPr>
                        <a:t>Тема 11. Гібридні війни як механізм геополітичної експансії росії</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0"/>
                        </a:spcAft>
                      </a:pPr>
                      <a:r>
                        <a:rPr lang="uk-UA" sz="2600" kern="1200">
                          <a:solidFill>
                            <a:schemeClr val="tx2"/>
                          </a:solidFill>
                          <a:effectLst/>
                          <a:latin typeface="Vollkorn" panose="020B0604020202020204" charset="0"/>
                          <a:ea typeface="Vollkorn" panose="020B0604020202020204" charset="0"/>
                          <a:cs typeface="+mn-cs"/>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3121">
                <a:tc>
                  <a:txBody>
                    <a:bodyPr/>
                    <a:lstStyle/>
                    <a:p>
                      <a:pPr algn="ctr">
                        <a:lnSpc>
                          <a:spcPct val="100000"/>
                        </a:lnSpc>
                        <a:spcBef>
                          <a:spcPts val="0"/>
                        </a:spcBef>
                        <a:spcAft>
                          <a:spcPts val="0"/>
                        </a:spcAft>
                      </a:pPr>
                      <a:r>
                        <a:rPr lang="uk-UA" sz="2600" kern="1200" dirty="0" smtClean="0">
                          <a:solidFill>
                            <a:schemeClr val="bg1"/>
                          </a:solidFill>
                          <a:effectLst/>
                          <a:latin typeface="Vollkorn" panose="020B0604020202020204" charset="0"/>
                          <a:ea typeface="Vollkorn" panose="020B0604020202020204" charset="0"/>
                          <a:cs typeface="+mn-cs"/>
                        </a:rPr>
                        <a:t>12</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eaLnBrk="0" fontAlgn="base" hangingPunct="0">
                        <a:lnSpc>
                          <a:spcPct val="100000"/>
                        </a:lnSpc>
                        <a:spcAft>
                          <a:spcPts val="0"/>
                        </a:spcAft>
                      </a:pPr>
                      <a:r>
                        <a:rPr lang="uk-UA" sz="2600" kern="1200" dirty="0">
                          <a:solidFill>
                            <a:schemeClr val="bg1"/>
                          </a:solidFill>
                          <a:effectLst/>
                          <a:latin typeface="Vollkorn" panose="020B0604020202020204" charset="0"/>
                          <a:ea typeface="Vollkorn" panose="020B0604020202020204" charset="0"/>
                          <a:cs typeface="+mn-cs"/>
                        </a:rPr>
                        <a:t>Тема 12. Зовнішня політика Ізраїлю і міжнародно-політична ситуація на Близькому Сході</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0"/>
                        </a:spcAft>
                      </a:pPr>
                      <a:r>
                        <a:rPr lang="uk-UA" sz="2600" kern="1200">
                          <a:solidFill>
                            <a:schemeClr val="tx2"/>
                          </a:solidFill>
                          <a:effectLst/>
                          <a:latin typeface="Vollkorn" panose="020B0604020202020204" charset="0"/>
                          <a:ea typeface="Vollkorn" panose="020B0604020202020204" charset="0"/>
                          <a:cs typeface="+mn-cs"/>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3121">
                <a:tc>
                  <a:txBody>
                    <a:bodyPr/>
                    <a:lstStyle/>
                    <a:p>
                      <a:pPr algn="ctr">
                        <a:lnSpc>
                          <a:spcPct val="100000"/>
                        </a:lnSpc>
                        <a:spcBef>
                          <a:spcPts val="0"/>
                        </a:spcBef>
                        <a:spcAft>
                          <a:spcPts val="0"/>
                        </a:spcAft>
                      </a:pPr>
                      <a:r>
                        <a:rPr lang="uk-UA" sz="2600" kern="1200" dirty="0" smtClean="0">
                          <a:solidFill>
                            <a:schemeClr val="bg1"/>
                          </a:solidFill>
                          <a:effectLst/>
                          <a:latin typeface="Vollkorn" panose="020B0604020202020204" charset="0"/>
                          <a:ea typeface="Vollkorn" panose="020B0604020202020204" charset="0"/>
                          <a:cs typeface="+mn-cs"/>
                        </a:rPr>
                        <a:t>13</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just" eaLnBrk="0" fontAlgn="base" hangingPunct="0">
                        <a:lnSpc>
                          <a:spcPct val="100000"/>
                        </a:lnSpc>
                        <a:spcAft>
                          <a:spcPts val="0"/>
                        </a:spcAft>
                      </a:pPr>
                      <a:r>
                        <a:rPr lang="uk-UA" sz="2600" kern="1200" dirty="0">
                          <a:solidFill>
                            <a:schemeClr val="bg1"/>
                          </a:solidFill>
                          <a:effectLst/>
                          <a:latin typeface="Vollkorn" panose="020B0604020202020204" charset="0"/>
                          <a:ea typeface="Vollkorn" panose="020B0604020202020204" charset="0"/>
                          <a:cs typeface="+mn-cs"/>
                        </a:rPr>
                        <a:t>Тема 13. Національна безпека України в контексті політики ядерних держав</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0"/>
                        </a:spcAft>
                      </a:pPr>
                      <a:r>
                        <a:rPr lang="uk-UA" sz="2600" kern="1200">
                          <a:solidFill>
                            <a:schemeClr val="tx2"/>
                          </a:solidFill>
                          <a:effectLst/>
                          <a:latin typeface="Vollkorn" panose="020B0604020202020204" charset="0"/>
                          <a:ea typeface="Vollkorn" panose="020B0604020202020204" charset="0"/>
                          <a:cs typeface="+mn-cs"/>
                        </a:rPr>
                        <a:t>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uk-UA" sz="2600" kern="1200" dirty="0">
                          <a:solidFill>
                            <a:schemeClr val="tx2"/>
                          </a:solidFill>
                          <a:effectLst/>
                          <a:latin typeface="Vollkorn" panose="020B0604020202020204" charset="0"/>
                          <a:ea typeface="Vollkorn" panose="020B0604020202020204" charset="0"/>
                          <a:cs typeface="+mn-cs"/>
                        </a:rPr>
                        <a:t>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3121">
                <a:tc gridSpan="2">
                  <a:txBody>
                    <a:bodyPr/>
                    <a:lstStyle/>
                    <a:p>
                      <a:pPr algn="just">
                        <a:lnSpc>
                          <a:spcPct val="100000"/>
                        </a:lnSpc>
                        <a:spcBef>
                          <a:spcPts val="0"/>
                        </a:spcBef>
                        <a:spcAft>
                          <a:spcPts val="0"/>
                        </a:spcAft>
                      </a:pPr>
                      <a:r>
                        <a:rPr lang="uk-UA" sz="2600" kern="1200" dirty="0" smtClean="0">
                          <a:solidFill>
                            <a:schemeClr val="bg1"/>
                          </a:solidFill>
                          <a:effectLst/>
                          <a:latin typeface="Vollkorn" panose="020B0604020202020204" charset="0"/>
                          <a:ea typeface="Vollkorn" panose="020B0604020202020204" charset="0"/>
                          <a:cs typeface="+mn-cs"/>
                        </a:rPr>
                        <a:t>Модульний контроль</a:t>
                      </a:r>
                      <a:endParaRPr lang="uk-UA" sz="2600" kern="1200" dirty="0">
                        <a:solidFill>
                          <a:schemeClr val="bg1"/>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uk-UA"/>
                    </a:p>
                  </a:txBody>
                  <a:tcPr/>
                </a:tc>
                <a:tc>
                  <a:txBody>
                    <a:bodyPr/>
                    <a:lstStyle/>
                    <a:p>
                      <a:pPr algn="ctr">
                        <a:lnSpc>
                          <a:spcPct val="100000"/>
                        </a:lnSpc>
                        <a:spcAft>
                          <a:spcPts val="0"/>
                        </a:spcAft>
                      </a:pPr>
                      <a:r>
                        <a:rPr lang="ru-RU" sz="2600" kern="1200">
                          <a:solidFill>
                            <a:schemeClr val="tx2"/>
                          </a:solidFill>
                          <a:effectLst/>
                          <a:latin typeface="Vollkorn" panose="020B0604020202020204" charset="0"/>
                          <a:ea typeface="Vollkorn" panose="020B0604020202020204" charset="0"/>
                          <a:cs typeface="+mn-cs"/>
                        </a:rPr>
                        <a:t>2</a:t>
                      </a:r>
                      <a:endParaRPr lang="uk-UA" sz="2600" kern="1200">
                        <a:solidFill>
                          <a:schemeClr val="tx2"/>
                        </a:solidFill>
                        <a:effectLst/>
                        <a:latin typeface="Vollkorn" panose="020B0604020202020204" charset="0"/>
                        <a:ea typeface="Vollkorn" panose="020B060402020202020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ru-RU" sz="2600" kern="1200" dirty="0">
                          <a:solidFill>
                            <a:schemeClr val="tx2"/>
                          </a:solidFill>
                          <a:effectLst/>
                          <a:latin typeface="Vollkorn" panose="020B0604020202020204" charset="0"/>
                          <a:ea typeface="Vollkorn" panose="020B0604020202020204" charset="0"/>
                          <a:cs typeface="+mn-cs"/>
                        </a:rPr>
                        <a:t>–</a:t>
                      </a:r>
                      <a:endParaRPr lang="uk-UA" sz="2600" kern="1200" dirty="0">
                        <a:solidFill>
                          <a:schemeClr val="tx2"/>
                        </a:solidFill>
                        <a:effectLst/>
                        <a:latin typeface="Vollkorn" panose="020B0604020202020204" charset="0"/>
                        <a:ea typeface="Vollkorn" panose="020B0604020202020204" charset="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70197621"/>
                  </a:ext>
                </a:extLst>
              </a:tr>
              <a:tr h="203121">
                <a:tc gridSpan="2">
                  <a:txBody>
                    <a:bodyPr/>
                    <a:lstStyle/>
                    <a:p>
                      <a:pPr algn="just">
                        <a:lnSpc>
                          <a:spcPct val="100000"/>
                        </a:lnSpc>
                        <a:spcBef>
                          <a:spcPts val="0"/>
                        </a:spcBef>
                        <a:spcAft>
                          <a:spcPts val="0"/>
                        </a:spcAft>
                      </a:pPr>
                      <a:r>
                        <a:rPr lang="uk-UA" sz="2600" kern="1200" dirty="0">
                          <a:solidFill>
                            <a:schemeClr val="bg1"/>
                          </a:solidFill>
                          <a:effectLst/>
                          <a:latin typeface="Vollkorn" panose="020B0604020202020204" charset="0"/>
                          <a:ea typeface="Vollkorn" panose="020B0604020202020204" charset="0"/>
                          <a:cs typeface="+mn-cs"/>
                        </a:rPr>
                        <a:t>РАЗОМ</a:t>
                      </a: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uk-UA"/>
                    </a:p>
                  </a:txBody>
                  <a:tcPr/>
                </a:tc>
                <a:tc>
                  <a:txBody>
                    <a:bodyPr/>
                    <a:lstStyle/>
                    <a:p>
                      <a:pPr algn="ctr">
                        <a:lnSpc>
                          <a:spcPct val="100000"/>
                        </a:lnSpc>
                        <a:spcBef>
                          <a:spcPts val="0"/>
                        </a:spcBef>
                        <a:spcAft>
                          <a:spcPts val="0"/>
                        </a:spcAft>
                      </a:pPr>
                      <a:r>
                        <a:rPr lang="uk-UA" sz="2600" kern="1200" dirty="0" smtClean="0">
                          <a:solidFill>
                            <a:schemeClr val="tx2"/>
                          </a:solidFill>
                          <a:effectLst/>
                          <a:latin typeface="Vollkorn" panose="020B0604020202020204" charset="0"/>
                          <a:ea typeface="Vollkorn" panose="020B0604020202020204" charset="0"/>
                          <a:cs typeface="+mn-cs"/>
                        </a:rPr>
                        <a:t>120</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0"/>
                        </a:spcBef>
                        <a:spcAft>
                          <a:spcPts val="0"/>
                        </a:spcAft>
                      </a:pPr>
                      <a:r>
                        <a:rPr lang="ru-RU" sz="2600" kern="1200" dirty="0" smtClean="0">
                          <a:solidFill>
                            <a:schemeClr val="tx2"/>
                          </a:solidFill>
                          <a:effectLst/>
                          <a:latin typeface="Vollkorn" panose="020B0604020202020204" charset="0"/>
                          <a:ea typeface="Vollkorn" panose="020B0604020202020204" charset="0"/>
                          <a:cs typeface="+mn-cs"/>
                        </a:rPr>
                        <a:t>28</a:t>
                      </a:r>
                      <a:endParaRPr lang="uk-UA" sz="2600" kern="1200" dirty="0">
                        <a:solidFill>
                          <a:schemeClr val="tx2"/>
                        </a:solidFill>
                        <a:effectLst/>
                        <a:latin typeface="Vollkorn" panose="020B0604020202020204" charset="0"/>
                        <a:ea typeface="Vollkorn" panose="020B0604020202020204" charset="0"/>
                        <a:cs typeface="+mn-cs"/>
                      </a:endParaRPr>
                    </a:p>
                  </a:txBody>
                  <a:tcPr marL="58593" marR="585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43264608"/>
                  </a:ext>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2362200" y="2057982"/>
            <a:ext cx="13559894" cy="3693319"/>
          </a:xfrm>
          <a:prstGeom prst="rect">
            <a:avLst/>
          </a:prstGeom>
        </p:spPr>
        <p:txBody>
          <a:bodyPr wrap="square" lIns="0" tIns="0" rIns="0" bIns="0" rtlCol="0" anchor="t">
            <a:spAutoFit/>
          </a:bodyPr>
          <a:lstStyle/>
          <a:p>
            <a:pPr algn="ctr">
              <a:lnSpc>
                <a:spcPts val="7200"/>
              </a:lnSpc>
            </a:pPr>
            <a:r>
              <a:rPr lang="uk-UA" sz="6000" spc="-53" dirty="0" smtClean="0">
                <a:solidFill>
                  <a:srgbClr val="17375E"/>
                </a:solidFill>
                <a:latin typeface="Vollkorn Bold"/>
              </a:rPr>
              <a:t>Індивідуальні завдання</a:t>
            </a:r>
          </a:p>
          <a:p>
            <a:pPr algn="ctr">
              <a:lnSpc>
                <a:spcPts val="7200"/>
              </a:lnSpc>
            </a:pPr>
            <a:endParaRPr lang="uk-UA" sz="6000" spc="-53" dirty="0" smtClean="0">
              <a:solidFill>
                <a:srgbClr val="17375E"/>
              </a:solidFill>
              <a:latin typeface="Vollkorn Bold"/>
            </a:endParaRPr>
          </a:p>
          <a:p>
            <a:pPr algn="ctr">
              <a:lnSpc>
                <a:spcPts val="7200"/>
              </a:lnSpc>
            </a:pPr>
            <a:r>
              <a:rPr lang="uk-UA" sz="6000" spc="-16" dirty="0" smtClean="0">
                <a:solidFill>
                  <a:srgbClr val="224D83"/>
                </a:solidFill>
                <a:latin typeface="Vollkorn"/>
              </a:rPr>
              <a:t>Розміщені в робочій програмі навчальної дисципліни в розділі 7</a:t>
            </a:r>
            <a:endParaRPr lang="uk-UA" sz="6000" spc="-16" dirty="0">
              <a:solidFill>
                <a:srgbClr val="224D83"/>
              </a:solidFill>
              <a:latin typeface="Vollkor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296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5410200" y="419100"/>
            <a:ext cx="7925372" cy="745201"/>
          </a:xfrm>
          <a:prstGeom prst="rect">
            <a:avLst/>
          </a:prstGeom>
        </p:spPr>
        <p:txBody>
          <a:bodyPr lIns="0" tIns="0" rIns="0" bIns="0" rtlCol="0" anchor="t">
            <a:spAutoFit/>
          </a:bodyPr>
          <a:lstStyle/>
          <a:p>
            <a:pPr algn="ctr">
              <a:lnSpc>
                <a:spcPts val="5759"/>
              </a:lnSpc>
            </a:pPr>
            <a:r>
              <a:rPr lang="en-US" sz="4800" spc="-20" dirty="0" err="1">
                <a:solidFill>
                  <a:srgbClr val="17375E"/>
                </a:solidFill>
                <a:latin typeface="Vollkorn Bold"/>
              </a:rPr>
              <a:t>Методи</a:t>
            </a:r>
            <a:r>
              <a:rPr lang="en-US" sz="4800" spc="-20" dirty="0">
                <a:solidFill>
                  <a:srgbClr val="17375E"/>
                </a:solidFill>
                <a:latin typeface="Vollkorn Bold"/>
              </a:rPr>
              <a:t> </a:t>
            </a:r>
            <a:r>
              <a:rPr lang="en-US" sz="4800" spc="-20" dirty="0" err="1">
                <a:solidFill>
                  <a:srgbClr val="17375E"/>
                </a:solidFill>
                <a:latin typeface="Vollkorn Bold"/>
              </a:rPr>
              <a:t>навчання</a:t>
            </a:r>
            <a:endParaRPr lang="en-US" sz="4800" spc="-20" dirty="0">
              <a:solidFill>
                <a:srgbClr val="17375E"/>
              </a:solidFill>
              <a:latin typeface="Vollkorn Bold"/>
            </a:endParaRPr>
          </a:p>
        </p:txBody>
      </p:sp>
      <p:graphicFrame>
        <p:nvGraphicFramePr>
          <p:cNvPr id="5" name="Таблиця 4"/>
          <p:cNvGraphicFramePr>
            <a:graphicFrameLocks noGrp="1"/>
          </p:cNvGraphicFramePr>
          <p:nvPr>
            <p:extLst>
              <p:ext uri="{D42A27DB-BD31-4B8C-83A1-F6EECF244321}">
                <p14:modId xmlns:p14="http://schemas.microsoft.com/office/powerpoint/2010/main" val="3394641825"/>
              </p:ext>
            </p:extLst>
          </p:nvPr>
        </p:nvGraphicFramePr>
        <p:xfrm>
          <a:off x="533400" y="1485900"/>
          <a:ext cx="17221200" cy="1828800"/>
        </p:xfrm>
        <a:graphic>
          <a:graphicData uri="http://schemas.openxmlformats.org/drawingml/2006/table">
            <a:tbl>
              <a:tblPr firstRow="1" firstCol="1" bandRow="1">
                <a:tableStyleId>{5C22544A-7EE6-4342-B048-85BDC9FD1C3A}</a:tableStyleId>
              </a:tblPr>
              <a:tblGrid>
                <a:gridCol w="8839200">
                  <a:extLst>
                    <a:ext uri="{9D8B030D-6E8A-4147-A177-3AD203B41FA5}">
                      <a16:colId xmlns:a16="http://schemas.microsoft.com/office/drawing/2014/main" xmlns="" val="328505157"/>
                    </a:ext>
                  </a:extLst>
                </a:gridCol>
                <a:gridCol w="8382000">
                  <a:extLst>
                    <a:ext uri="{9D8B030D-6E8A-4147-A177-3AD203B41FA5}">
                      <a16:colId xmlns:a16="http://schemas.microsoft.com/office/drawing/2014/main" xmlns="" val="1512842448"/>
                    </a:ext>
                  </a:extLst>
                </a:gridCol>
              </a:tblGrid>
              <a:tr h="150865">
                <a:tc>
                  <a:txBody>
                    <a:bodyPr/>
                    <a:lstStyle/>
                    <a:p>
                      <a:pPr marL="0" indent="0" algn="ctr">
                        <a:lnSpc>
                          <a:spcPct val="100000"/>
                        </a:lnSpc>
                        <a:spcAft>
                          <a:spcPts val="0"/>
                        </a:spcAft>
                      </a:pPr>
                      <a:r>
                        <a:rPr lang="uk-UA" sz="2000" b="1" dirty="0">
                          <a:effectLst/>
                          <a:latin typeface="Vollkorn" panose="020B0604020202020204" charset="0"/>
                          <a:ea typeface="Vollkorn" panose="020B0604020202020204" charset="0"/>
                        </a:rPr>
                        <a:t>Результат навчання</a:t>
                      </a:r>
                      <a:endParaRPr lang="uk-UA" sz="2000" b="1"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indent="0" algn="ctr">
                        <a:lnSpc>
                          <a:spcPct val="100000"/>
                        </a:lnSpc>
                        <a:spcAft>
                          <a:spcPts val="0"/>
                        </a:spcAft>
                      </a:pPr>
                      <a:r>
                        <a:rPr lang="uk-UA" sz="2000" b="1" dirty="0">
                          <a:effectLst/>
                          <a:latin typeface="Vollkorn" panose="020B0604020202020204" charset="0"/>
                          <a:ea typeface="Vollkorn" panose="020B0604020202020204" charset="0"/>
                        </a:rPr>
                        <a:t>Методи навчання </a:t>
                      </a:r>
                      <a:endParaRPr lang="uk-UA" sz="2000" b="1"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xmlns="" val="3716510936"/>
                  </a:ext>
                </a:extLst>
              </a:tr>
              <a:tr h="1056058">
                <a:tc>
                  <a:txBody>
                    <a:bodyPr/>
                    <a:lstStyle/>
                    <a:p>
                      <a:pPr marL="0" indent="0" algn="just">
                        <a:lnSpc>
                          <a:spcPct val="100000"/>
                        </a:lnSpc>
                        <a:spcAft>
                          <a:spcPts val="0"/>
                        </a:spcAft>
                      </a:pPr>
                      <a:r>
                        <a:rPr lang="uk-UA" sz="2000" b="1" kern="1200" spc="-20" dirty="0" err="1" smtClean="0">
                          <a:solidFill>
                            <a:schemeClr val="lt1"/>
                          </a:solidFill>
                          <a:effectLst/>
                          <a:latin typeface="Vollkorn" panose="020B0604020202020204" charset="0"/>
                          <a:ea typeface="Vollkorn" panose="020B0604020202020204" charset="0"/>
                          <a:cs typeface="+mn-cs"/>
                        </a:rPr>
                        <a:t>ПРН</a:t>
                      </a:r>
                      <a:r>
                        <a:rPr lang="uk-UA" sz="2000" b="1" kern="1200" spc="-20" dirty="0" smtClean="0">
                          <a:solidFill>
                            <a:schemeClr val="lt1"/>
                          </a:solidFill>
                          <a:effectLst/>
                          <a:latin typeface="Vollkorn" panose="020B0604020202020204" charset="0"/>
                          <a:ea typeface="Vollkorn" panose="020B0604020202020204" charset="0"/>
                          <a:cs typeface="+mn-cs"/>
                        </a:rPr>
                        <a:t> 12.</a:t>
                      </a:r>
                      <a:r>
                        <a:rPr lang="uk-UA" sz="2000" b="0" kern="1200" spc="-20" dirty="0" smtClean="0">
                          <a:solidFill>
                            <a:schemeClr val="lt1"/>
                          </a:solidFill>
                          <a:effectLst/>
                          <a:latin typeface="Vollkorn" panose="020B0604020202020204" charset="0"/>
                          <a:ea typeface="Vollkorn" panose="020B0604020202020204" charset="0"/>
                          <a:cs typeface="+mn-cs"/>
                        </a:rPr>
                        <a:t> Володіти знаннями щодо оборонно-економічних потенціалів ядерних країн світу, вміти здійснювати їх оцінку в контексті впливу на геополітичну та національну безпеки з метою розроблення пропозицій щодо зменшення загроз від використання ядерної зброї у світі</a:t>
                      </a:r>
                      <a:endParaRPr lang="uk-UA" sz="2000" b="0" kern="1200" spc="-20" dirty="0">
                        <a:solidFill>
                          <a:schemeClr val="lt1"/>
                        </a:solidFill>
                        <a:effectLst/>
                        <a:latin typeface="Vollkorn" panose="020B0604020202020204" charset="0"/>
                        <a:ea typeface="Vollkorn" panose="020B0604020202020204" charset="0"/>
                        <a:cs typeface="+mn-cs"/>
                      </a:endParaRPr>
                    </a:p>
                  </a:txBody>
                  <a:tcPr marL="43519" marR="4351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Вербальні методи (лекція, пояснення);</a:t>
                      </a:r>
                    </a:p>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Практичні методи (виконання практичних завдань);</a:t>
                      </a:r>
                    </a:p>
                    <a:p>
                      <a:pPr marL="0" lvl="0" indent="0" algn="just">
                        <a:lnSpc>
                          <a:spcPct val="100000"/>
                        </a:lnSpc>
                        <a:spcAft>
                          <a:spcPts val="0"/>
                        </a:spcAft>
                        <a:buFont typeface="Times New Roman" panose="02020603050405020304" pitchFamily="18" charset="0"/>
                        <a:buChar char="‒"/>
                        <a:tabLst>
                          <a:tab pos="111760" algn="l"/>
                        </a:tabLst>
                      </a:pPr>
                      <a:r>
                        <a:rPr lang="uk-UA" sz="2000" kern="0" spc="0" dirty="0">
                          <a:effectLst/>
                          <a:latin typeface="Vollkorn" panose="020B0604020202020204" charset="0"/>
                          <a:ea typeface="Vollkorn" panose="020B0604020202020204" charset="0"/>
                        </a:rPr>
                        <a:t>Ситуаційний </a:t>
                      </a:r>
                      <a:r>
                        <a:rPr lang="uk-UA" sz="2000" kern="0" spc="0" dirty="0" smtClean="0">
                          <a:effectLst/>
                          <a:latin typeface="Vollkorn" panose="020B0604020202020204" charset="0"/>
                          <a:ea typeface="Vollkorn" panose="020B0604020202020204" charset="0"/>
                        </a:rPr>
                        <a:t>метод;</a:t>
                      </a:r>
                    </a:p>
                    <a:p>
                      <a:pPr marL="0" lvl="0" indent="0" algn="just">
                        <a:lnSpc>
                          <a:spcPct val="100000"/>
                        </a:lnSpc>
                        <a:spcAft>
                          <a:spcPts val="0"/>
                        </a:spcAft>
                        <a:buFont typeface="Times New Roman" panose="02020603050405020304" pitchFamily="18" charset="0"/>
                        <a:buChar char="‒"/>
                        <a:tabLst>
                          <a:tab pos="111760" algn="l"/>
                        </a:tabLst>
                      </a:pPr>
                      <a:r>
                        <a:rPr lang="uk-UA" sz="2000" dirty="0" smtClean="0">
                          <a:effectLst/>
                          <a:latin typeface="Vollkorn" panose="020B0604020202020204" charset="0"/>
                          <a:ea typeface="Vollkorn" panose="020B0604020202020204" charset="0"/>
                        </a:rPr>
                        <a:t>Методи </a:t>
                      </a:r>
                      <a:r>
                        <a:rPr lang="uk-UA" sz="2000" dirty="0">
                          <a:effectLst/>
                          <a:latin typeface="Vollkorn" panose="020B0604020202020204" charset="0"/>
                          <a:ea typeface="Vollkorn" panose="020B0604020202020204" charset="0"/>
                        </a:rPr>
                        <a:t>самостійної роботи (анотування опрацьованого матеріалу, написання есе, підготовка доповідей, написання наукових статей)</a:t>
                      </a:r>
                      <a:endParaRPr lang="uk-UA" sz="2000" dirty="0">
                        <a:effectLst/>
                        <a:latin typeface="Vollkorn" panose="020B0604020202020204" charset="0"/>
                        <a:ea typeface="Vollkorn" panose="020B0604020202020204" charset="0"/>
                        <a:cs typeface="Times New Roman" panose="02020603050405020304" pitchFamily="18" charset="0"/>
                      </a:endParaRPr>
                    </a:p>
                  </a:txBody>
                  <a:tcPr marL="43519" marR="4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03418239"/>
                  </a:ext>
                </a:extLst>
              </a:tr>
            </a:tbl>
          </a:graphicData>
        </a:graphic>
      </p:graphicFrame>
      <p:sp>
        <p:nvSpPr>
          <p:cNvPr id="6" name="TextBox 3"/>
          <p:cNvSpPr txBox="1"/>
          <p:nvPr/>
        </p:nvSpPr>
        <p:spPr>
          <a:xfrm>
            <a:off x="5448014" y="4632328"/>
            <a:ext cx="7925372" cy="745200"/>
          </a:xfrm>
          <a:prstGeom prst="rect">
            <a:avLst/>
          </a:prstGeom>
        </p:spPr>
        <p:txBody>
          <a:bodyPr lIns="0" tIns="0" rIns="0" bIns="0" rtlCol="0" anchor="t">
            <a:spAutoFit/>
          </a:bodyPr>
          <a:lstStyle/>
          <a:p>
            <a:pPr algn="ctr">
              <a:lnSpc>
                <a:spcPts val="5759"/>
              </a:lnSpc>
            </a:pPr>
            <a:r>
              <a:rPr lang="en-US" sz="4800" spc="-20" dirty="0" err="1">
                <a:solidFill>
                  <a:srgbClr val="17375E"/>
                </a:solidFill>
                <a:latin typeface="Vollkorn Bold"/>
              </a:rPr>
              <a:t>Методи</a:t>
            </a:r>
            <a:r>
              <a:rPr lang="en-US" sz="4800" spc="-20" dirty="0">
                <a:solidFill>
                  <a:srgbClr val="17375E"/>
                </a:solidFill>
                <a:latin typeface="Vollkorn Bold"/>
              </a:rPr>
              <a:t> </a:t>
            </a:r>
            <a:r>
              <a:rPr lang="en-US" sz="4800" spc="-20" dirty="0" err="1">
                <a:solidFill>
                  <a:srgbClr val="17375E"/>
                </a:solidFill>
                <a:latin typeface="Vollkorn Bold"/>
              </a:rPr>
              <a:t>контролю</a:t>
            </a:r>
            <a:endParaRPr lang="en-US" sz="4800" spc="-20" dirty="0">
              <a:solidFill>
                <a:srgbClr val="17375E"/>
              </a:solidFill>
              <a:latin typeface="Vollkorn Bold"/>
            </a:endParaRPr>
          </a:p>
        </p:txBody>
      </p:sp>
      <p:graphicFrame>
        <p:nvGraphicFramePr>
          <p:cNvPr id="7" name="Таблиця 4"/>
          <p:cNvGraphicFramePr>
            <a:graphicFrameLocks noGrp="1"/>
          </p:cNvGraphicFramePr>
          <p:nvPr>
            <p:extLst>
              <p:ext uri="{D42A27DB-BD31-4B8C-83A1-F6EECF244321}">
                <p14:modId xmlns:p14="http://schemas.microsoft.com/office/powerpoint/2010/main" val="1934256120"/>
              </p:ext>
            </p:extLst>
          </p:nvPr>
        </p:nvGraphicFramePr>
        <p:xfrm>
          <a:off x="457200" y="5600700"/>
          <a:ext cx="17221200" cy="1746896"/>
        </p:xfrm>
        <a:graphic>
          <a:graphicData uri="http://schemas.openxmlformats.org/drawingml/2006/table">
            <a:tbl>
              <a:tblPr firstRow="1" firstCol="1" bandRow="1">
                <a:tableStyleId>{5C22544A-7EE6-4342-B048-85BDC9FD1C3A}</a:tableStyleId>
              </a:tblPr>
              <a:tblGrid>
                <a:gridCol w="8915400">
                  <a:extLst>
                    <a:ext uri="{9D8B030D-6E8A-4147-A177-3AD203B41FA5}">
                      <a16:colId xmlns:a16="http://schemas.microsoft.com/office/drawing/2014/main" xmlns="" val="971668461"/>
                    </a:ext>
                  </a:extLst>
                </a:gridCol>
                <a:gridCol w="8305800">
                  <a:extLst>
                    <a:ext uri="{9D8B030D-6E8A-4147-A177-3AD203B41FA5}">
                      <a16:colId xmlns:a16="http://schemas.microsoft.com/office/drawing/2014/main" xmlns="" val="3976351505"/>
                    </a:ext>
                  </a:extLst>
                </a:gridCol>
              </a:tblGrid>
              <a:tr h="405776">
                <a:tc>
                  <a:txBody>
                    <a:bodyPr/>
                    <a:lstStyle/>
                    <a:p>
                      <a:pPr algn="ctr">
                        <a:lnSpc>
                          <a:spcPct val="110000"/>
                        </a:lnSpc>
                        <a:spcAft>
                          <a:spcPts val="0"/>
                        </a:spcAft>
                      </a:pPr>
                      <a:r>
                        <a:rPr lang="uk-UA" sz="2000" b="1" dirty="0" smtClean="0">
                          <a:effectLst/>
                          <a:latin typeface="Vollkorn" panose="020B0604020202020204" charset="0"/>
                          <a:ea typeface="Vollkorn" panose="020B0604020202020204" charset="0"/>
                        </a:rPr>
                        <a:t>Результат </a:t>
                      </a:r>
                      <a:r>
                        <a:rPr lang="uk-UA" sz="2000" b="1" dirty="0">
                          <a:effectLst/>
                          <a:latin typeface="Vollkorn" panose="020B0604020202020204" charset="0"/>
                          <a:ea typeface="Vollkorn" panose="020B0604020202020204" charset="0"/>
                        </a:rPr>
                        <a:t>навчання</a:t>
                      </a:r>
                    </a:p>
                  </a:txBody>
                  <a:tcPr marL="54023" marR="54023" marT="0" marB="0" anchor="ctr">
                    <a:solidFill>
                      <a:schemeClr val="accent1">
                        <a:lumMod val="75000"/>
                      </a:schemeClr>
                    </a:solidFill>
                  </a:tcPr>
                </a:tc>
                <a:tc>
                  <a:txBody>
                    <a:bodyPr/>
                    <a:lstStyle/>
                    <a:p>
                      <a:pPr algn="ctr">
                        <a:lnSpc>
                          <a:spcPct val="110000"/>
                        </a:lnSpc>
                        <a:spcAft>
                          <a:spcPts val="0"/>
                        </a:spcAft>
                      </a:pPr>
                      <a:r>
                        <a:rPr lang="uk-UA" sz="2000" b="1" dirty="0">
                          <a:effectLst/>
                          <a:latin typeface="Vollkorn" panose="020B0604020202020204" charset="0"/>
                          <a:ea typeface="Vollkorn" panose="020B0604020202020204" charset="0"/>
                        </a:rPr>
                        <a:t>Методи контролю</a:t>
                      </a:r>
                    </a:p>
                  </a:txBody>
                  <a:tcPr marL="54023" marR="54023" marT="0" marB="0" anchor="ctr">
                    <a:solidFill>
                      <a:schemeClr val="accent1">
                        <a:lumMod val="75000"/>
                      </a:schemeClr>
                    </a:solidFill>
                  </a:tcPr>
                </a:tc>
                <a:extLst>
                  <a:ext uri="{0D108BD9-81ED-4DB2-BD59-A6C34878D82A}">
                    <a16:rowId xmlns:a16="http://schemas.microsoft.com/office/drawing/2014/main" xmlns="" val="2055260940"/>
                  </a:ext>
                </a:extLst>
              </a:tr>
              <a:tr h="1123687">
                <a:tc>
                  <a:txBody>
                    <a:bodyPr/>
                    <a:lstStyle/>
                    <a:p>
                      <a:pPr algn="just">
                        <a:lnSpc>
                          <a:spcPct val="110000"/>
                        </a:lnSpc>
                        <a:spcAft>
                          <a:spcPts val="0"/>
                        </a:spcAft>
                      </a:pPr>
                      <a:r>
                        <a:rPr lang="uk-UA" sz="2000" b="1" kern="1200" dirty="0" err="1" smtClean="0">
                          <a:solidFill>
                            <a:schemeClr val="lt1"/>
                          </a:solidFill>
                          <a:effectLst/>
                          <a:latin typeface="Vollkorn" panose="020B0604020202020204" charset="0"/>
                          <a:ea typeface="Vollkorn" panose="020B0604020202020204" charset="0"/>
                          <a:cs typeface="+mn-cs"/>
                        </a:rPr>
                        <a:t>ПРН</a:t>
                      </a:r>
                      <a:r>
                        <a:rPr lang="uk-UA" sz="2000" b="1" kern="1200" dirty="0" smtClean="0">
                          <a:solidFill>
                            <a:schemeClr val="lt1"/>
                          </a:solidFill>
                          <a:effectLst/>
                          <a:latin typeface="Vollkorn" panose="020B0604020202020204" charset="0"/>
                          <a:ea typeface="Vollkorn" panose="020B0604020202020204" charset="0"/>
                          <a:cs typeface="+mn-cs"/>
                        </a:rPr>
                        <a:t> 12.</a:t>
                      </a:r>
                      <a:r>
                        <a:rPr lang="uk-UA" sz="2000" b="0" kern="1200" spc="-20" dirty="0" smtClean="0">
                          <a:solidFill>
                            <a:schemeClr val="lt1"/>
                          </a:solidFill>
                          <a:effectLst/>
                          <a:latin typeface="Vollkorn" panose="020B0604020202020204" charset="0"/>
                          <a:ea typeface="Vollkorn" panose="020B0604020202020204" charset="0"/>
                          <a:cs typeface="+mn-cs"/>
                        </a:rPr>
                        <a:t> Володіти знаннями щодо оборонно-економічних потенціалів ядерних країн світу, вміти здійснювати їх оцінку в контексті впливу на геополітичну та національну безпеки з метою розроблення пропозицій щодо зменшення загроз від використання ядерної зброї у світі</a:t>
                      </a:r>
                      <a:endParaRPr lang="uk-UA" sz="2000" b="0" kern="1200" spc="-20" dirty="0">
                        <a:solidFill>
                          <a:schemeClr val="lt1"/>
                        </a:solidFill>
                        <a:effectLst/>
                        <a:latin typeface="Vollkorn" panose="020B0604020202020204" charset="0"/>
                        <a:ea typeface="Vollkorn" panose="020B0604020202020204" charset="0"/>
                        <a:cs typeface="+mn-cs"/>
                      </a:endParaRPr>
                    </a:p>
                  </a:txBody>
                  <a:tcPr marL="54023" marR="54023" marT="0" marB="0">
                    <a:solidFill>
                      <a:schemeClr val="accent1">
                        <a:lumMod val="75000"/>
                      </a:schemeClr>
                    </a:solidFill>
                  </a:tcPr>
                </a:tc>
                <a:tc>
                  <a:txBody>
                    <a:bodyPr/>
                    <a:lstStyle/>
                    <a:p>
                      <a:pPr algn="just">
                        <a:lnSpc>
                          <a:spcPct val="110000"/>
                        </a:lnSpc>
                        <a:spcAft>
                          <a:spcPts val="0"/>
                        </a:spcAft>
                      </a:pPr>
                      <a:r>
                        <a:rPr lang="uk-UA" sz="2000" kern="1200" dirty="0" smtClean="0">
                          <a:solidFill>
                            <a:schemeClr val="dk1"/>
                          </a:solidFill>
                          <a:effectLst/>
                          <a:latin typeface="Vollkorn" panose="020B0604020202020204" charset="0"/>
                          <a:ea typeface="Vollkorn" panose="020B0604020202020204" charset="0"/>
                          <a:cs typeface="+mn-cs"/>
                        </a:rPr>
                        <a:t>усне опитування, відповіді на проблемні запитання, перевірка виконання домашніх завдань, тестування, перевірка виконання та захист індивідуальних завдань, перевірка виконання лабораторних робіт, перевірка виконання завдань модульного контролю, екзамен</a:t>
                      </a:r>
                      <a:endParaRPr lang="uk-UA" sz="2000" kern="1200" dirty="0">
                        <a:solidFill>
                          <a:schemeClr val="dk1"/>
                        </a:solidFill>
                        <a:effectLst/>
                        <a:latin typeface="Vollkorn" panose="020B0604020202020204" charset="0"/>
                        <a:ea typeface="Vollkorn" panose="020B0604020202020204" charset="0"/>
                        <a:cs typeface="+mn-cs"/>
                      </a:endParaRPr>
                    </a:p>
                  </a:txBody>
                  <a:tcPr marL="54023" marR="54023" marT="0" marB="0"/>
                </a:tc>
                <a:extLst>
                  <a:ext uri="{0D108BD9-81ED-4DB2-BD59-A6C34878D82A}">
                    <a16:rowId xmlns:a16="http://schemas.microsoft.com/office/drawing/2014/main" xmlns="" val="1254530270"/>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219200" y="419100"/>
            <a:ext cx="15316200" cy="7571303"/>
          </a:xfrm>
          <a:prstGeom prst="rect">
            <a:avLst/>
          </a:prstGeom>
        </p:spPr>
        <p:txBody>
          <a:bodyPr wrap="square" lIns="0" tIns="0" rIns="0" bIns="0" rtlCol="0" anchor="t">
            <a:spAutoFit/>
          </a:bodyPr>
          <a:lstStyle/>
          <a:p>
            <a:pPr algn="ctr"/>
            <a:r>
              <a:rPr lang="uk-UA" sz="3000" b="1" dirty="0" smtClean="0">
                <a:solidFill>
                  <a:schemeClr val="accent1">
                    <a:lumMod val="50000"/>
                  </a:schemeClr>
                </a:solidFill>
                <a:latin typeface="Vollkorn" panose="020B0604020202020204" charset="0"/>
                <a:ea typeface="Vollkorn" panose="020B0604020202020204" charset="0"/>
              </a:rPr>
              <a:t>ОЦІНЮВАННЯ РЕЗУЛЬТАТІВ НАВЧАННЯ ЗДОБУВАЧІВ ВИЩОЇ ОСВІТИ</a:t>
            </a:r>
          </a:p>
          <a:p>
            <a:endParaRPr lang="uk-UA" sz="3000" dirty="0">
              <a:solidFill>
                <a:schemeClr val="accent1">
                  <a:lumMod val="50000"/>
                </a:schemeClr>
              </a:solidFill>
              <a:latin typeface="Vollkorn" panose="020B0604020202020204" charset="0"/>
              <a:ea typeface="Vollkorn" panose="020B0604020202020204" charset="0"/>
            </a:endParaRPr>
          </a:p>
          <a:p>
            <a:pPr indent="261938" algn="just">
              <a:lnSpc>
                <a:spcPct val="120000"/>
              </a:lnSpc>
            </a:pPr>
            <a:r>
              <a:rPr lang="uk-UA" sz="3000" dirty="0">
                <a:solidFill>
                  <a:schemeClr val="accent1">
                    <a:lumMod val="50000"/>
                  </a:schemeClr>
                </a:solidFill>
                <a:latin typeface="Vollkorn" panose="020B0604020202020204" charset="0"/>
                <a:ea typeface="Vollkorn" panose="020B0604020202020204" charset="0"/>
              </a:rPr>
              <a:t>Оцінювання результатів навчання здобувачів вищої освіти з навчальної дисципліни здійснюється відповідно до Положення про оцінювання результатів навчання здобувачів вищої освіти у Державному університеті «Житомирська політехніка» та розподілу балів, що наведений нижче.</a:t>
            </a:r>
          </a:p>
          <a:p>
            <a:pPr indent="261938" algn="just" fontAlgn="auto">
              <a:lnSpc>
                <a:spcPct val="120000"/>
              </a:lnSpc>
            </a:pPr>
            <a:r>
              <a:rPr lang="uk-UA" sz="3000" dirty="0">
                <a:solidFill>
                  <a:schemeClr val="accent1">
                    <a:lumMod val="50000"/>
                  </a:schemeClr>
                </a:solidFill>
                <a:latin typeface="Vollkorn" panose="020B0604020202020204" charset="0"/>
                <a:ea typeface="Vollkorn" panose="020B0604020202020204" charset="0"/>
              </a:rPr>
              <a:t>Система оцінювання результатів навчання здобувачів вищої освіти з навчальної дисципліни включає:</a:t>
            </a:r>
          </a:p>
          <a:p>
            <a:pPr indent="261938" algn="just" fontAlgn="auto">
              <a:lnSpc>
                <a:spcPct val="120000"/>
              </a:lnSpc>
            </a:pPr>
            <a:r>
              <a:rPr lang="uk-UA" sz="3000" dirty="0">
                <a:solidFill>
                  <a:schemeClr val="accent1">
                    <a:lumMod val="50000"/>
                  </a:schemeClr>
                </a:solidFill>
                <a:latin typeface="Vollkorn" panose="020B0604020202020204" charset="0"/>
                <a:ea typeface="Vollkorn" panose="020B0604020202020204" charset="0"/>
              </a:rPr>
              <a:t>‒ поточний, модульний та підсумковий контроль – для здобувачів денної форми навчання;</a:t>
            </a:r>
          </a:p>
          <a:p>
            <a:pPr indent="261938" algn="just" fontAlgn="auto">
              <a:lnSpc>
                <a:spcPct val="120000"/>
              </a:lnSpc>
            </a:pPr>
            <a:r>
              <a:rPr lang="uk-UA" sz="3000" dirty="0" smtClean="0">
                <a:solidFill>
                  <a:schemeClr val="accent1">
                    <a:lumMod val="50000"/>
                  </a:schemeClr>
                </a:solidFill>
                <a:latin typeface="Vollkorn" panose="020B0604020202020204" charset="0"/>
                <a:ea typeface="Vollkorn" panose="020B0604020202020204" charset="0"/>
              </a:rPr>
              <a:t>Поточний </a:t>
            </a:r>
            <a:r>
              <a:rPr lang="uk-UA" sz="3000" dirty="0">
                <a:solidFill>
                  <a:schemeClr val="accent1">
                    <a:lumMod val="50000"/>
                  </a:schemeClr>
                </a:solidFill>
                <a:latin typeface="Vollkorn" panose="020B0604020202020204" charset="0"/>
                <a:ea typeface="Vollkorn" panose="020B0604020202020204" charset="0"/>
              </a:rPr>
              <a:t>контроль проводиться для оцінювання рівня засвоєння знань, формування умінь і навичок здобувачів вищої освіти впродовж вивчення ними матеріалу модуля (змістових модулів) навчальної дисципліни. Поточний контроль здійснюється під час проведення навчальних занять.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806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TextBox 3"/>
          <p:cNvSpPr txBox="1"/>
          <p:nvPr/>
        </p:nvSpPr>
        <p:spPr>
          <a:xfrm>
            <a:off x="1219200" y="419100"/>
            <a:ext cx="15240000" cy="7617470"/>
          </a:xfrm>
          <a:prstGeom prst="rect">
            <a:avLst/>
          </a:prstGeom>
        </p:spPr>
        <p:txBody>
          <a:bodyPr wrap="square" lIns="0" tIns="0" rIns="0" bIns="0" rtlCol="0" anchor="t">
            <a:spAutoFit/>
          </a:bodyPr>
          <a:lstStyle/>
          <a:p>
            <a:pPr algn="ctr"/>
            <a:r>
              <a:rPr lang="uk-UA" sz="3000" b="1" dirty="0" smtClean="0">
                <a:solidFill>
                  <a:schemeClr val="accent1">
                    <a:lumMod val="50000"/>
                  </a:schemeClr>
                </a:solidFill>
                <a:latin typeface="Vollkorn" panose="020B0604020202020204" charset="0"/>
                <a:ea typeface="Vollkorn" panose="020B0604020202020204" charset="0"/>
              </a:rPr>
              <a:t>ОЦІНЮВАННЯ РЕЗУЛЬТАТІВ НАВЧАННЯ ЗДОБУВАЧІВ ВИЩОЇ ОСВІТИ</a:t>
            </a:r>
          </a:p>
          <a:p>
            <a:endParaRPr lang="ru-RU" sz="3000" dirty="0" smtClean="0">
              <a:solidFill>
                <a:schemeClr val="accent1">
                  <a:lumMod val="50000"/>
                </a:schemeClr>
              </a:solidFill>
              <a:latin typeface="Vollkorn" panose="020B0604020202020204" charset="0"/>
              <a:ea typeface="Vollkorn" panose="020B0604020202020204" charset="0"/>
            </a:endParaRPr>
          </a:p>
          <a:p>
            <a:pPr indent="261938" algn="just"/>
            <a:endParaRPr lang="uk-UA" sz="3000" dirty="0">
              <a:solidFill>
                <a:schemeClr val="accent1">
                  <a:lumMod val="50000"/>
                </a:schemeClr>
              </a:solidFill>
              <a:latin typeface="Vollkorn" panose="020B0604020202020204" charset="0"/>
              <a:ea typeface="Vollkorn" panose="020B0604020202020204" charset="0"/>
            </a:endParaRPr>
          </a:p>
          <a:p>
            <a:pPr indent="261938" algn="just" fontAlgn="auto">
              <a:lnSpc>
                <a:spcPct val="150000"/>
              </a:lnSpc>
            </a:pPr>
            <a:r>
              <a:rPr lang="uk-UA" sz="3000" dirty="0">
                <a:solidFill>
                  <a:schemeClr val="accent1">
                    <a:lumMod val="50000"/>
                  </a:schemeClr>
                </a:solidFill>
                <a:latin typeface="Vollkorn" panose="020B0604020202020204" charset="0"/>
                <a:ea typeface="Vollkorn" panose="020B0604020202020204" charset="0"/>
              </a:rPr>
              <a:t>Модульний контроль проводиться з метою оцінювання результатів навчання здобувачів вищої освіти за модуль (змістові модулі) навчальної дисципліни. Модульний контроль проводиться під час навчального заняття після завершення вивчення матеріалу модуля (змістових модулів) навчальної дисципліни. Модульний контроль здійснюється у формі написання модульної контрольної роботи.</a:t>
            </a:r>
          </a:p>
          <a:p>
            <a:pPr indent="261938" algn="just">
              <a:lnSpc>
                <a:spcPct val="150000"/>
              </a:lnSpc>
            </a:pPr>
            <a:r>
              <a:rPr lang="uk-UA" sz="3000" dirty="0">
                <a:solidFill>
                  <a:schemeClr val="accent1">
                    <a:lumMod val="50000"/>
                  </a:schemeClr>
                </a:solidFill>
                <a:latin typeface="Vollkorn" panose="020B0604020202020204" charset="0"/>
                <a:ea typeface="Vollkorn" panose="020B0604020202020204" charset="0"/>
              </a:rPr>
              <a:t>Підсумковий контроль проводиться для підсумкового оцінювання результатів навчання здобувачів вищої освіти з навчальної дисципліни. Підсумковий контроль здійснюється після завершення вивчення навчальної дисципліни або наприкінці семестру. Підсумковий контроль проводиться у формі екзамену.</a:t>
            </a:r>
            <a:endParaRPr lang="en-US" sz="3000" dirty="0">
              <a:solidFill>
                <a:schemeClr val="accent1">
                  <a:lumMod val="50000"/>
                </a:schemeClr>
              </a:solidFill>
              <a:latin typeface="Vollkorn" panose="020B0604020202020204" charset="0"/>
              <a:ea typeface="Vollkorn" panose="020B0604020202020204" charset="0"/>
            </a:endParaRPr>
          </a:p>
        </p:txBody>
      </p:sp>
    </p:spTree>
    <p:extLst>
      <p:ext uri="{BB962C8B-B14F-4D97-AF65-F5344CB8AC3E}">
        <p14:creationId xmlns:p14="http://schemas.microsoft.com/office/powerpoint/2010/main" val="2507322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1151</Words>
  <Application>Microsoft Office PowerPoint</Application>
  <PresentationFormat>Произвольный</PresentationFormat>
  <Paragraphs>251</Paragraphs>
  <Slides>15</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15</vt:i4>
      </vt:variant>
    </vt:vector>
  </HeadingPairs>
  <TitlesOfParts>
    <vt:vector size="23" baseType="lpstr">
      <vt:lpstr>SimSun</vt:lpstr>
      <vt:lpstr>Vollkorn</vt:lpstr>
      <vt:lpstr>Calibri</vt:lpstr>
      <vt:lpstr>Times New Roman</vt:lpstr>
      <vt:lpstr>Vollkorn Italics</vt:lpstr>
      <vt:lpstr>Vollkorn Bold</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ЦИФРОВІ ТЕХНОЛОГІЇ, ТРАНФЕРТ ТЕХНОЛОГІЙ ТА ОСОБИСТА ІНФОРМАЦІЙНА БЕЗПЕКА ДОСЛІДНИКА</dc:title>
  <dc:creator>1</dc:creator>
  <cp:lastModifiedBy>User</cp:lastModifiedBy>
  <cp:revision>30</cp:revision>
  <dcterms:created xsi:type="dcterms:W3CDTF">2006-08-16T00:00:00Z</dcterms:created>
  <dcterms:modified xsi:type="dcterms:W3CDTF">2025-03-05T22:16:13Z</dcterms:modified>
  <dc:identifier>DAGCUslPLi8</dc:identifier>
</cp:coreProperties>
</file>