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7"/>
  </p:notesMasterIdLst>
  <p:sldIdLst>
    <p:sldId id="258" r:id="rId2"/>
    <p:sldId id="263" r:id="rId3"/>
    <p:sldId id="275" r:id="rId4"/>
    <p:sldId id="278" r:id="rId5"/>
    <p:sldId id="280" r:id="rId6"/>
    <p:sldId id="281" r:id="rId7"/>
    <p:sldId id="282" r:id="rId8"/>
    <p:sldId id="283" r:id="rId9"/>
    <p:sldId id="284" r:id="rId10"/>
    <p:sldId id="286" r:id="rId11"/>
    <p:sldId id="277" r:id="rId12"/>
    <p:sldId id="276" r:id="rId13"/>
    <p:sldId id="265" r:id="rId14"/>
    <p:sldId id="266" r:id="rId15"/>
    <p:sldId id="267" r:id="rId16"/>
    <p:sldId id="268" r:id="rId17"/>
    <p:sldId id="269" r:id="rId18"/>
    <p:sldId id="270" r:id="rId19"/>
    <p:sldId id="271" r:id="rId20"/>
    <p:sldId id="274" r:id="rId21"/>
    <p:sldId id="260" r:id="rId22"/>
    <p:sldId id="264" r:id="rId23"/>
    <p:sldId id="257" r:id="rId24"/>
    <p:sldId id="273" r:id="rId25"/>
    <p:sldId id="272" r:id="rId26"/>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7" autoAdjust="0"/>
  </p:normalViewPr>
  <p:slideViewPr>
    <p:cSldViewPr>
      <p:cViewPr varScale="1">
        <p:scale>
          <a:sx n="83" d="100"/>
          <a:sy n="83" d="100"/>
        </p:scale>
        <p:origin x="145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7A9A0B-A2C5-47E4-961C-DAEF5B110B11}" type="datetimeFigureOut">
              <a:rPr lang="ru-RU" smtClean="0"/>
              <a:pPr/>
              <a:t>19.03.2026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367D7D-2493-4434-96C8-824A9BFD179F}" type="slidenum">
              <a:rPr lang="ru-RU" smtClean="0"/>
              <a:pPr/>
              <a:t>‹#›</a:t>
            </a:fld>
            <a:endParaRPr lang="ru-RU"/>
          </a:p>
        </p:txBody>
      </p:sp>
    </p:spTree>
    <p:extLst>
      <p:ext uri="{BB962C8B-B14F-4D97-AF65-F5344CB8AC3E}">
        <p14:creationId xmlns:p14="http://schemas.microsoft.com/office/powerpoint/2010/main" val="4208548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1367D7D-2493-4434-96C8-824A9BFD179F}" type="slidenum">
              <a:rPr lang="ru-RU" smtClean="0"/>
              <a:pPr/>
              <a:t>13</a:t>
            </a:fld>
            <a:endParaRPr lang="ru-RU"/>
          </a:p>
        </p:txBody>
      </p:sp>
    </p:spTree>
    <p:extLst>
      <p:ext uri="{BB962C8B-B14F-4D97-AF65-F5344CB8AC3E}">
        <p14:creationId xmlns:p14="http://schemas.microsoft.com/office/powerpoint/2010/main" val="1485534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1367D7D-2493-4434-96C8-824A9BFD179F}" type="slidenum">
              <a:rPr lang="ru-RU" smtClean="0"/>
              <a:pPr/>
              <a:t>24</a:t>
            </a:fld>
            <a:endParaRPr lang="ru-RU"/>
          </a:p>
        </p:txBody>
      </p:sp>
    </p:spTree>
    <p:extLst>
      <p:ext uri="{BB962C8B-B14F-4D97-AF65-F5344CB8AC3E}">
        <p14:creationId xmlns:p14="http://schemas.microsoft.com/office/powerpoint/2010/main" val="1187029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7EAF463A-BC7C-46EE-9F1E-7F377CCA4891}" type="datetimeFigureOut">
              <a:rPr lang="en-US" smtClean="0"/>
              <a:pPr/>
              <a:t>3/19/2026</a:t>
            </a:fld>
            <a:endParaRPr lang="en-US"/>
          </a:p>
        </p:txBody>
      </p:sp>
      <p:sp>
        <p:nvSpPr>
          <p:cNvPr id="2" name="Нижний колонтитул 1"/>
          <p:cNvSpPr>
            <a:spLocks noGrp="1"/>
          </p:cNvSpPr>
          <p:nvPr>
            <p:ph type="ftr" sz="quarter" idx="11"/>
          </p:nvPr>
        </p:nvSpPr>
        <p:spPr/>
        <p:txBody>
          <a:bodyPr/>
          <a:lstStyle/>
          <a:p>
            <a:endParaRPr lang="en-US"/>
          </a:p>
        </p:txBody>
      </p:sp>
      <p:sp>
        <p:nvSpPr>
          <p:cNvPr id="15" name="Номер слайда 14"/>
          <p:cNvSpPr>
            <a:spLocks noGrp="1"/>
          </p:cNvSpPr>
          <p:nvPr>
            <p:ph type="sldNum" sz="quarter" idx="12"/>
          </p:nvPr>
        </p:nvSpPr>
        <p:spPr>
          <a:xfrm>
            <a:off x="8229600" y="6473952"/>
            <a:ext cx="758952" cy="246888"/>
          </a:xfrm>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3/19/2026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3/19/2026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Основний слайд">
    <p:spTree>
      <p:nvGrpSpPr>
        <p:cNvPr id="1" name=""/>
        <p:cNvGrpSpPr/>
        <p:nvPr/>
      </p:nvGrpSpPr>
      <p:grpSpPr>
        <a:xfrm>
          <a:off x="0" y="0"/>
          <a:ext cx="0" cy="0"/>
          <a:chOff x="0" y="0"/>
          <a:chExt cx="0" cy="0"/>
        </a:xfrm>
      </p:grpSpPr>
      <p:pic>
        <p:nvPicPr>
          <p:cNvPr id="3" name="Рисунок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Місце для заголовка 1"/>
          <p:cNvSpPr>
            <a:spLocks noGrp="1"/>
          </p:cNvSpPr>
          <p:nvPr>
            <p:ph type="title"/>
          </p:nvPr>
        </p:nvSpPr>
        <p:spPr>
          <a:xfrm>
            <a:off x="251221" y="188914"/>
            <a:ext cx="8641556"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251223" y="1593851"/>
            <a:ext cx="8641556" cy="4176713"/>
          </a:xfrm>
          <a:prstGeom prst="rect">
            <a:avLst/>
          </a:prstGeom>
        </p:spPr>
        <p:txBody>
          <a:bodyPr/>
          <a:lstStyle>
            <a:lvl1pPr>
              <a:defRPr sz="27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154566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EAF463A-BC7C-46EE-9F1E-7F377CCA4891}" type="datetimeFigureOut">
              <a:rPr lang="en-US" smtClean="0"/>
              <a:pPr/>
              <a:t>3/19/2026</a:t>
            </a:fld>
            <a:endParaRPr lang="en-US"/>
          </a:p>
        </p:txBody>
      </p:sp>
      <p:sp>
        <p:nvSpPr>
          <p:cNvPr id="19" name="Нижний колонтитул 18"/>
          <p:cNvSpPr>
            <a:spLocks noGrp="1"/>
          </p:cNvSpPr>
          <p:nvPr>
            <p:ph type="ftr" sz="quarter" idx="11"/>
          </p:nvPr>
        </p:nvSpPr>
        <p:spPr>
          <a:xfrm>
            <a:off x="3581400" y="76200"/>
            <a:ext cx="2895600" cy="288925"/>
          </a:xfrm>
        </p:spPr>
        <p:txBody>
          <a:bodyPr/>
          <a:lstStyle/>
          <a:p>
            <a:endParaRPr lang="en-US"/>
          </a:p>
        </p:txBody>
      </p:sp>
      <p:sp>
        <p:nvSpPr>
          <p:cNvPr id="16" name="Номер слайда 15"/>
          <p:cNvSpPr>
            <a:spLocks noGrp="1"/>
          </p:cNvSpPr>
          <p:nvPr>
            <p:ph type="sldNum" sz="quarter" idx="12"/>
          </p:nvPr>
        </p:nvSpPr>
        <p:spPr>
          <a:xfrm>
            <a:off x="8229600" y="6473952"/>
            <a:ext cx="758952" cy="246888"/>
          </a:xfrm>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7EAF463A-BC7C-46EE-9F1E-7F377CCA4891}" type="datetimeFigureOut">
              <a:rPr lang="en-US" smtClean="0"/>
              <a:pPr/>
              <a:t>3/19/2026</a:t>
            </a:fld>
            <a:endParaRPr lang="en-US"/>
          </a:p>
        </p:txBody>
      </p:sp>
      <p:sp>
        <p:nvSpPr>
          <p:cNvPr id="11" name="Нижний колонтитул 10"/>
          <p:cNvSpPr>
            <a:spLocks noGrp="1"/>
          </p:cNvSpPr>
          <p:nvPr>
            <p:ph type="ftr" sz="quarter" idx="11"/>
          </p:nvPr>
        </p:nvSpPr>
        <p:spPr/>
        <p:txBody>
          <a:bodyPr/>
          <a:lstStyle/>
          <a:p>
            <a:endParaRPr lang="en-US"/>
          </a:p>
        </p:txBody>
      </p:sp>
      <p:sp>
        <p:nvSpPr>
          <p:cNvPr id="16" name="Номер слайда 15"/>
          <p:cNvSpPr>
            <a:spLocks noGrp="1"/>
          </p:cNvSpPr>
          <p:nvPr>
            <p:ph type="sldNum" sz="quarter" idx="12"/>
          </p:nvPr>
        </p:nvSpPr>
        <p:spPr/>
        <p:txBody>
          <a:bodyPr/>
          <a:lstStyle/>
          <a:p>
            <a:fld id="{A483448D-3A78-4528-A469-B745A65DA480}" type="slidenum">
              <a:rPr lang="en-US" smtClean="0"/>
              <a:pPr/>
              <a:t>‹#›</a:t>
            </a:fld>
            <a:endParaRPr lang="en-US"/>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7EAF463A-BC7C-46EE-9F1E-7F377CCA4891}" type="datetimeFigureOut">
              <a:rPr lang="en-US" smtClean="0"/>
              <a:pPr/>
              <a:t>3/19/2026</a:t>
            </a:fld>
            <a:endParaRPr lang="en-US"/>
          </a:p>
        </p:txBody>
      </p:sp>
      <p:sp>
        <p:nvSpPr>
          <p:cNvPr id="10" name="Нижний колонтитул 9"/>
          <p:cNvSpPr>
            <a:spLocks noGrp="1"/>
          </p:cNvSpPr>
          <p:nvPr>
            <p:ph type="ftr" sz="quarter" idx="11"/>
          </p:nvPr>
        </p:nvSpPr>
        <p:spPr/>
        <p:txBody>
          <a:bodyPr/>
          <a:lstStyle/>
          <a:p>
            <a:endParaRPr lang="en-US"/>
          </a:p>
        </p:txBody>
      </p:sp>
      <p:sp>
        <p:nvSpPr>
          <p:cNvPr id="31" name="Номер слайда 30"/>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7EAF463A-BC7C-46EE-9F1E-7F377CCA4891}" type="datetimeFigureOut">
              <a:rPr lang="en-US" smtClean="0"/>
              <a:pPr/>
              <a:t>3/19/2026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a:xfrm>
            <a:off x="8229600" y="6477000"/>
            <a:ext cx="762000" cy="246888"/>
          </a:xfrm>
        </p:spPr>
        <p:txBody>
          <a:bodyPr/>
          <a:lstStyle/>
          <a:p>
            <a:fld id="{A483448D-3A78-4528-A469-B745A65DA480}" type="slidenum">
              <a:rPr lang="en-US" smtClean="0"/>
              <a:pPr/>
              <a:t>‹#›</a:t>
            </a:fld>
            <a:endParaRPr lang="en-US"/>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7EAF463A-BC7C-46EE-9F1E-7F377CCA4891}" type="datetimeFigureOut">
              <a:rPr lang="en-US" smtClean="0"/>
              <a:pPr/>
              <a:t>3/19/2026</a:t>
            </a:fld>
            <a:endParaRPr lang="en-US"/>
          </a:p>
        </p:txBody>
      </p:sp>
      <p:sp>
        <p:nvSpPr>
          <p:cNvPr id="21" name="Нижний колонтитул 20"/>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EAF463A-BC7C-46EE-9F1E-7F377CCA4891}" type="datetimeFigureOut">
              <a:rPr lang="en-US" smtClean="0"/>
              <a:pPr/>
              <a:t>3/19/2026</a:t>
            </a:fld>
            <a:endParaRPr lang="en-US"/>
          </a:p>
        </p:txBody>
      </p:sp>
      <p:sp>
        <p:nvSpPr>
          <p:cNvPr id="24" name="Нижний колонтитул 23"/>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EAF463A-BC7C-46EE-9F1E-7F377CCA4891}" type="datetimeFigureOut">
              <a:rPr lang="en-US" smtClean="0"/>
              <a:pPr/>
              <a:t>3/19/2026</a:t>
            </a:fld>
            <a:endParaRPr lang="en-US"/>
          </a:p>
        </p:txBody>
      </p:sp>
      <p:sp>
        <p:nvSpPr>
          <p:cNvPr id="29" name="Нижний колонтитул 28"/>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7EAF463A-BC7C-46EE-9F1E-7F377CCA4891}" type="datetimeFigureOut">
              <a:rPr lang="en-US" smtClean="0"/>
              <a:pPr/>
              <a:t>3/19/2026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31" name="Номер слайда 30"/>
          <p:cNvSpPr>
            <a:spLocks noGrp="1"/>
          </p:cNvSpPr>
          <p:nvPr>
            <p:ph type="sldNum" sz="quarter" idx="12"/>
          </p:nvPr>
        </p:nvSpPr>
        <p:spPr/>
        <p:txBody>
          <a:bodyPr/>
          <a:lstStyle/>
          <a:p>
            <a:fld id="{A483448D-3A78-4528-A469-B745A65DA480}" type="slidenum">
              <a:rPr lang="en-US" smtClean="0"/>
              <a:pPr/>
              <a:t>‹#›</a:t>
            </a:fld>
            <a:endParaRPr lang="en-US"/>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EAF463A-BC7C-46EE-9F1E-7F377CCA4891}" type="datetimeFigureOut">
              <a:rPr lang="en-US" smtClean="0"/>
              <a:pPr/>
              <a:t>3/19/2026</a:t>
            </a:fld>
            <a:endParaRPr lang="en-US"/>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483448D-3A78-4528-A469-B745A65DA480}" type="slidenum">
              <a:rPr lang="en-US" smtClean="0"/>
              <a:pPr/>
              <a:t>‹#›</a:t>
            </a:fld>
            <a:endParaRPr lang="en-US"/>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ctrTitle"/>
          </p:nvPr>
        </p:nvSpPr>
        <p:spPr bwMode="auto">
          <a:xfrm>
            <a:off x="1076325" y="115888"/>
            <a:ext cx="7959725" cy="719137"/>
          </a:xfrm>
        </p:spPr>
        <p:txBody>
          <a:bodyPr vert="horz" wrap="square" lIns="91440" tIns="45720" rIns="91440" bIns="45720" numCol="1" anchorCtr="0" compatLnSpc="1">
            <a:prstTxWarp prst="textNoShape">
              <a:avLst/>
            </a:prstTxWarp>
          </a:bodyPr>
          <a:lstStyle/>
          <a:p>
            <a:pPr algn="ctr" eaLnBrk="1" hangingPunct="1"/>
            <a:r>
              <a:rPr lang="ru-RU" altLang="uk-UA" sz="1800" b="1" dirty="0" smtClean="0">
                <a:solidFill>
                  <a:srgbClr val="4E4E5D"/>
                </a:solidFill>
                <a:effectLst/>
                <a:latin typeface="Times New Roman" pitchFamily="18" charset="0"/>
                <a:cs typeface="Times New Roman" pitchFamily="18" charset="0"/>
              </a:rPr>
              <a:t>МІНІСТЕРСТВО </a:t>
            </a:r>
            <a:r>
              <a:rPr lang="uk-UA" altLang="uk-UA" sz="1800" b="1" dirty="0" smtClean="0">
                <a:solidFill>
                  <a:srgbClr val="4E4E5D"/>
                </a:solidFill>
                <a:effectLst/>
                <a:latin typeface="Times New Roman" pitchFamily="18" charset="0"/>
                <a:cs typeface="Times New Roman" pitchFamily="18" charset="0"/>
              </a:rPr>
              <a:t>ОСВІТИ І НАУКИ</a:t>
            </a:r>
            <a:r>
              <a:rPr lang="en-US" altLang="uk-UA" sz="1800" b="1" dirty="0" smtClean="0">
                <a:solidFill>
                  <a:srgbClr val="4E4E5D"/>
                </a:solidFill>
                <a:effectLst/>
                <a:latin typeface="Times New Roman" pitchFamily="18" charset="0"/>
                <a:cs typeface="Times New Roman" pitchFamily="18" charset="0"/>
              </a:rPr>
              <a:t> </a:t>
            </a:r>
            <a:r>
              <a:rPr lang="ru-RU" altLang="uk-UA" sz="1800" b="1" dirty="0" smtClean="0">
                <a:solidFill>
                  <a:srgbClr val="4E4E5D"/>
                </a:solidFill>
                <a:effectLst/>
                <a:latin typeface="Times New Roman" pitchFamily="18" charset="0"/>
                <a:cs typeface="Times New Roman" pitchFamily="18" charset="0"/>
              </a:rPr>
              <a:t>УКРАЇНИ</a:t>
            </a:r>
            <a:br>
              <a:rPr lang="ru-RU" altLang="uk-UA" sz="1800" b="1" dirty="0" smtClean="0">
                <a:solidFill>
                  <a:srgbClr val="4E4E5D"/>
                </a:solidFill>
                <a:effectLst/>
                <a:latin typeface="Times New Roman" pitchFamily="18" charset="0"/>
                <a:cs typeface="Times New Roman" pitchFamily="18" charset="0"/>
              </a:rPr>
            </a:br>
            <a:r>
              <a:rPr lang="ru-RU" altLang="uk-UA" sz="1800" b="1" dirty="0" smtClean="0">
                <a:solidFill>
                  <a:srgbClr val="4E4E5D"/>
                </a:solidFill>
                <a:effectLst/>
                <a:latin typeface="Times New Roman" pitchFamily="18" charset="0"/>
                <a:cs typeface="Times New Roman" pitchFamily="18" charset="0"/>
              </a:rPr>
              <a:t> ДЕРЖАВНИЙ УНІВЕРСИТЕТ «ЖИТОМИРСЬКА ПОЛІТЕХНІКА»</a:t>
            </a:r>
          </a:p>
        </p:txBody>
      </p:sp>
      <p:sp>
        <p:nvSpPr>
          <p:cNvPr id="8195" name="Прямоугольник 4"/>
          <p:cNvSpPr>
            <a:spLocks noChangeArrowheads="1"/>
          </p:cNvSpPr>
          <p:nvPr/>
        </p:nvSpPr>
        <p:spPr bwMode="auto">
          <a:xfrm>
            <a:off x="1371600" y="1752600"/>
            <a:ext cx="6929437" cy="400050"/>
          </a:xfrm>
          <a:prstGeom prst="rect">
            <a:avLst/>
          </a:prstGeom>
          <a:noFill/>
          <a:ln w="9525">
            <a:noFill/>
            <a:miter lim="800000"/>
            <a:headEnd/>
            <a:tailEnd/>
          </a:ln>
        </p:spPr>
        <p:txBody>
          <a:bodyPr>
            <a:spAutoFit/>
          </a:bodyPr>
          <a:lstStyle/>
          <a:p>
            <a:pPr algn="ctr" eaLnBrk="0" hangingPunct="0"/>
            <a:r>
              <a:rPr lang="uk-UA" altLang="uk-UA" sz="2000" i="1" dirty="0">
                <a:solidFill>
                  <a:schemeClr val="tx2"/>
                </a:solidFill>
                <a:latin typeface="Palatino Linotype" pitchFamily="18" charset="0"/>
              </a:rPr>
              <a:t>ПРЕЗЕНТАЦІЯ ЗА ТЕМОЮ ЛЕКЦІЇ</a:t>
            </a:r>
            <a:endParaRPr lang="ru-RU" altLang="uk-UA" sz="2000" i="1" dirty="0">
              <a:solidFill>
                <a:schemeClr val="tx2"/>
              </a:solidFill>
              <a:latin typeface="Palatino Linotype" pitchFamily="18" charset="0"/>
            </a:endParaRPr>
          </a:p>
        </p:txBody>
      </p:sp>
      <p:sp>
        <p:nvSpPr>
          <p:cNvPr id="8196" name="Прямоугольник 5"/>
          <p:cNvSpPr>
            <a:spLocks noChangeArrowheads="1"/>
          </p:cNvSpPr>
          <p:nvPr/>
        </p:nvSpPr>
        <p:spPr bwMode="auto">
          <a:xfrm>
            <a:off x="838200" y="2895600"/>
            <a:ext cx="7993063" cy="830997"/>
          </a:xfrm>
          <a:prstGeom prst="rect">
            <a:avLst/>
          </a:prstGeom>
          <a:noFill/>
          <a:ln w="9525">
            <a:noFill/>
            <a:miter lim="800000"/>
            <a:headEnd/>
            <a:tailEnd/>
          </a:ln>
        </p:spPr>
        <p:txBody>
          <a:bodyPr>
            <a:spAutoFit/>
          </a:bodyPr>
          <a:lstStyle/>
          <a:p>
            <a:pPr algn="ctr"/>
            <a:r>
              <a:rPr lang="uk-UA" altLang="uk-UA" sz="2400" b="1" dirty="0" smtClean="0">
                <a:latin typeface="Times New Roman" pitchFamily="18" charset="0"/>
                <a:cs typeface="Times New Roman" pitchFamily="18" charset="0"/>
              </a:rPr>
              <a:t>ТЕМА 6:</a:t>
            </a:r>
          </a:p>
          <a:p>
            <a:pPr algn="ctr"/>
            <a:r>
              <a:rPr lang="uk-UA" altLang="uk-UA" sz="2400" b="1" dirty="0" smtClean="0">
                <a:latin typeface="Times New Roman" pitchFamily="18" charset="0"/>
                <a:cs typeface="Times New Roman" pitchFamily="18" charset="0"/>
              </a:rPr>
              <a:t>«</a:t>
            </a:r>
            <a:r>
              <a:rPr lang="ru-RU" altLang="uk-UA" sz="2400" b="1" dirty="0" smtClean="0">
                <a:latin typeface="Times New Roman" pitchFamily="18" charset="0"/>
                <a:cs typeface="Times New Roman" pitchFamily="18" charset="0"/>
              </a:rPr>
              <a:t>ОСНОВИ БІЗНЕС-ПЛАНУВАННЯ</a:t>
            </a:r>
            <a:r>
              <a:rPr lang="en-US" altLang="uk-UA" sz="2400" b="1" dirty="0" smtClean="0">
                <a:latin typeface="Times New Roman" pitchFamily="18" charset="0"/>
                <a:cs typeface="Times New Roman" pitchFamily="18" charset="0"/>
              </a:rPr>
              <a:t>»</a:t>
            </a:r>
            <a:endParaRPr lang="en-US" altLang="uk-UA" sz="2400" b="1" dirty="0">
              <a:latin typeface="Times New Roman" pitchFamily="18" charset="0"/>
              <a:cs typeface="Times New Roman" pitchFamily="18" charset="0"/>
            </a:endParaRPr>
          </a:p>
        </p:txBody>
      </p:sp>
      <p:sp>
        <p:nvSpPr>
          <p:cNvPr id="10" name="Text Box 1605"/>
          <p:cNvSpPr txBox="1">
            <a:spLocks noChangeArrowheads="1"/>
          </p:cNvSpPr>
          <p:nvPr/>
        </p:nvSpPr>
        <p:spPr bwMode="auto">
          <a:xfrm>
            <a:off x="3203575" y="6257925"/>
            <a:ext cx="3486150" cy="600075"/>
          </a:xfrm>
          <a:prstGeom prst="rect">
            <a:avLst/>
          </a:prstGeom>
          <a:noFill/>
          <a:ln w="9525">
            <a:noFill/>
            <a:miter lim="800000"/>
            <a:headEnd/>
            <a:tailEnd/>
          </a:ln>
        </p:spPr>
        <p:txBody>
          <a:bodyPr lIns="0" tIns="0" rIns="0" bIns="0" anchor="ctr"/>
          <a:lstStyle/>
          <a:p>
            <a:pPr algn="ctr" eaLnBrk="0" hangingPunct="0">
              <a:defRPr/>
            </a:pPr>
            <a:r>
              <a:rPr lang="ru-RU" sz="2000" b="1" dirty="0" smtClean="0">
                <a:solidFill>
                  <a:schemeClr val="tx2">
                    <a:lumMod val="95000"/>
                    <a:lumOff val="5000"/>
                  </a:schemeClr>
                </a:solidFill>
                <a:latin typeface="Courier New" pitchFamily="49" charset="0"/>
                <a:cs typeface="Courier New" pitchFamily="49" charset="0"/>
              </a:rPr>
              <a:t>Житомир-202</a:t>
            </a:r>
            <a:r>
              <a:rPr lang="uk-UA" sz="2000" b="1" dirty="0">
                <a:solidFill>
                  <a:schemeClr val="tx2">
                    <a:lumMod val="95000"/>
                    <a:lumOff val="5000"/>
                  </a:schemeClr>
                </a:solidFill>
                <a:latin typeface="Courier New" pitchFamily="49" charset="0"/>
                <a:cs typeface="Courier New" pitchFamily="49" charset="0"/>
              </a:rPr>
              <a:t>6</a:t>
            </a:r>
            <a:endParaRPr lang="ru-RU" sz="2000" b="1" dirty="0">
              <a:solidFill>
                <a:schemeClr val="tx2">
                  <a:lumMod val="95000"/>
                  <a:lumOff val="5000"/>
                </a:schemeClr>
              </a:solidFill>
              <a:latin typeface="Courier New" pitchFamily="49" charset="0"/>
              <a:cs typeface="Courier New" pitchFamily="49" charset="0"/>
            </a:endParaRPr>
          </a:p>
        </p:txBody>
      </p:sp>
      <p:sp>
        <p:nvSpPr>
          <p:cNvPr id="8198" name="Прямоугольник 6"/>
          <p:cNvSpPr>
            <a:spLocks noChangeArrowheads="1"/>
          </p:cNvSpPr>
          <p:nvPr/>
        </p:nvSpPr>
        <p:spPr bwMode="auto">
          <a:xfrm>
            <a:off x="5357813" y="5072063"/>
            <a:ext cx="3359150" cy="369887"/>
          </a:xfrm>
          <a:prstGeom prst="rect">
            <a:avLst/>
          </a:prstGeom>
          <a:noFill/>
          <a:ln w="9525">
            <a:noFill/>
            <a:miter lim="800000"/>
            <a:headEnd/>
            <a:tailEnd/>
          </a:ln>
        </p:spPr>
        <p:txBody>
          <a:bodyPr wrap="none">
            <a:spAutoFit/>
          </a:bodyPr>
          <a:lstStyle/>
          <a:p>
            <a:r>
              <a:rPr lang="uk-UA" i="1" dirty="0">
                <a:solidFill>
                  <a:schemeClr val="tx2"/>
                </a:solidFill>
                <a:latin typeface="Palatino Linotype" pitchFamily="18" charset="0"/>
                <a:cs typeface="Times New Roman" pitchFamily="18" charset="0"/>
              </a:rPr>
              <a:t>ЛЕКТОР:  </a:t>
            </a:r>
            <a:r>
              <a:rPr lang="uk-UA" i="1" dirty="0" err="1">
                <a:solidFill>
                  <a:schemeClr val="tx2"/>
                </a:solidFill>
                <a:latin typeface="Palatino Linotype" pitchFamily="18" charset="0"/>
                <a:cs typeface="Times New Roman" pitchFamily="18" charset="0"/>
              </a:rPr>
              <a:t>к.е.н</a:t>
            </a:r>
            <a:r>
              <a:rPr lang="uk-UA" i="1">
                <a:solidFill>
                  <a:schemeClr val="tx2"/>
                </a:solidFill>
                <a:latin typeface="Palatino Linotype" pitchFamily="18" charset="0"/>
                <a:cs typeface="Times New Roman" pitchFamily="18" charset="0"/>
              </a:rPr>
              <a:t>. Мельник Т.Ю.</a:t>
            </a:r>
            <a:endParaRPr lang="ru-RU" b="1" i="1">
              <a:solidFill>
                <a:schemeClr val="tx2"/>
              </a:solidFill>
              <a:latin typeface="Palatino Linotype"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txBox="1">
            <a:spLocks/>
          </p:cNvSpPr>
          <p:nvPr/>
        </p:nvSpPr>
        <p:spPr>
          <a:xfrm>
            <a:off x="232171" y="438355"/>
            <a:ext cx="6371035" cy="586977"/>
          </a:xfrm>
          <a:prstGeom prst="rect">
            <a:avLst/>
          </a:prstGeom>
        </p:spPr>
        <p:txBody>
          <a:bodyPr vert="horz" lIns="68580" tIns="34290" rIns="68580" bIns="34290" rtlCol="0" anchor="t">
            <a:normAutofit fontScale="67500" lnSpcReduction="20000"/>
          </a:bodyPr>
          <a:lstStyle>
            <a:lvl1pPr algn="l" defTabSz="914400" rtl="0" eaLnBrk="1" latinLnBrk="0" hangingPunct="1">
              <a:lnSpc>
                <a:spcPct val="90000"/>
              </a:lnSpc>
              <a:spcBef>
                <a:spcPct val="0"/>
              </a:spcBef>
              <a:buNone/>
              <a:defRPr sz="4500" kern="1200">
                <a:solidFill>
                  <a:schemeClr val="tx1"/>
                </a:solidFill>
                <a:latin typeface="+mj-lt"/>
                <a:ea typeface="+mj-ea"/>
                <a:cs typeface="+mj-cs"/>
              </a:defRPr>
            </a:lvl1pPr>
          </a:lstStyle>
          <a:p>
            <a:r>
              <a:rPr lang="en-US" sz="3375" dirty="0"/>
              <a:t>Pick a business plan format that works for you</a:t>
            </a:r>
          </a:p>
        </p:txBody>
      </p:sp>
      <p:sp>
        <p:nvSpPr>
          <p:cNvPr id="9" name="Прямоугольник 8"/>
          <p:cNvSpPr/>
          <p:nvPr/>
        </p:nvSpPr>
        <p:spPr>
          <a:xfrm>
            <a:off x="232171" y="1025332"/>
            <a:ext cx="8536781" cy="738664"/>
          </a:xfrm>
          <a:prstGeom prst="rect">
            <a:avLst/>
          </a:prstGeom>
        </p:spPr>
        <p:txBody>
          <a:bodyPr wrap="square">
            <a:spAutoFit/>
          </a:bodyPr>
          <a:lstStyle/>
          <a:p>
            <a:r>
              <a:rPr lang="en-US" sz="2100" dirty="0">
                <a:solidFill>
                  <a:srgbClr val="1B1B1B"/>
                </a:solidFill>
                <a:latin typeface="Source Sans Pro Web"/>
              </a:rPr>
              <a:t>There’s no right or wrong way to write a business plan. What’s important is that your plan meets your needs.</a:t>
            </a:r>
          </a:p>
        </p:txBody>
      </p:sp>
      <p:sp>
        <p:nvSpPr>
          <p:cNvPr id="11" name="Блок-схема: типовой процесс 10"/>
          <p:cNvSpPr/>
          <p:nvPr/>
        </p:nvSpPr>
        <p:spPr>
          <a:xfrm>
            <a:off x="64294" y="2972158"/>
            <a:ext cx="4286251" cy="2666642"/>
          </a:xfrm>
          <a:prstGeom prst="flowChartPredefinedProcess">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u="sng" dirty="0">
                <a:solidFill>
                  <a:srgbClr val="1B1B1B"/>
                </a:solidFill>
                <a:latin typeface="Source Sans Pro Web"/>
              </a:rPr>
              <a:t>Traditional business plans </a:t>
            </a:r>
          </a:p>
          <a:p>
            <a:pPr algn="ctr"/>
            <a:r>
              <a:rPr lang="en-US" dirty="0">
                <a:solidFill>
                  <a:srgbClr val="1B1B1B"/>
                </a:solidFill>
                <a:latin typeface="Source Sans Pro Web"/>
              </a:rPr>
              <a:t>are more common, use a standard structure, and encourage you to go into detail in each section. They tend to require more work upfront and can be dozens of pages long.</a:t>
            </a:r>
          </a:p>
        </p:txBody>
      </p:sp>
      <p:sp>
        <p:nvSpPr>
          <p:cNvPr id="12" name="Блок-схема: типовой процесс 11"/>
          <p:cNvSpPr/>
          <p:nvPr/>
        </p:nvSpPr>
        <p:spPr>
          <a:xfrm>
            <a:off x="4443413" y="2972158"/>
            <a:ext cx="4700588" cy="2666642"/>
          </a:xfrm>
          <a:prstGeom prst="flowChartPredefinedProcess">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u="sng" dirty="0">
                <a:solidFill>
                  <a:srgbClr val="1B1B1B"/>
                </a:solidFill>
                <a:latin typeface="Source Sans Pro Web"/>
              </a:rPr>
              <a:t>Lean startup business plans </a:t>
            </a:r>
          </a:p>
          <a:p>
            <a:pPr algn="ctr"/>
            <a:r>
              <a:rPr lang="en-US" dirty="0">
                <a:solidFill>
                  <a:srgbClr val="1B1B1B"/>
                </a:solidFill>
                <a:latin typeface="Source Sans Pro Web"/>
              </a:rPr>
              <a:t>are less common but still use a standard structure. They focus on summarizing only the most important points of the key elements of your plan. They can take as little as one hour to make and are typically only one page.</a:t>
            </a:r>
          </a:p>
        </p:txBody>
      </p:sp>
      <p:sp>
        <p:nvSpPr>
          <p:cNvPr id="13" name="Стрелка вниз 12"/>
          <p:cNvSpPr/>
          <p:nvPr/>
        </p:nvSpPr>
        <p:spPr>
          <a:xfrm>
            <a:off x="714376" y="2015148"/>
            <a:ext cx="7272338" cy="8842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effectLst>
                  <a:outerShdw blurRad="38100" dist="19050" dir="2700000" algn="tl" rotWithShape="0">
                    <a:schemeClr val="dk1">
                      <a:alpha val="40000"/>
                    </a:schemeClr>
                  </a:outerShdw>
                </a:effectLst>
                <a:latin typeface="Source Sans Pro Web"/>
              </a:rPr>
              <a:t>Most business plans fall into one of two common categories:</a:t>
            </a:r>
          </a:p>
        </p:txBody>
      </p:sp>
    </p:spTree>
    <p:extLst>
      <p:ext uri="{BB962C8B-B14F-4D97-AF65-F5344CB8AC3E}">
        <p14:creationId xmlns:p14="http://schemas.microsoft.com/office/powerpoint/2010/main" val="3092847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a:extLst>
              <a:ext uri="{FF2B5EF4-FFF2-40B4-BE49-F238E27FC236}">
                <a16:creationId xmlns:a16="http://schemas.microsoft.com/office/drawing/2014/main" xmlns="" id="{472B4F0F-1107-46C2-8A45-DF2C2EAC5734}"/>
              </a:ext>
            </a:extLst>
          </p:cNvPr>
          <p:cNvSpPr/>
          <p:nvPr/>
        </p:nvSpPr>
        <p:spPr>
          <a:xfrm>
            <a:off x="216569" y="457200"/>
            <a:ext cx="5875559" cy="406154"/>
          </a:xfrm>
          <a:prstGeom prst="rect">
            <a:avLst/>
          </a:prstGeom>
          <a:solidFill>
            <a:schemeClr val="bg2">
              <a:lumMod val="40000"/>
              <a:lumOff val="6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uk-UA" b="1">
                <a:latin typeface="Times New Roman" panose="02020603050405020304" pitchFamily="18" charset="0"/>
                <a:cs typeface="Times New Roman" panose="02020603050405020304" pitchFamily="18" charset="0"/>
              </a:rPr>
              <a:t>Бізнес-план дозволяє вирішувати такі завдання:</a:t>
            </a:r>
            <a:endParaRPr lang="uk-UA" sz="1500" b="1">
              <a:latin typeface="Times New Roman" panose="02020603050405020304" pitchFamily="18" charset="0"/>
              <a:cs typeface="Times New Roman" panose="02020603050405020304" pitchFamily="18" charset="0"/>
            </a:endParaRPr>
          </a:p>
        </p:txBody>
      </p:sp>
      <p:sp>
        <p:nvSpPr>
          <p:cNvPr id="6" name="Стрілка: шеврон 5">
            <a:extLst>
              <a:ext uri="{FF2B5EF4-FFF2-40B4-BE49-F238E27FC236}">
                <a16:creationId xmlns:a16="http://schemas.microsoft.com/office/drawing/2014/main" xmlns="" id="{F4995FDA-AFB5-4BD2-A3CA-57FFEF25FEB5}"/>
              </a:ext>
            </a:extLst>
          </p:cNvPr>
          <p:cNvSpPr/>
          <p:nvPr/>
        </p:nvSpPr>
        <p:spPr>
          <a:xfrm rot="5400000">
            <a:off x="2079039" y="988119"/>
            <a:ext cx="226381" cy="269660"/>
          </a:xfrm>
          <a:prstGeom prst="chevron">
            <a:avLst/>
          </a:prstGeom>
          <a:solidFill>
            <a:schemeClr val="accent2"/>
          </a:solid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sz="1350">
              <a:solidFill>
                <a:schemeClr val="tx1"/>
              </a:solidFill>
            </a:endParaRPr>
          </a:p>
        </p:txBody>
      </p:sp>
      <p:sp>
        <p:nvSpPr>
          <p:cNvPr id="14" name="Прямокутник 4">
            <a:extLst>
              <a:ext uri="{FF2B5EF4-FFF2-40B4-BE49-F238E27FC236}">
                <a16:creationId xmlns:a16="http://schemas.microsoft.com/office/drawing/2014/main" xmlns="" id="{24BF3DA0-4B58-4291-BCBC-A56686FCF4C4}"/>
              </a:ext>
            </a:extLst>
          </p:cNvPr>
          <p:cNvSpPr/>
          <p:nvPr/>
        </p:nvSpPr>
        <p:spPr>
          <a:xfrm>
            <a:off x="216568" y="1382544"/>
            <a:ext cx="8851231" cy="50734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indent="342900">
              <a:buFont typeface="Arial" pitchFamily="34" charset="0"/>
              <a:buChar char="•"/>
            </a:pPr>
            <a:r>
              <a:rPr lang="uk-UA" dirty="0">
                <a:latin typeface="Times New Roman" pitchFamily="18" charset="0"/>
                <a:cs typeface="Times New Roman" pitchFamily="18" charset="0"/>
              </a:rPr>
              <a:t>визначити напрями подальшої діяльності підприємства, цільові ринки, склад і показники товарів і послуг, а </a:t>
            </a:r>
            <a:r>
              <a:rPr lang="uk-UA" sz="2000" dirty="0">
                <a:latin typeface="Times New Roman" pitchFamily="18" charset="0"/>
                <a:cs typeface="Times New Roman" pitchFamily="18" charset="0"/>
              </a:rPr>
              <a:t>також</a:t>
            </a:r>
            <a:r>
              <a:rPr lang="uk-UA" dirty="0">
                <a:latin typeface="Times New Roman" pitchFamily="18" charset="0"/>
                <a:cs typeface="Times New Roman" pitchFamily="18" charset="0"/>
              </a:rPr>
              <a:t> місце, яке фірма може зайняти на цих ринках;</a:t>
            </a:r>
          </a:p>
          <a:p>
            <a:pPr indent="342900">
              <a:buFont typeface="Arial" pitchFamily="34" charset="0"/>
              <a:buChar char="•"/>
            </a:pPr>
            <a:r>
              <a:rPr lang="uk-UA" dirty="0">
                <a:latin typeface="Times New Roman" pitchFamily="18" charset="0"/>
                <a:cs typeface="Times New Roman" pitchFamily="18" charset="0"/>
              </a:rPr>
              <a:t>розробити взаємопов'язані виробничі, маркетингові організаційні програми, які забезпечують досягнення сформульованих цілей;</a:t>
            </a:r>
          </a:p>
          <a:p>
            <a:pPr indent="342900">
              <a:buFont typeface="Arial" pitchFamily="34" charset="0"/>
              <a:buChar char="•"/>
            </a:pPr>
            <a:r>
              <a:rPr lang="uk-UA" dirty="0">
                <a:latin typeface="Times New Roman" pitchFamily="18" charset="0"/>
                <a:cs typeface="Times New Roman" pitchFamily="18" charset="0"/>
              </a:rPr>
              <a:t>проаналізувати наявність виробничих ресурсів, резервів, які можуть бути задіяні, визначити необхідні обсяги фінансування;</a:t>
            </a:r>
          </a:p>
          <a:p>
            <a:pPr indent="342900">
              <a:buFont typeface="Arial" pitchFamily="34" charset="0"/>
              <a:buChar char="•"/>
            </a:pPr>
            <a:r>
              <a:rPr lang="uk-UA" dirty="0">
                <a:latin typeface="Times New Roman" pitchFamily="18" charset="0"/>
                <a:cs typeface="Times New Roman" pitchFamily="18" charset="0"/>
              </a:rPr>
              <a:t>передбачити труднощі і проблеми, з якими доведеться зіткнутися керівництву і колективу фірми в процесі здійснення планованого проекту;</a:t>
            </a:r>
          </a:p>
          <a:p>
            <a:pPr indent="342900">
              <a:buFont typeface="Arial" pitchFamily="34" charset="0"/>
              <a:buChar char="•"/>
            </a:pPr>
            <a:r>
              <a:rPr lang="uk-UA" dirty="0">
                <a:latin typeface="Times New Roman" pitchFamily="18" charset="0"/>
                <a:cs typeface="Times New Roman" pitchFamily="18" charset="0"/>
              </a:rPr>
              <a:t>виявити забезпеченість фірми кваліфікованими кадрами і розподіляти обов'язки зі всією повнотою несення відповідальності за виконання;</a:t>
            </a:r>
          </a:p>
          <a:p>
            <a:pPr indent="342900">
              <a:buFont typeface="Arial" pitchFamily="34" charset="0"/>
              <a:buChar char="•"/>
            </a:pPr>
            <a:r>
              <a:rPr lang="uk-UA" dirty="0">
                <a:latin typeface="Times New Roman" pitchFamily="18" charset="0"/>
                <a:cs typeface="Times New Roman" pitchFamily="18" charset="0"/>
              </a:rPr>
              <a:t>оцінити фінансовий стан відповідно до накреслених планів, реальність досягнення цілей за допомогою власних засобів і можливість отримання кредиту з іншого джерела;</a:t>
            </a:r>
          </a:p>
          <a:p>
            <a:pPr indent="342900">
              <a:buFont typeface="Arial" pitchFamily="34" charset="0"/>
              <a:buChar char="•"/>
            </a:pPr>
            <a:r>
              <a:rPr lang="uk-UA" dirty="0">
                <a:latin typeface="Times New Roman" pitchFamily="18" charset="0"/>
                <a:cs typeface="Times New Roman" pitchFamily="18" charset="0"/>
              </a:rPr>
              <a:t>визначити склад маркетингових досліджень із вивчення ринку, розробки каналів збуту, заходів щодо реклами;</a:t>
            </a:r>
          </a:p>
          <a:p>
            <a:pPr indent="342900">
              <a:buFont typeface="Arial" pitchFamily="34" charset="0"/>
              <a:buChar char="•"/>
            </a:pPr>
            <a:r>
              <a:rPr lang="uk-UA" dirty="0">
                <a:latin typeface="Times New Roman" pitchFamily="18" charset="0"/>
                <a:cs typeface="Times New Roman" pitchFamily="18" charset="0"/>
              </a:rPr>
              <a:t>організувати систему контролю за ходом реалізації проекту;</a:t>
            </a:r>
          </a:p>
          <a:p>
            <a:pPr indent="342900">
              <a:buFont typeface="Arial" pitchFamily="34" charset="0"/>
              <a:buChar char="•"/>
            </a:pPr>
            <a:r>
              <a:rPr lang="uk-UA" dirty="0">
                <a:latin typeface="Times New Roman" pitchFamily="18" charset="0"/>
                <a:cs typeface="Times New Roman" pitchFamily="18" charset="0"/>
              </a:rPr>
              <a:t>підготувати розгорнуте обґрунтування, необхідне для залучення інвесторів до фінансування проекту.</a:t>
            </a:r>
          </a:p>
        </p:txBody>
      </p:sp>
    </p:spTree>
    <p:extLst>
      <p:ext uri="{BB962C8B-B14F-4D97-AF65-F5344CB8AC3E}">
        <p14:creationId xmlns:p14="http://schemas.microsoft.com/office/powerpoint/2010/main" val="33090437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3616492" y="3495174"/>
            <a:ext cx="2348163" cy="27532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10" name="Прямоугольник 9"/>
          <p:cNvSpPr/>
          <p:nvPr/>
        </p:nvSpPr>
        <p:spPr>
          <a:xfrm>
            <a:off x="914400" y="3486150"/>
            <a:ext cx="2469482" cy="238125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6" name="Скругленный прямоугольник 5"/>
          <p:cNvSpPr/>
          <p:nvPr/>
        </p:nvSpPr>
        <p:spPr>
          <a:xfrm>
            <a:off x="762000" y="1446630"/>
            <a:ext cx="6858000" cy="129657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3" name="Подзаголовок 2"/>
          <p:cNvSpPr>
            <a:spLocks noGrp="1"/>
          </p:cNvSpPr>
          <p:nvPr>
            <p:ph type="subTitle" idx="1"/>
          </p:nvPr>
        </p:nvSpPr>
        <p:spPr>
          <a:xfrm>
            <a:off x="891381" y="720626"/>
            <a:ext cx="6400800" cy="457200"/>
          </a:xfrm>
        </p:spPr>
        <p:txBody>
          <a:bodyPr>
            <a:normAutofit/>
          </a:bodyPr>
          <a:lstStyle/>
          <a:p>
            <a:pPr algn="l"/>
            <a:r>
              <a:rPr lang="uk-UA" sz="1800" b="1" dirty="0">
                <a:solidFill>
                  <a:schemeClr val="tx1"/>
                </a:solidFill>
                <a:latin typeface="Times New Roman" pitchFamily="18" charset="0"/>
                <a:cs typeface="Times New Roman" pitchFamily="18" charset="0"/>
              </a:rPr>
              <a:t>Випадки у яких складається бізнес-план</a:t>
            </a:r>
            <a:endParaRPr lang="ru-RU" sz="1800" b="1" dirty="0">
              <a:solidFill>
                <a:schemeClr val="tx1"/>
              </a:solidFill>
              <a:latin typeface="Times New Roman" pitchFamily="18" charset="0"/>
              <a:cs typeface="Times New Roman" pitchFamily="18" charset="0"/>
            </a:endParaRPr>
          </a:p>
        </p:txBody>
      </p:sp>
      <p:sp>
        <p:nvSpPr>
          <p:cNvPr id="4" name="Выгнутая влево стрелка 3"/>
          <p:cNvSpPr/>
          <p:nvPr/>
        </p:nvSpPr>
        <p:spPr>
          <a:xfrm>
            <a:off x="381000" y="1314450"/>
            <a:ext cx="381000" cy="10287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solidFill>
                <a:schemeClr val="tx1"/>
              </a:solidFill>
            </a:endParaRPr>
          </a:p>
        </p:txBody>
      </p:sp>
      <p:sp>
        <p:nvSpPr>
          <p:cNvPr id="5" name="TextBox 4"/>
          <p:cNvSpPr txBox="1"/>
          <p:nvPr/>
        </p:nvSpPr>
        <p:spPr>
          <a:xfrm>
            <a:off x="872674" y="1565454"/>
            <a:ext cx="6400800" cy="1446550"/>
          </a:xfrm>
          <a:prstGeom prst="rect">
            <a:avLst/>
          </a:prstGeom>
          <a:noFill/>
        </p:spPr>
        <p:txBody>
          <a:bodyPr wrap="square" rtlCol="0">
            <a:spAutoFit/>
          </a:bodyPr>
          <a:lstStyle/>
          <a:p>
            <a:r>
              <a:rPr lang="ru-RU" dirty="0">
                <a:latin typeface="Times New Roman" pitchFamily="18" charset="0"/>
                <a:cs typeface="Times New Roman" pitchFamily="18" charset="0"/>
              </a:rPr>
              <a:t>1) створення нового бізнесу;</a:t>
            </a:r>
          </a:p>
          <a:p>
            <a:r>
              <a:rPr lang="ru-RU" dirty="0">
                <a:latin typeface="Times New Roman" pitchFamily="18" charset="0"/>
                <a:cs typeface="Times New Roman" pitchFamily="18" charset="0"/>
              </a:rPr>
              <a:t>2) планування розширення напрямів діяльності та / </a:t>
            </a:r>
            <a:r>
              <a:rPr lang="ru-RU" dirty="0" err="1">
                <a:latin typeface="Times New Roman" pitchFamily="18" charset="0"/>
                <a:cs typeface="Times New Roman" pitchFamily="18" charset="0"/>
              </a:rPr>
              <a:t>або</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створення</a:t>
            </a:r>
            <a:r>
              <a:rPr lang="ru-RU" dirty="0">
                <a:latin typeface="Times New Roman" pitchFamily="18" charset="0"/>
                <a:cs typeface="Times New Roman" pitchFamily="18" charset="0"/>
              </a:rPr>
              <a:t> нових структурних підрозділів;</a:t>
            </a:r>
          </a:p>
          <a:p>
            <a:r>
              <a:rPr lang="ru-RU" dirty="0">
                <a:latin typeface="Times New Roman" pitchFamily="18" charset="0"/>
                <a:cs typeface="Times New Roman" pitchFamily="18" charset="0"/>
              </a:rPr>
              <a:t>3) планування </a:t>
            </a:r>
            <a:r>
              <a:rPr lang="uk-UA" dirty="0">
                <a:latin typeface="Times New Roman" pitchFamily="18" charset="0"/>
                <a:cs typeface="Times New Roman" pitchFamily="18" charset="0"/>
              </a:rPr>
              <a:t>розширення</a:t>
            </a:r>
            <a:r>
              <a:rPr lang="ru-RU" dirty="0">
                <a:latin typeface="Times New Roman" pitchFamily="18" charset="0"/>
                <a:cs typeface="Times New Roman" pitchFamily="18" charset="0"/>
              </a:rPr>
              <a:t> </a:t>
            </a:r>
            <a:r>
              <a:rPr lang="uk-UA" dirty="0">
                <a:latin typeface="Times New Roman" pitchFamily="18" charset="0"/>
                <a:cs typeface="Times New Roman" pitchFamily="18" charset="0"/>
              </a:rPr>
              <a:t>існуючої</a:t>
            </a:r>
            <a:r>
              <a:rPr lang="ru-RU" dirty="0">
                <a:latin typeface="Times New Roman" pitchFamily="18" charset="0"/>
                <a:cs typeface="Times New Roman" pitchFamily="18" charset="0"/>
              </a:rPr>
              <a:t> діяльності</a:t>
            </a:r>
          </a:p>
          <a:p>
            <a:endParaRPr lang="ru-RU" sz="1600" dirty="0"/>
          </a:p>
        </p:txBody>
      </p:sp>
      <p:sp>
        <p:nvSpPr>
          <p:cNvPr id="7" name="TextBox 6"/>
          <p:cNvSpPr txBox="1"/>
          <p:nvPr/>
        </p:nvSpPr>
        <p:spPr>
          <a:xfrm>
            <a:off x="1608403" y="2810872"/>
            <a:ext cx="4038600" cy="415498"/>
          </a:xfrm>
          <a:prstGeom prst="rect">
            <a:avLst/>
          </a:prstGeom>
          <a:noFill/>
        </p:spPr>
        <p:txBody>
          <a:bodyPr wrap="square" rtlCol="0">
            <a:spAutoFit/>
          </a:bodyPr>
          <a:lstStyle/>
          <a:p>
            <a:pPr algn="ctr"/>
            <a:r>
              <a:rPr lang="uk-UA" sz="2100" b="1" dirty="0">
                <a:latin typeface="Times New Roman" pitchFamily="18" charset="0"/>
                <a:cs typeface="Times New Roman" pitchFamily="18" charset="0"/>
              </a:rPr>
              <a:t>Функції бізнес-плану</a:t>
            </a:r>
            <a:endParaRPr lang="ru-RU" sz="2100" b="1" dirty="0">
              <a:latin typeface="Times New Roman" pitchFamily="18" charset="0"/>
              <a:cs typeface="Times New Roman" pitchFamily="18" charset="0"/>
            </a:endParaRPr>
          </a:p>
        </p:txBody>
      </p:sp>
      <p:sp>
        <p:nvSpPr>
          <p:cNvPr id="8" name="TextBox 7"/>
          <p:cNvSpPr txBox="1"/>
          <p:nvPr/>
        </p:nvSpPr>
        <p:spPr>
          <a:xfrm>
            <a:off x="990600" y="3486150"/>
            <a:ext cx="2420353" cy="2308324"/>
          </a:xfrm>
          <a:prstGeom prst="rect">
            <a:avLst/>
          </a:prstGeom>
          <a:noFill/>
        </p:spPr>
        <p:txBody>
          <a:bodyPr wrap="square" rtlCol="0">
            <a:spAutoFit/>
          </a:bodyPr>
          <a:lstStyle/>
          <a:p>
            <a:pPr algn="ctr"/>
            <a:r>
              <a:rPr lang="uk-UA" sz="1600" b="1" i="1" dirty="0">
                <a:latin typeface="Times New Roman" pitchFamily="18" charset="0"/>
                <a:cs typeface="Times New Roman" pitchFamily="18" charset="0"/>
              </a:rPr>
              <a:t>Зовнішня</a:t>
            </a:r>
          </a:p>
          <a:p>
            <a:pPr algn="ctr"/>
            <a:r>
              <a:rPr lang="uk-UA" sz="1600" dirty="0">
                <a:latin typeface="Times New Roman" pitchFamily="18" charset="0"/>
                <a:cs typeface="Times New Roman" pitchFamily="18" charset="0"/>
              </a:rPr>
              <a:t>- спрямований на залучення </a:t>
            </a:r>
          </a:p>
          <a:p>
            <a:pPr algn="ctr"/>
            <a:r>
              <a:rPr lang="uk-UA" sz="1600" dirty="0">
                <a:latin typeface="Times New Roman" pitchFamily="18" charset="0"/>
                <a:cs typeface="Times New Roman" pitchFamily="18" charset="0"/>
              </a:rPr>
              <a:t>фінансування; </a:t>
            </a:r>
          </a:p>
          <a:p>
            <a:pPr algn="ctr"/>
            <a:r>
              <a:rPr lang="uk-UA" sz="1600" dirty="0">
                <a:latin typeface="Times New Roman" pitchFamily="18" charset="0"/>
                <a:cs typeface="Times New Roman" pitchFamily="18" charset="0"/>
              </a:rPr>
              <a:t>- ознайомлення потенційних </a:t>
            </a:r>
          </a:p>
          <a:p>
            <a:pPr algn="ctr"/>
            <a:r>
              <a:rPr lang="uk-UA" sz="1600" dirty="0">
                <a:latin typeface="Times New Roman" pitchFamily="18" charset="0"/>
                <a:cs typeface="Times New Roman" pitchFamily="18" charset="0"/>
              </a:rPr>
              <a:t>інвесторів, кредиторів, </a:t>
            </a:r>
          </a:p>
          <a:p>
            <a:pPr algn="ctr"/>
            <a:r>
              <a:rPr lang="uk-UA" sz="1600" dirty="0">
                <a:latin typeface="Times New Roman" pitchFamily="18" charset="0"/>
                <a:cs typeface="Times New Roman" pitchFamily="18" charset="0"/>
              </a:rPr>
              <a:t>партнерів із необхідними </a:t>
            </a:r>
          </a:p>
          <a:p>
            <a:pPr algn="ctr"/>
            <a:r>
              <a:rPr lang="uk-UA" sz="1600" dirty="0">
                <a:latin typeface="Times New Roman" pitchFamily="18" charset="0"/>
                <a:cs typeface="Times New Roman" pitchFamily="18" charset="0"/>
              </a:rPr>
              <a:t>аспектами </a:t>
            </a:r>
            <a:r>
              <a:rPr lang="uk-UA" sz="1600" dirty="0" smtClean="0">
                <a:latin typeface="Times New Roman" pitchFamily="18" charset="0"/>
                <a:cs typeface="Times New Roman" pitchFamily="18" charset="0"/>
              </a:rPr>
              <a:t>бізнесу</a:t>
            </a:r>
            <a:endParaRPr lang="uk-UA" sz="1600" dirty="0">
              <a:latin typeface="Times New Roman" pitchFamily="18" charset="0"/>
              <a:cs typeface="Times New Roman" pitchFamily="18" charset="0"/>
            </a:endParaRPr>
          </a:p>
        </p:txBody>
      </p:sp>
      <p:sp>
        <p:nvSpPr>
          <p:cNvPr id="9" name="TextBox 8"/>
          <p:cNvSpPr txBox="1"/>
          <p:nvPr/>
        </p:nvSpPr>
        <p:spPr>
          <a:xfrm>
            <a:off x="3689375" y="3477127"/>
            <a:ext cx="2176021" cy="3046988"/>
          </a:xfrm>
          <a:prstGeom prst="rect">
            <a:avLst/>
          </a:prstGeom>
          <a:noFill/>
        </p:spPr>
        <p:txBody>
          <a:bodyPr wrap="square" rtlCol="0">
            <a:spAutoFit/>
          </a:bodyPr>
          <a:lstStyle/>
          <a:p>
            <a:pPr algn="ctr"/>
            <a:r>
              <a:rPr lang="uk-UA" sz="1600" b="1" i="1" dirty="0">
                <a:latin typeface="Times New Roman" pitchFamily="18" charset="0"/>
                <a:cs typeface="Times New Roman" pitchFamily="18" charset="0"/>
              </a:rPr>
              <a:t>Внутрішня</a:t>
            </a:r>
          </a:p>
          <a:p>
            <a:pPr algn="ctr"/>
            <a:r>
              <a:rPr lang="uk-UA" sz="1600" dirty="0">
                <a:latin typeface="Times New Roman" pitchFamily="18" charset="0"/>
                <a:cs typeface="Times New Roman" pitchFamily="18" charset="0"/>
              </a:rPr>
              <a:t>спрямований на </a:t>
            </a:r>
          </a:p>
          <a:p>
            <a:pPr algn="ctr"/>
            <a:r>
              <a:rPr lang="uk-UA" sz="1600" dirty="0">
                <a:latin typeface="Times New Roman" pitchFamily="18" charset="0"/>
                <a:cs typeface="Times New Roman" pitchFamily="18" charset="0"/>
              </a:rPr>
              <a:t>визначення «дорожньої </a:t>
            </a:r>
          </a:p>
          <a:p>
            <a:pPr algn="ctr"/>
            <a:r>
              <a:rPr lang="uk-UA" sz="1600" dirty="0">
                <a:latin typeface="Times New Roman" pitchFamily="18" charset="0"/>
                <a:cs typeface="Times New Roman" pitchFamily="18" charset="0"/>
              </a:rPr>
              <a:t>карти» створення бізнесу; </a:t>
            </a:r>
          </a:p>
          <a:p>
            <a:pPr algn="ctr"/>
            <a:r>
              <a:rPr lang="uk-UA" sz="1600" dirty="0">
                <a:latin typeface="Times New Roman" pitchFamily="18" charset="0"/>
                <a:cs typeface="Times New Roman" pitchFamily="18" charset="0"/>
              </a:rPr>
              <a:t>ключових ресурсів; </a:t>
            </a:r>
          </a:p>
          <a:p>
            <a:pPr algn="ctr"/>
            <a:r>
              <a:rPr lang="uk-UA" sz="1600" dirty="0">
                <a:latin typeface="Times New Roman" pitchFamily="18" charset="0"/>
                <a:cs typeface="Times New Roman" pitchFamily="18" charset="0"/>
              </a:rPr>
              <a:t>основних компонентів </a:t>
            </a:r>
          </a:p>
          <a:p>
            <a:pPr algn="ctr"/>
            <a:r>
              <a:rPr lang="uk-UA" sz="1600" dirty="0">
                <a:latin typeface="Times New Roman" pitchFamily="18" charset="0"/>
                <a:cs typeface="Times New Roman" pitchFamily="18" charset="0"/>
              </a:rPr>
              <a:t>Бізнес-моделі; цільових </a:t>
            </a:r>
          </a:p>
          <a:p>
            <a:pPr algn="ctr"/>
            <a:r>
              <a:rPr lang="uk-UA" sz="1600" dirty="0">
                <a:latin typeface="Times New Roman" pitchFamily="18" charset="0"/>
                <a:cs typeface="Times New Roman" pitchFamily="18" charset="0"/>
              </a:rPr>
              <a:t>орієнтирів розвитку</a:t>
            </a:r>
          </a:p>
          <a:p>
            <a:endParaRPr lang="ru-RU" sz="1600" dirty="0"/>
          </a:p>
        </p:txBody>
      </p:sp>
      <p:sp>
        <p:nvSpPr>
          <p:cNvPr id="12" name="Стрелка вниз 11"/>
          <p:cNvSpPr/>
          <p:nvPr/>
        </p:nvSpPr>
        <p:spPr>
          <a:xfrm>
            <a:off x="1819777" y="3257550"/>
            <a:ext cx="609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13" name="Стрелка вниз 12"/>
          <p:cNvSpPr/>
          <p:nvPr/>
        </p:nvSpPr>
        <p:spPr>
          <a:xfrm>
            <a:off x="4457700" y="3257550"/>
            <a:ext cx="609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pic>
        <p:nvPicPr>
          <p:cNvPr id="14" name="Рисунок 13" descr="business-plan-concept-with-icons-vector-17255510.jpg"/>
          <p:cNvPicPr>
            <a:picLocks noChangeAspect="1"/>
          </p:cNvPicPr>
          <p:nvPr/>
        </p:nvPicPr>
        <p:blipFill>
          <a:blip r:embed="rId2"/>
          <a:stretch>
            <a:fillRect/>
          </a:stretch>
        </p:blipFill>
        <p:spPr>
          <a:xfrm>
            <a:off x="6043554" y="2698082"/>
            <a:ext cx="3100447" cy="2418348"/>
          </a:xfrm>
          <a:prstGeom prst="rect">
            <a:avLst/>
          </a:prstGeom>
          <a:ln>
            <a:noFill/>
          </a:ln>
          <a:effectLst>
            <a:softEdge rad="112500"/>
          </a:effectLst>
        </p:spPr>
      </p:pic>
    </p:spTree>
    <p:extLst>
      <p:ext uri="{BB962C8B-B14F-4D97-AF65-F5344CB8AC3E}">
        <p14:creationId xmlns:p14="http://schemas.microsoft.com/office/powerpoint/2010/main" val="3942053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1143000" y="2514600"/>
            <a:ext cx="7696200" cy="457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методика Організації Об’єднаних Націй із промислового розвитку (UNIDO)</a:t>
            </a:r>
            <a:endParaRPr lang="uk-UA" dirty="0">
              <a:solidFill>
                <a:schemeClr val="tx1"/>
              </a:solidFill>
              <a:latin typeface="Times New Roman" pitchFamily="18" charset="0"/>
              <a:cs typeface="Times New Roman" pitchFamily="18" charset="0"/>
            </a:endParaRPr>
          </a:p>
        </p:txBody>
      </p:sp>
      <p:sp>
        <p:nvSpPr>
          <p:cNvPr id="8" name="Скругленный прямоугольник 7"/>
          <p:cNvSpPr/>
          <p:nvPr/>
        </p:nvSpPr>
        <p:spPr>
          <a:xfrm>
            <a:off x="1143000" y="3048000"/>
            <a:ext cx="7696200" cy="457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методика Європейського банку реконструкції та розвитку (EBRD)</a:t>
            </a:r>
          </a:p>
        </p:txBody>
      </p:sp>
      <p:sp>
        <p:nvSpPr>
          <p:cNvPr id="9" name="Скругленный прямоугольник 8"/>
          <p:cNvSpPr/>
          <p:nvPr/>
        </p:nvSpPr>
        <p:spPr>
          <a:xfrm>
            <a:off x="1143000" y="3581400"/>
            <a:ext cx="7696200" cy="6096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методика фірми </a:t>
            </a:r>
            <a:r>
              <a:rPr lang="en-US" dirty="0" err="1" smtClean="0">
                <a:solidFill>
                  <a:schemeClr val="tx1"/>
                </a:solidFill>
                <a:latin typeface="Times New Roman" pitchFamily="18" charset="0"/>
                <a:cs typeface="Times New Roman" pitchFamily="18" charset="0"/>
              </a:rPr>
              <a:t>Coldman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Sachs&amp;Co</a:t>
            </a:r>
            <a:r>
              <a:rPr lang="en-US" dirty="0" smtClean="0">
                <a:solidFill>
                  <a:schemeClr val="tx1"/>
                </a:solidFill>
                <a:latin typeface="Times New Roman" pitchFamily="18" charset="0"/>
                <a:cs typeface="Times New Roman" pitchFamily="18" charset="0"/>
              </a:rPr>
              <a:t> (</a:t>
            </a:r>
            <a:r>
              <a:rPr lang="uk-UA" dirty="0" smtClean="0">
                <a:solidFill>
                  <a:schemeClr val="tx1"/>
                </a:solidFill>
                <a:latin typeface="Times New Roman" pitchFamily="18" charset="0"/>
                <a:cs typeface="Times New Roman" pitchFamily="18" charset="0"/>
              </a:rPr>
              <a:t>один з лідерів світового інвестиційного бізнесу)</a:t>
            </a:r>
          </a:p>
        </p:txBody>
      </p:sp>
      <p:sp>
        <p:nvSpPr>
          <p:cNvPr id="10" name="Скругленный прямоугольник 9"/>
          <p:cNvSpPr/>
          <p:nvPr/>
        </p:nvSpPr>
        <p:spPr>
          <a:xfrm>
            <a:off x="1143000" y="4267200"/>
            <a:ext cx="7696200" cy="457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методика за стандартами </a:t>
            </a:r>
            <a:r>
              <a:rPr lang="uk-UA" dirty="0" smtClean="0">
                <a:solidFill>
                  <a:schemeClr val="tx1"/>
                </a:solidFill>
                <a:latin typeface="Times New Roman" pitchFamily="18" charset="0"/>
                <a:cs typeface="Times New Roman" pitchFamily="18" charset="0"/>
              </a:rPr>
              <a:t>консалтингово-аудиторської фірми </a:t>
            </a:r>
            <a:r>
              <a:rPr lang="ru-RU" dirty="0" err="1" smtClean="0">
                <a:solidFill>
                  <a:schemeClr val="tx1"/>
                </a:solidFill>
                <a:latin typeface="Times New Roman" pitchFamily="18" charset="0"/>
                <a:cs typeface="Times New Roman" pitchFamily="18" charset="0"/>
              </a:rPr>
              <a:t>Ernst&amp;Young</a:t>
            </a:r>
            <a:endParaRPr lang="uk-UA" dirty="0" smtClean="0">
              <a:solidFill>
                <a:schemeClr val="tx1"/>
              </a:solidFill>
              <a:latin typeface="Times New Roman" pitchFamily="18" charset="0"/>
              <a:cs typeface="Times New Roman" pitchFamily="18" charset="0"/>
            </a:endParaRPr>
          </a:p>
        </p:txBody>
      </p:sp>
      <p:sp>
        <p:nvSpPr>
          <p:cNvPr id="11" name="Скругленный прямоугольник 10"/>
          <p:cNvSpPr/>
          <p:nvPr/>
        </p:nvSpPr>
        <p:spPr>
          <a:xfrm>
            <a:off x="1143000" y="4800600"/>
            <a:ext cx="7696200" cy="6858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методика TACIS, запропонована в рамках відповідного проекту Європейського Союзу</a:t>
            </a:r>
          </a:p>
        </p:txBody>
      </p:sp>
      <p:sp>
        <p:nvSpPr>
          <p:cNvPr id="12" name="Правая фигурная скобка 11"/>
          <p:cNvSpPr/>
          <p:nvPr/>
        </p:nvSpPr>
        <p:spPr>
          <a:xfrm flipH="1">
            <a:off x="685800" y="2895600"/>
            <a:ext cx="381000" cy="3429000"/>
          </a:xfrm>
          <a:prstGeom prst="rightBrace">
            <a:avLst/>
          </a:prstGeom>
          <a:ln cap="rnd" cmpd="sng">
            <a:solidFill>
              <a:schemeClr val="tx1"/>
            </a:solidFill>
            <a:tailEnd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3" name="Выгнутая влево стрелка 12"/>
          <p:cNvSpPr/>
          <p:nvPr/>
        </p:nvSpPr>
        <p:spPr>
          <a:xfrm>
            <a:off x="533400" y="2133600"/>
            <a:ext cx="304800" cy="2438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4" name="Text Box 5"/>
          <p:cNvSpPr txBox="1">
            <a:spLocks noChangeArrowheads="1"/>
          </p:cNvSpPr>
          <p:nvPr/>
        </p:nvSpPr>
        <p:spPr bwMode="auto">
          <a:xfrm>
            <a:off x="304800" y="228600"/>
            <a:ext cx="3886200" cy="457200"/>
          </a:xfrm>
          <a:prstGeom prst="rect">
            <a:avLst/>
          </a:prstGeom>
          <a:solidFill>
            <a:schemeClr val="accent3">
              <a:lumMod val="40000"/>
              <a:lumOff val="60000"/>
            </a:schemeClr>
          </a:solidFill>
          <a:ln>
            <a:headEnd/>
            <a:tailEnd/>
          </a:ln>
        </p:spPr>
        <p:style>
          <a:lnRef idx="2">
            <a:schemeClr val="accent2"/>
          </a:lnRef>
          <a:fillRef idx="1">
            <a:schemeClr val="lt1"/>
          </a:fillRef>
          <a:effectRef idx="0">
            <a:schemeClr val="accent2"/>
          </a:effectRef>
          <a:fontRef idx="minor">
            <a:schemeClr val="dk1"/>
          </a:fontRef>
        </p:style>
        <p:txBody>
          <a:bodyPr/>
          <a:lstStyle/>
          <a:p>
            <a:pPr lvl="0" algn="just" fontAlgn="base">
              <a:spcBef>
                <a:spcPct val="0"/>
              </a:spcBef>
              <a:spcAft>
                <a:spcPct val="0"/>
              </a:spcAft>
            </a:pPr>
            <a:r>
              <a:rPr lang="uk-UA" b="1" i="1" dirty="0" smtClean="0">
                <a:latin typeface="Times New Roman" pitchFamily="18" charset="0"/>
                <a:ea typeface="Times New Roman" pitchFamily="18" charset="0"/>
                <a:cs typeface="Times New Roman" pitchFamily="18" charset="0"/>
              </a:rPr>
              <a:t>2. СТРУКТУРА БІЗНЕС-ПЛАНУ</a:t>
            </a:r>
            <a:endParaRPr lang="uk-UA" i="1" dirty="0" smtClean="0">
              <a:latin typeface="Times New Roman" pitchFamily="18" charset="0"/>
              <a:cs typeface="Times New Roman" pitchFamily="18" charset="0"/>
            </a:endParaRPr>
          </a:p>
        </p:txBody>
      </p:sp>
      <p:sp>
        <p:nvSpPr>
          <p:cNvPr id="16" name="Text Box 3"/>
          <p:cNvSpPr txBox="1">
            <a:spLocks noChangeArrowheads="1"/>
          </p:cNvSpPr>
          <p:nvPr/>
        </p:nvSpPr>
        <p:spPr bwMode="auto">
          <a:xfrm>
            <a:off x="609600" y="762000"/>
            <a:ext cx="7848600" cy="1143000"/>
          </a:xfrm>
          <a:prstGeom prst="rect">
            <a:avLst/>
          </a:prstGeom>
          <a:solidFill>
            <a:schemeClr val="accent2">
              <a:lumMod val="20000"/>
              <a:lumOff val="80000"/>
            </a:schemeClr>
          </a:solidFill>
          <a:ln>
            <a:headEnd/>
            <a:tailEnd/>
          </a:ln>
        </p:spPr>
        <p:style>
          <a:lnRef idx="2">
            <a:schemeClr val="accent2"/>
          </a:lnRef>
          <a:fillRef idx="1">
            <a:schemeClr val="lt1"/>
          </a:fillRef>
          <a:effectRef idx="0">
            <a:schemeClr val="accent2"/>
          </a:effectRef>
          <a:fontRef idx="minor">
            <a:schemeClr val="dk1"/>
          </a:fontRef>
        </p:style>
        <p:txBody>
          <a:bodyPr/>
          <a:lstStyle/>
          <a:p>
            <a:pPr algn="just"/>
            <a:r>
              <a:rPr lang="uk-UA" b="1" dirty="0" smtClean="0">
                <a:latin typeface="Times New Roman" pitchFamily="18" charset="0"/>
                <a:cs typeface="Times New Roman" pitchFamily="18" charset="0"/>
              </a:rPr>
              <a:t>Структура бізнес-плану – </a:t>
            </a:r>
            <a:r>
              <a:rPr lang="uk-UA" dirty="0" smtClean="0">
                <a:latin typeface="Times New Roman" pitchFamily="18" charset="0"/>
                <a:cs typeface="Times New Roman" pitchFamily="18" charset="0"/>
              </a:rPr>
              <a:t>це сукупність розділів, що розглядаються у відповідному документі. На сьогодні не існує єдиного шаблону структури бізнес-плану, адже кожен суб’єкт господарювання може мати свої вимоги до змісту та наповнення бізнес-плану.</a:t>
            </a:r>
            <a:endParaRPr lang="en-US" dirty="0" smtClean="0">
              <a:latin typeface="Times New Roman" pitchFamily="18" charset="0"/>
              <a:cs typeface="Times New Roman" pitchFamily="18" charset="0"/>
            </a:endParaRPr>
          </a:p>
          <a:p>
            <a:pPr algn="just"/>
            <a:endParaRPr lang="ru-RU" dirty="0">
              <a:latin typeface="Calibri" pitchFamily="34" charset="0"/>
              <a:cs typeface="Times New Roman" pitchFamily="18" charset="0"/>
            </a:endParaRPr>
          </a:p>
        </p:txBody>
      </p:sp>
      <p:sp>
        <p:nvSpPr>
          <p:cNvPr id="17" name="Text Box 5"/>
          <p:cNvSpPr txBox="1">
            <a:spLocks noChangeArrowheads="1"/>
          </p:cNvSpPr>
          <p:nvPr/>
        </p:nvSpPr>
        <p:spPr bwMode="auto">
          <a:xfrm>
            <a:off x="990600" y="1981200"/>
            <a:ext cx="4343400" cy="457200"/>
          </a:xfrm>
          <a:prstGeom prst="rect">
            <a:avLst/>
          </a:prstGeom>
          <a:solidFill>
            <a:schemeClr val="accent3">
              <a:lumMod val="40000"/>
              <a:lumOff val="60000"/>
            </a:schemeClr>
          </a:solidFill>
          <a:ln>
            <a:headEnd/>
            <a:tailEnd/>
          </a:ln>
        </p:spPr>
        <p:style>
          <a:lnRef idx="2">
            <a:schemeClr val="accent2"/>
          </a:lnRef>
          <a:fillRef idx="1">
            <a:schemeClr val="lt1"/>
          </a:fillRef>
          <a:effectRef idx="0">
            <a:schemeClr val="accent2"/>
          </a:effectRef>
          <a:fontRef idx="minor">
            <a:schemeClr val="dk1"/>
          </a:fontRef>
        </p:style>
        <p:txBody>
          <a:bodyPr/>
          <a:lstStyle/>
          <a:p>
            <a:pPr lvl="0" algn="just" fontAlgn="base">
              <a:spcBef>
                <a:spcPct val="0"/>
              </a:spcBef>
              <a:spcAft>
                <a:spcPct val="0"/>
              </a:spcAft>
            </a:pPr>
            <a:r>
              <a:rPr lang="uk-UA" b="1" dirty="0" smtClean="0">
                <a:latin typeface="Times New Roman" pitchFamily="18" charset="0"/>
                <a:ea typeface="Times New Roman" pitchFamily="18" charset="0"/>
                <a:cs typeface="Times New Roman" pitchFamily="18" charset="0"/>
              </a:rPr>
              <a:t>Підходи до структуризації бізнес-плану:</a:t>
            </a:r>
            <a:endParaRPr lang="uk-UA" dirty="0" smtClean="0">
              <a:latin typeface="Times New Roman" pitchFamily="18" charset="0"/>
              <a:cs typeface="Times New Roman" pitchFamily="18" charset="0"/>
            </a:endParaRPr>
          </a:p>
        </p:txBody>
      </p:sp>
      <p:sp>
        <p:nvSpPr>
          <p:cNvPr id="18" name="Скругленный прямоугольник 17"/>
          <p:cNvSpPr/>
          <p:nvPr/>
        </p:nvSpPr>
        <p:spPr>
          <a:xfrm>
            <a:off x="1143000" y="5562600"/>
            <a:ext cx="7696200" cy="457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методика за стандартами </a:t>
            </a:r>
            <a:r>
              <a:rPr lang="uk-UA" dirty="0" smtClean="0">
                <a:solidFill>
                  <a:schemeClr val="tx1"/>
                </a:solidFill>
                <a:latin typeface="Times New Roman" pitchFamily="18" charset="0"/>
                <a:cs typeface="Times New Roman" pitchFamily="18" charset="0"/>
              </a:rPr>
              <a:t>консалтингово-аудиторської фірми </a:t>
            </a:r>
            <a:r>
              <a:rPr lang="ru-RU" dirty="0" smtClean="0">
                <a:solidFill>
                  <a:schemeClr val="tx1"/>
                </a:solidFill>
                <a:latin typeface="Times New Roman" pitchFamily="18" charset="0"/>
                <a:cs typeface="Times New Roman" pitchFamily="18" charset="0"/>
              </a:rPr>
              <a:t>KPMG</a:t>
            </a:r>
            <a:endParaRPr lang="uk-UA" dirty="0" smtClean="0">
              <a:solidFill>
                <a:schemeClr val="tx1"/>
              </a:solidFill>
              <a:latin typeface="Times New Roman" pitchFamily="18" charset="0"/>
              <a:cs typeface="Times New Roman" pitchFamily="18" charset="0"/>
            </a:endParaRPr>
          </a:p>
        </p:txBody>
      </p:sp>
      <p:sp>
        <p:nvSpPr>
          <p:cNvPr id="19" name="Скругленный прямоугольник 18"/>
          <p:cNvSpPr/>
          <p:nvPr/>
        </p:nvSpPr>
        <p:spPr>
          <a:xfrm>
            <a:off x="1143000" y="6096000"/>
            <a:ext cx="7696200" cy="6096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Національні методичні рекомендації з розроблення бізнес-плану підприємств</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295400" y="1295400"/>
            <a:ext cx="3962400" cy="457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solidFill>
                  <a:schemeClr val="tx1"/>
                </a:solidFill>
                <a:latin typeface="Times New Roman" pitchFamily="18" charset="0"/>
                <a:cs typeface="Times New Roman" pitchFamily="18" charset="0"/>
              </a:rPr>
              <a:t>Резюме</a:t>
            </a:r>
            <a:endParaRPr lang="uk-UA" sz="2400" dirty="0">
              <a:solidFill>
                <a:schemeClr val="tx1"/>
              </a:solidFill>
              <a:latin typeface="Times New Roman" pitchFamily="18" charset="0"/>
              <a:cs typeface="Times New Roman" pitchFamily="18" charset="0"/>
            </a:endParaRPr>
          </a:p>
        </p:txBody>
      </p:sp>
      <p:sp>
        <p:nvSpPr>
          <p:cNvPr id="5" name="Скругленный прямоугольник 4"/>
          <p:cNvSpPr/>
          <p:nvPr/>
        </p:nvSpPr>
        <p:spPr>
          <a:xfrm>
            <a:off x="1524000" y="1828800"/>
            <a:ext cx="4114800" cy="457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solidFill>
                  <a:schemeClr val="tx1"/>
                </a:solidFill>
                <a:latin typeface="Times New Roman" pitchFamily="18" charset="0"/>
                <a:cs typeface="Times New Roman" pitchFamily="18" charset="0"/>
              </a:rPr>
              <a:t>Опис підприємства та галузі</a:t>
            </a:r>
            <a:endParaRPr lang="uk-UA" sz="2400" dirty="0">
              <a:solidFill>
                <a:schemeClr val="tx1"/>
              </a:solidFill>
              <a:latin typeface="Times New Roman" pitchFamily="18" charset="0"/>
              <a:cs typeface="Times New Roman" pitchFamily="18" charset="0"/>
            </a:endParaRPr>
          </a:p>
        </p:txBody>
      </p:sp>
      <p:sp>
        <p:nvSpPr>
          <p:cNvPr id="6" name="Скругленный прямоугольник 5"/>
          <p:cNvSpPr/>
          <p:nvPr/>
        </p:nvSpPr>
        <p:spPr>
          <a:xfrm>
            <a:off x="1828800" y="2362200"/>
            <a:ext cx="4114800" cy="533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solidFill>
                  <a:schemeClr val="tx1"/>
                </a:solidFill>
                <a:latin typeface="Times New Roman" pitchFamily="18" charset="0"/>
                <a:cs typeface="Times New Roman" pitchFamily="18" charset="0"/>
              </a:rPr>
              <a:t>Опис проекту та продукції</a:t>
            </a:r>
            <a:endParaRPr lang="uk-UA" sz="2400" dirty="0">
              <a:solidFill>
                <a:schemeClr val="tx1"/>
              </a:solidFill>
              <a:latin typeface="Times New Roman" pitchFamily="18" charset="0"/>
              <a:cs typeface="Times New Roman" pitchFamily="18" charset="0"/>
            </a:endParaRPr>
          </a:p>
        </p:txBody>
      </p:sp>
      <p:sp>
        <p:nvSpPr>
          <p:cNvPr id="8" name="Скругленный прямоугольник 7"/>
          <p:cNvSpPr/>
          <p:nvPr/>
        </p:nvSpPr>
        <p:spPr>
          <a:xfrm>
            <a:off x="2286000" y="3581400"/>
            <a:ext cx="4114800" cy="533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solidFill>
                  <a:schemeClr val="tx1"/>
                </a:solidFill>
                <a:latin typeface="Times New Roman" pitchFamily="18" charset="0"/>
                <a:cs typeface="Times New Roman" pitchFamily="18" charset="0"/>
              </a:rPr>
              <a:t>Виробничий план</a:t>
            </a:r>
            <a:endParaRPr lang="uk-UA" sz="2400" dirty="0">
              <a:solidFill>
                <a:schemeClr val="tx1"/>
              </a:solidFill>
              <a:latin typeface="Times New Roman" pitchFamily="18" charset="0"/>
              <a:cs typeface="Times New Roman" pitchFamily="18" charset="0"/>
            </a:endParaRPr>
          </a:p>
        </p:txBody>
      </p:sp>
      <p:sp>
        <p:nvSpPr>
          <p:cNvPr id="14" name="Text Box 3"/>
          <p:cNvSpPr txBox="1">
            <a:spLocks noChangeArrowheads="1"/>
          </p:cNvSpPr>
          <p:nvPr/>
        </p:nvSpPr>
        <p:spPr bwMode="auto">
          <a:xfrm>
            <a:off x="381000" y="152400"/>
            <a:ext cx="8153400" cy="990600"/>
          </a:xfrm>
          <a:prstGeom prst="rect">
            <a:avLst/>
          </a:prstGeom>
          <a:solidFill>
            <a:schemeClr val="accent2">
              <a:lumMod val="20000"/>
              <a:lumOff val="80000"/>
            </a:schemeClr>
          </a:solidFill>
          <a:ln>
            <a:headEnd/>
            <a:tailEnd/>
          </a:ln>
        </p:spPr>
        <p:style>
          <a:lnRef idx="2">
            <a:schemeClr val="accent2"/>
          </a:lnRef>
          <a:fillRef idx="1">
            <a:schemeClr val="lt1"/>
          </a:fillRef>
          <a:effectRef idx="0">
            <a:schemeClr val="accent2"/>
          </a:effectRef>
          <a:fontRef idx="minor">
            <a:schemeClr val="dk1"/>
          </a:fontRef>
        </p:style>
        <p:txBody>
          <a:bodyPr/>
          <a:lstStyle/>
          <a:p>
            <a:pPr algn="just"/>
            <a:r>
              <a:rPr lang="uk-UA" b="1" dirty="0" smtClean="0">
                <a:latin typeface="Times New Roman" pitchFamily="18" charset="0"/>
                <a:cs typeface="Times New Roman" pitchFamily="18" charset="0"/>
              </a:rPr>
              <a:t>Відповідно до методики структуризації бізнес-плану, запропонованої організацією об’єднаних націй із промислового розвитку (</a:t>
            </a:r>
            <a:r>
              <a:rPr lang="en-US" b="1" dirty="0" smtClean="0">
                <a:latin typeface="Times New Roman" pitchFamily="18" charset="0"/>
                <a:cs typeface="Times New Roman" pitchFamily="18" charset="0"/>
              </a:rPr>
              <a:t>UNIDO), </a:t>
            </a:r>
            <a:r>
              <a:rPr lang="uk-UA" b="1" dirty="0" smtClean="0">
                <a:latin typeface="Times New Roman" pitchFamily="18" charset="0"/>
                <a:cs typeface="Times New Roman" pitchFamily="18" charset="0"/>
              </a:rPr>
              <a:t>яка є найбільш поширеною у використанні, виділяють наступні розділи:</a:t>
            </a:r>
            <a:endParaRPr lang="ru-RU" dirty="0">
              <a:latin typeface="Calibri" pitchFamily="34" charset="0"/>
              <a:cs typeface="Times New Roman" pitchFamily="18" charset="0"/>
            </a:endParaRPr>
          </a:p>
        </p:txBody>
      </p:sp>
      <p:sp>
        <p:nvSpPr>
          <p:cNvPr id="16" name="Скругленный прямоугольник 15"/>
          <p:cNvSpPr/>
          <p:nvPr/>
        </p:nvSpPr>
        <p:spPr>
          <a:xfrm>
            <a:off x="2057400" y="2971800"/>
            <a:ext cx="4114800" cy="533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solidFill>
                  <a:schemeClr val="tx1"/>
                </a:solidFill>
                <a:latin typeface="Times New Roman" pitchFamily="18" charset="0"/>
                <a:cs typeface="Times New Roman" pitchFamily="18" charset="0"/>
              </a:rPr>
              <a:t>Маркетинговий план</a:t>
            </a:r>
            <a:endParaRPr lang="uk-UA" sz="2400" dirty="0">
              <a:solidFill>
                <a:schemeClr val="tx1"/>
              </a:solidFill>
              <a:latin typeface="Times New Roman" pitchFamily="18" charset="0"/>
              <a:cs typeface="Times New Roman" pitchFamily="18" charset="0"/>
            </a:endParaRPr>
          </a:p>
        </p:txBody>
      </p:sp>
      <p:sp>
        <p:nvSpPr>
          <p:cNvPr id="17" name="Скругленный прямоугольник 16"/>
          <p:cNvSpPr/>
          <p:nvPr/>
        </p:nvSpPr>
        <p:spPr>
          <a:xfrm>
            <a:off x="2514600" y="4191000"/>
            <a:ext cx="4114800" cy="533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solidFill>
                  <a:schemeClr val="tx1"/>
                </a:solidFill>
                <a:latin typeface="Times New Roman" pitchFamily="18" charset="0"/>
                <a:cs typeface="Times New Roman" pitchFamily="18" charset="0"/>
              </a:rPr>
              <a:t>Організаційний план</a:t>
            </a:r>
            <a:endParaRPr lang="uk-UA" sz="2400" dirty="0">
              <a:solidFill>
                <a:schemeClr val="tx1"/>
              </a:solidFill>
              <a:latin typeface="Times New Roman" pitchFamily="18" charset="0"/>
              <a:cs typeface="Times New Roman" pitchFamily="18" charset="0"/>
            </a:endParaRPr>
          </a:p>
        </p:txBody>
      </p:sp>
      <p:sp>
        <p:nvSpPr>
          <p:cNvPr id="18" name="Скругленный прямоугольник 17"/>
          <p:cNvSpPr/>
          <p:nvPr/>
        </p:nvSpPr>
        <p:spPr>
          <a:xfrm>
            <a:off x="2743200" y="4800600"/>
            <a:ext cx="4114800" cy="533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solidFill>
                  <a:schemeClr val="tx1"/>
                </a:solidFill>
                <a:latin typeface="Times New Roman" pitchFamily="18" charset="0"/>
                <a:cs typeface="Times New Roman" pitchFamily="18" charset="0"/>
              </a:rPr>
              <a:t>Фінансовий план</a:t>
            </a:r>
            <a:endParaRPr lang="uk-UA" sz="2400" dirty="0">
              <a:solidFill>
                <a:schemeClr val="tx1"/>
              </a:solidFill>
              <a:latin typeface="Times New Roman" pitchFamily="18" charset="0"/>
              <a:cs typeface="Times New Roman" pitchFamily="18" charset="0"/>
            </a:endParaRPr>
          </a:p>
        </p:txBody>
      </p:sp>
      <p:sp>
        <p:nvSpPr>
          <p:cNvPr id="19" name="Скругленный прямоугольник 18"/>
          <p:cNvSpPr/>
          <p:nvPr/>
        </p:nvSpPr>
        <p:spPr>
          <a:xfrm>
            <a:off x="2971800" y="5410200"/>
            <a:ext cx="4114800" cy="6858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solidFill>
                  <a:schemeClr val="tx1"/>
                </a:solidFill>
                <a:latin typeface="Times New Roman" pitchFamily="18" charset="0"/>
                <a:cs typeface="Times New Roman" pitchFamily="18" charset="0"/>
              </a:rPr>
              <a:t>Оцінювання та страхування ризиків</a:t>
            </a:r>
            <a:endParaRPr lang="uk-UA" sz="2400" dirty="0">
              <a:solidFill>
                <a:schemeClr val="tx1"/>
              </a:solidFill>
              <a:latin typeface="Times New Roman" pitchFamily="18" charset="0"/>
              <a:cs typeface="Times New Roman" pitchFamily="18" charset="0"/>
            </a:endParaRPr>
          </a:p>
        </p:txBody>
      </p:sp>
      <p:sp>
        <p:nvSpPr>
          <p:cNvPr id="20" name="Скругленный прямоугольник 19"/>
          <p:cNvSpPr/>
          <p:nvPr/>
        </p:nvSpPr>
        <p:spPr>
          <a:xfrm>
            <a:off x="3276600" y="6172200"/>
            <a:ext cx="4114800" cy="5334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solidFill>
                  <a:schemeClr val="tx1"/>
                </a:solidFill>
                <a:latin typeface="Times New Roman" pitchFamily="18" charset="0"/>
                <a:cs typeface="Times New Roman" pitchFamily="18" charset="0"/>
              </a:rPr>
              <a:t>Додатки</a:t>
            </a:r>
            <a:endParaRPr lang="uk-UA" sz="2400" dirty="0">
              <a:solidFill>
                <a:schemeClr val="tx1"/>
              </a:solidFill>
              <a:latin typeface="Times New Roman" pitchFamily="18" charset="0"/>
              <a:cs typeface="Times New Roman" pitchFamily="18" charset="0"/>
            </a:endParaRPr>
          </a:p>
        </p:txBody>
      </p:sp>
      <p:sp>
        <p:nvSpPr>
          <p:cNvPr id="22" name="Выгнутая влево стрелка 21"/>
          <p:cNvSpPr/>
          <p:nvPr/>
        </p:nvSpPr>
        <p:spPr>
          <a:xfrm>
            <a:off x="2438400" y="5105400"/>
            <a:ext cx="304800" cy="533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3" name="Выгнутая влево стрелка 22"/>
          <p:cNvSpPr/>
          <p:nvPr/>
        </p:nvSpPr>
        <p:spPr>
          <a:xfrm>
            <a:off x="1524000" y="2590800"/>
            <a:ext cx="304800" cy="533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4" name="Выгнутая влево стрелка 23"/>
          <p:cNvSpPr/>
          <p:nvPr/>
        </p:nvSpPr>
        <p:spPr>
          <a:xfrm>
            <a:off x="1752600" y="3276600"/>
            <a:ext cx="304800" cy="533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5" name="Выгнутая влево стрелка 24"/>
          <p:cNvSpPr/>
          <p:nvPr/>
        </p:nvSpPr>
        <p:spPr>
          <a:xfrm>
            <a:off x="1981200" y="3886200"/>
            <a:ext cx="304800" cy="533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6" name="Выгнутая влево стрелка 25"/>
          <p:cNvSpPr/>
          <p:nvPr/>
        </p:nvSpPr>
        <p:spPr>
          <a:xfrm>
            <a:off x="2209800" y="4495800"/>
            <a:ext cx="304800" cy="533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7" name="Выгнутая влево стрелка 26"/>
          <p:cNvSpPr/>
          <p:nvPr/>
        </p:nvSpPr>
        <p:spPr>
          <a:xfrm>
            <a:off x="1219200" y="2057400"/>
            <a:ext cx="304800" cy="533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8" name="Выгнутая влево стрелка 27"/>
          <p:cNvSpPr/>
          <p:nvPr/>
        </p:nvSpPr>
        <p:spPr>
          <a:xfrm>
            <a:off x="2667000" y="5791200"/>
            <a:ext cx="304800" cy="533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9" name="Выгнутая влево стрелка 28"/>
          <p:cNvSpPr/>
          <p:nvPr/>
        </p:nvSpPr>
        <p:spPr>
          <a:xfrm>
            <a:off x="990600" y="1524000"/>
            <a:ext cx="304800" cy="533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1219200"/>
            <a:ext cx="7772400" cy="51816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uk-UA" sz="2800" b="1" i="1" dirty="0" smtClean="0">
                <a:latin typeface="Times New Roman" pitchFamily="18" charset="0"/>
                <a:cs typeface="Times New Roman" pitchFamily="18" charset="0"/>
              </a:rPr>
              <a:t>1. Резюме</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295400" y="1295400"/>
            <a:ext cx="7315200" cy="4877514"/>
          </a:xfrm>
          <a:prstGeom prst="rect">
            <a:avLst/>
          </a:prstGeom>
          <a:noFill/>
        </p:spPr>
        <p:txBody>
          <a:bodyPr wrap="square" rtlCol="0">
            <a:spAutoFit/>
          </a:bodyPr>
          <a:lstStyle/>
          <a:p>
            <a:pPr indent="324000" algn="just" fontAlgn="base"/>
            <a:r>
              <a:rPr lang="uk-UA" dirty="0" smtClean="0">
                <a:latin typeface="Times New Roman" pitchFamily="18" charset="0"/>
                <a:cs typeface="Times New Roman" pitchFamily="18" charset="0"/>
              </a:rPr>
              <a:t>Резюме має бути стислим (зазвичай одна, максимум дві сторінки) та містити наступну інформацію:</a:t>
            </a:r>
          </a:p>
          <a:p>
            <a:pPr indent="324000" algn="just" fontAlgn="base">
              <a:buFontTx/>
              <a:buChar char="-"/>
            </a:pPr>
            <a:r>
              <a:rPr lang="uk-UA" dirty="0" smtClean="0">
                <a:latin typeface="Times New Roman" pitchFamily="18" charset="0"/>
                <a:cs typeface="Times New Roman" pitchFamily="18" charset="0"/>
              </a:rPr>
              <a:t> </a:t>
            </a:r>
            <a:r>
              <a:rPr lang="uk-UA" u="sng" dirty="0" smtClean="0">
                <a:latin typeface="Times New Roman" pitchFamily="18" charset="0"/>
                <a:cs typeface="Times New Roman" pitchFamily="18" charset="0"/>
              </a:rPr>
              <a:t>інформація про суб’єкт бізнесу </a:t>
            </a:r>
            <a:r>
              <a:rPr lang="uk-UA" dirty="0" smtClean="0">
                <a:latin typeface="Times New Roman" pitchFamily="18" charset="0"/>
                <a:cs typeface="Times New Roman" pitchFamily="18" charset="0"/>
              </a:rPr>
              <a:t>(існуючий або планований), його назву, організаційно-правову форму господарювання, місце розташування, форму власності та ключових засновників;</a:t>
            </a:r>
          </a:p>
          <a:p>
            <a:pPr indent="324000" algn="just" fontAlgn="base">
              <a:buFontTx/>
              <a:buChar char="-"/>
            </a:pPr>
            <a:r>
              <a:rPr lang="uk-UA" dirty="0" smtClean="0">
                <a:latin typeface="Times New Roman" pitchFamily="18" charset="0"/>
                <a:cs typeface="Times New Roman" pitchFamily="18" charset="0"/>
              </a:rPr>
              <a:t> </a:t>
            </a:r>
            <a:r>
              <a:rPr lang="uk-UA" u="sng" dirty="0" smtClean="0">
                <a:latin typeface="Times New Roman" pitchFamily="18" charset="0"/>
                <a:cs typeface="Times New Roman" pitchFamily="18" charset="0"/>
              </a:rPr>
              <a:t>інформація про проект </a:t>
            </a:r>
            <a:r>
              <a:rPr lang="uk-UA" dirty="0" smtClean="0">
                <a:latin typeface="Times New Roman" pitchFamily="18" charset="0"/>
                <a:cs typeface="Times New Roman" pitchFamily="18" charset="0"/>
              </a:rPr>
              <a:t>– назва проекту, основна мета проекту, короткий опис продукції / послуг, термін реалізації проекту;</a:t>
            </a:r>
          </a:p>
          <a:p>
            <a:pPr indent="324000" algn="just" fontAlgn="base">
              <a:buFontTx/>
              <a:buChar char="-"/>
            </a:pPr>
            <a:r>
              <a:rPr lang="uk-UA" dirty="0" smtClean="0">
                <a:latin typeface="Times New Roman" pitchFamily="18" charset="0"/>
                <a:cs typeface="Times New Roman" pitchFamily="18" charset="0"/>
              </a:rPr>
              <a:t> </a:t>
            </a:r>
            <a:r>
              <a:rPr lang="uk-UA" u="sng" dirty="0" smtClean="0">
                <a:latin typeface="Times New Roman" pitchFamily="18" charset="0"/>
                <a:cs typeface="Times New Roman" pitchFamily="18" charset="0"/>
              </a:rPr>
              <a:t>опис ринку, на який орієнтовано реалізацію проекту </a:t>
            </a:r>
            <a:r>
              <a:rPr lang="uk-UA" dirty="0" smtClean="0">
                <a:latin typeface="Times New Roman" pitchFamily="18" charset="0"/>
                <a:cs typeface="Times New Roman" pitchFamily="18" charset="0"/>
              </a:rPr>
              <a:t>– географічне розташування ринку (наприклад, ринок України, ринок Східної Європи, ринок Житомирської області тощо), цільовий сегмент споживачів (наприклад, молоді сім’ї з дітьми з середнім рівнем доходу);</a:t>
            </a:r>
          </a:p>
          <a:p>
            <a:pPr indent="324000" algn="just" fontAlgn="base">
              <a:buFontTx/>
              <a:buChar char="-"/>
            </a:pPr>
            <a:r>
              <a:rPr lang="uk-UA" dirty="0" smtClean="0">
                <a:latin typeface="Times New Roman" pitchFamily="18" charset="0"/>
                <a:cs typeface="Times New Roman" pitchFamily="18" charset="0"/>
              </a:rPr>
              <a:t> </a:t>
            </a:r>
            <a:r>
              <a:rPr lang="uk-UA" u="sng" dirty="0" smtClean="0">
                <a:latin typeface="Times New Roman" pitchFamily="18" charset="0"/>
                <a:cs typeface="Times New Roman" pitchFamily="18" charset="0"/>
              </a:rPr>
              <a:t>прогнозований обсяг продажу у натуральних та вартісних одиницях </a:t>
            </a:r>
            <a:r>
              <a:rPr lang="uk-UA" dirty="0" smtClean="0">
                <a:latin typeface="Times New Roman" pitchFamily="18" charset="0"/>
                <a:cs typeface="Times New Roman" pitchFamily="18" charset="0"/>
              </a:rPr>
              <a:t>(за весь період реалізації проекту та річний);</a:t>
            </a:r>
          </a:p>
          <a:p>
            <a:pPr indent="324000" algn="just" fontAlgn="base">
              <a:buFontTx/>
              <a:buChar char="-"/>
            </a:pPr>
            <a:r>
              <a:rPr lang="uk-UA" dirty="0" smtClean="0">
                <a:latin typeface="Times New Roman" pitchFamily="18" charset="0"/>
                <a:cs typeface="Times New Roman" pitchFamily="18" charset="0"/>
              </a:rPr>
              <a:t> </a:t>
            </a:r>
            <a:r>
              <a:rPr lang="uk-UA" u="sng" dirty="0" smtClean="0">
                <a:latin typeface="Times New Roman" pitchFamily="18" charset="0"/>
                <a:cs typeface="Times New Roman" pitchFamily="18" charset="0"/>
              </a:rPr>
              <a:t>команда проекту </a:t>
            </a:r>
            <a:r>
              <a:rPr lang="uk-UA" dirty="0" smtClean="0">
                <a:latin typeface="Times New Roman" pitchFamily="18" charset="0"/>
                <a:cs typeface="Times New Roman" pitchFamily="18" charset="0"/>
              </a:rPr>
              <a:t>– керівник проекту та ключові з точки зору реалізації проекту його учасники;</a:t>
            </a:r>
          </a:p>
          <a:p>
            <a:pPr indent="324000" algn="just" fontAlgn="base">
              <a:buFontTx/>
              <a:buChar char="-"/>
            </a:pPr>
            <a:r>
              <a:rPr lang="uk-UA" dirty="0" smtClean="0">
                <a:latin typeface="Times New Roman" pitchFamily="18" charset="0"/>
                <a:cs typeface="Times New Roman" pitchFamily="18" charset="0"/>
              </a:rPr>
              <a:t> </a:t>
            </a:r>
            <a:r>
              <a:rPr lang="uk-UA" u="sng" dirty="0" smtClean="0">
                <a:latin typeface="Times New Roman" pitchFamily="18" charset="0"/>
                <a:cs typeface="Times New Roman" pitchFamily="18" charset="0"/>
              </a:rPr>
              <a:t>прогнозні фінансові показники</a:t>
            </a:r>
            <a:r>
              <a:rPr lang="uk-UA" dirty="0" smtClean="0">
                <a:latin typeface="Times New Roman" pitchFamily="18" charset="0"/>
                <a:cs typeface="Times New Roman" pitchFamily="18" charset="0"/>
              </a:rPr>
              <a:t>: загальна сума інвестицій, джерела фінансування, термін окупності проекту, економічний результат.</a:t>
            </a:r>
            <a:endParaRPr lang="ru-RU" dirty="0"/>
          </a:p>
        </p:txBody>
      </p:sp>
      <p:sp>
        <p:nvSpPr>
          <p:cNvPr id="8" name="Левая фигурная скобка 7"/>
          <p:cNvSpPr/>
          <p:nvPr/>
        </p:nvSpPr>
        <p:spPr>
          <a:xfrm>
            <a:off x="685800" y="1295400"/>
            <a:ext cx="381000" cy="50292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5" name="Стрелка углом 14"/>
          <p:cNvSpPr/>
          <p:nvPr/>
        </p:nvSpPr>
        <p:spPr>
          <a:xfrm rot="10800000" flipH="1">
            <a:off x="381000" y="1066800"/>
            <a:ext cx="304800" cy="28194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304800" y="1981200"/>
            <a:ext cx="4495800" cy="464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ru-RU" sz="2800" b="1" i="1" dirty="0" smtClean="0">
                <a:latin typeface="Times New Roman" pitchFamily="18" charset="0"/>
                <a:cs typeface="Times New Roman" pitchFamily="18" charset="0"/>
              </a:rPr>
              <a:t>2. Опис </a:t>
            </a:r>
            <a:r>
              <a:rPr lang="uk-UA" sz="2800" b="1" i="1" dirty="0" smtClean="0">
                <a:latin typeface="Times New Roman" pitchFamily="18" charset="0"/>
                <a:cs typeface="Times New Roman" pitchFamily="18" charset="0"/>
              </a:rPr>
              <a:t>підприємства та галузі</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609600" y="2133600"/>
            <a:ext cx="4038600" cy="4524315"/>
          </a:xfrm>
          <a:prstGeom prst="rect">
            <a:avLst/>
          </a:prstGeom>
          <a:noFill/>
        </p:spPr>
        <p:txBody>
          <a:bodyPr wrap="square" rtlCol="0">
            <a:spAutoFit/>
          </a:bodyPr>
          <a:lstStyle/>
          <a:p>
            <a:pPr algn="just" fontAlgn="base"/>
            <a:r>
              <a:rPr lang="uk-UA" dirty="0" smtClean="0">
                <a:latin typeface="Times New Roman" pitchFamily="18" charset="0"/>
                <a:cs typeface="Times New Roman" pitchFamily="18" charset="0"/>
              </a:rPr>
              <a:t>У загальній характеристиці суб’єкта бізнесу доцільно відобразити інформацію:</a:t>
            </a:r>
          </a:p>
          <a:p>
            <a:pPr algn="just" fontAlgn="base">
              <a:buFontTx/>
              <a:buChar char="-"/>
            </a:pPr>
            <a:r>
              <a:rPr lang="uk-UA" dirty="0" smtClean="0">
                <a:latin typeface="Times New Roman" pitchFamily="18" charset="0"/>
                <a:cs typeface="Times New Roman" pitchFamily="18" charset="0"/>
              </a:rPr>
              <a:t> назва суб’єкта бізнесу, організаційно-правова форма господарювання, форма власності;</a:t>
            </a:r>
          </a:p>
          <a:p>
            <a:pPr algn="just" fontAlgn="base"/>
            <a:r>
              <a:rPr lang="uk-UA" dirty="0" smtClean="0">
                <a:latin typeface="Times New Roman" pitchFamily="18" charset="0"/>
                <a:cs typeface="Times New Roman" pitchFamily="18" charset="0"/>
              </a:rPr>
              <a:t>- територіальне розміщення;</a:t>
            </a:r>
          </a:p>
          <a:p>
            <a:pPr algn="just" fontAlgn="base"/>
            <a:r>
              <a:rPr lang="uk-UA" dirty="0" smtClean="0">
                <a:latin typeface="Times New Roman" pitchFamily="18" charset="0"/>
                <a:cs typeface="Times New Roman" pitchFamily="18" charset="0"/>
              </a:rPr>
              <a:t>- основні види діяльності;</a:t>
            </a:r>
          </a:p>
          <a:p>
            <a:pPr algn="just" fontAlgn="base">
              <a:buFontTx/>
              <a:buChar char="-"/>
            </a:pPr>
            <a:r>
              <a:rPr lang="uk-UA" dirty="0" smtClean="0">
                <a:latin typeface="Times New Roman" pitchFamily="18" charset="0"/>
                <a:cs typeface="Times New Roman" pitchFamily="18" charset="0"/>
              </a:rPr>
              <a:t> характеристика наявних ресурсів, які будуть залучені до реалізації бізнес-проекту;</a:t>
            </a:r>
          </a:p>
          <a:p>
            <a:pPr algn="just" fontAlgn="base"/>
            <a:r>
              <a:rPr lang="uk-UA" dirty="0" smtClean="0">
                <a:latin typeface="Times New Roman" pitchFamily="18" charset="0"/>
                <a:cs typeface="Times New Roman" pitchFamily="18" charset="0"/>
              </a:rPr>
              <a:t>- якщо бізнес-план подається для розширення існуючого бізнесу, наводиться короткий аналіз ключових показників діяльності суб’єкта бізнесу за останні 3-5 років.</a:t>
            </a:r>
            <a:endParaRPr lang="ru-RU" dirty="0"/>
          </a:p>
        </p:txBody>
      </p:sp>
      <p:sp>
        <p:nvSpPr>
          <p:cNvPr id="10" name="Стрелка вниз 9"/>
          <p:cNvSpPr/>
          <p:nvPr/>
        </p:nvSpPr>
        <p:spPr>
          <a:xfrm>
            <a:off x="914400" y="1143000"/>
            <a:ext cx="3276600" cy="762000"/>
          </a:xfrm>
          <a:prstGeom prst="downArrow">
            <a:avLst>
              <a:gd name="adj1" fmla="val 50000"/>
              <a:gd name="adj2" fmla="val 46667"/>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Опис суб'єкта бізнесу</a:t>
            </a:r>
            <a:endParaRPr lang="ru-RU" dirty="0">
              <a:solidFill>
                <a:schemeClr val="tx1"/>
              </a:solidFill>
              <a:latin typeface="Times New Roman" pitchFamily="18" charset="0"/>
              <a:cs typeface="Times New Roman" pitchFamily="18" charset="0"/>
            </a:endParaRPr>
          </a:p>
        </p:txBody>
      </p:sp>
      <p:sp>
        <p:nvSpPr>
          <p:cNvPr id="11" name="Стрелка вниз 10"/>
          <p:cNvSpPr/>
          <p:nvPr/>
        </p:nvSpPr>
        <p:spPr>
          <a:xfrm>
            <a:off x="5334000" y="1143000"/>
            <a:ext cx="3276600" cy="762000"/>
          </a:xfrm>
          <a:prstGeom prst="downArrow">
            <a:avLst>
              <a:gd name="adj1" fmla="val 50000"/>
              <a:gd name="adj2" fmla="val 46667"/>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Опис галузі</a:t>
            </a:r>
            <a:endParaRPr lang="ru-RU" dirty="0">
              <a:solidFill>
                <a:schemeClr val="tx1"/>
              </a:solidFill>
              <a:latin typeface="Times New Roman" pitchFamily="18" charset="0"/>
              <a:cs typeface="Times New Roman" pitchFamily="18" charset="0"/>
            </a:endParaRPr>
          </a:p>
        </p:txBody>
      </p:sp>
      <p:sp>
        <p:nvSpPr>
          <p:cNvPr id="12" name="Скругленный прямоугольник 11"/>
          <p:cNvSpPr/>
          <p:nvPr/>
        </p:nvSpPr>
        <p:spPr>
          <a:xfrm>
            <a:off x="5181600" y="1981200"/>
            <a:ext cx="3733800" cy="464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169" name="Rectangle 1"/>
          <p:cNvSpPr>
            <a:spLocks noChangeArrowheads="1"/>
          </p:cNvSpPr>
          <p:nvPr/>
        </p:nvSpPr>
        <p:spPr bwMode="auto">
          <a:xfrm>
            <a:off x="5410200" y="2209800"/>
            <a:ext cx="32766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ru-RU" dirty="0" smtClean="0">
                <a:latin typeface="Times New Roman" pitchFamily="18" charset="0"/>
                <a:cs typeface="Times New Roman" pitchFamily="18" charset="0"/>
              </a:rPr>
              <a:t>Опис </a:t>
            </a:r>
            <a:r>
              <a:rPr lang="uk-UA" dirty="0" smtClean="0">
                <a:latin typeface="Times New Roman" pitchFamily="18" charset="0"/>
                <a:cs typeface="Times New Roman" pitchFamily="18" charset="0"/>
              </a:rPr>
              <a:t>галузі наводиться з двох позицій: </a:t>
            </a:r>
          </a:p>
          <a:p>
            <a:pPr algn="just" fontAlgn="base">
              <a:spcBef>
                <a:spcPct val="0"/>
              </a:spcBef>
              <a:spcAft>
                <a:spcPct val="0"/>
              </a:spcAft>
              <a:buFontTx/>
              <a:buChar char="-"/>
            </a:pPr>
            <a:r>
              <a:rPr lang="uk-UA" dirty="0" smtClean="0">
                <a:latin typeface="Times New Roman" pitchFamily="18" charset="0"/>
                <a:cs typeface="Times New Roman" pitchFamily="18" charset="0"/>
              </a:rPr>
              <a:t> з точки зору факторів зовнішнього середовища функціонування бізнесу (доцільно скористатися методикою </a:t>
            </a:r>
            <a:r>
              <a:rPr lang="en-US" dirty="0" smtClean="0">
                <a:latin typeface="Times New Roman" pitchFamily="18" charset="0"/>
                <a:cs typeface="Times New Roman" pitchFamily="18" charset="0"/>
              </a:rPr>
              <a:t>PEST-</a:t>
            </a:r>
            <a:r>
              <a:rPr lang="uk-UA" dirty="0" smtClean="0">
                <a:latin typeface="Times New Roman" pitchFamily="18" charset="0"/>
                <a:cs typeface="Times New Roman" pitchFamily="18" charset="0"/>
              </a:rPr>
              <a:t>аналізу);</a:t>
            </a:r>
          </a:p>
          <a:p>
            <a:pPr algn="just" fontAlgn="base">
              <a:spcBef>
                <a:spcPct val="0"/>
              </a:spcBef>
              <a:spcAft>
                <a:spcPct val="0"/>
              </a:spcAft>
              <a:buFontTx/>
              <a:buChar char="-"/>
            </a:pPr>
            <a:r>
              <a:rPr lang="uk-UA" dirty="0" smtClean="0">
                <a:latin typeface="Times New Roman" pitchFamily="18" charset="0"/>
                <a:cs typeface="Times New Roman" pitchFamily="18" charset="0"/>
              </a:rPr>
              <a:t> з точки зору опису конкуренції на цільовому ринку (</a:t>
            </a:r>
            <a:r>
              <a:rPr lang="ru-RU" dirty="0" err="1" smtClean="0">
                <a:latin typeface="Times New Roman" pitchFamily="18" charset="0"/>
                <a:cs typeface="Times New Roman" pitchFamily="18" charset="0"/>
              </a:rPr>
              <a:t>доцільно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визначити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основних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конкурентів</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проаналізувати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a:t>
            </a:r>
            <a:r>
              <a:rPr lang="ru-RU" dirty="0" smtClean="0">
                <a:latin typeface="Times New Roman" pitchFamily="18" charset="0"/>
                <a:cs typeface="Times New Roman" pitchFamily="18" charset="0"/>
              </a:rPr>
              <a:t> точки </a:t>
            </a:r>
            <a:r>
              <a:rPr lang="ru-RU" dirty="0" err="1" smtClean="0">
                <a:latin typeface="Times New Roman" pitchFamily="18" charset="0"/>
                <a:cs typeface="Times New Roman" pitchFamily="18" charset="0"/>
              </a:rPr>
              <a:t>зору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слабких</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сильних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сторін</a:t>
            </a:r>
            <a:r>
              <a:rPr lang="uk-UA" dirty="0" smtClean="0">
                <a:latin typeface="Times New Roman" pitchFamily="18" charset="0"/>
                <a:cs typeface="Times New Roman" pitchFamily="18" charset="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066800" y="1219200"/>
            <a:ext cx="7772400" cy="16764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uk-UA" sz="2800" b="1" i="1" dirty="0" smtClean="0">
                <a:latin typeface="Times New Roman" pitchFamily="18" charset="0"/>
                <a:cs typeface="Times New Roman" pitchFamily="18" charset="0"/>
              </a:rPr>
              <a:t>3. Опис проекту та продукції</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219200" y="1219200"/>
            <a:ext cx="7391400" cy="1631216"/>
          </a:xfrm>
          <a:prstGeom prst="rect">
            <a:avLst/>
          </a:prstGeom>
          <a:noFill/>
        </p:spPr>
        <p:txBody>
          <a:bodyPr wrap="square" rtlCol="0">
            <a:spAutoFit/>
          </a:bodyPr>
          <a:lstStyle/>
          <a:p>
            <a:pPr indent="360000" algn="just" fontAlgn="base"/>
            <a:r>
              <a:rPr lang="uk-UA" sz="2000" dirty="0" smtClean="0">
                <a:latin typeface="Times New Roman" pitchFamily="18" charset="0"/>
                <a:cs typeface="Times New Roman" pitchFamily="18" charset="0"/>
              </a:rPr>
              <a:t>В даному розділі доцільно навести </a:t>
            </a:r>
            <a:r>
              <a:rPr lang="uk-UA" sz="2000" b="1" i="1" dirty="0" smtClean="0">
                <a:latin typeface="Times New Roman" pitchFamily="18" charset="0"/>
                <a:cs typeface="Times New Roman" pitchFamily="18" charset="0"/>
              </a:rPr>
              <a:t>загальну характеристику проекту</a:t>
            </a:r>
            <a:r>
              <a:rPr lang="uk-UA" sz="2000" dirty="0" smtClean="0">
                <a:latin typeface="Times New Roman" pitchFamily="18" charset="0"/>
                <a:cs typeface="Times New Roman" pitchFamily="18" charset="0"/>
              </a:rPr>
              <a:t>, а саме:</a:t>
            </a:r>
          </a:p>
          <a:p>
            <a:pPr indent="360000" algn="just" fontAlgn="base"/>
            <a:r>
              <a:rPr lang="uk-UA" sz="2000" dirty="0" smtClean="0">
                <a:latin typeface="Times New Roman" pitchFamily="18" charset="0"/>
                <a:cs typeface="Times New Roman" pitchFamily="18" charset="0"/>
              </a:rPr>
              <a:t>- назву та основну мету проекту;</a:t>
            </a:r>
          </a:p>
          <a:p>
            <a:pPr indent="360000" algn="just" fontAlgn="base"/>
            <a:r>
              <a:rPr lang="uk-UA" sz="2000" dirty="0" smtClean="0">
                <a:latin typeface="Times New Roman" pitchFamily="18" charset="0"/>
                <a:cs typeface="Times New Roman" pitchFamily="18" charset="0"/>
              </a:rPr>
              <a:t>- ключові завдання проекту;</a:t>
            </a:r>
          </a:p>
          <a:p>
            <a:pPr indent="360000" algn="just" fontAlgn="base"/>
            <a:r>
              <a:rPr lang="uk-UA" sz="2000" dirty="0" smtClean="0">
                <a:latin typeface="Times New Roman" pitchFamily="18" charset="0"/>
                <a:cs typeface="Times New Roman" pitchFamily="18" charset="0"/>
              </a:rPr>
              <a:t>- термін реалізації проекту.</a:t>
            </a:r>
            <a:endParaRPr lang="uk-UA" dirty="0"/>
          </a:p>
        </p:txBody>
      </p:sp>
      <p:sp>
        <p:nvSpPr>
          <p:cNvPr id="8" name="Левая фигурная скобка 7"/>
          <p:cNvSpPr/>
          <p:nvPr/>
        </p:nvSpPr>
        <p:spPr>
          <a:xfrm>
            <a:off x="685800" y="1295400"/>
            <a:ext cx="381000" cy="45720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5" name="Стрелка углом 14"/>
          <p:cNvSpPr/>
          <p:nvPr/>
        </p:nvSpPr>
        <p:spPr>
          <a:xfrm rot="10800000" flipH="1">
            <a:off x="381000" y="1066800"/>
            <a:ext cx="304800" cy="25908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7" name="Скругленный прямоугольник 6"/>
          <p:cNvSpPr/>
          <p:nvPr/>
        </p:nvSpPr>
        <p:spPr>
          <a:xfrm>
            <a:off x="1066800" y="3124200"/>
            <a:ext cx="7772400" cy="3505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145" name="Rectangle 1"/>
          <p:cNvSpPr>
            <a:spLocks noChangeArrowheads="1"/>
          </p:cNvSpPr>
          <p:nvPr/>
        </p:nvSpPr>
        <p:spPr bwMode="auto">
          <a:xfrm>
            <a:off x="1143000" y="3072348"/>
            <a:ext cx="7620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0000" algn="just" eaLnBrk="1" fontAlgn="base" hangingPunct="1">
              <a:lnSpc>
                <a:spcPct val="100000"/>
              </a:lnSpc>
              <a:spcBef>
                <a:spcPct val="0"/>
              </a:spcBef>
              <a:spcAft>
                <a:spcPct val="0"/>
              </a:spcAft>
              <a:buClrTx/>
              <a:buSzTx/>
              <a:buFontTx/>
              <a:buNone/>
              <a:tabLst/>
            </a:pPr>
            <a:r>
              <a:rPr lang="uk-UA" sz="2000" b="1" i="1" dirty="0" smtClean="0">
                <a:latin typeface="Times New Roman" pitchFamily="18" charset="0"/>
                <a:cs typeface="Times New Roman" pitchFamily="18" charset="0"/>
              </a:rPr>
              <a:t>Опис продукції проекту передбачає:</a:t>
            </a:r>
            <a:endParaRPr lang="ru-RU" sz="2000" b="1" i="1" dirty="0" smtClean="0">
              <a:latin typeface="Times New Roman" pitchFamily="18" charset="0"/>
              <a:cs typeface="Times New Roman" pitchFamily="18" charset="0"/>
            </a:endParaRPr>
          </a:p>
          <a:p>
            <a:pPr marR="0" lvl="0" indent="360000" algn="just" eaLnBrk="0" fontAlgn="base" hangingPunct="0">
              <a:lnSpc>
                <a:spcPct val="100000"/>
              </a:lnSpc>
              <a:spcBef>
                <a:spcPct val="0"/>
              </a:spcBef>
              <a:spcAft>
                <a:spcPct val="0"/>
              </a:spcAft>
              <a:buClrTx/>
              <a:buSzTx/>
              <a:buFontTx/>
              <a:buNone/>
              <a:tabLst/>
            </a:pPr>
            <a:r>
              <a:rPr lang="uk-UA" sz="2000" dirty="0" smtClean="0">
                <a:latin typeface="Times New Roman" pitchFamily="18" charset="0"/>
                <a:cs typeface="Times New Roman" pitchFamily="18" charset="0"/>
              </a:rPr>
              <a:t>- наведення основної продукції / послуг, що формують об’єкт господарської діяльності;</a:t>
            </a:r>
            <a:endParaRPr lang="ru-RU" sz="2000" dirty="0" smtClean="0">
              <a:latin typeface="Times New Roman" pitchFamily="18" charset="0"/>
              <a:cs typeface="Times New Roman" pitchFamily="18" charset="0"/>
            </a:endParaRPr>
          </a:p>
          <a:p>
            <a:pPr marR="0" lvl="0" indent="360000" algn="just" eaLnBrk="0" fontAlgn="base" hangingPunct="0">
              <a:lnSpc>
                <a:spcPct val="100000"/>
              </a:lnSpc>
              <a:spcBef>
                <a:spcPct val="0"/>
              </a:spcBef>
              <a:spcAft>
                <a:spcPct val="0"/>
              </a:spcAft>
              <a:buClrTx/>
              <a:buSzTx/>
              <a:buFontTx/>
              <a:buNone/>
              <a:tabLst/>
            </a:pPr>
            <a:r>
              <a:rPr lang="uk-UA" sz="2000" dirty="0" smtClean="0">
                <a:latin typeface="Times New Roman" pitchFamily="18" charset="0"/>
                <a:cs typeface="Times New Roman" pitchFamily="18" charset="0"/>
              </a:rPr>
              <a:t>- визначення основних характеристик, притаманних даному виду продукції / послуг;</a:t>
            </a:r>
            <a:endParaRPr lang="ru-RU" sz="2000" dirty="0" smtClean="0">
              <a:latin typeface="Times New Roman" pitchFamily="18" charset="0"/>
              <a:cs typeface="Times New Roman" pitchFamily="18" charset="0"/>
            </a:endParaRPr>
          </a:p>
          <a:p>
            <a:pPr marR="0" lvl="0" indent="360000" algn="just" eaLnBrk="0" fontAlgn="base" hangingPunct="0">
              <a:lnSpc>
                <a:spcPct val="100000"/>
              </a:lnSpc>
              <a:spcBef>
                <a:spcPct val="0"/>
              </a:spcBef>
              <a:spcAft>
                <a:spcPct val="0"/>
              </a:spcAft>
              <a:buClrTx/>
              <a:buSzTx/>
              <a:buFontTx/>
              <a:buNone/>
              <a:tabLst/>
            </a:pPr>
            <a:r>
              <a:rPr lang="uk-UA" sz="2000" dirty="0" smtClean="0">
                <a:latin typeface="Times New Roman" pitchFamily="18" charset="0"/>
                <a:cs typeface="Times New Roman" pitchFamily="18" charset="0"/>
              </a:rPr>
              <a:t>- відображення асортименту продукції / послуг;</a:t>
            </a:r>
            <a:endParaRPr lang="ru-RU" sz="2000" dirty="0" smtClean="0">
              <a:latin typeface="Times New Roman" pitchFamily="18" charset="0"/>
              <a:cs typeface="Times New Roman" pitchFamily="18" charset="0"/>
            </a:endParaRPr>
          </a:p>
          <a:p>
            <a:pPr marR="0" lvl="0" indent="360000" algn="just" eaLnBrk="0" fontAlgn="base" hangingPunct="0">
              <a:lnSpc>
                <a:spcPct val="100000"/>
              </a:lnSpc>
              <a:spcBef>
                <a:spcPct val="0"/>
              </a:spcBef>
              <a:spcAft>
                <a:spcPct val="0"/>
              </a:spcAft>
              <a:buClrTx/>
              <a:buSzTx/>
              <a:buFontTx/>
              <a:buNone/>
              <a:tabLst/>
            </a:pPr>
            <a:r>
              <a:rPr lang="uk-UA" sz="2000" dirty="0" smtClean="0">
                <a:latin typeface="Times New Roman" pitchFamily="18" charset="0"/>
                <a:cs typeface="Times New Roman" pitchFamily="18" charset="0"/>
              </a:rPr>
              <a:t>- оцінку унікальності продукту та його привабливості для потенційних споживачів;</a:t>
            </a:r>
            <a:endParaRPr lang="ru-RU" sz="2000" dirty="0" smtClean="0">
              <a:latin typeface="Times New Roman" pitchFamily="18" charset="0"/>
              <a:cs typeface="Times New Roman" pitchFamily="18" charset="0"/>
            </a:endParaRPr>
          </a:p>
          <a:p>
            <a:pPr marR="0" lvl="0" indent="360000" algn="just" eaLnBrk="0" fontAlgn="base" hangingPunct="0">
              <a:lnSpc>
                <a:spcPct val="100000"/>
              </a:lnSpc>
              <a:spcBef>
                <a:spcPct val="0"/>
              </a:spcBef>
              <a:spcAft>
                <a:spcPct val="0"/>
              </a:spcAft>
              <a:buClrTx/>
              <a:buSzTx/>
              <a:buFontTx/>
              <a:buNone/>
              <a:tabLst/>
            </a:pPr>
            <a:r>
              <a:rPr lang="uk-UA" sz="2000" dirty="0" smtClean="0">
                <a:latin typeface="Times New Roman" pitchFamily="18" charset="0"/>
                <a:cs typeface="Times New Roman" pitchFamily="18" charset="0"/>
              </a:rPr>
              <a:t>- переваги / недоліки продукту порівняно із основними конкурентами;</a:t>
            </a:r>
          </a:p>
          <a:p>
            <a:pPr marR="0" lvl="0" indent="360000" algn="just" eaLnBrk="0" fontAlgn="base" hangingPunct="0">
              <a:lnSpc>
                <a:spcPct val="100000"/>
              </a:lnSpc>
              <a:spcBef>
                <a:spcPct val="0"/>
              </a:spcBef>
              <a:spcAft>
                <a:spcPct val="0"/>
              </a:spcAft>
              <a:buClrTx/>
              <a:buSzTx/>
              <a:buFontTx/>
              <a:buNone/>
              <a:tabLst/>
            </a:pPr>
            <a:r>
              <a:rPr lang="uk-UA" sz="2000" dirty="0" smtClean="0">
                <a:latin typeface="Times New Roman" pitchFamily="18" charset="0"/>
                <a:cs typeface="Times New Roman" pitchFamily="18" charset="0"/>
              </a:rPr>
              <a:t>- опис життєвого циклу продукту</a:t>
            </a:r>
            <a:r>
              <a:rPr lang="ru-RU" sz="2000" dirty="0" smtClean="0">
                <a:latin typeface="Times New Roman" pitchFamily="18" charset="0"/>
                <a:cs typeface="Times New Roman" pitchFamily="18" charset="0"/>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066800" y="1219200"/>
            <a:ext cx="7848600" cy="54864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uk-UA" sz="2800" b="1" i="1" dirty="0" smtClean="0">
                <a:latin typeface="Times New Roman" pitchFamily="18" charset="0"/>
                <a:cs typeface="Times New Roman" pitchFamily="18" charset="0"/>
              </a:rPr>
              <a:t>4. Маркетинговий план</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447800" y="1295400"/>
            <a:ext cx="7239000" cy="5324535"/>
          </a:xfrm>
          <a:prstGeom prst="rect">
            <a:avLst/>
          </a:prstGeom>
          <a:noFill/>
        </p:spPr>
        <p:txBody>
          <a:bodyPr wrap="square" rtlCol="0">
            <a:spAutoFit/>
          </a:bodyPr>
          <a:lstStyle/>
          <a:p>
            <a:pPr indent="457200" algn="just" fontAlgn="base"/>
            <a:r>
              <a:rPr lang="uk-UA" sz="2000" dirty="0" smtClean="0">
                <a:latin typeface="Times New Roman" pitchFamily="18" charset="0"/>
                <a:cs typeface="Times New Roman" pitchFamily="18" charset="0"/>
              </a:rPr>
              <a:t>У маркетинговому плані доцільно відобразити:</a:t>
            </a:r>
          </a:p>
          <a:p>
            <a:pPr indent="457200" algn="just" fontAlgn="base">
              <a:buFontTx/>
              <a:buChar char="-"/>
            </a:pPr>
            <a:r>
              <a:rPr lang="uk-UA" sz="2000" b="1" i="1" dirty="0" smtClean="0">
                <a:latin typeface="Times New Roman"/>
                <a:ea typeface="Times New Roman"/>
              </a:rPr>
              <a:t>цільовий сегмент ринку </a:t>
            </a:r>
            <a:r>
              <a:rPr lang="uk-UA" sz="2000" dirty="0" smtClean="0">
                <a:latin typeface="Times New Roman"/>
                <a:ea typeface="Times New Roman"/>
              </a:rPr>
              <a:t>з огляду на особливості продукції / послуг проекту;</a:t>
            </a:r>
          </a:p>
          <a:p>
            <a:pPr lvl="0" indent="457200" algn="just" fontAlgn="base">
              <a:spcAft>
                <a:spcPts val="0"/>
              </a:spcAft>
              <a:buFontTx/>
              <a:buChar char="-"/>
              <a:tabLst>
                <a:tab pos="540385" algn="l"/>
              </a:tabLst>
            </a:pPr>
            <a:r>
              <a:rPr lang="uk-UA" sz="2000" b="1" i="1" dirty="0" smtClean="0">
                <a:latin typeface="Times New Roman"/>
                <a:ea typeface="Times New Roman"/>
              </a:rPr>
              <a:t>цінову політику </a:t>
            </a:r>
            <a:r>
              <a:rPr lang="uk-UA" sz="2000" dirty="0" smtClean="0">
                <a:latin typeface="Times New Roman"/>
                <a:ea typeface="Times New Roman"/>
              </a:rPr>
              <a:t>– методи ціноутворення, що плануються до використання; система знижок та програми лояльності; особливості надання товарного кредиту тощо;</a:t>
            </a:r>
            <a:endParaRPr lang="ru-RU" sz="2000" dirty="0" smtClean="0">
              <a:latin typeface="Times New Roman"/>
              <a:ea typeface="Times New Roman"/>
            </a:endParaRPr>
          </a:p>
          <a:p>
            <a:pPr indent="457200" algn="just" fontAlgn="base">
              <a:buFontTx/>
              <a:buChar char="-"/>
              <a:tabLst>
                <a:tab pos="540385" algn="l"/>
              </a:tabLst>
            </a:pPr>
            <a:r>
              <a:rPr lang="uk-UA" sz="2000" b="1" i="1" dirty="0" smtClean="0">
                <a:latin typeface="Times New Roman"/>
                <a:ea typeface="Times New Roman"/>
              </a:rPr>
              <a:t>методи реалізації продукції (збутова політика)</a:t>
            </a:r>
            <a:r>
              <a:rPr lang="uk-UA" sz="2000" dirty="0" smtClean="0">
                <a:latin typeface="Times New Roman"/>
                <a:ea typeface="Times New Roman"/>
              </a:rPr>
              <a:t> – яким чином планується здійснювати збут продукції / надання послуг (через власну торговельну мережу, авторизованих партнерів, посередників тощо);</a:t>
            </a:r>
            <a:endParaRPr lang="ru-RU" sz="2000" dirty="0" smtClean="0">
              <a:latin typeface="Times New Roman"/>
              <a:ea typeface="Times New Roman"/>
            </a:endParaRPr>
          </a:p>
          <a:p>
            <a:pPr indent="457200" algn="just" fontAlgn="base">
              <a:buFontTx/>
              <a:buChar char="-"/>
              <a:tabLst>
                <a:tab pos="540385" algn="l"/>
              </a:tabLst>
            </a:pPr>
            <a:r>
              <a:rPr lang="uk-UA" sz="2000" b="1" i="1" dirty="0" smtClean="0">
                <a:latin typeface="Times New Roman"/>
                <a:ea typeface="Times New Roman"/>
              </a:rPr>
              <a:t>методи просування продукції та стимулювання продажів </a:t>
            </a:r>
            <a:r>
              <a:rPr lang="uk-UA" sz="2000" dirty="0" smtClean="0">
                <a:latin typeface="Times New Roman"/>
                <a:ea typeface="Times New Roman"/>
              </a:rPr>
              <a:t>(комунікаційна політика) – яким чином планується привернути увагу потенційних споживачів до продукту; рекламна політика (джерела та засоби реклами, інформаційний зміст реклами); участь у акціях тощо;</a:t>
            </a:r>
            <a:endParaRPr lang="ru-RU" sz="2000" dirty="0" smtClean="0">
              <a:latin typeface="Times New Roman"/>
              <a:ea typeface="Times New Roman"/>
            </a:endParaRPr>
          </a:p>
          <a:p>
            <a:pPr indent="457200" algn="just" fontAlgn="base">
              <a:buFontTx/>
              <a:buChar char="-"/>
              <a:tabLst>
                <a:tab pos="540385" algn="l"/>
              </a:tabLst>
            </a:pPr>
            <a:r>
              <a:rPr lang="uk-UA" sz="2000" b="1" i="1" dirty="0" err="1" smtClean="0">
                <a:latin typeface="Times New Roman"/>
                <a:ea typeface="Times New Roman"/>
              </a:rPr>
              <a:t>післяпродажне</a:t>
            </a:r>
            <a:r>
              <a:rPr lang="uk-UA" sz="2000" b="1" i="1" dirty="0" smtClean="0">
                <a:latin typeface="Times New Roman"/>
                <a:ea typeface="Times New Roman"/>
              </a:rPr>
              <a:t> обслуговування </a:t>
            </a:r>
            <a:r>
              <a:rPr lang="uk-UA" sz="2000" dirty="0" smtClean="0">
                <a:latin typeface="Times New Roman"/>
                <a:ea typeface="Times New Roman"/>
              </a:rPr>
              <a:t>– наявність сервісу, служб підтримки, гарантійного обслуговування тощо.</a:t>
            </a:r>
            <a:endParaRPr lang="uk-UA" sz="2000" dirty="0">
              <a:latin typeface="Times New Roman"/>
              <a:ea typeface="Times New Roman"/>
            </a:endParaRPr>
          </a:p>
        </p:txBody>
      </p:sp>
      <p:sp>
        <p:nvSpPr>
          <p:cNvPr id="8" name="Левая фигурная скобка 7"/>
          <p:cNvSpPr/>
          <p:nvPr/>
        </p:nvSpPr>
        <p:spPr>
          <a:xfrm>
            <a:off x="685800" y="1295400"/>
            <a:ext cx="381000" cy="44196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5" name="Стрелка углом 14"/>
          <p:cNvSpPr/>
          <p:nvPr/>
        </p:nvSpPr>
        <p:spPr>
          <a:xfrm rot="10800000" flipH="1">
            <a:off x="381000" y="1066800"/>
            <a:ext cx="304800" cy="25908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762000"/>
            <a:ext cx="7772400" cy="32766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457200" y="0"/>
            <a:ext cx="8686800" cy="838200"/>
          </a:xfrm>
        </p:spPr>
        <p:txBody>
          <a:bodyPr>
            <a:normAutofit/>
          </a:bodyPr>
          <a:lstStyle/>
          <a:p>
            <a:r>
              <a:rPr lang="uk-UA" sz="2800" b="1" i="1" dirty="0" smtClean="0">
                <a:latin typeface="Times New Roman" pitchFamily="18" charset="0"/>
                <a:cs typeface="Times New Roman" pitchFamily="18" charset="0"/>
              </a:rPr>
              <a:t>5. Виробничий план</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371600" y="838200"/>
            <a:ext cx="7239000" cy="3139321"/>
          </a:xfrm>
          <a:prstGeom prst="rect">
            <a:avLst/>
          </a:prstGeom>
          <a:noFill/>
        </p:spPr>
        <p:txBody>
          <a:bodyPr wrap="square" rtlCol="0">
            <a:spAutoFit/>
          </a:bodyPr>
          <a:lstStyle/>
          <a:p>
            <a:pPr indent="457200" algn="just" fontAlgn="base"/>
            <a:r>
              <a:rPr lang="uk-UA" b="1" dirty="0" smtClean="0">
                <a:latin typeface="Times New Roman" pitchFamily="18" charset="0"/>
                <a:cs typeface="Times New Roman" pitchFamily="18" charset="0"/>
              </a:rPr>
              <a:t>У даному розділі бізнес-плану визначаються:</a:t>
            </a:r>
          </a:p>
          <a:p>
            <a:pPr indent="457200" algn="just" fontAlgn="base"/>
            <a:r>
              <a:rPr lang="uk-UA" dirty="0" smtClean="0">
                <a:latin typeface="Times New Roman" pitchFamily="18" charset="0"/>
                <a:cs typeface="Times New Roman" pitchFamily="18" charset="0"/>
              </a:rPr>
              <a:t>- планові обсяги виробництва на підставі складеного прогнозу обсягів реалізації;</a:t>
            </a:r>
          </a:p>
          <a:p>
            <a:pPr indent="457200" algn="just" fontAlgn="base"/>
            <a:r>
              <a:rPr lang="uk-UA" dirty="0" smtClean="0">
                <a:latin typeface="Times New Roman" pitchFamily="18" charset="0"/>
                <a:cs typeface="Times New Roman" pitchFamily="18" charset="0"/>
              </a:rPr>
              <a:t>- опис технологічного процесу виготовлення продукції / надання послуг в розрізі основних його етапів;</a:t>
            </a:r>
          </a:p>
          <a:p>
            <a:pPr indent="457200" algn="just" fontAlgn="base"/>
            <a:r>
              <a:rPr lang="uk-UA" dirty="0" smtClean="0">
                <a:latin typeface="Times New Roman" pitchFamily="18" charset="0"/>
                <a:cs typeface="Times New Roman" pitchFamily="18" charset="0"/>
              </a:rPr>
              <a:t>- визначена на підставі планових обсягів виробництва та технологічного процесу потреба у виробничих ресурсах (обладнанні, сировині та матеріалах, виробничому персоналі тощо).</a:t>
            </a:r>
          </a:p>
          <a:p>
            <a:pPr indent="457200" algn="just" fontAlgn="base"/>
            <a:r>
              <a:rPr lang="uk-UA" dirty="0" smtClean="0">
                <a:latin typeface="Times New Roman" pitchFamily="18" charset="0"/>
                <a:cs typeface="Times New Roman" pitchFamily="18" charset="0"/>
              </a:rPr>
              <a:t>Крім того, у даному розділі може бути наведений перелік основних постачальників, з якими планується укласти договори на купівлю обладнання, постачання матеріальних ресурсів тощо.</a:t>
            </a:r>
          </a:p>
        </p:txBody>
      </p:sp>
      <p:sp>
        <p:nvSpPr>
          <p:cNvPr id="15" name="Стрелка углом 14"/>
          <p:cNvSpPr/>
          <p:nvPr/>
        </p:nvSpPr>
        <p:spPr>
          <a:xfrm rot="10800000" flipH="1">
            <a:off x="838200" y="609600"/>
            <a:ext cx="304800" cy="1981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7" name="Заголовок 1"/>
          <p:cNvSpPr txBox="1">
            <a:spLocks/>
          </p:cNvSpPr>
          <p:nvPr/>
        </p:nvSpPr>
        <p:spPr>
          <a:xfrm>
            <a:off x="457200" y="4038600"/>
            <a:ext cx="5410200" cy="685800"/>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uk-UA" sz="2800" b="1" i="1" u="none" strike="noStrike" kern="1200" cap="all" spc="0" normalizeH="0" baseline="0" noProof="0" dirty="0" smtClean="0">
                <a:ln>
                  <a:noFill/>
                </a:ln>
                <a:solidFill>
                  <a:schemeClr val="tx2"/>
                </a:solidFill>
                <a:effectLst>
                  <a:reflection blurRad="12700" stA="48000" endA="300" endPos="55000" dir="5400000" sy="-90000" algn="bl" rotWithShape="0"/>
                </a:effectLst>
                <a:uLnTx/>
                <a:uFillTx/>
                <a:latin typeface="Times New Roman" pitchFamily="18" charset="0"/>
                <a:ea typeface="+mj-ea"/>
                <a:cs typeface="Times New Roman" pitchFamily="18" charset="0"/>
              </a:rPr>
              <a:t>6. ОРГАНІЗАЦІЙНИЙ  план</a:t>
            </a:r>
            <a:r>
              <a:rPr kumimoji="0" lang="ru-RU" sz="2800" b="1" i="1" u="none" strike="noStrike" kern="1200" cap="all" spc="0" normalizeH="0" baseline="0" noProof="0" dirty="0" smtClean="0">
                <a:ln>
                  <a:noFill/>
                </a:ln>
                <a:solidFill>
                  <a:schemeClr val="tx2"/>
                </a:solidFill>
                <a:effectLst>
                  <a:reflection blurRad="12700" stA="48000" endA="300" endPos="55000" dir="5400000" sy="-90000" algn="bl" rotWithShape="0"/>
                </a:effectLst>
                <a:uLnTx/>
                <a:uFillTx/>
                <a:latin typeface="Times New Roman" pitchFamily="18" charset="0"/>
                <a:ea typeface="+mj-ea"/>
                <a:cs typeface="Times New Roman" pitchFamily="18" charset="0"/>
              </a:rPr>
              <a:t>:</a:t>
            </a:r>
            <a:endParaRPr kumimoji="0" lang="ru-RU" sz="2800" b="1" i="1"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Times New Roman" pitchFamily="18" charset="0"/>
              <a:ea typeface="+mj-ea"/>
              <a:cs typeface="Times New Roman" pitchFamily="18" charset="0"/>
            </a:endParaRPr>
          </a:p>
        </p:txBody>
      </p:sp>
      <p:sp>
        <p:nvSpPr>
          <p:cNvPr id="9" name="Скругленный прямоугольник 8"/>
          <p:cNvSpPr/>
          <p:nvPr/>
        </p:nvSpPr>
        <p:spPr>
          <a:xfrm>
            <a:off x="1143000" y="4572000"/>
            <a:ext cx="7772400" cy="21336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algn="just" fontAlgn="base">
              <a:lnSpc>
                <a:spcPct val="115000"/>
              </a:lnSpc>
            </a:pPr>
            <a:r>
              <a:rPr lang="uk-UA" dirty="0" smtClean="0">
                <a:solidFill>
                  <a:schemeClr val="tx1"/>
                </a:solidFill>
                <a:latin typeface="Times New Roman" pitchFamily="18" charset="0"/>
                <a:cs typeface="Times New Roman" pitchFamily="18" charset="0"/>
              </a:rPr>
              <a:t>Присвячено визначенню організаційної структури управління суб’єктом бізнесу (сукупності підрозділів та взаємозв’язків між ними).</a:t>
            </a:r>
            <a:endParaRPr lang="ru-RU" dirty="0" smtClean="0">
              <a:solidFill>
                <a:schemeClr val="tx1"/>
              </a:solidFill>
              <a:latin typeface="Times New Roman" pitchFamily="18" charset="0"/>
              <a:cs typeface="Times New Roman" pitchFamily="18" charset="0"/>
            </a:endParaRPr>
          </a:p>
          <a:p>
            <a:pPr indent="457200" algn="just" fontAlgn="base">
              <a:lnSpc>
                <a:spcPct val="115000"/>
              </a:lnSpc>
            </a:pPr>
            <a:r>
              <a:rPr lang="uk-UA" dirty="0" smtClean="0">
                <a:solidFill>
                  <a:schemeClr val="tx1"/>
                </a:solidFill>
                <a:latin typeface="Times New Roman" pitchFamily="18" charset="0"/>
                <a:cs typeface="Times New Roman" pitchFamily="18" charset="0"/>
              </a:rPr>
              <a:t>Також у даному розділі можуть бути наведені ключові кваліфікаційні вимоги до критичних з точки зору реалізації проекту працівників.</a:t>
            </a:r>
            <a:endParaRPr lang="ru-RU" dirty="0" smtClean="0">
              <a:solidFill>
                <a:schemeClr val="tx1"/>
              </a:solidFill>
              <a:latin typeface="Times New Roman" pitchFamily="18" charset="0"/>
              <a:cs typeface="Times New Roman" pitchFamily="18" charset="0"/>
            </a:endParaRPr>
          </a:p>
          <a:p>
            <a:pPr indent="457200" algn="just" fontAlgn="base">
              <a:lnSpc>
                <a:spcPct val="115000"/>
              </a:lnSpc>
            </a:pPr>
            <a:r>
              <a:rPr lang="uk-UA" dirty="0" smtClean="0">
                <a:solidFill>
                  <a:schemeClr val="tx1"/>
                </a:solidFill>
                <a:latin typeface="Times New Roman" pitchFamily="18" charset="0"/>
                <a:cs typeface="Times New Roman" pitchFamily="18" charset="0"/>
              </a:rPr>
              <a:t>Також обґрунтовується обрана організаційно-правова форма господарювання, визначається форма власності</a:t>
            </a:r>
            <a:endParaRPr lang="ru-RU" dirty="0" smtClean="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Выноска со стрелкой вниз 3"/>
          <p:cNvSpPr/>
          <p:nvPr/>
        </p:nvSpPr>
        <p:spPr>
          <a:xfrm>
            <a:off x="1143000" y="2057400"/>
            <a:ext cx="7572428" cy="1143008"/>
          </a:xfrm>
          <a:prstGeom prst="downArrowCallout">
            <a:avLst>
              <a:gd name="adj1" fmla="val 306741"/>
              <a:gd name="adj2" fmla="val 268366"/>
              <a:gd name="adj3" fmla="val 23227"/>
              <a:gd name="adj4" fmla="val 64977"/>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ru-RU"/>
          </a:p>
        </p:txBody>
      </p:sp>
      <p:sp>
        <p:nvSpPr>
          <p:cNvPr id="11269" name="Подзаголовок 2"/>
          <p:cNvSpPr>
            <a:spLocks noGrp="1"/>
          </p:cNvSpPr>
          <p:nvPr>
            <p:ph type="subTitle" idx="1"/>
          </p:nvPr>
        </p:nvSpPr>
        <p:spPr>
          <a:xfrm>
            <a:off x="1143000" y="2057401"/>
            <a:ext cx="7572375" cy="533400"/>
          </a:xfrm>
        </p:spPr>
        <p:txBody>
          <a:bodyPr>
            <a:normAutofit/>
          </a:bodyPr>
          <a:lstStyle/>
          <a:p>
            <a:pPr marL="26988" algn="ctr"/>
            <a:r>
              <a:rPr lang="ru-RU" sz="2000" b="1" dirty="0" smtClean="0">
                <a:solidFill>
                  <a:srgbClr val="320E04"/>
                </a:solidFill>
                <a:latin typeface="Times New Roman" pitchFamily="18" charset="0"/>
                <a:cs typeface="Times New Roman" pitchFamily="18" charset="0"/>
              </a:rPr>
              <a:t>ТЕМА </a:t>
            </a:r>
            <a:r>
              <a:rPr lang="uk-UA" sz="2000" b="1" dirty="0" smtClean="0">
                <a:solidFill>
                  <a:srgbClr val="320E04"/>
                </a:solidFill>
                <a:latin typeface="Times New Roman" pitchFamily="18" charset="0"/>
                <a:cs typeface="Times New Roman" pitchFamily="18" charset="0"/>
              </a:rPr>
              <a:t>6</a:t>
            </a:r>
            <a:r>
              <a:rPr lang="ru-RU" sz="2000" b="1" dirty="0" smtClean="0">
                <a:solidFill>
                  <a:srgbClr val="320E04"/>
                </a:solidFill>
                <a:latin typeface="Times New Roman" pitchFamily="18" charset="0"/>
                <a:cs typeface="Times New Roman" pitchFamily="18" charset="0"/>
              </a:rPr>
              <a:t>. </a:t>
            </a:r>
            <a:r>
              <a:rPr lang="ru-RU" sz="2000" b="1" dirty="0">
                <a:solidFill>
                  <a:srgbClr val="320E04"/>
                </a:solidFill>
                <a:latin typeface="Times New Roman" pitchFamily="18" charset="0"/>
                <a:cs typeface="Times New Roman" pitchFamily="18" charset="0"/>
              </a:rPr>
              <a:t>ОСНОВИ БІЗНЕС-ПЛАНУВАННЯ</a:t>
            </a:r>
            <a:endParaRPr lang="ru-RU" sz="2000" b="1" dirty="0" smtClean="0">
              <a:solidFill>
                <a:srgbClr val="320E04"/>
              </a:solidFill>
              <a:latin typeface="Times New Roman" pitchFamily="18" charset="0"/>
              <a:cs typeface="Times New Roman" pitchFamily="18" charset="0"/>
            </a:endParaRPr>
          </a:p>
        </p:txBody>
      </p:sp>
      <p:sp>
        <p:nvSpPr>
          <p:cNvPr id="11270" name="Подзаголовок 2"/>
          <p:cNvSpPr txBox="1">
            <a:spLocks/>
          </p:cNvSpPr>
          <p:nvPr/>
        </p:nvSpPr>
        <p:spPr bwMode="auto">
          <a:xfrm>
            <a:off x="1219200" y="3276600"/>
            <a:ext cx="7572375" cy="500063"/>
          </a:xfrm>
          <a:prstGeom prst="rect">
            <a:avLst/>
          </a:prstGeom>
          <a:noFill/>
          <a:ln w="9525">
            <a:solidFill>
              <a:schemeClr val="tx1"/>
            </a:solidFill>
            <a:miter lim="800000"/>
            <a:headEnd/>
            <a:tailEnd/>
          </a:ln>
        </p:spPr>
        <p:txBody>
          <a:bodyPr tIns="0"/>
          <a:lstStyle/>
          <a:p>
            <a:pPr marL="26988" eaLnBrk="0" hangingPunct="0">
              <a:spcBef>
                <a:spcPts val="600"/>
              </a:spcBef>
              <a:buClr>
                <a:schemeClr val="accent1"/>
              </a:buClr>
              <a:buSzPct val="80000"/>
            </a:pPr>
            <a:r>
              <a:rPr lang="uk-UA" sz="2000" dirty="0">
                <a:solidFill>
                  <a:srgbClr val="000000"/>
                </a:solidFill>
                <a:latin typeface="Times New Roman" pitchFamily="18" charset="0"/>
                <a:cs typeface="Times New Roman" pitchFamily="18" charset="0"/>
              </a:rPr>
              <a:t>Основні положення бізнес-планування.</a:t>
            </a:r>
          </a:p>
        </p:txBody>
      </p:sp>
      <p:sp>
        <p:nvSpPr>
          <p:cNvPr id="11271" name="Подзаголовок 2"/>
          <p:cNvSpPr txBox="1">
            <a:spLocks/>
          </p:cNvSpPr>
          <p:nvPr/>
        </p:nvSpPr>
        <p:spPr bwMode="auto">
          <a:xfrm>
            <a:off x="1219200" y="3962400"/>
            <a:ext cx="7572375" cy="500063"/>
          </a:xfrm>
          <a:prstGeom prst="rect">
            <a:avLst/>
          </a:prstGeom>
          <a:noFill/>
          <a:ln w="9525">
            <a:solidFill>
              <a:schemeClr val="tx1"/>
            </a:solidFill>
            <a:miter lim="800000"/>
            <a:headEnd/>
            <a:tailEnd/>
          </a:ln>
        </p:spPr>
        <p:txBody>
          <a:bodyPr tIns="0"/>
          <a:lstStyle/>
          <a:p>
            <a:pPr marL="26988" eaLnBrk="0" hangingPunct="0">
              <a:spcBef>
                <a:spcPts val="600"/>
              </a:spcBef>
              <a:buClr>
                <a:schemeClr val="accent1"/>
              </a:buClr>
              <a:buSzPct val="80000"/>
            </a:pPr>
            <a:r>
              <a:rPr lang="uk-UA" sz="2000" dirty="0">
                <a:latin typeface="Times New Roman" pitchFamily="18" charset="0"/>
                <a:cs typeface="Times New Roman" pitchFamily="18" charset="0"/>
              </a:rPr>
              <a:t>Структура бізнес-плану.</a:t>
            </a:r>
            <a:endParaRPr lang="uk-UA" sz="2000" dirty="0">
              <a:solidFill>
                <a:srgbClr val="000000"/>
              </a:solidFill>
              <a:latin typeface="Times New Roman" pitchFamily="18" charset="0"/>
              <a:cs typeface="Times New Roman" pitchFamily="18" charset="0"/>
            </a:endParaRPr>
          </a:p>
        </p:txBody>
      </p:sp>
      <p:sp>
        <p:nvSpPr>
          <p:cNvPr id="11272" name="Подзаголовок 2"/>
          <p:cNvSpPr txBox="1">
            <a:spLocks/>
          </p:cNvSpPr>
          <p:nvPr/>
        </p:nvSpPr>
        <p:spPr bwMode="auto">
          <a:xfrm>
            <a:off x="1219200" y="4648200"/>
            <a:ext cx="7572375" cy="500062"/>
          </a:xfrm>
          <a:prstGeom prst="rect">
            <a:avLst/>
          </a:prstGeom>
          <a:noFill/>
          <a:ln w="9525">
            <a:solidFill>
              <a:schemeClr val="tx1"/>
            </a:solidFill>
            <a:miter lim="800000"/>
            <a:headEnd/>
            <a:tailEnd/>
          </a:ln>
        </p:spPr>
        <p:txBody>
          <a:bodyPr tIns="0"/>
          <a:lstStyle/>
          <a:p>
            <a:pPr marL="26988" eaLnBrk="0" hangingPunct="0">
              <a:spcBef>
                <a:spcPts val="600"/>
              </a:spcBef>
              <a:buClr>
                <a:schemeClr val="accent1"/>
              </a:buClr>
              <a:buSzPct val="80000"/>
            </a:pPr>
            <a:r>
              <a:rPr lang="uk-UA" sz="2000" dirty="0" smtClean="0">
                <a:latin typeface="Times New Roman" pitchFamily="18" charset="0"/>
                <a:cs typeface="Times New Roman" pitchFamily="18" charset="0"/>
              </a:rPr>
              <a:t>Вимоги до стилю написання та оформлення бізнес-плану.</a:t>
            </a:r>
            <a:endParaRPr lang="ru-RU" sz="2000" dirty="0">
              <a:solidFill>
                <a:srgbClr val="000000"/>
              </a:solidFill>
              <a:latin typeface="Times New Roman" pitchFamily="18" charset="0"/>
              <a:cs typeface="Times New Roman" pitchFamily="18" charset="0"/>
            </a:endParaRPr>
          </a:p>
        </p:txBody>
      </p:sp>
      <p:sp>
        <p:nvSpPr>
          <p:cNvPr id="11274" name="Text Box 25"/>
          <p:cNvSpPr txBox="1">
            <a:spLocks noChangeArrowheads="1"/>
          </p:cNvSpPr>
          <p:nvPr/>
        </p:nvSpPr>
        <p:spPr bwMode="auto">
          <a:xfrm>
            <a:off x="990600" y="5410200"/>
            <a:ext cx="7812087" cy="338138"/>
          </a:xfrm>
          <a:prstGeom prst="rect">
            <a:avLst/>
          </a:prstGeom>
          <a:noFill/>
          <a:ln w="9525">
            <a:noFill/>
            <a:miter lim="800000"/>
            <a:headEnd/>
            <a:tailEnd/>
          </a:ln>
        </p:spPr>
        <p:txBody>
          <a:bodyPr>
            <a:spAutoFit/>
          </a:bodyPr>
          <a:lstStyle/>
          <a:p>
            <a:pPr algn="ctr">
              <a:spcBef>
                <a:spcPct val="50000"/>
              </a:spcBef>
            </a:pPr>
            <a:r>
              <a:rPr lang="uk-UA" sz="1600" i="1" dirty="0">
                <a:latin typeface="Times New Roman" pitchFamily="18" charset="0"/>
              </a:rPr>
              <a:t>Рис. </a:t>
            </a:r>
            <a:r>
              <a:rPr lang="uk-UA" sz="1600" i="1" dirty="0" smtClean="0">
                <a:latin typeface="Times New Roman" pitchFamily="18" charset="0"/>
              </a:rPr>
              <a:t>1</a:t>
            </a:r>
            <a:r>
              <a:rPr lang="uk-UA" sz="1600" b="1" dirty="0" smtClean="0">
                <a:latin typeface="Times New Roman" pitchFamily="18" charset="0"/>
              </a:rPr>
              <a:t>.</a:t>
            </a:r>
            <a:r>
              <a:rPr lang="uk-UA" sz="1600" b="1" dirty="0" smtClean="0"/>
              <a:t> </a:t>
            </a:r>
            <a:r>
              <a:rPr lang="ru-RU" sz="1600" b="1" dirty="0" smtClean="0">
                <a:latin typeface="Times New Roman" pitchFamily="18" charset="0"/>
                <a:cs typeface="Times New Roman" pitchFamily="18" charset="0"/>
              </a:rPr>
              <a:t>План теми</a:t>
            </a:r>
            <a:endParaRPr lang="ru-RU" sz="1600" b="1" dirty="0">
              <a:latin typeface="Times New Roman" pitchFamily="18" charset="0"/>
              <a:cs typeface="Times New Roman" pitchFamily="18" charset="0"/>
            </a:endParaRPr>
          </a:p>
        </p:txBody>
      </p:sp>
      <p:sp>
        <p:nvSpPr>
          <p:cNvPr id="24" name="Овал 23"/>
          <p:cNvSpPr/>
          <p:nvPr/>
        </p:nvSpPr>
        <p:spPr>
          <a:xfrm>
            <a:off x="914400" y="3352800"/>
            <a:ext cx="357190" cy="357190"/>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ru-RU"/>
          </a:p>
        </p:txBody>
      </p:sp>
      <p:sp>
        <p:nvSpPr>
          <p:cNvPr id="28" name="Овал 27"/>
          <p:cNvSpPr/>
          <p:nvPr/>
        </p:nvSpPr>
        <p:spPr>
          <a:xfrm>
            <a:off x="914400" y="4038600"/>
            <a:ext cx="357190" cy="357190"/>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ru-RU"/>
          </a:p>
        </p:txBody>
      </p:sp>
      <p:sp>
        <p:nvSpPr>
          <p:cNvPr id="35" name="Овал 34"/>
          <p:cNvSpPr/>
          <p:nvPr/>
        </p:nvSpPr>
        <p:spPr>
          <a:xfrm>
            <a:off x="914400" y="4724400"/>
            <a:ext cx="357190" cy="357190"/>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ru-RU"/>
          </a:p>
        </p:txBody>
      </p:sp>
      <p:sp>
        <p:nvSpPr>
          <p:cNvPr id="11287" name="TextBox 40"/>
          <p:cNvSpPr txBox="1">
            <a:spLocks noChangeArrowheads="1"/>
          </p:cNvSpPr>
          <p:nvPr/>
        </p:nvSpPr>
        <p:spPr bwMode="auto">
          <a:xfrm>
            <a:off x="990600" y="3352800"/>
            <a:ext cx="214313" cy="276225"/>
          </a:xfrm>
          <a:prstGeom prst="rect">
            <a:avLst/>
          </a:prstGeom>
          <a:noFill/>
          <a:ln w="9525">
            <a:noFill/>
            <a:miter lim="800000"/>
            <a:headEnd/>
            <a:tailEnd/>
          </a:ln>
        </p:spPr>
        <p:txBody>
          <a:bodyPr>
            <a:spAutoFit/>
          </a:bodyPr>
          <a:lstStyle/>
          <a:p>
            <a:r>
              <a:rPr lang="uk-UA" sz="1200">
                <a:latin typeface="Times New Roman" pitchFamily="18" charset="0"/>
                <a:cs typeface="Times New Roman" pitchFamily="18" charset="0"/>
              </a:rPr>
              <a:t>1</a:t>
            </a:r>
            <a:endParaRPr lang="ru-RU" sz="1200">
              <a:latin typeface="Times New Roman" pitchFamily="18" charset="0"/>
              <a:cs typeface="Times New Roman" pitchFamily="18" charset="0"/>
            </a:endParaRPr>
          </a:p>
        </p:txBody>
      </p:sp>
      <p:sp>
        <p:nvSpPr>
          <p:cNvPr id="11288" name="TextBox 41"/>
          <p:cNvSpPr txBox="1">
            <a:spLocks noChangeArrowheads="1"/>
          </p:cNvSpPr>
          <p:nvPr/>
        </p:nvSpPr>
        <p:spPr bwMode="auto">
          <a:xfrm>
            <a:off x="990600" y="4038600"/>
            <a:ext cx="214313" cy="276225"/>
          </a:xfrm>
          <a:prstGeom prst="rect">
            <a:avLst/>
          </a:prstGeom>
          <a:noFill/>
          <a:ln w="9525">
            <a:noFill/>
            <a:miter lim="800000"/>
            <a:headEnd/>
            <a:tailEnd/>
          </a:ln>
        </p:spPr>
        <p:txBody>
          <a:bodyPr>
            <a:spAutoFit/>
          </a:bodyPr>
          <a:lstStyle/>
          <a:p>
            <a:r>
              <a:rPr lang="uk-UA" sz="12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p:txBody>
      </p:sp>
      <p:sp>
        <p:nvSpPr>
          <p:cNvPr id="11289" name="TextBox 58"/>
          <p:cNvSpPr txBox="1">
            <a:spLocks noChangeArrowheads="1"/>
          </p:cNvSpPr>
          <p:nvPr/>
        </p:nvSpPr>
        <p:spPr bwMode="auto">
          <a:xfrm>
            <a:off x="990600" y="4724400"/>
            <a:ext cx="214313" cy="276225"/>
          </a:xfrm>
          <a:prstGeom prst="rect">
            <a:avLst/>
          </a:prstGeom>
          <a:noFill/>
          <a:ln w="9525">
            <a:noFill/>
            <a:miter lim="800000"/>
            <a:headEnd/>
            <a:tailEnd/>
          </a:ln>
        </p:spPr>
        <p:txBody>
          <a:bodyPr>
            <a:spAutoFit/>
          </a:bodyPr>
          <a:lstStyle/>
          <a:p>
            <a:r>
              <a:rPr lang="uk-UA" sz="1200">
                <a:latin typeface="Times New Roman" pitchFamily="18" charset="0"/>
                <a:cs typeface="Times New Roman" pitchFamily="18" charset="0"/>
              </a:rPr>
              <a:t>3</a:t>
            </a:r>
            <a:endParaRPr lang="ru-RU" sz="1200">
              <a:latin typeface="Times New Roman" pitchFamily="18" charset="0"/>
              <a:cs typeface="Times New Roman" pitchFamily="18" charset="0"/>
            </a:endParaRPr>
          </a:p>
        </p:txBody>
      </p:sp>
      <p:sp>
        <p:nvSpPr>
          <p:cNvPr id="17" name="Rectangle 1"/>
          <p:cNvSpPr>
            <a:spLocks noChangeArrowheads="1"/>
          </p:cNvSpPr>
          <p:nvPr/>
        </p:nvSpPr>
        <p:spPr bwMode="auto">
          <a:xfrm>
            <a:off x="4800600" y="609600"/>
            <a:ext cx="40386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uk-UA" sz="1600" b="1" i="1" dirty="0" smtClean="0">
                <a:latin typeface="Times New Roman" pitchFamily="18" charset="0"/>
                <a:ea typeface="Times New Roman" pitchFamily="18" charset="0"/>
                <a:cs typeface="Times New Roman" pitchFamily="18" charset="0"/>
              </a:rPr>
              <a:t>Ніколи не вкладайте гроші в ідею, яку ви не можете пояснити на пальцях.</a:t>
            </a:r>
          </a:p>
          <a:p>
            <a:pPr lvl="0" fontAlgn="base">
              <a:spcBef>
                <a:spcPct val="0"/>
              </a:spcBef>
              <a:spcAft>
                <a:spcPct val="0"/>
              </a:spcAft>
            </a:pPr>
            <a:r>
              <a:rPr lang="uk-UA" sz="1600" i="1" dirty="0" smtClean="0">
                <a:latin typeface="Times New Roman" pitchFamily="18" charset="0"/>
                <a:ea typeface="Times New Roman" pitchFamily="18" charset="0"/>
                <a:cs typeface="Times New Roman" pitchFamily="18" charset="0"/>
              </a:rPr>
              <a:t>ПІТЕР ЛИНЧ </a:t>
            </a:r>
          </a:p>
          <a:p>
            <a:pPr lvl="0" fontAlgn="base">
              <a:spcBef>
                <a:spcPct val="0"/>
              </a:spcBef>
              <a:spcAft>
                <a:spcPct val="0"/>
              </a:spcAft>
            </a:pPr>
            <a:r>
              <a:rPr lang="uk-UA" sz="1600" i="1" dirty="0" smtClean="0">
                <a:latin typeface="Times New Roman" pitchFamily="18" charset="0"/>
                <a:ea typeface="Times New Roman" pitchFamily="18" charset="0"/>
                <a:cs typeface="Times New Roman" pitchFamily="18" charset="0"/>
              </a:rPr>
              <a:t>(відомий американський фінансист, інвестор</a:t>
            </a:r>
            <a:r>
              <a:rPr lang="ru-RU" sz="1600" i="1" dirty="0" smtClean="0">
                <a:latin typeface="Times New Roman" pitchFamily="18" charset="0"/>
                <a:ea typeface="Times New Roman" pitchFamily="18" charset="0"/>
                <a:cs typeface="Times New Roman" pitchFamily="18" charset="0"/>
              </a:rPr>
              <a:t>)</a:t>
            </a:r>
            <a:endParaRPr kumimoji="0" lang="uk-UA"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066800" y="1219200"/>
            <a:ext cx="7848600" cy="54864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uk-UA" sz="2800" b="1" i="1" dirty="0" smtClean="0">
                <a:latin typeface="Times New Roman" pitchFamily="18" charset="0"/>
                <a:cs typeface="Times New Roman" pitchFamily="18" charset="0"/>
              </a:rPr>
              <a:t>7. Фінансовий план</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219200" y="1295400"/>
            <a:ext cx="7543800" cy="5324535"/>
          </a:xfrm>
          <a:prstGeom prst="rect">
            <a:avLst/>
          </a:prstGeom>
          <a:noFill/>
        </p:spPr>
        <p:txBody>
          <a:bodyPr wrap="square" rtlCol="0">
            <a:spAutoFit/>
          </a:bodyPr>
          <a:lstStyle/>
          <a:p>
            <a:pPr indent="457200" algn="just" fontAlgn="base"/>
            <a:r>
              <a:rPr lang="uk-UA" sz="2000" dirty="0" smtClean="0">
                <a:latin typeface="Times New Roman" pitchFamily="18" charset="0"/>
                <a:cs typeface="Times New Roman" pitchFamily="18" charset="0"/>
              </a:rPr>
              <a:t>Зазвичай, у фінансовому плані знаходить своє відображення наступна інформація:</a:t>
            </a:r>
          </a:p>
          <a:p>
            <a:pPr indent="457200" algn="just" fontAlgn="base"/>
            <a:r>
              <a:rPr lang="uk-UA" sz="2000" dirty="0" smtClean="0">
                <a:latin typeface="Times New Roman" pitchFamily="18" charset="0"/>
                <a:cs typeface="Times New Roman" pitchFamily="18" charset="0"/>
              </a:rPr>
              <a:t>- </a:t>
            </a:r>
            <a:r>
              <a:rPr lang="uk-UA" sz="2000" b="1" i="1" dirty="0" smtClean="0">
                <a:latin typeface="Times New Roman" pitchFamily="18" charset="0"/>
                <a:cs typeface="Times New Roman" pitchFamily="18" charset="0"/>
              </a:rPr>
              <a:t>загальний обсяг інвестицій</a:t>
            </a:r>
            <a:r>
              <a:rPr lang="uk-UA" sz="2000" dirty="0" smtClean="0">
                <a:latin typeface="Times New Roman" pitchFamily="18" charset="0"/>
                <a:cs typeface="Times New Roman" pitchFamily="18" charset="0"/>
              </a:rPr>
              <a:t>, необхідних для реалізації бізнес-проекту, джерела формування коштів із визначеними частками у випадку </a:t>
            </a:r>
            <a:r>
              <a:rPr lang="uk-UA" sz="2000" dirty="0" err="1" smtClean="0">
                <a:latin typeface="Times New Roman" pitchFamily="18" charset="0"/>
                <a:cs typeface="Times New Roman" pitchFamily="18" charset="0"/>
              </a:rPr>
              <a:t>співфінансування</a:t>
            </a:r>
            <a:r>
              <a:rPr lang="uk-UA" sz="2000" dirty="0" smtClean="0">
                <a:latin typeface="Times New Roman" pitchFamily="18" charset="0"/>
                <a:cs typeface="Times New Roman" pitchFamily="18" charset="0"/>
              </a:rPr>
              <a:t>;</a:t>
            </a:r>
          </a:p>
          <a:p>
            <a:pPr indent="457200" algn="just" fontAlgn="base"/>
            <a:r>
              <a:rPr lang="uk-UA" sz="2000" b="1" i="1" dirty="0" smtClean="0">
                <a:latin typeface="Times New Roman" pitchFamily="18" charset="0"/>
                <a:cs typeface="Times New Roman" pitchFamily="18" charset="0"/>
              </a:rPr>
              <a:t>- планові доходи </a:t>
            </a:r>
            <a:r>
              <a:rPr lang="uk-UA" sz="2000" dirty="0" smtClean="0">
                <a:latin typeface="Times New Roman" pitchFamily="18" charset="0"/>
                <a:cs typeface="Times New Roman" pitchFamily="18" charset="0"/>
              </a:rPr>
              <a:t>(визначені на основі прогнозних обсягів реалізації) </a:t>
            </a:r>
            <a:r>
              <a:rPr lang="uk-UA" sz="2000" b="1" i="1" dirty="0" smtClean="0">
                <a:latin typeface="Times New Roman" pitchFamily="18" charset="0"/>
                <a:cs typeface="Times New Roman" pitchFamily="18" charset="0"/>
              </a:rPr>
              <a:t>та витрати </a:t>
            </a:r>
            <a:r>
              <a:rPr lang="uk-UA" sz="2000" dirty="0" smtClean="0">
                <a:latin typeface="Times New Roman" pitchFamily="18" charset="0"/>
                <a:cs typeface="Times New Roman" pitchFamily="18" charset="0"/>
              </a:rPr>
              <a:t>(в т.ч. з розбивкою на капітальні (власне інвестиції) та поточні витрати, необхідні для функціонування бізнесу) по періодам реалізації проекту;</a:t>
            </a:r>
          </a:p>
          <a:p>
            <a:pPr indent="457200" algn="just" fontAlgn="base"/>
            <a:r>
              <a:rPr lang="uk-UA" sz="2000" b="1" i="1" dirty="0" smtClean="0">
                <a:latin typeface="Times New Roman" pitchFamily="18" charset="0"/>
                <a:cs typeface="Times New Roman" pitchFamily="18" charset="0"/>
              </a:rPr>
              <a:t>- обґрунтування беззбиткового обсягу виробництва </a:t>
            </a:r>
            <a:r>
              <a:rPr lang="uk-UA" sz="2000" dirty="0" smtClean="0">
                <a:latin typeface="Times New Roman" pitchFamily="18" charset="0"/>
                <a:cs typeface="Times New Roman" pitchFamily="18" charset="0"/>
              </a:rPr>
              <a:t>/ реалізації та порівняння його із плановими показниками доходності;</a:t>
            </a:r>
          </a:p>
          <a:p>
            <a:pPr indent="457200" algn="just" fontAlgn="base"/>
            <a:r>
              <a:rPr lang="uk-UA" sz="2000" b="1" i="1" dirty="0" smtClean="0">
                <a:latin typeface="Times New Roman" pitchFamily="18" charset="0"/>
                <a:cs typeface="Times New Roman" pitchFamily="18" charset="0"/>
              </a:rPr>
              <a:t>- розрахунок показників оцінки ефективності бізнес-проекту </a:t>
            </a:r>
            <a:r>
              <a:rPr lang="uk-UA" sz="2000" dirty="0" smtClean="0">
                <a:latin typeface="Times New Roman" pitchFamily="18" charset="0"/>
                <a:cs typeface="Times New Roman" pitchFamily="18" charset="0"/>
              </a:rPr>
              <a:t>(в т.ч. період окупності, рентабельність інвестицій тощо).</a:t>
            </a:r>
          </a:p>
          <a:p>
            <a:pPr indent="457200" algn="just" fontAlgn="base"/>
            <a:r>
              <a:rPr lang="uk-UA" sz="2000" dirty="0" smtClean="0">
                <a:latin typeface="Times New Roman" pitchFamily="18" charset="0"/>
                <a:cs typeface="Times New Roman" pitchFamily="18" charset="0"/>
              </a:rPr>
              <a:t>Підсумком фінансового плану є висновок щодо ефективності бізнес-проекту, періоду його окупності та основних результатів для ініціаторів проекту, інвесторів та / або кредиторів.</a:t>
            </a:r>
          </a:p>
        </p:txBody>
      </p:sp>
      <p:sp>
        <p:nvSpPr>
          <p:cNvPr id="8" name="Левая фигурная скобка 7"/>
          <p:cNvSpPr/>
          <p:nvPr/>
        </p:nvSpPr>
        <p:spPr>
          <a:xfrm>
            <a:off x="685800" y="1295400"/>
            <a:ext cx="381000" cy="44196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5" name="Стрелка углом 14"/>
          <p:cNvSpPr/>
          <p:nvPr/>
        </p:nvSpPr>
        <p:spPr>
          <a:xfrm rot="10800000" flipH="1">
            <a:off x="381000" y="1066800"/>
            <a:ext cx="304800" cy="25908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ый прямоугольник 5"/>
          <p:cNvSpPr/>
          <p:nvPr/>
        </p:nvSpPr>
        <p:spPr>
          <a:xfrm>
            <a:off x="609600" y="990600"/>
            <a:ext cx="7924800" cy="36576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p:cNvSpPr txBox="1"/>
          <p:nvPr/>
        </p:nvSpPr>
        <p:spPr>
          <a:xfrm>
            <a:off x="838200" y="1066800"/>
            <a:ext cx="7620000" cy="3477875"/>
          </a:xfrm>
          <a:prstGeom prst="rect">
            <a:avLst/>
          </a:prstGeom>
          <a:noFill/>
        </p:spPr>
        <p:txBody>
          <a:bodyPr wrap="square" rtlCol="0">
            <a:spAutoFit/>
          </a:bodyPr>
          <a:lstStyle/>
          <a:p>
            <a:pPr indent="457200" algn="just"/>
            <a:r>
              <a:rPr lang="uk-UA" sz="2000" dirty="0" smtClean="0">
                <a:latin typeface="Times New Roman" pitchFamily="18" charset="0"/>
                <a:cs typeface="Times New Roman" pitchFamily="18" charset="0"/>
              </a:rPr>
              <a:t>Будь-яка бізнес-діяльність нерозривно пов’язана із ризиком. Відтак, перш ніж розпочинати діяльність, варто ідентифікувати та оцінити існуючі ризики. Даний розділ є також важливим для інвестора, оскільки детальний опис потенційних ризиків свідчить про обізнаність ініціатора проекту зі сферою його реалізації, а отже, свідчить на користь його спроможності до втілення бізнес-ідеї у життя. </a:t>
            </a:r>
          </a:p>
          <a:p>
            <a:pPr indent="457200" algn="just"/>
            <a:r>
              <a:rPr lang="uk-UA" sz="2000" dirty="0" smtClean="0">
                <a:latin typeface="Times New Roman" pitchFamily="18" charset="0"/>
                <a:cs typeface="Times New Roman" pitchFamily="18" charset="0"/>
              </a:rPr>
              <a:t>При оцінюванні ризиків доцільно використати попередньо зібрану інформацію щодо стану та тенденцій зміни факторів зовнішнього середовища, діяльності конкурентів, можливостей реалізації форс-мажорних обставин.</a:t>
            </a:r>
            <a:endParaRPr lang="uk-UA" dirty="0"/>
          </a:p>
        </p:txBody>
      </p:sp>
      <p:sp>
        <p:nvSpPr>
          <p:cNvPr id="14" name="Заголовок 1"/>
          <p:cNvSpPr txBox="1">
            <a:spLocks/>
          </p:cNvSpPr>
          <p:nvPr/>
        </p:nvSpPr>
        <p:spPr>
          <a:xfrm>
            <a:off x="457200" y="457200"/>
            <a:ext cx="8686800" cy="838200"/>
          </a:xfrm>
          <a:prstGeom prst="rect">
            <a:avLst/>
          </a:prstGeom>
        </p:spPr>
        <p:txBody>
          <a:bodyPr vert="horz" anchor="t">
            <a:normAutofit/>
          </a:bodyPr>
          <a:lstStyle/>
          <a:p>
            <a:pPr>
              <a:spcBef>
                <a:spcPct val="0"/>
              </a:spcBef>
            </a:pPr>
            <a:r>
              <a:rPr lang="ru-RU" sz="2800" b="1" i="1" cap="all" dirty="0" smtClean="0">
                <a:effectLst>
                  <a:reflection blurRad="12700" stA="48000" endA="300" endPos="55000" dir="5400000" sy="-90000" algn="bl" rotWithShape="0"/>
                </a:effectLst>
                <a:latin typeface="Times New Roman" pitchFamily="18" charset="0"/>
                <a:ea typeface="+mj-ea"/>
                <a:cs typeface="Times New Roman" pitchFamily="18" charset="0"/>
              </a:rPr>
              <a:t>8. </a:t>
            </a:r>
            <a:r>
              <a:rPr lang="uk-UA" sz="2800" b="1" i="1" cap="all" dirty="0" smtClean="0">
                <a:effectLst>
                  <a:reflection blurRad="12700" stA="48000" endA="300" endPos="55000" dir="5400000" sy="-90000" algn="bl" rotWithShape="0"/>
                </a:effectLst>
                <a:latin typeface="Times New Roman" pitchFamily="18" charset="0"/>
                <a:ea typeface="+mj-ea"/>
                <a:cs typeface="Times New Roman" pitchFamily="18" charset="0"/>
              </a:rPr>
              <a:t>Оцінювання та страхування ризиків</a:t>
            </a:r>
            <a:r>
              <a:rPr lang="ru-RU" sz="2800" b="1" i="1" cap="all" dirty="0" smtClean="0">
                <a:effectLst>
                  <a:reflection blurRad="12700" stA="48000" endA="300" endPos="55000" dir="5400000" sy="-90000" algn="bl" rotWithShape="0"/>
                </a:effectLst>
                <a:latin typeface="Times New Roman" pitchFamily="18" charset="0"/>
                <a:ea typeface="+mj-ea"/>
                <a:cs typeface="Times New Roman" pitchFamily="18" charset="0"/>
              </a:rPr>
              <a:t>:</a:t>
            </a:r>
            <a:endParaRPr kumimoji="0" lang="ru-RU" sz="2800" b="1" i="1" u="none" strike="noStrike" kern="1200" cap="all" spc="0" normalizeH="0" baseline="0" noProof="0" dirty="0">
              <a:ln>
                <a:noFill/>
              </a:ln>
              <a:effectLst>
                <a:reflection blurRad="12700" stA="48000" endA="300" endPos="55000" dir="5400000" sy="-90000" algn="bl" rotWithShape="0"/>
              </a:effectLst>
              <a:uLnTx/>
              <a:uFillTx/>
              <a:latin typeface="Times New Roman" pitchFamily="18" charset="0"/>
              <a:ea typeface="+mj-ea"/>
              <a:cs typeface="Times New Roman" pitchFamily="18" charset="0"/>
            </a:endParaRPr>
          </a:p>
        </p:txBody>
      </p:sp>
      <p:graphicFrame>
        <p:nvGraphicFramePr>
          <p:cNvPr id="16" name="Таблица 15"/>
          <p:cNvGraphicFramePr>
            <a:graphicFrameLocks noGrp="1"/>
          </p:cNvGraphicFramePr>
          <p:nvPr/>
        </p:nvGraphicFramePr>
        <p:xfrm>
          <a:off x="533400" y="4724400"/>
          <a:ext cx="8001000" cy="1962912"/>
        </p:xfrm>
        <a:graphic>
          <a:graphicData uri="http://schemas.openxmlformats.org/drawingml/2006/table">
            <a:tbl>
              <a:tblPr/>
              <a:tblGrid>
                <a:gridCol w="2387663"/>
                <a:gridCol w="5613337"/>
              </a:tblGrid>
              <a:tr h="247215">
                <a:tc>
                  <a:txBody>
                    <a:bodyPr/>
                    <a:lstStyle/>
                    <a:p>
                      <a:pPr algn="ctr">
                        <a:lnSpc>
                          <a:spcPct val="115000"/>
                        </a:lnSpc>
                        <a:spcAft>
                          <a:spcPts val="0"/>
                        </a:spcAft>
                      </a:pPr>
                      <a:r>
                        <a:rPr lang="uk-UA" sz="1600" b="1" spc="-15" dirty="0">
                          <a:latin typeface="Times New Roman"/>
                          <a:ea typeface="Times New Roman"/>
                          <a:cs typeface="Times New Roman"/>
                        </a:rPr>
                        <a:t>Види ризиків</a:t>
                      </a:r>
                      <a:endParaRPr lang="ru-RU" sz="1600" dirty="0">
                        <a:latin typeface="Calibri"/>
                        <a:ea typeface="Times New Roman"/>
                        <a:cs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uk-UA" sz="1600" b="1" spc="-5">
                          <a:latin typeface="Times New Roman"/>
                          <a:ea typeface="Times New Roman"/>
                          <a:cs typeface="Times New Roman"/>
                        </a:rPr>
                        <a:t>Заходи зменшення впливу ризиків</a:t>
                      </a:r>
                      <a:endParaRPr lang="ru-RU" sz="1600">
                        <a:latin typeface="Calibri"/>
                        <a:ea typeface="Times New Roman"/>
                        <a:cs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236073">
                <a:tc>
                  <a:txBody>
                    <a:bodyPr/>
                    <a:lstStyle/>
                    <a:p>
                      <a:pPr>
                        <a:lnSpc>
                          <a:spcPct val="115000"/>
                        </a:lnSpc>
                        <a:spcAft>
                          <a:spcPts val="0"/>
                        </a:spcAft>
                      </a:pPr>
                      <a:r>
                        <a:rPr lang="uk-UA" sz="1600">
                          <a:latin typeface="Times New Roman"/>
                          <a:ea typeface="Times New Roman"/>
                          <a:cs typeface="Times New Roman"/>
                        </a:rPr>
                        <a:t>1. Ризик псування майна внаслідок крадіжки, пожежі тощо</a:t>
                      </a:r>
                      <a:endParaRPr lang="ru-RU" sz="1600">
                        <a:latin typeface="Calibri"/>
                        <a:ea typeface="Times New Roman"/>
                        <a:cs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a:latin typeface="Times New Roman"/>
                          <a:ea typeface="Times New Roman"/>
                          <a:cs typeface="Times New Roman"/>
                        </a:rPr>
                        <a:t>1.1. Укладання страхового полісу з відшкодуванням вартості майна</a:t>
                      </a:r>
                      <a:endParaRPr lang="ru-RU" sz="1600">
                        <a:latin typeface="Calibri"/>
                        <a:ea typeface="Times New Roman"/>
                        <a:cs typeface="Times New Roman"/>
                      </a:endParaRPr>
                    </a:p>
                    <a:p>
                      <a:pPr>
                        <a:lnSpc>
                          <a:spcPct val="115000"/>
                        </a:lnSpc>
                        <a:spcAft>
                          <a:spcPts val="0"/>
                        </a:spcAft>
                      </a:pPr>
                      <a:r>
                        <a:rPr lang="uk-UA" sz="1600" spc="-10">
                          <a:latin typeface="Times New Roman"/>
                          <a:ea typeface="Times New Roman"/>
                          <a:cs typeface="Times New Roman"/>
                        </a:rPr>
                        <a:t>1.2. Формування служби охорони на підприємстві</a:t>
                      </a:r>
                      <a:endParaRPr lang="ru-RU" sz="1600">
                        <a:latin typeface="Calibri"/>
                        <a:ea typeface="Times New Roman"/>
                        <a:cs typeface="Times New Roman"/>
                      </a:endParaRPr>
                    </a:p>
                    <a:p>
                      <a:pPr>
                        <a:lnSpc>
                          <a:spcPct val="115000"/>
                        </a:lnSpc>
                        <a:spcAft>
                          <a:spcPts val="0"/>
                        </a:spcAft>
                      </a:pPr>
                      <a:r>
                        <a:rPr lang="uk-UA" sz="1600">
                          <a:latin typeface="Times New Roman"/>
                          <a:ea typeface="Times New Roman"/>
                          <a:cs typeface="Times New Roman"/>
                        </a:rPr>
                        <a:t>1.3. Дотримання правил пожежної безпеки та забезпечення наявності засобів пожежогасіння</a:t>
                      </a:r>
                      <a:endParaRPr lang="ru-RU" sz="1600">
                        <a:latin typeface="Calibri"/>
                        <a:ea typeface="Times New Roman"/>
                        <a:cs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7215">
                <a:tc>
                  <a:txBody>
                    <a:bodyPr/>
                    <a:lstStyle/>
                    <a:p>
                      <a:pPr>
                        <a:lnSpc>
                          <a:spcPct val="115000"/>
                        </a:lnSpc>
                        <a:spcAft>
                          <a:spcPts val="0"/>
                        </a:spcAft>
                      </a:pPr>
                      <a:r>
                        <a:rPr lang="uk-UA" sz="1600">
                          <a:latin typeface="Times New Roman"/>
                          <a:ea typeface="Times New Roman"/>
                          <a:cs typeface="Times New Roman"/>
                        </a:rPr>
                        <a:t>2. …..</a:t>
                      </a:r>
                      <a:endParaRPr lang="ru-RU" sz="1600">
                        <a:latin typeface="Calibri"/>
                        <a:ea typeface="Times New Roman"/>
                        <a:cs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dirty="0">
                          <a:latin typeface="Times New Roman"/>
                          <a:ea typeface="Times New Roman"/>
                          <a:cs typeface="Times New Roman"/>
                        </a:rPr>
                        <a:t>2.1. ….</a:t>
                      </a:r>
                      <a:endParaRPr lang="ru-RU" sz="1600" dirty="0">
                        <a:latin typeface="Calibri"/>
                        <a:ea typeface="Times New Roman"/>
                        <a:cs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p:cNvSpPr txBox="1">
            <a:spLocks noChangeArrowheads="1"/>
          </p:cNvSpPr>
          <p:nvPr/>
        </p:nvSpPr>
        <p:spPr bwMode="auto">
          <a:xfrm>
            <a:off x="304800" y="228600"/>
            <a:ext cx="5257800" cy="457200"/>
          </a:xfrm>
          <a:prstGeom prst="rect">
            <a:avLst/>
          </a:prstGeom>
          <a:solidFill>
            <a:schemeClr val="accent3">
              <a:lumMod val="40000"/>
              <a:lumOff val="60000"/>
            </a:schemeClr>
          </a:solidFill>
          <a:ln>
            <a:headEnd/>
            <a:tailEnd/>
          </a:ln>
        </p:spPr>
        <p:style>
          <a:lnRef idx="2">
            <a:schemeClr val="accent2"/>
          </a:lnRef>
          <a:fillRef idx="1">
            <a:schemeClr val="lt1"/>
          </a:fillRef>
          <a:effectRef idx="0">
            <a:schemeClr val="accent2"/>
          </a:effectRef>
          <a:fontRef idx="minor">
            <a:schemeClr val="dk1"/>
          </a:fontRef>
        </p:style>
        <p:txBody>
          <a:bodyPr/>
          <a:lstStyle/>
          <a:p>
            <a:pPr lvl="0" algn="just" fontAlgn="base">
              <a:spcBef>
                <a:spcPct val="0"/>
              </a:spcBef>
              <a:spcAft>
                <a:spcPct val="0"/>
              </a:spcAft>
            </a:pPr>
            <a:r>
              <a:rPr lang="uk-UA" sz="2400" b="1" i="1" dirty="0" smtClean="0">
                <a:latin typeface="Times New Roman" pitchFamily="18" charset="0"/>
                <a:ea typeface="Times New Roman" pitchFamily="18" charset="0"/>
                <a:cs typeface="Times New Roman" pitchFamily="18" charset="0"/>
              </a:rPr>
              <a:t>Логіка розробки бізнес-плану</a:t>
            </a:r>
            <a:endParaRPr lang="uk-UA" sz="2400" i="1" dirty="0" smtClean="0">
              <a:latin typeface="Times New Roman" pitchFamily="18" charset="0"/>
              <a:cs typeface="Times New Roman" pitchFamily="18" charset="0"/>
            </a:endParaRPr>
          </a:p>
        </p:txBody>
      </p:sp>
      <p:graphicFrame>
        <p:nvGraphicFramePr>
          <p:cNvPr id="7" name="Таблица 6"/>
          <p:cNvGraphicFramePr>
            <a:graphicFrameLocks noGrp="1"/>
          </p:cNvGraphicFramePr>
          <p:nvPr/>
        </p:nvGraphicFramePr>
        <p:xfrm>
          <a:off x="304800" y="990600"/>
          <a:ext cx="8610600" cy="5501642"/>
        </p:xfrm>
        <a:graphic>
          <a:graphicData uri="http://schemas.openxmlformats.org/drawingml/2006/table">
            <a:tbl>
              <a:tblPr/>
              <a:tblGrid>
                <a:gridCol w="6781800"/>
                <a:gridCol w="1828800"/>
              </a:tblGrid>
              <a:tr h="457200">
                <a:tc>
                  <a:txBody>
                    <a:bodyPr/>
                    <a:lstStyle/>
                    <a:p>
                      <a:pPr algn="just">
                        <a:lnSpc>
                          <a:spcPct val="100000"/>
                        </a:lnSpc>
                        <a:spcAft>
                          <a:spcPts val="0"/>
                        </a:spcAft>
                      </a:pPr>
                      <a:r>
                        <a:rPr lang="uk-UA" sz="1600" dirty="0">
                          <a:latin typeface="Times New Roman"/>
                          <a:ea typeface="Calibri"/>
                          <a:cs typeface="Times New Roman"/>
                        </a:rPr>
                        <a:t>1. Збір і аналіз інформації про продукцію (послуги) суб’єкта бізнесу </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a:latin typeface="Times New Roman"/>
                          <a:ea typeface="Calibri"/>
                          <a:cs typeface="Times New Roman"/>
                        </a:rPr>
                        <a:t>Опис продукції (послуги)</a:t>
                      </a:r>
                      <a:endParaRPr lang="ru-RU" sz="160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228600">
                <a:tc>
                  <a:txBody>
                    <a:bodyPr/>
                    <a:lstStyle/>
                    <a:p>
                      <a:pPr algn="just">
                        <a:lnSpc>
                          <a:spcPct val="100000"/>
                        </a:lnSpc>
                        <a:spcAft>
                          <a:spcPts val="0"/>
                        </a:spcAft>
                      </a:pPr>
                      <a:r>
                        <a:rPr lang="uk-UA" sz="1600" dirty="0">
                          <a:latin typeface="Times New Roman"/>
                          <a:ea typeface="Calibri"/>
                          <a:cs typeface="Times New Roman"/>
                        </a:rPr>
                        <a:t>2. Збір і аналіз інформації з ринку збуту</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a:latin typeface="Times New Roman"/>
                          <a:ea typeface="Calibri"/>
                          <a:cs typeface="Times New Roman"/>
                        </a:rPr>
                        <a:t>Маркетинг-план</a:t>
                      </a:r>
                      <a:endParaRPr lang="ru-RU" sz="160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457200">
                <a:tc>
                  <a:txBody>
                    <a:bodyPr/>
                    <a:lstStyle/>
                    <a:p>
                      <a:pPr algn="just">
                        <a:lnSpc>
                          <a:spcPct val="100000"/>
                        </a:lnSpc>
                        <a:spcAft>
                          <a:spcPts val="0"/>
                        </a:spcAft>
                      </a:pPr>
                      <a:r>
                        <a:rPr lang="uk-UA" sz="1600" dirty="0">
                          <a:latin typeface="Times New Roman"/>
                          <a:ea typeface="Calibri"/>
                          <a:cs typeface="Times New Roman"/>
                        </a:rPr>
                        <a:t>3. Аналіз стану і можливостей суб’єкта бізнесу, а також привабливості галузі</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a:latin typeface="Times New Roman"/>
                          <a:ea typeface="Calibri"/>
                          <a:cs typeface="Times New Roman"/>
                        </a:rPr>
                        <a:t>Опис суб’єкта бізнесу і галузі</a:t>
                      </a:r>
                      <a:endParaRPr lang="ru-RU" sz="160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579122">
                <a:tc>
                  <a:txBody>
                    <a:bodyPr/>
                    <a:lstStyle/>
                    <a:p>
                      <a:pPr algn="just">
                        <a:lnSpc>
                          <a:spcPct val="100000"/>
                        </a:lnSpc>
                        <a:spcAft>
                          <a:spcPts val="0"/>
                        </a:spcAft>
                      </a:pPr>
                      <a:r>
                        <a:rPr lang="uk-UA" sz="1600" dirty="0">
                          <a:latin typeface="Times New Roman"/>
                          <a:ea typeface="Calibri"/>
                          <a:cs typeface="Times New Roman"/>
                        </a:rPr>
                        <a:t>4. Визначення потреби і джерел забезпечення суб’єкта бізнесу необхідним ресурсним забезпеченням (основні засоби, оборотні активи, персонал ін.)</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a:latin typeface="Times New Roman"/>
                          <a:ea typeface="Calibri"/>
                          <a:cs typeface="Times New Roman"/>
                        </a:rPr>
                        <a:t>Виробничий план</a:t>
                      </a:r>
                      <a:endParaRPr lang="ru-RU" sz="160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731522">
                <a:tc>
                  <a:txBody>
                    <a:bodyPr/>
                    <a:lstStyle/>
                    <a:p>
                      <a:pPr algn="just">
                        <a:lnSpc>
                          <a:spcPct val="100000"/>
                        </a:lnSpc>
                        <a:spcAft>
                          <a:spcPts val="0"/>
                        </a:spcAft>
                      </a:pPr>
                      <a:r>
                        <a:rPr lang="uk-UA" sz="1600" dirty="0">
                          <a:latin typeface="Times New Roman"/>
                          <a:ea typeface="Calibri"/>
                          <a:cs typeface="Times New Roman"/>
                        </a:rPr>
                        <a:t>5. Розрахунок потрібного капіталу і джерел фінансування (щомісячні/щоквартальні звіти про прибутки і збитки; звіти про рух коштів; прогнозні баланси; нараховані податки; фінансові результати)</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a:latin typeface="Times New Roman"/>
                          <a:ea typeface="Calibri"/>
                          <a:cs typeface="Times New Roman"/>
                        </a:rPr>
                        <a:t>Фінансовий план</a:t>
                      </a:r>
                      <a:endParaRPr lang="ru-RU" sz="160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914400">
                <a:tc>
                  <a:txBody>
                    <a:bodyPr/>
                    <a:lstStyle/>
                    <a:p>
                      <a:pPr algn="just">
                        <a:lnSpc>
                          <a:spcPct val="100000"/>
                        </a:lnSpc>
                        <a:spcAft>
                          <a:spcPts val="0"/>
                        </a:spcAft>
                      </a:pPr>
                      <a:r>
                        <a:rPr lang="uk-UA" sz="1600" dirty="0">
                          <a:latin typeface="Times New Roman"/>
                          <a:ea typeface="Calibri"/>
                          <a:cs typeface="Times New Roman"/>
                        </a:rPr>
                        <a:t>6. Визначення загальної суми інвестицій по проекту, розрахунок їх ефективності (термін окупності; індекс прибутковості; внутрішня норма рентабельності; чистий приведений дохід; аналіз чутливості проекту)</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a:latin typeface="Times New Roman"/>
                          <a:ea typeface="Calibri"/>
                          <a:cs typeface="Times New Roman"/>
                        </a:rPr>
                        <a:t>Фінансові потреби та повернення інвестицій</a:t>
                      </a:r>
                      <a:endParaRPr lang="ru-RU" sz="160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594358">
                <a:tc>
                  <a:txBody>
                    <a:bodyPr/>
                    <a:lstStyle/>
                    <a:p>
                      <a:pPr algn="just">
                        <a:lnSpc>
                          <a:spcPct val="100000"/>
                        </a:lnSpc>
                        <a:spcAft>
                          <a:spcPts val="0"/>
                        </a:spcAft>
                      </a:pPr>
                      <a:r>
                        <a:rPr lang="uk-UA" sz="1600" dirty="0">
                          <a:latin typeface="Times New Roman"/>
                          <a:ea typeface="Calibri"/>
                          <a:cs typeface="Times New Roman"/>
                        </a:rPr>
                        <a:t>7. Розробка організаційної структури управління, правового забезпечення та календарного плану-графіку реалізації проекту</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a:latin typeface="Times New Roman"/>
                          <a:ea typeface="Calibri"/>
                          <a:cs typeface="Times New Roman"/>
                        </a:rPr>
                        <a:t>Організаційний план</a:t>
                      </a:r>
                      <a:endParaRPr lang="ru-RU" sz="160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457200">
                <a:tc>
                  <a:txBody>
                    <a:bodyPr/>
                    <a:lstStyle/>
                    <a:p>
                      <a:pPr algn="just">
                        <a:lnSpc>
                          <a:spcPct val="100000"/>
                        </a:lnSpc>
                        <a:spcAft>
                          <a:spcPts val="0"/>
                        </a:spcAft>
                      </a:pPr>
                      <a:r>
                        <a:rPr lang="uk-UA" sz="1600" dirty="0">
                          <a:latin typeface="Times New Roman"/>
                          <a:ea typeface="Calibri"/>
                          <a:cs typeface="Times New Roman"/>
                        </a:rPr>
                        <a:t>8. Передбачення ускладнень і ризиків, розробка заходів з їх усунення чи мінімізації</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a:latin typeface="Times New Roman"/>
                          <a:ea typeface="Calibri"/>
                          <a:cs typeface="Times New Roman"/>
                        </a:rPr>
                        <a:t>Ризики та гарантії</a:t>
                      </a:r>
                      <a:endParaRPr lang="ru-RU" sz="160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228600">
                <a:tc>
                  <a:txBody>
                    <a:bodyPr/>
                    <a:lstStyle/>
                    <a:p>
                      <a:pPr algn="just">
                        <a:lnSpc>
                          <a:spcPct val="100000"/>
                        </a:lnSpc>
                        <a:spcAft>
                          <a:spcPts val="0"/>
                        </a:spcAft>
                      </a:pPr>
                      <a:r>
                        <a:rPr lang="uk-UA" sz="1600" dirty="0">
                          <a:latin typeface="Times New Roman"/>
                          <a:ea typeface="Calibri"/>
                          <a:cs typeface="Times New Roman"/>
                        </a:rPr>
                        <a:t>9. Підбір додаткових матеріалів і складання додатків</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a:latin typeface="Times New Roman"/>
                          <a:ea typeface="Calibri"/>
                          <a:cs typeface="Times New Roman"/>
                        </a:rPr>
                        <a:t>Додатки</a:t>
                      </a:r>
                      <a:endParaRPr lang="ru-RU" sz="160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182880">
                <a:tc>
                  <a:txBody>
                    <a:bodyPr/>
                    <a:lstStyle/>
                    <a:p>
                      <a:pPr algn="just">
                        <a:lnSpc>
                          <a:spcPct val="100000"/>
                        </a:lnSpc>
                        <a:spcAft>
                          <a:spcPts val="0"/>
                        </a:spcAft>
                      </a:pPr>
                      <a:r>
                        <a:rPr lang="uk-UA" sz="1600" dirty="0">
                          <a:latin typeface="Times New Roman"/>
                          <a:ea typeface="Calibri"/>
                          <a:cs typeface="Times New Roman"/>
                        </a:rPr>
                        <a:t>10. Складання стислого змісту про суть, обсяги та результати проекту</a:t>
                      </a:r>
                      <a:endParaRPr lang="ru-RU" sz="1600" dirty="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dirty="0">
                          <a:latin typeface="Times New Roman"/>
                          <a:ea typeface="Calibri"/>
                          <a:cs typeface="Times New Roman"/>
                        </a:rPr>
                        <a:t>Резюме</a:t>
                      </a:r>
                      <a:endParaRPr lang="ru-RU" sz="1600" dirty="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228600">
                <a:tc>
                  <a:txBody>
                    <a:bodyPr/>
                    <a:lstStyle/>
                    <a:p>
                      <a:pPr algn="just">
                        <a:lnSpc>
                          <a:spcPct val="100000"/>
                        </a:lnSpc>
                        <a:spcAft>
                          <a:spcPts val="0"/>
                        </a:spcAft>
                      </a:pPr>
                      <a:r>
                        <a:rPr lang="uk-UA" sz="1600">
                          <a:latin typeface="Times New Roman"/>
                          <a:ea typeface="Calibri"/>
                          <a:cs typeface="Times New Roman"/>
                        </a:rPr>
                        <a:t>11. Складання анотації на проект</a:t>
                      </a:r>
                      <a:endParaRPr lang="ru-RU" sz="160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dirty="0">
                          <a:latin typeface="Times New Roman"/>
                          <a:ea typeface="Calibri"/>
                          <a:cs typeface="Times New Roman"/>
                        </a:rPr>
                        <a:t>Анотація</a:t>
                      </a:r>
                      <a:endParaRPr lang="ru-RU" sz="1600" dirty="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228600">
                <a:tc>
                  <a:txBody>
                    <a:bodyPr/>
                    <a:lstStyle/>
                    <a:p>
                      <a:pPr algn="just">
                        <a:lnSpc>
                          <a:spcPct val="100000"/>
                        </a:lnSpc>
                        <a:spcAft>
                          <a:spcPts val="0"/>
                        </a:spcAft>
                      </a:pPr>
                      <a:r>
                        <a:rPr lang="uk-UA" sz="1600">
                          <a:latin typeface="Times New Roman"/>
                          <a:ea typeface="Calibri"/>
                          <a:cs typeface="Times New Roman"/>
                        </a:rPr>
                        <a:t>12. Оформлення титульного аркуша</a:t>
                      </a:r>
                      <a:endParaRPr lang="ru-RU" sz="1600">
                        <a:latin typeface="Calibri"/>
                        <a:ea typeface="Times New Roman"/>
                        <a:cs typeface="Times New Roman"/>
                      </a:endParaRPr>
                    </a:p>
                  </a:txBody>
                  <a:tcPr marL="50970" marR="50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uk-UA" sz="1600" dirty="0">
                          <a:latin typeface="Times New Roman"/>
                          <a:ea typeface="Calibri"/>
                          <a:cs typeface="Times New Roman"/>
                        </a:rPr>
                        <a:t>Титульний аркуш</a:t>
                      </a:r>
                      <a:endParaRPr lang="ru-RU" sz="1600" dirty="0">
                        <a:latin typeface="Calibri"/>
                        <a:ea typeface="Times New Roman"/>
                        <a:cs typeface="Times New Roman"/>
                      </a:endParaRPr>
                    </a:p>
                  </a:txBody>
                  <a:tcPr marL="50970" marR="509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214438" y="6500813"/>
            <a:ext cx="7407275" cy="357187"/>
          </a:xfrm>
        </p:spPr>
        <p:txBody>
          <a:bodyPr>
            <a:normAutofit/>
          </a:bodyPr>
          <a:lstStyle/>
          <a:p>
            <a:pPr algn="ctr">
              <a:spcBef>
                <a:spcPts val="0"/>
              </a:spcBef>
              <a:defRPr/>
            </a:pPr>
            <a:r>
              <a:rPr lang="uk-UA" sz="1600" i="1" dirty="0" smtClean="0">
                <a:latin typeface="Times New Roman" pitchFamily="18" charset="0"/>
                <a:cs typeface="Times New Roman" pitchFamily="18" charset="0"/>
              </a:rPr>
              <a:t>Рис. 2. </a:t>
            </a:r>
            <a:r>
              <a:rPr lang="uk-UA" sz="1600" b="1" dirty="0" smtClean="0">
                <a:latin typeface="Times New Roman" pitchFamily="18" charset="0"/>
                <a:cs typeface="Times New Roman" pitchFamily="18" charset="0"/>
              </a:rPr>
              <a:t>Принципи, яких слід дотримуватися при розробці бізнес-плану</a:t>
            </a:r>
            <a:endParaRPr lang="uk-UA" sz="1600" b="1" dirty="0">
              <a:latin typeface="Times New Roman" pitchFamily="18" charset="0"/>
              <a:cs typeface="Times New Roman" pitchFamily="18" charset="0"/>
            </a:endParaRPr>
          </a:p>
        </p:txBody>
      </p:sp>
      <p:sp>
        <p:nvSpPr>
          <p:cNvPr id="24632" name="Text Box 56"/>
          <p:cNvSpPr txBox="1">
            <a:spLocks noChangeArrowheads="1"/>
          </p:cNvSpPr>
          <p:nvPr/>
        </p:nvSpPr>
        <p:spPr bwMode="auto">
          <a:xfrm>
            <a:off x="457200" y="228600"/>
            <a:ext cx="2132014" cy="4572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defRPr/>
            </a:pPr>
            <a:r>
              <a:rPr lang="uk-UA" b="1" i="1" dirty="0" smtClean="0">
                <a:solidFill>
                  <a:srgbClr val="000000"/>
                </a:solidFill>
                <a:latin typeface="Times New Roman" pitchFamily="18" charset="0"/>
                <a:cs typeface="Times New Roman" pitchFamily="18" charset="0"/>
              </a:rPr>
              <a:t>Адекватність</a:t>
            </a:r>
            <a:endParaRPr lang="ru-RU" dirty="0">
              <a:solidFill>
                <a:schemeClr val="tx1"/>
              </a:solidFill>
              <a:latin typeface="Arial" charset="0"/>
            </a:endParaRPr>
          </a:p>
        </p:txBody>
      </p:sp>
      <p:sp>
        <p:nvSpPr>
          <p:cNvPr id="24633" name="AutoShape 57"/>
          <p:cNvSpPr>
            <a:spLocks noChangeArrowheads="1"/>
          </p:cNvSpPr>
          <p:nvPr/>
        </p:nvSpPr>
        <p:spPr bwMode="auto">
          <a:xfrm>
            <a:off x="2971800" y="214313"/>
            <a:ext cx="5943600" cy="547687"/>
          </a:xfrm>
          <a:prstGeom prst="flowChartAlternateProcess">
            <a:avLst/>
          </a:prstGeom>
          <a:solidFill>
            <a:schemeClr val="accent2">
              <a:lumMod val="20000"/>
              <a:lumOff val="80000"/>
            </a:schemeClr>
          </a:solidFill>
          <a:ln w="9525">
            <a:solidFill>
              <a:srgbClr val="000000"/>
            </a:solidFill>
            <a:miter lim="800000"/>
            <a:headEnd/>
            <a:tailEnd/>
          </a:ln>
        </p:spPr>
        <p:txBody>
          <a:bodyPr/>
          <a:lstStyle/>
          <a:p>
            <a:pPr>
              <a:defRPr/>
            </a:pPr>
            <a:endParaRPr lang="ru-RU" dirty="0">
              <a:latin typeface="Arial" pitchFamily="34" charset="0"/>
            </a:endParaRPr>
          </a:p>
        </p:txBody>
      </p:sp>
      <p:sp>
        <p:nvSpPr>
          <p:cNvPr id="24634" name="Text Box 58"/>
          <p:cNvSpPr txBox="1">
            <a:spLocks noChangeArrowheads="1"/>
          </p:cNvSpPr>
          <p:nvPr/>
        </p:nvSpPr>
        <p:spPr bwMode="auto">
          <a:xfrm>
            <a:off x="457200" y="838200"/>
            <a:ext cx="2117727" cy="6858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b="1" i="1" dirty="0" smtClean="0">
                <a:solidFill>
                  <a:srgbClr val="000000"/>
                </a:solidFill>
                <a:latin typeface="Times New Roman" pitchFamily="18" charset="0"/>
                <a:cs typeface="Times New Roman" pitchFamily="18" charset="0"/>
              </a:rPr>
              <a:t>Цільовий характер </a:t>
            </a:r>
            <a:endParaRPr lang="ru-RU" dirty="0">
              <a:solidFill>
                <a:schemeClr val="tx1"/>
              </a:solidFill>
              <a:latin typeface="Arial" charset="0"/>
            </a:endParaRPr>
          </a:p>
        </p:txBody>
      </p:sp>
      <p:sp>
        <p:nvSpPr>
          <p:cNvPr id="24635" name="AutoShape 59"/>
          <p:cNvSpPr>
            <a:spLocks noChangeArrowheads="1"/>
          </p:cNvSpPr>
          <p:nvPr/>
        </p:nvSpPr>
        <p:spPr bwMode="auto">
          <a:xfrm>
            <a:off x="2971800" y="838200"/>
            <a:ext cx="5943600" cy="609600"/>
          </a:xfrm>
          <a:prstGeom prst="flowChartAlternateProcess">
            <a:avLst/>
          </a:prstGeom>
          <a:solidFill>
            <a:schemeClr val="accent2">
              <a:lumMod val="20000"/>
              <a:lumOff val="80000"/>
            </a:schemeClr>
          </a:solidFill>
          <a:ln w="9525">
            <a:solidFill>
              <a:srgbClr val="000000"/>
            </a:solidFill>
            <a:miter lim="800000"/>
            <a:headEnd/>
            <a:tailEnd/>
          </a:ln>
        </p:spPr>
        <p:txBody>
          <a:bodyPr/>
          <a:lstStyle/>
          <a:p>
            <a:pPr indent="215900" algn="just">
              <a:buClr>
                <a:srgbClr val="000000"/>
              </a:buClr>
              <a:defRPr/>
            </a:pPr>
            <a:r>
              <a:rPr lang="uk-UA" sz="1400" dirty="0" smtClean="0">
                <a:latin typeface="Times New Roman" pitchFamily="18" charset="0"/>
                <a:cs typeface="Times New Roman" pitchFamily="18" charset="0"/>
              </a:rPr>
              <a:t>розрахунки, проведені при бізнес-плануванні, мають відповідати основній цілі, поставленій при розробці цього планового документа </a:t>
            </a:r>
            <a:endParaRPr lang="uk-UA" sz="1400" dirty="0"/>
          </a:p>
        </p:txBody>
      </p:sp>
      <p:sp>
        <p:nvSpPr>
          <p:cNvPr id="24636" name="Text Box 60"/>
          <p:cNvSpPr txBox="1">
            <a:spLocks noChangeArrowheads="1"/>
          </p:cNvSpPr>
          <p:nvPr/>
        </p:nvSpPr>
        <p:spPr bwMode="auto">
          <a:xfrm>
            <a:off x="457200" y="1905000"/>
            <a:ext cx="2119314" cy="4572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b="1" i="1" dirty="0" smtClean="0">
                <a:solidFill>
                  <a:srgbClr val="000000"/>
                </a:solidFill>
                <a:latin typeface="Times New Roman" pitchFamily="18" charset="0"/>
                <a:cs typeface="Times New Roman" pitchFamily="18" charset="0"/>
              </a:rPr>
              <a:t>Постійність</a:t>
            </a:r>
            <a:endParaRPr lang="ru-RU" b="1" i="1" dirty="0">
              <a:solidFill>
                <a:srgbClr val="000000"/>
              </a:solidFill>
              <a:latin typeface="Times New Roman" pitchFamily="18" charset="0"/>
              <a:cs typeface="Times New Roman" pitchFamily="18" charset="0"/>
            </a:endParaRPr>
          </a:p>
        </p:txBody>
      </p:sp>
      <p:sp>
        <p:nvSpPr>
          <p:cNvPr id="24637" name="AutoShape 61"/>
          <p:cNvSpPr>
            <a:spLocks noChangeArrowheads="1"/>
          </p:cNvSpPr>
          <p:nvPr/>
        </p:nvSpPr>
        <p:spPr bwMode="auto">
          <a:xfrm>
            <a:off x="2971800" y="1524000"/>
            <a:ext cx="5943600" cy="1219200"/>
          </a:xfrm>
          <a:prstGeom prst="flowChartAlternateProcess">
            <a:avLst/>
          </a:prstGeom>
          <a:solidFill>
            <a:schemeClr val="accent2">
              <a:lumMod val="20000"/>
              <a:lumOff val="80000"/>
            </a:schemeClr>
          </a:solidFill>
          <a:ln w="9525">
            <a:solidFill>
              <a:srgbClr val="000000"/>
            </a:solidFill>
            <a:miter lim="800000"/>
            <a:headEnd/>
            <a:tailEnd/>
          </a:ln>
        </p:spPr>
        <p:txBody>
          <a:bodyPr/>
          <a:lstStyle/>
          <a:p>
            <a:pPr indent="215900" algn="just">
              <a:buClr>
                <a:srgbClr val="000000"/>
              </a:buClr>
              <a:defRPr/>
            </a:pPr>
            <a:r>
              <a:rPr lang="uk-UA" sz="1400" dirty="0" smtClean="0">
                <a:latin typeface="Times New Roman" pitchFamily="18" charset="0"/>
                <a:cs typeface="Times New Roman" pitchFamily="18" charset="0"/>
              </a:rPr>
              <a:t>ефективне управління функціонуванням та розвитком суб’єкта бізнесу передбачає не лише розробку бізнес-плану перед його реєстрацією та створенням, це повинен бути безперервний процес планування бізнесу, реалізації підприємницького проекту та його коригування під час реалізації проекту</a:t>
            </a:r>
            <a:endParaRPr lang="uk-UA" sz="1400" dirty="0">
              <a:solidFill>
                <a:srgbClr val="000000"/>
              </a:solidFill>
              <a:latin typeface="Times New Roman" pitchFamily="18" charset="0"/>
            </a:endParaRPr>
          </a:p>
        </p:txBody>
      </p:sp>
      <p:sp>
        <p:nvSpPr>
          <p:cNvPr id="48" name="Стрелка вправо 47"/>
          <p:cNvSpPr/>
          <p:nvPr/>
        </p:nvSpPr>
        <p:spPr>
          <a:xfrm>
            <a:off x="2590800" y="457200"/>
            <a:ext cx="381000" cy="152400"/>
          </a:xfrm>
          <a:prstGeom prst="rightArrow">
            <a:avLst/>
          </a:prstGeom>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ru-RU"/>
          </a:p>
        </p:txBody>
      </p:sp>
      <p:sp>
        <p:nvSpPr>
          <p:cNvPr id="12306" name="Rectangle 2"/>
          <p:cNvSpPr>
            <a:spLocks noChangeArrowheads="1"/>
          </p:cNvSpPr>
          <p:nvPr/>
        </p:nvSpPr>
        <p:spPr bwMode="auto">
          <a:xfrm>
            <a:off x="2971800" y="228600"/>
            <a:ext cx="5638800" cy="523220"/>
          </a:xfrm>
          <a:prstGeom prst="rect">
            <a:avLst/>
          </a:prstGeom>
          <a:noFill/>
          <a:ln w="9525">
            <a:noFill/>
            <a:miter lim="800000"/>
            <a:headEnd/>
            <a:tailEnd/>
          </a:ln>
        </p:spPr>
        <p:txBody>
          <a:bodyPr wrap="square" anchor="ctr">
            <a:spAutoFit/>
          </a:bodyPr>
          <a:lstStyle/>
          <a:p>
            <a:pPr indent="215900" algn="just" eaLnBrk="0" hangingPunct="0">
              <a:buClr>
                <a:srgbClr val="000000"/>
              </a:buClr>
              <a:defRPr/>
            </a:pPr>
            <a:r>
              <a:rPr lang="uk-UA" sz="1400" dirty="0" smtClean="0">
                <a:latin typeface="Times New Roman" pitchFamily="18" charset="0"/>
                <a:cs typeface="Times New Roman" pitchFamily="18" charset="0"/>
              </a:rPr>
              <a:t>бізнес-план та положення усіх його розділів повинні відповідати існуючим ринковим умовам, його розмірам, можливостям</a:t>
            </a:r>
            <a:endParaRPr lang="ru-RU" sz="1400" dirty="0" smtClean="0">
              <a:latin typeface="Times New Roman" pitchFamily="18" charset="0"/>
              <a:cs typeface="Times New Roman" pitchFamily="18" charset="0"/>
            </a:endParaRPr>
          </a:p>
        </p:txBody>
      </p:sp>
      <p:sp>
        <p:nvSpPr>
          <p:cNvPr id="14" name="Text Box 60"/>
          <p:cNvSpPr txBox="1">
            <a:spLocks noChangeArrowheads="1"/>
          </p:cNvSpPr>
          <p:nvPr/>
        </p:nvSpPr>
        <p:spPr bwMode="auto">
          <a:xfrm>
            <a:off x="457200" y="3048000"/>
            <a:ext cx="2119314" cy="4572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defRPr/>
            </a:pPr>
            <a:r>
              <a:rPr lang="uk-UA" b="1" i="1" dirty="0" smtClean="0">
                <a:solidFill>
                  <a:srgbClr val="000000"/>
                </a:solidFill>
                <a:latin typeface="Times New Roman" pitchFamily="18" charset="0"/>
                <a:cs typeface="Times New Roman" pitchFamily="18" charset="0"/>
              </a:rPr>
              <a:t>Системність</a:t>
            </a:r>
            <a:endParaRPr lang="ru-RU" dirty="0">
              <a:solidFill>
                <a:schemeClr val="tx1"/>
              </a:solidFill>
              <a:latin typeface="Arial" charset="0"/>
            </a:endParaRPr>
          </a:p>
        </p:txBody>
      </p:sp>
      <p:sp>
        <p:nvSpPr>
          <p:cNvPr id="15" name="AutoShape 61"/>
          <p:cNvSpPr>
            <a:spLocks noChangeArrowheads="1"/>
          </p:cNvSpPr>
          <p:nvPr/>
        </p:nvSpPr>
        <p:spPr bwMode="auto">
          <a:xfrm>
            <a:off x="2971800" y="2819400"/>
            <a:ext cx="5943600" cy="838200"/>
          </a:xfrm>
          <a:prstGeom prst="flowChartAlternateProcess">
            <a:avLst/>
          </a:prstGeom>
          <a:solidFill>
            <a:schemeClr val="accent2">
              <a:lumMod val="20000"/>
              <a:lumOff val="80000"/>
            </a:schemeClr>
          </a:solidFill>
          <a:ln w="9525">
            <a:solidFill>
              <a:srgbClr val="000000"/>
            </a:solidFill>
            <a:miter lim="800000"/>
            <a:headEnd/>
            <a:tailEnd/>
          </a:ln>
        </p:spPr>
        <p:txBody>
          <a:bodyPr/>
          <a:lstStyle/>
          <a:p>
            <a:pPr indent="215900" algn="just">
              <a:buClr>
                <a:srgbClr val="000000"/>
              </a:buClr>
              <a:defRPr/>
            </a:pPr>
            <a:r>
              <a:rPr lang="uk-UA" sz="1400" dirty="0" smtClean="0">
                <a:latin typeface="Times New Roman" pitchFamily="18" charset="0"/>
                <a:cs typeface="Times New Roman" pitchFamily="18" charset="0"/>
              </a:rPr>
              <a:t>сукупність показників та розрахунків, проведених при розробці бізнес-плану, мають бути ув’язаними в єдину систему показників, узгоджених між собою спільними цілями та ресурсами</a:t>
            </a:r>
            <a:endParaRPr lang="uk-UA" sz="1400" dirty="0">
              <a:latin typeface="Times New Roman" pitchFamily="18" charset="0"/>
              <a:cs typeface="Times New Roman" pitchFamily="18" charset="0"/>
            </a:endParaRPr>
          </a:p>
        </p:txBody>
      </p:sp>
      <p:sp>
        <p:nvSpPr>
          <p:cNvPr id="17" name="Text Box 60"/>
          <p:cNvSpPr txBox="1">
            <a:spLocks noChangeArrowheads="1"/>
          </p:cNvSpPr>
          <p:nvPr/>
        </p:nvSpPr>
        <p:spPr bwMode="auto">
          <a:xfrm>
            <a:off x="457200" y="3733800"/>
            <a:ext cx="2119314" cy="4572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defRPr/>
            </a:pPr>
            <a:r>
              <a:rPr lang="uk-UA" b="1" i="1" dirty="0" smtClean="0">
                <a:solidFill>
                  <a:srgbClr val="000000"/>
                </a:solidFill>
                <a:latin typeface="Times New Roman" pitchFamily="18" charset="0"/>
                <a:cs typeface="Times New Roman" pitchFamily="18" charset="0"/>
              </a:rPr>
              <a:t>Науковість</a:t>
            </a:r>
            <a:endParaRPr lang="ru-RU" dirty="0">
              <a:solidFill>
                <a:schemeClr val="tx1"/>
              </a:solidFill>
              <a:latin typeface="Arial" charset="0"/>
            </a:endParaRPr>
          </a:p>
        </p:txBody>
      </p:sp>
      <p:sp>
        <p:nvSpPr>
          <p:cNvPr id="18" name="AutoShape 61"/>
          <p:cNvSpPr>
            <a:spLocks noChangeArrowheads="1"/>
          </p:cNvSpPr>
          <p:nvPr/>
        </p:nvSpPr>
        <p:spPr bwMode="auto">
          <a:xfrm>
            <a:off x="2971800" y="3733800"/>
            <a:ext cx="5943600" cy="609600"/>
          </a:xfrm>
          <a:prstGeom prst="flowChartAlternateProcess">
            <a:avLst/>
          </a:prstGeom>
          <a:solidFill>
            <a:schemeClr val="accent2">
              <a:lumMod val="20000"/>
              <a:lumOff val="80000"/>
            </a:schemeClr>
          </a:solidFill>
          <a:ln w="9525">
            <a:solidFill>
              <a:srgbClr val="000000"/>
            </a:solidFill>
            <a:miter lim="800000"/>
            <a:headEnd/>
            <a:tailEnd/>
          </a:ln>
        </p:spPr>
        <p:txBody>
          <a:bodyPr/>
          <a:lstStyle/>
          <a:p>
            <a:pPr indent="215900" algn="just">
              <a:buClr>
                <a:srgbClr val="000000"/>
              </a:buClr>
              <a:defRPr/>
            </a:pPr>
            <a:r>
              <a:rPr lang="uk-UA" sz="1400" dirty="0" smtClean="0">
                <a:solidFill>
                  <a:srgbClr val="000000"/>
                </a:solidFill>
                <a:latin typeface="Times New Roman" pitchFamily="18" charset="0"/>
              </a:rPr>
              <a:t>усі розрахунки, проведені при розробці бізнес-плану, мають ґрунтуватись виключно на наукових підходах та методиках</a:t>
            </a:r>
            <a:endParaRPr lang="uk-UA" sz="1400" dirty="0">
              <a:solidFill>
                <a:srgbClr val="000000"/>
              </a:solidFill>
              <a:latin typeface="Times New Roman" pitchFamily="18" charset="0"/>
            </a:endParaRPr>
          </a:p>
        </p:txBody>
      </p:sp>
      <p:sp>
        <p:nvSpPr>
          <p:cNvPr id="23" name="Стрелка вправо 22"/>
          <p:cNvSpPr/>
          <p:nvPr/>
        </p:nvSpPr>
        <p:spPr>
          <a:xfrm>
            <a:off x="2590800" y="1143000"/>
            <a:ext cx="381000" cy="152400"/>
          </a:xfrm>
          <a:prstGeom prst="rightArrow">
            <a:avLst/>
          </a:prstGeom>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ru-RU"/>
          </a:p>
        </p:txBody>
      </p:sp>
      <p:sp>
        <p:nvSpPr>
          <p:cNvPr id="24" name="Стрелка вправо 23"/>
          <p:cNvSpPr/>
          <p:nvPr/>
        </p:nvSpPr>
        <p:spPr>
          <a:xfrm>
            <a:off x="2590800" y="2133600"/>
            <a:ext cx="381000" cy="152400"/>
          </a:xfrm>
          <a:prstGeom prst="rightArrow">
            <a:avLst/>
          </a:prstGeom>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ru-RU"/>
          </a:p>
        </p:txBody>
      </p:sp>
      <p:sp>
        <p:nvSpPr>
          <p:cNvPr id="25" name="Стрелка вправо 24"/>
          <p:cNvSpPr/>
          <p:nvPr/>
        </p:nvSpPr>
        <p:spPr>
          <a:xfrm>
            <a:off x="2590800" y="3200400"/>
            <a:ext cx="381000" cy="152400"/>
          </a:xfrm>
          <a:prstGeom prst="rightArrow">
            <a:avLst/>
          </a:prstGeom>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ru-RU"/>
          </a:p>
        </p:txBody>
      </p:sp>
      <p:sp>
        <p:nvSpPr>
          <p:cNvPr id="26" name="Стрелка вправо 25"/>
          <p:cNvSpPr/>
          <p:nvPr/>
        </p:nvSpPr>
        <p:spPr>
          <a:xfrm>
            <a:off x="2590800" y="3962400"/>
            <a:ext cx="381000" cy="152400"/>
          </a:xfrm>
          <a:prstGeom prst="rightArrow">
            <a:avLst/>
          </a:prstGeom>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ru-RU"/>
          </a:p>
        </p:txBody>
      </p:sp>
      <p:sp>
        <p:nvSpPr>
          <p:cNvPr id="27" name="Text Box 58"/>
          <p:cNvSpPr txBox="1">
            <a:spLocks noChangeArrowheads="1"/>
          </p:cNvSpPr>
          <p:nvPr/>
        </p:nvSpPr>
        <p:spPr bwMode="auto">
          <a:xfrm>
            <a:off x="457200" y="4419600"/>
            <a:ext cx="2117727" cy="6858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b="1" i="1" dirty="0" smtClean="0">
                <a:solidFill>
                  <a:srgbClr val="000000"/>
                </a:solidFill>
                <a:latin typeface="Times New Roman" pitchFamily="18" charset="0"/>
                <a:cs typeface="Times New Roman" pitchFamily="18" charset="0"/>
              </a:rPr>
              <a:t>Швидкого реагування</a:t>
            </a:r>
            <a:endParaRPr lang="ru-RU" dirty="0">
              <a:solidFill>
                <a:schemeClr val="tx1"/>
              </a:solidFill>
              <a:latin typeface="Arial" charset="0"/>
            </a:endParaRPr>
          </a:p>
        </p:txBody>
      </p:sp>
      <p:sp>
        <p:nvSpPr>
          <p:cNvPr id="28" name="AutoShape 61"/>
          <p:cNvSpPr>
            <a:spLocks noChangeArrowheads="1"/>
          </p:cNvSpPr>
          <p:nvPr/>
        </p:nvSpPr>
        <p:spPr bwMode="auto">
          <a:xfrm>
            <a:off x="2971800" y="4419600"/>
            <a:ext cx="5943600" cy="762000"/>
          </a:xfrm>
          <a:prstGeom prst="flowChartAlternateProcess">
            <a:avLst/>
          </a:prstGeom>
          <a:solidFill>
            <a:schemeClr val="accent2">
              <a:lumMod val="20000"/>
              <a:lumOff val="80000"/>
            </a:schemeClr>
          </a:solidFill>
          <a:ln w="9525">
            <a:solidFill>
              <a:srgbClr val="000000"/>
            </a:solidFill>
            <a:miter lim="800000"/>
            <a:headEnd/>
            <a:tailEnd/>
          </a:ln>
        </p:spPr>
        <p:txBody>
          <a:bodyPr/>
          <a:lstStyle/>
          <a:p>
            <a:pPr indent="215900" algn="just">
              <a:buClr>
                <a:srgbClr val="000000"/>
              </a:buClr>
              <a:defRPr/>
            </a:pPr>
            <a:r>
              <a:rPr lang="uk-UA" sz="1400" dirty="0" smtClean="0">
                <a:solidFill>
                  <a:srgbClr val="000000"/>
                </a:solidFill>
                <a:latin typeface="Times New Roman" pitchFamily="18" charset="0"/>
              </a:rPr>
              <a:t>передбачає можливість оперативного внесення відповідних коригувань в плани виробничо-господарської та інвестиційної діяльності підприємства, обумовлених змінами в </a:t>
            </a:r>
            <a:r>
              <a:rPr lang="uk-UA" sz="1400" dirty="0" err="1" smtClean="0">
                <a:solidFill>
                  <a:srgbClr val="000000"/>
                </a:solidFill>
                <a:latin typeface="Times New Roman" pitchFamily="18" charset="0"/>
              </a:rPr>
              <a:t>мікро-</a:t>
            </a:r>
            <a:r>
              <a:rPr lang="uk-UA" sz="1400" dirty="0" smtClean="0">
                <a:solidFill>
                  <a:srgbClr val="000000"/>
                </a:solidFill>
                <a:latin typeface="Times New Roman" pitchFamily="18" charset="0"/>
              </a:rPr>
              <a:t> та макросередовищі</a:t>
            </a:r>
            <a:endParaRPr lang="uk-UA" sz="1400" dirty="0">
              <a:solidFill>
                <a:srgbClr val="000000"/>
              </a:solidFill>
              <a:latin typeface="Times New Roman" pitchFamily="18" charset="0"/>
            </a:endParaRPr>
          </a:p>
        </p:txBody>
      </p:sp>
      <p:sp>
        <p:nvSpPr>
          <p:cNvPr id="29" name="Стрелка вправо 28"/>
          <p:cNvSpPr/>
          <p:nvPr/>
        </p:nvSpPr>
        <p:spPr>
          <a:xfrm>
            <a:off x="2590800" y="4724400"/>
            <a:ext cx="381000" cy="152400"/>
          </a:xfrm>
          <a:prstGeom prst="rightArrow">
            <a:avLst/>
          </a:prstGeom>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ru-RU"/>
          </a:p>
        </p:txBody>
      </p:sp>
      <p:sp>
        <p:nvSpPr>
          <p:cNvPr id="30" name="Text Box 58"/>
          <p:cNvSpPr txBox="1">
            <a:spLocks noChangeArrowheads="1"/>
          </p:cNvSpPr>
          <p:nvPr/>
        </p:nvSpPr>
        <p:spPr bwMode="auto">
          <a:xfrm>
            <a:off x="457200" y="5257800"/>
            <a:ext cx="2117727" cy="4572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b="1" i="1" dirty="0" smtClean="0">
                <a:solidFill>
                  <a:srgbClr val="000000"/>
                </a:solidFill>
                <a:latin typeface="Times New Roman" pitchFamily="18" charset="0"/>
                <a:cs typeface="Times New Roman" pitchFamily="18" charset="0"/>
              </a:rPr>
              <a:t>Кількісної оцінки</a:t>
            </a:r>
            <a:endParaRPr lang="ru-RU" b="1" i="1" dirty="0">
              <a:solidFill>
                <a:srgbClr val="000000"/>
              </a:solidFill>
              <a:latin typeface="Times New Roman" pitchFamily="18" charset="0"/>
              <a:cs typeface="Times New Roman" pitchFamily="18" charset="0"/>
            </a:endParaRPr>
          </a:p>
        </p:txBody>
      </p:sp>
      <p:sp>
        <p:nvSpPr>
          <p:cNvPr id="31" name="AutoShape 61"/>
          <p:cNvSpPr>
            <a:spLocks noChangeArrowheads="1"/>
          </p:cNvSpPr>
          <p:nvPr/>
        </p:nvSpPr>
        <p:spPr bwMode="auto">
          <a:xfrm>
            <a:off x="2971800" y="5257800"/>
            <a:ext cx="5943600" cy="609600"/>
          </a:xfrm>
          <a:prstGeom prst="flowChartAlternateProcess">
            <a:avLst/>
          </a:prstGeom>
          <a:solidFill>
            <a:schemeClr val="accent2">
              <a:lumMod val="20000"/>
              <a:lumOff val="80000"/>
            </a:schemeClr>
          </a:solidFill>
          <a:ln w="9525">
            <a:solidFill>
              <a:srgbClr val="000000"/>
            </a:solidFill>
            <a:miter lim="800000"/>
            <a:headEnd/>
            <a:tailEnd/>
          </a:ln>
        </p:spPr>
        <p:txBody>
          <a:bodyPr/>
          <a:lstStyle/>
          <a:p>
            <a:pPr indent="215900" algn="just">
              <a:buClr>
                <a:srgbClr val="000000"/>
              </a:buClr>
              <a:defRPr/>
            </a:pPr>
            <a:r>
              <a:rPr lang="uk-UA" sz="1400" dirty="0" smtClean="0">
                <a:solidFill>
                  <a:srgbClr val="000000"/>
                </a:solidFill>
                <a:latin typeface="Times New Roman" pitchFamily="18" charset="0"/>
              </a:rPr>
              <a:t>необхідність представлення в цифровому вираженні запланованих до досягнення цілей функціонування виробництва і збуту готової продукції</a:t>
            </a:r>
            <a:endParaRPr lang="uk-UA" sz="1400" dirty="0">
              <a:solidFill>
                <a:srgbClr val="000000"/>
              </a:solidFill>
              <a:latin typeface="Times New Roman" pitchFamily="18" charset="0"/>
            </a:endParaRPr>
          </a:p>
        </p:txBody>
      </p:sp>
      <p:sp>
        <p:nvSpPr>
          <p:cNvPr id="32" name="Стрелка вправо 31"/>
          <p:cNvSpPr/>
          <p:nvPr/>
        </p:nvSpPr>
        <p:spPr>
          <a:xfrm>
            <a:off x="2590800" y="5486400"/>
            <a:ext cx="381000" cy="152400"/>
          </a:xfrm>
          <a:prstGeom prst="rightArrow">
            <a:avLst/>
          </a:prstGeom>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ru-RU"/>
          </a:p>
        </p:txBody>
      </p:sp>
      <p:sp>
        <p:nvSpPr>
          <p:cNvPr id="33" name="Text Box 58"/>
          <p:cNvSpPr txBox="1">
            <a:spLocks noChangeArrowheads="1"/>
          </p:cNvSpPr>
          <p:nvPr/>
        </p:nvSpPr>
        <p:spPr bwMode="auto">
          <a:xfrm>
            <a:off x="457200" y="5943600"/>
            <a:ext cx="2117727" cy="4572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b="1" i="1" dirty="0" smtClean="0">
                <a:solidFill>
                  <a:srgbClr val="000000"/>
                </a:solidFill>
                <a:latin typeface="Times New Roman" pitchFamily="18" charset="0"/>
                <a:cs typeface="Times New Roman" pitchFamily="18" charset="0"/>
              </a:rPr>
              <a:t>Оптимізації</a:t>
            </a:r>
            <a:endParaRPr lang="ru-RU" b="1" i="1" dirty="0">
              <a:solidFill>
                <a:srgbClr val="000000"/>
              </a:solidFill>
              <a:latin typeface="Times New Roman" pitchFamily="18" charset="0"/>
              <a:cs typeface="Times New Roman" pitchFamily="18" charset="0"/>
            </a:endParaRPr>
          </a:p>
        </p:txBody>
      </p:sp>
      <p:sp>
        <p:nvSpPr>
          <p:cNvPr id="34" name="Стрелка вправо 33"/>
          <p:cNvSpPr/>
          <p:nvPr/>
        </p:nvSpPr>
        <p:spPr>
          <a:xfrm>
            <a:off x="2590800" y="6096000"/>
            <a:ext cx="381000" cy="152400"/>
          </a:xfrm>
          <a:prstGeom prst="rightArrow">
            <a:avLst/>
          </a:prstGeom>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ru-RU"/>
          </a:p>
        </p:txBody>
      </p:sp>
      <p:sp>
        <p:nvSpPr>
          <p:cNvPr id="35" name="AutoShape 61"/>
          <p:cNvSpPr>
            <a:spLocks noChangeArrowheads="1"/>
          </p:cNvSpPr>
          <p:nvPr/>
        </p:nvSpPr>
        <p:spPr bwMode="auto">
          <a:xfrm>
            <a:off x="2971800" y="5943600"/>
            <a:ext cx="5943600" cy="533400"/>
          </a:xfrm>
          <a:prstGeom prst="flowChartAlternateProcess">
            <a:avLst/>
          </a:prstGeom>
          <a:solidFill>
            <a:schemeClr val="accent2">
              <a:lumMod val="20000"/>
              <a:lumOff val="80000"/>
            </a:schemeClr>
          </a:solidFill>
          <a:ln w="9525">
            <a:solidFill>
              <a:srgbClr val="000000"/>
            </a:solidFill>
            <a:miter lim="800000"/>
            <a:headEnd/>
            <a:tailEnd/>
          </a:ln>
        </p:spPr>
        <p:txBody>
          <a:bodyPr/>
          <a:lstStyle/>
          <a:p>
            <a:pPr indent="215900" algn="just">
              <a:buClr>
                <a:srgbClr val="000000"/>
              </a:buClr>
              <a:defRPr/>
            </a:pPr>
            <a:r>
              <a:rPr lang="uk-UA" sz="1400" dirty="0" smtClean="0">
                <a:solidFill>
                  <a:srgbClr val="000000"/>
                </a:solidFill>
                <a:latin typeface="Times New Roman" pitchFamily="18" charset="0"/>
              </a:rPr>
              <a:t>у ході розрахунку показників слід забезпечити обрання допустимого, проте найкращого варіанту реалізації підприємницького проекту</a:t>
            </a:r>
            <a:endParaRPr lang="uk-UA" sz="1400" dirty="0">
              <a:solidFill>
                <a:srgbClr val="000000"/>
              </a:solidFill>
              <a:latin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28600" y="762000"/>
            <a:ext cx="8686800" cy="59436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одержимое 4"/>
          <p:cNvSpPr>
            <a:spLocks noGrp="1"/>
          </p:cNvSpPr>
          <p:nvPr>
            <p:ph idx="1"/>
          </p:nvPr>
        </p:nvSpPr>
        <p:spPr>
          <a:xfrm>
            <a:off x="304800" y="914400"/>
            <a:ext cx="8534400" cy="4525963"/>
          </a:xfrm>
        </p:spPr>
        <p:txBody>
          <a:bodyPr>
            <a:noAutofit/>
          </a:bodyPr>
          <a:lstStyle/>
          <a:p>
            <a:pPr marL="0" indent="360000" algn="just">
              <a:spcBef>
                <a:spcPts val="0"/>
              </a:spcBef>
            </a:pPr>
            <a:r>
              <a:rPr lang="uk-UA" sz="1600" dirty="0" smtClean="0">
                <a:solidFill>
                  <a:schemeClr val="tx1"/>
                </a:solidFill>
                <a:latin typeface="Times New Roman" pitchFamily="18" charset="0"/>
                <a:cs typeface="Times New Roman" pitchFamily="18" charset="0"/>
              </a:rPr>
              <a:t> </a:t>
            </a:r>
            <a:r>
              <a:rPr lang="uk-UA" sz="1600" u="sng" dirty="0" smtClean="0">
                <a:solidFill>
                  <a:schemeClr val="tx1"/>
                </a:solidFill>
                <a:latin typeface="Times New Roman" pitchFamily="18" charset="0"/>
                <a:cs typeface="Times New Roman" pitchFamily="18" charset="0"/>
              </a:rPr>
              <a:t>незначний обсяг документа, його простота та лаконічність</a:t>
            </a:r>
            <a:r>
              <a:rPr lang="uk-UA" sz="1600" dirty="0" smtClean="0">
                <a:solidFill>
                  <a:schemeClr val="tx1"/>
                </a:solidFill>
                <a:latin typeface="Times New Roman" pitchFamily="18" charset="0"/>
                <a:cs typeface="Times New Roman" pitchFamily="18" charset="0"/>
              </a:rPr>
              <a:t>, але водночас адекватне розкриття суті підприємницького проекту і його цілей. Як показує практика, для підприємницьких проектів, що вимагають незначних фінансових вкладень, обсяг документа обмежується 20-25 сторінками; </a:t>
            </a:r>
            <a:endParaRPr lang="ru-RU" sz="1600" dirty="0" smtClean="0">
              <a:solidFill>
                <a:schemeClr val="tx1"/>
              </a:solidFill>
              <a:latin typeface="Times New Roman" pitchFamily="18" charset="0"/>
              <a:cs typeface="Times New Roman" pitchFamily="18" charset="0"/>
            </a:endParaRPr>
          </a:p>
          <a:p>
            <a:pPr marL="0" indent="360000" algn="just">
              <a:spcBef>
                <a:spcPts val="0"/>
              </a:spcBef>
            </a:pPr>
            <a:r>
              <a:rPr lang="uk-UA" sz="1600" dirty="0" smtClean="0">
                <a:solidFill>
                  <a:schemeClr val="tx1"/>
                </a:solidFill>
                <a:latin typeface="Times New Roman" pitchFamily="18" charset="0"/>
                <a:cs typeface="Times New Roman" pitchFamily="18" charset="0"/>
              </a:rPr>
              <a:t> </a:t>
            </a:r>
            <a:r>
              <a:rPr lang="uk-UA" sz="1600" u="sng" dirty="0" smtClean="0">
                <a:solidFill>
                  <a:schemeClr val="tx1"/>
                </a:solidFill>
                <a:latin typeface="Times New Roman" pitchFamily="18" charset="0"/>
                <a:cs typeface="Times New Roman" pitchFamily="18" charset="0"/>
              </a:rPr>
              <a:t>функціональність документа</a:t>
            </a:r>
            <a:r>
              <a:rPr lang="uk-UA" sz="1600" dirty="0" smtClean="0">
                <a:solidFill>
                  <a:schemeClr val="tx1"/>
                </a:solidFill>
                <a:latin typeface="Times New Roman" pitchFamily="18" charset="0"/>
                <a:cs typeface="Times New Roman" pitchFamily="18" charset="0"/>
              </a:rPr>
              <a:t>, тобто в нього повинна бути включена лише та інформація, яка цікавить чи може зацікавити його читача; </a:t>
            </a:r>
            <a:endParaRPr lang="ru-RU" sz="1600" dirty="0" smtClean="0">
              <a:solidFill>
                <a:schemeClr val="tx1"/>
              </a:solidFill>
              <a:latin typeface="Times New Roman" pitchFamily="18" charset="0"/>
              <a:cs typeface="Times New Roman" pitchFamily="18" charset="0"/>
            </a:endParaRPr>
          </a:p>
          <a:p>
            <a:pPr marL="0" indent="360000" algn="just">
              <a:spcBef>
                <a:spcPts val="0"/>
              </a:spcBef>
            </a:pPr>
            <a:r>
              <a:rPr lang="uk-UA" sz="1600" u="sng" dirty="0" smtClean="0">
                <a:solidFill>
                  <a:schemeClr val="tx1"/>
                </a:solidFill>
                <a:latin typeface="Times New Roman" pitchFamily="18" charset="0"/>
                <a:cs typeface="Times New Roman" pitchFamily="18" charset="0"/>
              </a:rPr>
              <a:t> легкість у сприйнятті</a:t>
            </a:r>
            <a:r>
              <a:rPr lang="uk-UA" sz="1600" dirty="0" smtClean="0">
                <a:solidFill>
                  <a:schemeClr val="tx1"/>
                </a:solidFill>
                <a:latin typeface="Times New Roman" pitchFamily="18" charset="0"/>
                <a:cs typeface="Times New Roman" pitchFamily="18" charset="0"/>
              </a:rPr>
              <a:t>, тобто документ повинен бути складений так, щоб в ньому легко можна було відшукати необхідну інформацію; </a:t>
            </a:r>
            <a:endParaRPr lang="ru-RU" sz="1600" dirty="0" smtClean="0">
              <a:solidFill>
                <a:schemeClr val="tx1"/>
              </a:solidFill>
              <a:latin typeface="Times New Roman" pitchFamily="18" charset="0"/>
              <a:cs typeface="Times New Roman" pitchFamily="18" charset="0"/>
            </a:endParaRPr>
          </a:p>
          <a:p>
            <a:pPr marL="0" indent="360000" algn="just">
              <a:spcBef>
                <a:spcPts val="0"/>
              </a:spcBef>
            </a:pPr>
            <a:r>
              <a:rPr lang="uk-UA" sz="1600" dirty="0" smtClean="0">
                <a:solidFill>
                  <a:schemeClr val="tx1"/>
                </a:solidFill>
                <a:latin typeface="Times New Roman" pitchFamily="18" charset="0"/>
                <a:cs typeface="Times New Roman" pitchFamily="18" charset="0"/>
              </a:rPr>
              <a:t> </a:t>
            </a:r>
            <a:r>
              <a:rPr lang="uk-UA" sz="1600" u="sng" dirty="0" smtClean="0">
                <a:solidFill>
                  <a:schemeClr val="tx1"/>
                </a:solidFill>
                <a:latin typeface="Times New Roman" pitchFamily="18" charset="0"/>
                <a:cs typeface="Times New Roman" pitchFamily="18" charset="0"/>
              </a:rPr>
              <a:t>структурованість документа</a:t>
            </a:r>
            <a:r>
              <a:rPr lang="uk-UA" sz="1600" dirty="0" smtClean="0">
                <a:solidFill>
                  <a:schemeClr val="tx1"/>
                </a:solidFill>
                <a:latin typeface="Times New Roman" pitchFamily="18" charset="0"/>
                <a:cs typeface="Times New Roman" pitchFamily="18" charset="0"/>
              </a:rPr>
              <a:t>. Бізнес-план повинен бути розділений на розділи, параграфи та мати сторінку зі змістом; </a:t>
            </a:r>
            <a:endParaRPr lang="ru-RU" sz="1600" dirty="0" smtClean="0">
              <a:solidFill>
                <a:schemeClr val="tx1"/>
              </a:solidFill>
              <a:latin typeface="Times New Roman" pitchFamily="18" charset="0"/>
              <a:cs typeface="Times New Roman" pitchFamily="18" charset="0"/>
            </a:endParaRPr>
          </a:p>
          <a:p>
            <a:pPr marL="0" indent="360000" algn="just">
              <a:spcBef>
                <a:spcPts val="0"/>
              </a:spcBef>
            </a:pPr>
            <a:r>
              <a:rPr lang="uk-UA" sz="1600" u="sng" dirty="0" smtClean="0">
                <a:solidFill>
                  <a:schemeClr val="tx1"/>
                </a:solidFill>
                <a:latin typeface="Times New Roman" pitchFamily="18" charset="0"/>
                <a:cs typeface="Times New Roman" pitchFamily="18" charset="0"/>
              </a:rPr>
              <a:t>забезпеченість збереженості конфіденційної інформації </a:t>
            </a:r>
            <a:r>
              <a:rPr lang="uk-UA" sz="1600" dirty="0" smtClean="0">
                <a:solidFill>
                  <a:schemeClr val="tx1"/>
                </a:solidFill>
                <a:latin typeface="Times New Roman" pitchFamily="18" charset="0"/>
                <a:cs typeface="Times New Roman" pitchFamily="18" charset="0"/>
              </a:rPr>
              <a:t>про підприємницький проект; </a:t>
            </a:r>
            <a:endParaRPr lang="ru-RU" sz="1600" dirty="0" smtClean="0">
              <a:solidFill>
                <a:schemeClr val="tx1"/>
              </a:solidFill>
              <a:latin typeface="Times New Roman" pitchFamily="18" charset="0"/>
              <a:cs typeface="Times New Roman" pitchFamily="18" charset="0"/>
            </a:endParaRPr>
          </a:p>
          <a:p>
            <a:pPr marL="0" indent="360000" algn="just">
              <a:spcBef>
                <a:spcPts val="0"/>
              </a:spcBef>
            </a:pPr>
            <a:r>
              <a:rPr lang="uk-UA" sz="1600" u="sng" dirty="0" smtClean="0">
                <a:solidFill>
                  <a:schemeClr val="tx1"/>
                </a:solidFill>
                <a:latin typeface="Times New Roman" pitchFamily="18" charset="0"/>
                <a:cs typeface="Times New Roman" pitchFamily="18" charset="0"/>
              </a:rPr>
              <a:t>реалістичність припущень та передбачень</a:t>
            </a:r>
            <a:r>
              <a:rPr lang="uk-UA" sz="1600" dirty="0" smtClean="0">
                <a:solidFill>
                  <a:schemeClr val="tx1"/>
                </a:solidFill>
                <a:latin typeface="Times New Roman" pitchFamily="18" charset="0"/>
                <a:cs typeface="Times New Roman" pitchFamily="18" charset="0"/>
              </a:rPr>
              <a:t>, а також (що ще краще) науковість представлених результатів. </a:t>
            </a:r>
          </a:p>
          <a:p>
            <a:pPr marL="0" indent="360000" algn="just">
              <a:spcBef>
                <a:spcPts val="0"/>
              </a:spcBef>
            </a:pPr>
            <a:r>
              <a:rPr lang="uk-UA" sz="1600" u="sng" dirty="0" smtClean="0">
                <a:solidFill>
                  <a:schemeClr val="tx1"/>
                </a:solidFill>
                <a:latin typeface="Times New Roman" pitchFamily="18" charset="0"/>
                <a:cs typeface="Times New Roman" pitchFamily="18" charset="0"/>
              </a:rPr>
              <a:t>точність фінансових розрахунків; </a:t>
            </a:r>
            <a:endParaRPr lang="ru-RU" sz="1600" u="sng" dirty="0" smtClean="0">
              <a:solidFill>
                <a:schemeClr val="tx1"/>
              </a:solidFill>
              <a:latin typeface="Times New Roman" pitchFamily="18" charset="0"/>
              <a:cs typeface="Times New Roman" pitchFamily="18" charset="0"/>
            </a:endParaRPr>
          </a:p>
          <a:p>
            <a:pPr marL="0" indent="360000" algn="just">
              <a:spcBef>
                <a:spcPts val="0"/>
              </a:spcBef>
            </a:pPr>
            <a:r>
              <a:rPr lang="uk-UA" sz="1600" u="sng" dirty="0" smtClean="0">
                <a:solidFill>
                  <a:schemeClr val="tx1"/>
                </a:solidFill>
                <a:latin typeface="Times New Roman" pitchFamily="18" charset="0"/>
                <a:cs typeface="Times New Roman" pitchFamily="18" charset="0"/>
              </a:rPr>
              <a:t>- рівність деталізації розрахунків у часі;</a:t>
            </a:r>
            <a:endParaRPr lang="ru-RU" sz="1600" u="sng" dirty="0" smtClean="0">
              <a:solidFill>
                <a:schemeClr val="tx1"/>
              </a:solidFill>
              <a:latin typeface="Times New Roman" pitchFamily="18" charset="0"/>
              <a:cs typeface="Times New Roman" pitchFamily="18" charset="0"/>
            </a:endParaRPr>
          </a:p>
          <a:p>
            <a:pPr marL="0" indent="360000" algn="just">
              <a:spcBef>
                <a:spcPts val="0"/>
              </a:spcBef>
            </a:pPr>
            <a:r>
              <a:rPr lang="uk-UA" sz="1600" u="sng" dirty="0" smtClean="0">
                <a:solidFill>
                  <a:schemeClr val="tx1"/>
                </a:solidFill>
                <a:latin typeface="Times New Roman" pitchFamily="18" charset="0"/>
                <a:cs typeface="Times New Roman" pitchFamily="18" charset="0"/>
              </a:rPr>
              <a:t>легкість пошуку необхідної інформації</a:t>
            </a:r>
            <a:r>
              <a:rPr lang="uk-UA" sz="1600" dirty="0" smtClean="0">
                <a:solidFill>
                  <a:schemeClr val="tx1"/>
                </a:solidFill>
                <a:latin typeface="Times New Roman" pitchFamily="18" charset="0"/>
                <a:cs typeface="Times New Roman" pitchFamily="18" charset="0"/>
              </a:rPr>
              <a:t>, що передбачає відповідність наведених показників бізнес-плану розділам, яким ці показники відповідають;</a:t>
            </a:r>
            <a:endParaRPr lang="ru-RU" sz="1600" dirty="0" smtClean="0">
              <a:solidFill>
                <a:schemeClr val="tx1"/>
              </a:solidFill>
              <a:latin typeface="Times New Roman" pitchFamily="18" charset="0"/>
              <a:cs typeface="Times New Roman" pitchFamily="18" charset="0"/>
            </a:endParaRPr>
          </a:p>
          <a:p>
            <a:pPr marL="0" indent="360000" algn="just">
              <a:spcBef>
                <a:spcPts val="0"/>
              </a:spcBef>
            </a:pPr>
            <a:r>
              <a:rPr lang="uk-UA" sz="1600" u="sng" dirty="0" smtClean="0">
                <a:solidFill>
                  <a:schemeClr val="tx1"/>
                </a:solidFill>
                <a:latin typeface="Times New Roman" pitchFamily="18" charset="0"/>
                <a:cs typeface="Times New Roman" pitchFamily="18" charset="0"/>
              </a:rPr>
              <a:t>наочність</a:t>
            </a:r>
            <a:r>
              <a:rPr lang="uk-UA" sz="1600" dirty="0" smtClean="0">
                <a:solidFill>
                  <a:schemeClr val="tx1"/>
                </a:solidFill>
                <a:latin typeface="Times New Roman" pitchFamily="18" charset="0"/>
                <a:cs typeface="Times New Roman" pitchFamily="18" charset="0"/>
              </a:rPr>
              <a:t>, тобто у бізнес-плані доцільно основні результати наводити у вигляді ілюстративного матеріалу;</a:t>
            </a:r>
            <a:endParaRPr lang="ru-RU" sz="1600" dirty="0" smtClean="0">
              <a:solidFill>
                <a:schemeClr val="tx1"/>
              </a:solidFill>
              <a:latin typeface="Times New Roman" pitchFamily="18" charset="0"/>
              <a:cs typeface="Times New Roman" pitchFamily="18" charset="0"/>
            </a:endParaRPr>
          </a:p>
          <a:p>
            <a:pPr marL="0" indent="360000" algn="just">
              <a:spcBef>
                <a:spcPts val="0"/>
              </a:spcBef>
            </a:pPr>
            <a:r>
              <a:rPr lang="uk-UA" sz="1600" u="sng" dirty="0" smtClean="0">
                <a:solidFill>
                  <a:schemeClr val="tx1"/>
                </a:solidFill>
                <a:latin typeface="Times New Roman" pitchFamily="18" charset="0"/>
                <a:cs typeface="Times New Roman" pitchFamily="18" charset="0"/>
              </a:rPr>
              <a:t>формування іміджу успішного суб’єкта підприємницької діяльності;</a:t>
            </a:r>
            <a:endParaRPr lang="ru-RU" sz="1600" u="sng" dirty="0" smtClean="0">
              <a:solidFill>
                <a:schemeClr val="tx1"/>
              </a:solidFill>
              <a:latin typeface="Times New Roman" pitchFamily="18" charset="0"/>
              <a:cs typeface="Times New Roman" pitchFamily="18" charset="0"/>
            </a:endParaRPr>
          </a:p>
          <a:p>
            <a:pPr marL="0" indent="360000" algn="just">
              <a:spcBef>
                <a:spcPts val="0"/>
              </a:spcBef>
            </a:pPr>
            <a:r>
              <a:rPr lang="uk-UA" sz="1600" u="sng" dirty="0" smtClean="0">
                <a:solidFill>
                  <a:schemeClr val="tx1"/>
                </a:solidFill>
                <a:latin typeface="Times New Roman" pitchFamily="18" charset="0"/>
                <a:cs typeface="Times New Roman" pitchFamily="18" charset="0"/>
              </a:rPr>
              <a:t>об’єктивність оцінки ускладнень</a:t>
            </a:r>
            <a:r>
              <a:rPr lang="uk-UA" sz="1600" dirty="0" smtClean="0">
                <a:solidFill>
                  <a:schemeClr val="tx1"/>
                </a:solidFill>
                <a:latin typeface="Times New Roman" pitchFamily="18" charset="0"/>
                <a:cs typeface="Times New Roman" pitchFamily="18" charset="0"/>
              </a:rPr>
              <a:t>, в яких може опинитись реалізація бізнес-проекту;</a:t>
            </a:r>
            <a:endParaRPr lang="ru-RU" sz="1600" dirty="0" smtClean="0">
              <a:solidFill>
                <a:schemeClr val="tx1"/>
              </a:solidFill>
              <a:latin typeface="Times New Roman" pitchFamily="18" charset="0"/>
              <a:cs typeface="Times New Roman" pitchFamily="18" charset="0"/>
            </a:endParaRPr>
          </a:p>
          <a:p>
            <a:pPr marL="0" indent="360000" algn="just">
              <a:spcBef>
                <a:spcPts val="0"/>
              </a:spcBef>
            </a:pPr>
            <a:r>
              <a:rPr lang="uk-UA" sz="1600" u="sng" dirty="0" smtClean="0">
                <a:solidFill>
                  <a:schemeClr val="tx1"/>
                </a:solidFill>
                <a:latin typeface="Times New Roman" pitchFamily="18" charset="0"/>
                <a:cs typeface="Times New Roman" pitchFamily="18" charset="0"/>
              </a:rPr>
              <a:t>надання проекту влучної короткої назви;</a:t>
            </a:r>
            <a:endParaRPr lang="ru-RU" sz="1600" u="sng" dirty="0" smtClean="0">
              <a:solidFill>
                <a:schemeClr val="tx1"/>
              </a:solidFill>
              <a:latin typeface="Times New Roman" pitchFamily="18" charset="0"/>
              <a:cs typeface="Times New Roman" pitchFamily="18" charset="0"/>
            </a:endParaRPr>
          </a:p>
          <a:p>
            <a:pPr marL="0" indent="360000" algn="just">
              <a:spcBef>
                <a:spcPts val="0"/>
              </a:spcBef>
            </a:pPr>
            <a:r>
              <a:rPr lang="uk-UA" sz="1600" dirty="0" smtClean="0">
                <a:solidFill>
                  <a:schemeClr val="tx1"/>
                </a:solidFill>
                <a:latin typeface="Times New Roman" pitchFamily="18" charset="0"/>
                <a:cs typeface="Times New Roman" pitchFamily="18" charset="0"/>
              </a:rPr>
              <a:t>за необхідності додаткова інформація може бути винесена в «Додатки</a:t>
            </a:r>
            <a:r>
              <a:rPr lang="ru-RU" sz="1600" dirty="0" smtClean="0">
                <a:solidFill>
                  <a:schemeClr val="tx1"/>
                </a:solidFill>
                <a:latin typeface="Times New Roman" pitchFamily="18" charset="0"/>
                <a:cs typeface="Times New Roman" pitchFamily="18" charset="0"/>
              </a:rPr>
              <a:t>».</a:t>
            </a:r>
          </a:p>
        </p:txBody>
      </p:sp>
      <p:sp>
        <p:nvSpPr>
          <p:cNvPr id="6" name="Text Box 5"/>
          <p:cNvSpPr txBox="1">
            <a:spLocks noChangeArrowheads="1"/>
          </p:cNvSpPr>
          <p:nvPr/>
        </p:nvSpPr>
        <p:spPr bwMode="auto">
          <a:xfrm>
            <a:off x="304800" y="228600"/>
            <a:ext cx="8458200" cy="457200"/>
          </a:xfrm>
          <a:prstGeom prst="rect">
            <a:avLst/>
          </a:prstGeom>
          <a:solidFill>
            <a:schemeClr val="accent3">
              <a:lumMod val="40000"/>
              <a:lumOff val="60000"/>
            </a:schemeClr>
          </a:solidFill>
          <a:ln>
            <a:headEnd/>
            <a:tailEnd/>
          </a:ln>
        </p:spPr>
        <p:style>
          <a:lnRef idx="2">
            <a:schemeClr val="accent2"/>
          </a:lnRef>
          <a:fillRef idx="1">
            <a:schemeClr val="lt1"/>
          </a:fillRef>
          <a:effectRef idx="0">
            <a:schemeClr val="accent2"/>
          </a:effectRef>
          <a:fontRef idx="minor">
            <a:schemeClr val="dk1"/>
          </a:fontRef>
        </p:style>
        <p:txBody>
          <a:bodyPr/>
          <a:lstStyle/>
          <a:p>
            <a:pPr algn="just" fontAlgn="base">
              <a:spcBef>
                <a:spcPct val="0"/>
              </a:spcBef>
              <a:spcAft>
                <a:spcPct val="0"/>
              </a:spcAft>
            </a:pPr>
            <a:r>
              <a:rPr lang="uk-UA" sz="2400" b="1" i="1" dirty="0" smtClean="0">
                <a:latin typeface="Times New Roman" pitchFamily="18" charset="0"/>
                <a:ea typeface="Times New Roman" pitchFamily="18" charset="0"/>
                <a:cs typeface="Times New Roman" pitchFamily="18" charset="0"/>
              </a:rPr>
              <a:t>3. Вимоги до стилю написання та оформлення бізнес-плану</a:t>
            </a:r>
            <a:endParaRPr lang="uk-UA" sz="2400" i="1" dirty="0" smtClean="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latin typeface="Times New Roman" pitchFamily="18" charset="0"/>
                <a:cs typeface="Times New Roman" pitchFamily="18" charset="0"/>
              </a:rPr>
              <a:t>ДЯКУЮ ЗА УВАГУ! </a:t>
            </a:r>
            <a:r>
              <a:rPr lang="uk-UA" b="1" dirty="0" smtClean="0">
                <a:latin typeface="Times New Roman" pitchFamily="18" charset="0"/>
                <a:cs typeface="Times New Roman" pitchFamily="18" charset="0"/>
                <a:sym typeface="Wingdings" pitchFamily="2" charset="2"/>
              </a:rPr>
              <a:t></a:t>
            </a:r>
            <a:endParaRPr lang="ru-RU" b="1" dirty="0">
              <a:latin typeface="Times New Roman" pitchFamily="18" charset="0"/>
              <a:cs typeface="Times New Roman" pitchFamily="18" charset="0"/>
            </a:endParaRPr>
          </a:p>
        </p:txBody>
      </p:sp>
      <p:sp>
        <p:nvSpPr>
          <p:cNvPr id="3" name="Прямоугольник 2"/>
          <p:cNvSpPr/>
          <p:nvPr/>
        </p:nvSpPr>
        <p:spPr>
          <a:xfrm>
            <a:off x="304800" y="1981200"/>
            <a:ext cx="7696200" cy="4216539"/>
          </a:xfrm>
          <a:prstGeom prst="rect">
            <a:avLst/>
          </a:prstGeom>
        </p:spPr>
        <p:txBody>
          <a:bodyPr wrap="square">
            <a:spAutoFit/>
          </a:bodyPr>
          <a:lstStyle/>
          <a:p>
            <a:r>
              <a:rPr lang="uk-UA" sz="2800" dirty="0"/>
              <a:t>Теми презентацій (доповідей</a:t>
            </a:r>
            <a:r>
              <a:rPr lang="uk-UA" sz="2800" dirty="0" smtClean="0"/>
              <a:t>):</a:t>
            </a:r>
            <a:endParaRPr lang="uk-UA" sz="2800" dirty="0"/>
          </a:p>
          <a:p>
            <a:endParaRPr lang="uk-UA" sz="2800" dirty="0" smtClean="0"/>
          </a:p>
          <a:p>
            <a:pPr marL="342900" indent="-342900">
              <a:buAutoNum type="arabicPeriod"/>
            </a:pPr>
            <a:r>
              <a:rPr lang="uk-UA" dirty="0" smtClean="0"/>
              <a:t>Відмінності </a:t>
            </a:r>
            <a:r>
              <a:rPr lang="uk-UA" dirty="0"/>
              <a:t>у структурі та обсягах бізнес-плану суб’єкта підприємницької діяльності у виробничій та торговельній </a:t>
            </a:r>
            <a:r>
              <a:rPr lang="uk-UA" dirty="0" smtClean="0"/>
              <a:t>галузях.</a:t>
            </a:r>
          </a:p>
          <a:p>
            <a:pPr marL="342900" indent="-342900">
              <a:buAutoNum type="arabicPeriod"/>
            </a:pPr>
            <a:r>
              <a:rPr lang="uk-UA" dirty="0" smtClean="0"/>
              <a:t>Ключові </a:t>
            </a:r>
            <a:r>
              <a:rPr lang="uk-UA" dirty="0"/>
              <a:t>засади формування бізнес-моделі </a:t>
            </a:r>
            <a:r>
              <a:rPr lang="uk-UA" dirty="0" smtClean="0"/>
              <a:t>підприємства</a:t>
            </a:r>
            <a:endParaRPr lang="uk-UA" dirty="0"/>
          </a:p>
          <a:p>
            <a:pPr marL="342900" indent="-342900">
              <a:buAutoNum type="arabicPeriod"/>
            </a:pPr>
            <a:r>
              <a:rPr lang="uk-UA" dirty="0" smtClean="0"/>
              <a:t>Класифікація </a:t>
            </a:r>
            <a:r>
              <a:rPr lang="uk-UA" dirty="0"/>
              <a:t>та види </a:t>
            </a:r>
            <a:r>
              <a:rPr lang="uk-UA" dirty="0" smtClean="0"/>
              <a:t>бізнес-планів.</a:t>
            </a:r>
          </a:p>
          <a:p>
            <a:pPr marL="342900" indent="-342900">
              <a:buAutoNum type="arabicPeriod"/>
            </a:pPr>
            <a:r>
              <a:rPr lang="uk-UA" dirty="0" smtClean="0"/>
              <a:t>Основні </a:t>
            </a:r>
            <a:r>
              <a:rPr lang="uk-UA" dirty="0"/>
              <a:t>етапи формування </a:t>
            </a:r>
            <a:r>
              <a:rPr lang="uk-UA" dirty="0" smtClean="0"/>
              <a:t>бізнес-моделі</a:t>
            </a:r>
          </a:p>
          <a:p>
            <a:pPr marL="342900" indent="-342900">
              <a:buFontTx/>
              <a:buAutoNum type="arabicPeriod"/>
            </a:pPr>
            <a:r>
              <a:rPr lang="uk-UA" dirty="0"/>
              <a:t>Управління </a:t>
            </a:r>
            <a:r>
              <a:rPr lang="uk-UA" dirty="0" err="1"/>
              <a:t>іміджем</a:t>
            </a:r>
            <a:r>
              <a:rPr lang="uk-UA" dirty="0"/>
              <a:t> бізнес-структури</a:t>
            </a:r>
            <a:endParaRPr lang="ru-RU" dirty="0"/>
          </a:p>
          <a:p>
            <a:pPr marL="342900" indent="-342900">
              <a:buFontTx/>
              <a:buAutoNum type="arabicPeriod"/>
            </a:pPr>
            <a:r>
              <a:rPr lang="uk-UA" dirty="0"/>
              <a:t>Історія найвідоміших брендів</a:t>
            </a:r>
            <a:endParaRPr lang="ru-RU" dirty="0"/>
          </a:p>
          <a:p>
            <a:pPr marL="342900" indent="-342900">
              <a:buFontTx/>
              <a:buAutoNum type="arabicPeriod"/>
            </a:pPr>
            <a:r>
              <a:rPr lang="uk-UA" dirty="0"/>
              <a:t>Сучасні моделі підприємницької діяльності </a:t>
            </a:r>
            <a:endParaRPr lang="ru-RU" dirty="0"/>
          </a:p>
          <a:p>
            <a:pPr marL="342900" indent="-342900">
              <a:buAutoNum type="arabicPeriod"/>
            </a:pPr>
            <a:endParaRPr lang="ru-RU" sz="1400" dirty="0"/>
          </a:p>
          <a:p>
            <a:endParaRPr lang="uk-UA" dirty="0"/>
          </a:p>
          <a:p>
            <a:r>
              <a:rPr lang="uk-UA" i="1" dirty="0"/>
              <a:t>Доповідь до 5 хвилин з презентацією до 10 слайдів.</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ChangeArrowheads="1"/>
          </p:cNvSpPr>
          <p:nvPr/>
        </p:nvSpPr>
        <p:spPr bwMode="auto">
          <a:xfrm>
            <a:off x="326858" y="2806366"/>
            <a:ext cx="7162800" cy="1308434"/>
          </a:xfrm>
          <a:prstGeom prst="roundRect">
            <a:avLst>
              <a:gd name="adj" fmla="val 16667"/>
            </a:avLst>
          </a:prstGeom>
          <a:solidFill>
            <a:schemeClr val="accent1">
              <a:lumMod val="20000"/>
              <a:lumOff val="80000"/>
            </a:schemeClr>
          </a:solidFill>
          <a:ln w="9525">
            <a:solidFill>
              <a:srgbClr val="000000"/>
            </a:solidFill>
            <a:round/>
            <a:headEnd/>
            <a:tailEnd/>
          </a:ln>
        </p:spPr>
        <p:txBody>
          <a:bodyPr/>
          <a:lstStyle/>
          <a:p>
            <a:endParaRPr lang="ru-RU" sz="1400"/>
          </a:p>
        </p:txBody>
      </p:sp>
      <p:sp>
        <p:nvSpPr>
          <p:cNvPr id="10243" name="Text Box 3"/>
          <p:cNvSpPr txBox="1">
            <a:spLocks noChangeArrowheads="1"/>
          </p:cNvSpPr>
          <p:nvPr/>
        </p:nvSpPr>
        <p:spPr bwMode="auto">
          <a:xfrm>
            <a:off x="469232" y="2860508"/>
            <a:ext cx="6781800" cy="1139992"/>
          </a:xfrm>
          <a:prstGeom prst="rect">
            <a:avLst/>
          </a:prstGeom>
          <a:solidFill>
            <a:schemeClr val="accent1">
              <a:lumMod val="20000"/>
              <a:lumOff val="80000"/>
            </a:schemeClr>
          </a:solidFill>
          <a:ln w="9525">
            <a:noFill/>
            <a:miter lim="800000"/>
            <a:headEnd/>
            <a:tailEnd/>
          </a:ln>
        </p:spPr>
        <p:txBody>
          <a:bodyPr/>
          <a:lstStyle/>
          <a:p>
            <a:pPr algn="just"/>
            <a:r>
              <a:rPr lang="uk-UA" sz="1600" b="1" dirty="0">
                <a:latin typeface="Times New Roman" pitchFamily="18" charset="0"/>
                <a:cs typeface="Times New Roman" pitchFamily="18" charset="0"/>
              </a:rPr>
              <a:t>БІЗНЕС-ПЛАН </a:t>
            </a:r>
            <a:r>
              <a:rPr lang="uk-UA" sz="1600" dirty="0">
                <a:latin typeface="Times New Roman" pitchFamily="18" charset="0"/>
                <a:cs typeface="Times New Roman" pitchFamily="18" charset="0"/>
              </a:rPr>
              <a:t>– комплексний, ретельно підготовлений документ, в якому викладено сутність підприємницької ідеї, шляхи й засоби її реалізації, охарактеризовано ринкові, виробничі, організаційні та фінансові аспекти майбутнього бізнесу, а також особливості управління ним.</a:t>
            </a:r>
            <a:endParaRPr lang="ru-RU" sz="1600" dirty="0">
              <a:latin typeface="Calibri" pitchFamily="34" charset="0"/>
              <a:cs typeface="Times New Roman" pitchFamily="18" charset="0"/>
            </a:endParaRPr>
          </a:p>
        </p:txBody>
      </p:sp>
      <p:sp>
        <p:nvSpPr>
          <p:cNvPr id="10244" name="AutoShape 4"/>
          <p:cNvSpPr>
            <a:spLocks noChangeArrowheads="1"/>
          </p:cNvSpPr>
          <p:nvPr/>
        </p:nvSpPr>
        <p:spPr bwMode="auto">
          <a:xfrm>
            <a:off x="337150" y="4343400"/>
            <a:ext cx="4876800" cy="2000250"/>
          </a:xfrm>
          <a:prstGeom prst="roundRect">
            <a:avLst>
              <a:gd name="adj" fmla="val 16667"/>
            </a:avLst>
          </a:prstGeom>
          <a:solidFill>
            <a:schemeClr val="accent1">
              <a:lumMod val="20000"/>
              <a:lumOff val="80000"/>
            </a:schemeClr>
          </a:solidFill>
          <a:ln w="9525">
            <a:solidFill>
              <a:srgbClr val="000000"/>
            </a:solidFill>
            <a:round/>
            <a:headEnd/>
            <a:tailEnd/>
          </a:ln>
        </p:spPr>
        <p:txBody>
          <a:bodyPr/>
          <a:lstStyle/>
          <a:p>
            <a:endParaRPr lang="ru-RU" sz="1350"/>
          </a:p>
        </p:txBody>
      </p:sp>
      <p:sp>
        <p:nvSpPr>
          <p:cNvPr id="10245" name="Text Box 5"/>
          <p:cNvSpPr txBox="1">
            <a:spLocks noChangeArrowheads="1"/>
          </p:cNvSpPr>
          <p:nvPr/>
        </p:nvSpPr>
        <p:spPr bwMode="auto">
          <a:xfrm>
            <a:off x="523394" y="4457700"/>
            <a:ext cx="4572000" cy="1543050"/>
          </a:xfrm>
          <a:prstGeom prst="rect">
            <a:avLst/>
          </a:prstGeom>
          <a:solidFill>
            <a:schemeClr val="accent1">
              <a:lumMod val="20000"/>
              <a:lumOff val="80000"/>
            </a:schemeClr>
          </a:solidFill>
          <a:ln w="9525">
            <a:noFill/>
            <a:miter lim="800000"/>
            <a:headEnd/>
            <a:tailEnd/>
          </a:ln>
        </p:spPr>
        <p:txBody>
          <a:bodyPr/>
          <a:lstStyle/>
          <a:p>
            <a:pPr algn="just"/>
            <a:r>
              <a:rPr lang="uk-UA" sz="1600" b="1" dirty="0">
                <a:latin typeface="Times New Roman" pitchFamily="18" charset="0"/>
                <a:cs typeface="Times New Roman" pitchFamily="18" charset="0"/>
              </a:rPr>
              <a:t>Мета розробки бізнес-плану </a:t>
            </a:r>
            <a:r>
              <a:rPr lang="uk-UA" sz="1600" dirty="0">
                <a:latin typeface="Times New Roman" pitchFamily="18" charset="0"/>
                <a:cs typeface="Times New Roman" pitchFamily="18" charset="0"/>
              </a:rPr>
              <a:t>полягає у формуванні концепції розвитку підприємства (чи реалізації ним підприємницького проекту), яка забезпечує аналіз, оцінку, позиціонування, контроль та регулювання діяльності в умовах невизначеності і динамічності зовнішнього та внутрішнього середовища.</a:t>
            </a:r>
            <a:endParaRPr lang="ru-RU" sz="1600" dirty="0"/>
          </a:p>
        </p:txBody>
      </p:sp>
      <p:sp>
        <p:nvSpPr>
          <p:cNvPr id="10247" name="AutoShape 4"/>
          <p:cNvSpPr>
            <a:spLocks noChangeArrowheads="1"/>
          </p:cNvSpPr>
          <p:nvPr/>
        </p:nvSpPr>
        <p:spPr bwMode="auto">
          <a:xfrm>
            <a:off x="313823" y="1371600"/>
            <a:ext cx="7239000" cy="1362576"/>
          </a:xfrm>
          <a:prstGeom prst="roundRect">
            <a:avLst>
              <a:gd name="adj" fmla="val 16667"/>
            </a:avLst>
          </a:prstGeom>
          <a:solidFill>
            <a:schemeClr val="accent1">
              <a:lumMod val="20000"/>
              <a:lumOff val="80000"/>
            </a:schemeClr>
          </a:solidFill>
          <a:ln w="9525">
            <a:solidFill>
              <a:srgbClr val="000000"/>
            </a:solidFill>
            <a:round/>
            <a:headEnd/>
            <a:tailEnd/>
          </a:ln>
        </p:spPr>
        <p:txBody>
          <a:bodyPr/>
          <a:lstStyle/>
          <a:p>
            <a:endParaRPr lang="ru-RU" sz="1350"/>
          </a:p>
        </p:txBody>
      </p:sp>
      <p:sp>
        <p:nvSpPr>
          <p:cNvPr id="10248" name="Text Box 5"/>
          <p:cNvSpPr txBox="1">
            <a:spLocks noChangeArrowheads="1"/>
          </p:cNvSpPr>
          <p:nvPr/>
        </p:nvSpPr>
        <p:spPr bwMode="auto">
          <a:xfrm>
            <a:off x="492292" y="1447801"/>
            <a:ext cx="6997366" cy="1241258"/>
          </a:xfrm>
          <a:prstGeom prst="rect">
            <a:avLst/>
          </a:prstGeom>
          <a:solidFill>
            <a:schemeClr val="accent1">
              <a:lumMod val="20000"/>
              <a:lumOff val="80000"/>
            </a:schemeClr>
          </a:solidFill>
          <a:ln w="9525">
            <a:noFill/>
            <a:miter lim="800000"/>
            <a:headEnd/>
            <a:tailEnd/>
          </a:ln>
        </p:spPr>
        <p:txBody>
          <a:bodyPr/>
          <a:lstStyle/>
          <a:p>
            <a:pPr lvl="0" algn="just" fontAlgn="base">
              <a:spcBef>
                <a:spcPct val="0"/>
              </a:spcBef>
              <a:spcAft>
                <a:spcPct val="0"/>
              </a:spcAft>
            </a:pPr>
            <a:r>
              <a:rPr lang="uk-UA" sz="1600" b="1" dirty="0">
                <a:latin typeface="Times New Roman" pitchFamily="18" charset="0"/>
                <a:ea typeface="Times New Roman" pitchFamily="18" charset="0"/>
                <a:cs typeface="Times New Roman" pitchFamily="18" charset="0"/>
              </a:rPr>
              <a:t>БІЗНЕС-ПЛАНУВАННЯ</a:t>
            </a:r>
            <a:r>
              <a:rPr lang="uk-UA" sz="1600" dirty="0">
                <a:latin typeface="Times New Roman" pitchFamily="18" charset="0"/>
                <a:ea typeface="Times New Roman" pitchFamily="18" charset="0"/>
                <a:cs typeface="Times New Roman" pitchFamily="18" charset="0"/>
              </a:rPr>
              <a:t> — це впорядкована сукупність стадій і дій, пов'язаних з ситуаційним аналізом навколишнього середовища, постановкою цілей бізнес-планування, здійсненням планування (розробка бізнес-плану), просуванням бізнес-плану на ринок інтелектуальної власності, реалізацією бізнес-плану, контролем над його виконанням.</a:t>
            </a:r>
            <a:endParaRPr lang="uk-UA" sz="1600" dirty="0">
              <a:latin typeface="Times New Roman" pitchFamily="18" charset="0"/>
              <a:cs typeface="Times New Roman" pitchFamily="18" charset="0"/>
            </a:endParaRPr>
          </a:p>
        </p:txBody>
      </p:sp>
      <p:pic>
        <p:nvPicPr>
          <p:cNvPr id="8" name="Рисунок 7" descr="chto-takoe-bisnes-plan-600x397.jpg"/>
          <p:cNvPicPr>
            <a:picLocks noChangeAspect="1"/>
          </p:cNvPicPr>
          <p:nvPr/>
        </p:nvPicPr>
        <p:blipFill>
          <a:blip r:embed="rId2"/>
          <a:stretch>
            <a:fillRect/>
          </a:stretch>
        </p:blipFill>
        <p:spPr>
          <a:xfrm>
            <a:off x="5257800" y="3886200"/>
            <a:ext cx="3886200" cy="2114550"/>
          </a:xfrm>
          <a:prstGeom prst="rect">
            <a:avLst/>
          </a:prstGeom>
          <a:ln>
            <a:noFill/>
          </a:ln>
          <a:effectLst>
            <a:softEdge rad="112500"/>
          </a:effectLst>
        </p:spPr>
      </p:pic>
      <p:sp>
        <p:nvSpPr>
          <p:cNvPr id="9" name="Заголовок 1">
            <a:extLst>
              <a:ext uri="{FF2B5EF4-FFF2-40B4-BE49-F238E27FC236}">
                <a16:creationId xmlns:a16="http://schemas.microsoft.com/office/drawing/2014/main" xmlns="" id="{C227144E-1103-4DC3-89B8-B71EDED2D586}"/>
              </a:ext>
            </a:extLst>
          </p:cNvPr>
          <p:cNvSpPr>
            <a:spLocks noGrp="1"/>
          </p:cNvSpPr>
          <p:nvPr>
            <p:ph type="title"/>
          </p:nvPr>
        </p:nvSpPr>
        <p:spPr>
          <a:xfrm>
            <a:off x="152400" y="477452"/>
            <a:ext cx="8244973" cy="462515"/>
          </a:xfrm>
        </p:spPr>
        <p:txBody>
          <a:bodyPr>
            <a:normAutofit fontScale="90000"/>
          </a:bodyPr>
          <a:lstStyle/>
          <a:p>
            <a:r>
              <a:rPr lang="uk-UA" sz="2400" dirty="0">
                <a:solidFill>
                  <a:schemeClr val="accent2">
                    <a:lumMod val="50000"/>
                  </a:schemeClr>
                </a:solidFill>
                <a:latin typeface="Arial Black" panose="020B0A04020102020204" pitchFamily="34" charset="0"/>
              </a:rPr>
              <a:t>Сутнісна характеристика бізнес-планування</a:t>
            </a:r>
          </a:p>
        </p:txBody>
      </p:sp>
    </p:spTree>
    <p:extLst>
      <p:ext uri="{BB962C8B-B14F-4D97-AF65-F5344CB8AC3E}">
        <p14:creationId xmlns:p14="http://schemas.microsoft.com/office/powerpoint/2010/main" val="4173494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9549" y="200025"/>
            <a:ext cx="6447501" cy="990600"/>
          </a:xfrm>
        </p:spPr>
        <p:txBody>
          <a:bodyPr>
            <a:normAutofit/>
          </a:bodyPr>
          <a:lstStyle/>
          <a:p>
            <a:r>
              <a:rPr lang="uk-UA" sz="2100" b="1" i="1" dirty="0">
                <a:latin typeface="Times New Roman" pitchFamily="18" charset="0"/>
                <a:cs typeface="Times New Roman" pitchFamily="18" charset="0"/>
              </a:rPr>
              <a:t>Основні стадії процесу бізнес-планування</a:t>
            </a:r>
          </a:p>
        </p:txBody>
      </p:sp>
      <p:sp>
        <p:nvSpPr>
          <p:cNvPr id="4" name="Скругленный прямоугольник 3"/>
          <p:cNvSpPr/>
          <p:nvPr/>
        </p:nvSpPr>
        <p:spPr>
          <a:xfrm>
            <a:off x="1219200" y="1771650"/>
            <a:ext cx="3276600" cy="457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itchFamily="18" charset="0"/>
                <a:cs typeface="Times New Roman" pitchFamily="18" charset="0"/>
              </a:rPr>
              <a:t>початкова стадія</a:t>
            </a:r>
          </a:p>
        </p:txBody>
      </p:sp>
      <p:sp>
        <p:nvSpPr>
          <p:cNvPr id="5" name="Скругленный прямоугольник 4"/>
          <p:cNvSpPr/>
          <p:nvPr/>
        </p:nvSpPr>
        <p:spPr>
          <a:xfrm>
            <a:off x="1524000" y="2343150"/>
            <a:ext cx="3276600" cy="457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itchFamily="18" charset="0"/>
                <a:cs typeface="Times New Roman" pitchFamily="18" charset="0"/>
              </a:rPr>
              <a:t>підготовча стадія</a:t>
            </a:r>
          </a:p>
        </p:txBody>
      </p:sp>
      <p:sp>
        <p:nvSpPr>
          <p:cNvPr id="6" name="Скругленный прямоугольник 5"/>
          <p:cNvSpPr/>
          <p:nvPr/>
        </p:nvSpPr>
        <p:spPr>
          <a:xfrm>
            <a:off x="1905000" y="2914650"/>
            <a:ext cx="3276600" cy="51435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itchFamily="18" charset="0"/>
                <a:cs typeface="Times New Roman" pitchFamily="18" charset="0"/>
              </a:rPr>
              <a:t>стадія розробки бізнес-плану</a:t>
            </a:r>
          </a:p>
        </p:txBody>
      </p:sp>
      <p:sp>
        <p:nvSpPr>
          <p:cNvPr id="8" name="Скругленный прямоугольник 7"/>
          <p:cNvSpPr/>
          <p:nvPr/>
        </p:nvSpPr>
        <p:spPr>
          <a:xfrm>
            <a:off x="2133600" y="3543300"/>
            <a:ext cx="3733800" cy="85725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itchFamily="18" charset="0"/>
                <a:cs typeface="Times New Roman" pitchFamily="18" charset="0"/>
              </a:rPr>
              <a:t>стадія просування бізнес-плану на ринок інтелектуальної власності</a:t>
            </a:r>
          </a:p>
        </p:txBody>
      </p:sp>
      <p:sp>
        <p:nvSpPr>
          <p:cNvPr id="9" name="Скругленный прямоугольник 8"/>
          <p:cNvSpPr/>
          <p:nvPr/>
        </p:nvSpPr>
        <p:spPr>
          <a:xfrm>
            <a:off x="2514600" y="4514850"/>
            <a:ext cx="3733800" cy="5715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itchFamily="18" charset="0"/>
                <a:cs typeface="Times New Roman" pitchFamily="18" charset="0"/>
              </a:rPr>
              <a:t>стадія реалізації бізнес-плану</a:t>
            </a:r>
          </a:p>
        </p:txBody>
      </p:sp>
      <p:sp>
        <p:nvSpPr>
          <p:cNvPr id="10" name="Выгнутая влево стрелка 9"/>
          <p:cNvSpPr/>
          <p:nvPr/>
        </p:nvSpPr>
        <p:spPr>
          <a:xfrm>
            <a:off x="914400" y="2000250"/>
            <a:ext cx="304800" cy="5715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solidFill>
                <a:schemeClr val="tx1"/>
              </a:solidFill>
            </a:endParaRPr>
          </a:p>
        </p:txBody>
      </p:sp>
      <p:sp>
        <p:nvSpPr>
          <p:cNvPr id="11" name="Выгнутая влево стрелка 10"/>
          <p:cNvSpPr/>
          <p:nvPr/>
        </p:nvSpPr>
        <p:spPr>
          <a:xfrm>
            <a:off x="1219200" y="2628900"/>
            <a:ext cx="304800" cy="5715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solidFill>
                <a:schemeClr val="tx1"/>
              </a:solidFill>
            </a:endParaRPr>
          </a:p>
        </p:txBody>
      </p:sp>
      <p:sp>
        <p:nvSpPr>
          <p:cNvPr id="12" name="Выгнутая влево стрелка 11"/>
          <p:cNvSpPr/>
          <p:nvPr/>
        </p:nvSpPr>
        <p:spPr>
          <a:xfrm>
            <a:off x="1600200" y="3257550"/>
            <a:ext cx="304800" cy="6858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solidFill>
                <a:schemeClr val="tx1"/>
              </a:solidFill>
            </a:endParaRPr>
          </a:p>
        </p:txBody>
      </p:sp>
      <p:sp>
        <p:nvSpPr>
          <p:cNvPr id="13" name="Выгнутая влево стрелка 12"/>
          <p:cNvSpPr/>
          <p:nvPr/>
        </p:nvSpPr>
        <p:spPr>
          <a:xfrm>
            <a:off x="1828800" y="4057650"/>
            <a:ext cx="304800" cy="8001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solidFill>
                <a:schemeClr val="tx1"/>
              </a:solidFill>
            </a:endParaRPr>
          </a:p>
        </p:txBody>
      </p:sp>
      <p:pic>
        <p:nvPicPr>
          <p:cNvPr id="15" name="Рисунок 14" descr="business-planing-main.jpg"/>
          <p:cNvPicPr>
            <a:picLocks noChangeAspect="1"/>
          </p:cNvPicPr>
          <p:nvPr/>
        </p:nvPicPr>
        <p:blipFill>
          <a:blip r:embed="rId2"/>
          <a:stretch>
            <a:fillRect/>
          </a:stretch>
        </p:blipFill>
        <p:spPr>
          <a:xfrm>
            <a:off x="5486400" y="1064796"/>
            <a:ext cx="3657600" cy="23717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73727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1219200"/>
            <a:ext cx="7772400" cy="51816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uk-UA" sz="2800" b="1" i="1" dirty="0" smtClean="0">
                <a:latin typeface="Times New Roman" pitchFamily="18" charset="0"/>
                <a:cs typeface="Times New Roman" pitchFamily="18" charset="0"/>
              </a:rPr>
              <a:t>Стадія</a:t>
            </a:r>
            <a:r>
              <a:rPr lang="ru-RU" sz="2800" b="1" i="1" dirty="0" smtClean="0">
                <a:latin typeface="Times New Roman" pitchFamily="18" charset="0"/>
                <a:cs typeface="Times New Roman" pitchFamily="18" charset="0"/>
              </a:rPr>
              <a:t> </a:t>
            </a:r>
            <a:r>
              <a:rPr lang="en-US" sz="2800" b="1" i="1" dirty="0" smtClean="0">
                <a:latin typeface="Times New Roman" pitchFamily="18" charset="0"/>
                <a:cs typeface="Times New Roman" pitchFamily="18" charset="0"/>
              </a:rPr>
              <a:t>I. </a:t>
            </a:r>
            <a:r>
              <a:rPr lang="uk-UA" sz="2800" b="1" i="1" dirty="0" smtClean="0">
                <a:latin typeface="Times New Roman" pitchFamily="18" charset="0"/>
                <a:cs typeface="Times New Roman" pitchFamily="18" charset="0"/>
              </a:rPr>
              <a:t>Початкова стадія</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371600" y="1371600"/>
            <a:ext cx="7239000" cy="5078313"/>
          </a:xfrm>
          <a:prstGeom prst="rect">
            <a:avLst/>
          </a:prstGeom>
          <a:noFill/>
        </p:spPr>
        <p:txBody>
          <a:bodyPr wrap="square" rtlCol="0">
            <a:spAutoFit/>
          </a:bodyPr>
          <a:lstStyle/>
          <a:p>
            <a:pPr algn="just" fontAlgn="base">
              <a:buFontTx/>
              <a:buChar char="-"/>
            </a:pPr>
            <a:r>
              <a:rPr lang="uk-UA" b="1" dirty="0" smtClean="0">
                <a:latin typeface="Times New Roman" pitchFamily="18" charset="0"/>
                <a:cs typeface="Times New Roman" pitchFamily="18" charset="0"/>
              </a:rPr>
              <a:t> здійснюється пошук підприємницької ідеї</a:t>
            </a:r>
            <a:r>
              <a:rPr lang="uk-UA" dirty="0" smtClean="0">
                <a:latin typeface="Times New Roman" pitchFamily="18" charset="0"/>
                <a:cs typeface="Times New Roman" pitchFamily="18" charset="0"/>
              </a:rPr>
              <a:t> </a:t>
            </a:r>
          </a:p>
          <a:p>
            <a:pPr indent="457200" algn="just" fontAlgn="base"/>
            <a:r>
              <a:rPr lang="uk-UA" dirty="0" smtClean="0">
                <a:latin typeface="Times New Roman" pitchFamily="18" charset="0"/>
                <a:cs typeface="Times New Roman" pitchFamily="18" charset="0"/>
              </a:rPr>
              <a:t>(джерелами таких ідей найчастіше бувають: вивчення запитів і побажань споживачів; критичний аналіз товарів, які випускають інші фірми; бесіди з продавцями торговельних закладів; вивчення технічної літератури та патентної інформації; результати власних досліджень і розробок);</a:t>
            </a:r>
            <a:endParaRPr lang="ru-RU" dirty="0" smtClean="0">
              <a:latin typeface="Times New Roman" pitchFamily="18" charset="0"/>
              <a:cs typeface="Times New Roman" pitchFamily="18" charset="0"/>
            </a:endParaRPr>
          </a:p>
          <a:p>
            <a:pPr algn="just" fontAlgn="base">
              <a:buFontTx/>
              <a:buChar char="-"/>
            </a:pPr>
            <a:r>
              <a:rPr lang="uk-UA" b="1" dirty="0" smtClean="0">
                <a:latin typeface="Times New Roman" pitchFamily="18" charset="0"/>
                <a:cs typeface="Times New Roman" pitchFamily="18" charset="0"/>
              </a:rPr>
              <a:t> обирається сфера діяльності </a:t>
            </a:r>
          </a:p>
          <a:p>
            <a:pPr indent="457200" algn="just" fontAlgn="base"/>
            <a:r>
              <a:rPr lang="ru-RU" dirty="0" smtClean="0">
                <a:latin typeface="Times New Roman" pitchFamily="18" charset="0"/>
                <a:cs typeface="Times New Roman" pitchFamily="18" charset="0"/>
              </a:rPr>
              <a:t>(</a:t>
            </a:r>
            <a:r>
              <a:rPr lang="uk-UA" dirty="0" smtClean="0">
                <a:latin typeface="Times New Roman" pitchFamily="18" charset="0"/>
                <a:cs typeface="Times New Roman" pitchFamily="18" charset="0"/>
              </a:rPr>
              <a:t>виробництво, оптова торгівля, роздрібна торгівля, послуги, будівництво</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фінансова діяльність тощо</a:t>
            </a:r>
            <a:r>
              <a:rPr lang="ru-RU" dirty="0" smtClean="0">
                <a:latin typeface="Times New Roman" pitchFamily="18" charset="0"/>
                <a:cs typeface="Times New Roman" pitchFamily="18" charset="0"/>
              </a:rPr>
              <a:t>)</a:t>
            </a:r>
            <a:r>
              <a:rPr lang="uk-UA"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fontAlgn="base">
              <a:buFontTx/>
              <a:buChar char="-"/>
            </a:pPr>
            <a:r>
              <a:rPr lang="uk-UA"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обґрунтовується доцільна форма організації бізнесу </a:t>
            </a:r>
          </a:p>
          <a:p>
            <a:pPr indent="457200" algn="just" fontAlgn="base"/>
            <a:r>
              <a:rPr lang="uk-UA" dirty="0" smtClean="0">
                <a:latin typeface="Times New Roman" pitchFamily="18" charset="0"/>
                <a:cs typeface="Times New Roman" pitchFamily="18" charset="0"/>
              </a:rPr>
              <a:t>(визначення форм організації бізнесу, які відповідають законодавству України; визначення особливостей, переваг і недоліків кожної з цих форм; визначення критеріїв вибору форми організації бізнесу; безпосередній вибір форми організації бізнесу</a:t>
            </a:r>
            <a:r>
              <a:rPr lang="ru-RU" dirty="0" smtClean="0">
                <a:latin typeface="Times New Roman" pitchFamily="18" charset="0"/>
                <a:cs typeface="Times New Roman" pitchFamily="18" charset="0"/>
              </a:rPr>
              <a:t>);</a:t>
            </a:r>
          </a:p>
          <a:p>
            <a:pPr algn="just" fontAlgn="base">
              <a:buFontTx/>
              <a:buChar char="-"/>
            </a:pPr>
            <a:r>
              <a:rPr lang="uk-UA" b="1" dirty="0" smtClean="0">
                <a:latin typeface="Times New Roman" pitchFamily="18" charset="0"/>
                <a:cs typeface="Times New Roman" pitchFamily="18" charset="0"/>
              </a:rPr>
              <a:t> ухвалюється рішення щодо способу започаткування бізнесу</a:t>
            </a:r>
          </a:p>
          <a:p>
            <a:pPr indent="457200" algn="just" fontAlgn="base"/>
            <a:r>
              <a:rPr lang="uk-UA" dirty="0" smtClean="0">
                <a:latin typeface="Times New Roman" pitchFamily="18" charset="0"/>
                <a:cs typeface="Times New Roman" pitchFamily="18" charset="0"/>
              </a:rPr>
              <a:t>(створення нового підприємства «з нуля»; придбання фірми, що вже існує; придбання </a:t>
            </a:r>
            <a:r>
              <a:rPr lang="uk-UA" dirty="0" err="1" smtClean="0">
                <a:latin typeface="Times New Roman" pitchFamily="18" charset="0"/>
                <a:cs typeface="Times New Roman" pitchFamily="18" charset="0"/>
              </a:rPr>
              <a:t>франшизи</a:t>
            </a:r>
            <a:r>
              <a:rPr lang="uk-UA" dirty="0" smtClean="0">
                <a:latin typeface="Times New Roman" pitchFamily="18" charset="0"/>
                <a:cs typeface="Times New Roman" pitchFamily="18" charset="0"/>
              </a:rPr>
              <a:t>; прямий або мережевий маркетинг).</a:t>
            </a:r>
            <a:endParaRPr lang="ru-RU" dirty="0" smtClean="0">
              <a:latin typeface="Times New Roman" pitchFamily="18" charset="0"/>
              <a:cs typeface="Times New Roman" pitchFamily="18" charset="0"/>
            </a:endParaRPr>
          </a:p>
          <a:p>
            <a:endParaRPr lang="ru-RU" dirty="0"/>
          </a:p>
        </p:txBody>
      </p:sp>
      <p:sp>
        <p:nvSpPr>
          <p:cNvPr id="8" name="Левая фигурная скобка 7"/>
          <p:cNvSpPr/>
          <p:nvPr/>
        </p:nvSpPr>
        <p:spPr>
          <a:xfrm>
            <a:off x="685800" y="1295400"/>
            <a:ext cx="381000" cy="50292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5" name="Стрелка углом 14"/>
          <p:cNvSpPr/>
          <p:nvPr/>
        </p:nvSpPr>
        <p:spPr>
          <a:xfrm rot="10800000" flipH="1">
            <a:off x="381000" y="1066800"/>
            <a:ext cx="304800" cy="28194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1002014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1219200"/>
            <a:ext cx="7772400" cy="44958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uk-UA" sz="2800" b="1" i="1" dirty="0" smtClean="0">
                <a:latin typeface="Times New Roman" pitchFamily="18" charset="0"/>
                <a:cs typeface="Times New Roman" pitchFamily="18" charset="0"/>
              </a:rPr>
              <a:t>Стадія </a:t>
            </a:r>
            <a:r>
              <a:rPr lang="en-US" sz="2800" b="1" i="1" dirty="0" smtClean="0">
                <a:latin typeface="Times New Roman" pitchFamily="18" charset="0"/>
                <a:cs typeface="Times New Roman" pitchFamily="18" charset="0"/>
              </a:rPr>
              <a:t>II. </a:t>
            </a:r>
            <a:r>
              <a:rPr lang="uk-UA" sz="2800" b="1" i="1" dirty="0" smtClean="0">
                <a:latin typeface="Times New Roman" pitchFamily="18" charset="0"/>
                <a:cs typeface="Times New Roman" pitchFamily="18" charset="0"/>
              </a:rPr>
              <a:t>Підготовча стадія </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371600" y="1371600"/>
            <a:ext cx="7239000" cy="3970318"/>
          </a:xfrm>
          <a:prstGeom prst="rect">
            <a:avLst/>
          </a:prstGeom>
          <a:noFill/>
        </p:spPr>
        <p:txBody>
          <a:bodyPr wrap="square" rtlCol="0">
            <a:spAutoFit/>
          </a:bodyPr>
          <a:lstStyle/>
          <a:p>
            <a:pPr algn="just" fontAlgn="base">
              <a:buFontTx/>
              <a:buChar char="-"/>
            </a:pPr>
            <a:r>
              <a:rPr lang="uk-UA" b="1" dirty="0" smtClean="0">
                <a:latin typeface="Times New Roman" pitchFamily="18" charset="0"/>
                <a:cs typeface="Times New Roman" pitchFamily="18" charset="0"/>
              </a:rPr>
              <a:t> збирається та аналізується маркетингова, виробнича, фінансова й загальноекономічна інформація про майбутній бізнес </a:t>
            </a:r>
          </a:p>
          <a:p>
            <a:pPr indent="457200" algn="just" fontAlgn="base"/>
            <a:r>
              <a:rPr lang="uk-UA" dirty="0" smtClean="0">
                <a:latin typeface="Times New Roman" pitchFamily="18" charset="0"/>
                <a:cs typeface="Times New Roman" pitchFamily="18" charset="0"/>
              </a:rPr>
              <a:t>(процес формування інформаційного поля бізнес-плану. Чим більше інформації буде зібрано, тим більш обґрунтованими будуть подальші розрахунки);</a:t>
            </a:r>
          </a:p>
          <a:p>
            <a:pPr algn="just" fontAlgn="base">
              <a:buFontTx/>
              <a:buChar char="-"/>
            </a:pPr>
            <a:r>
              <a:rPr lang="uk-UA" b="1" dirty="0" smtClean="0">
                <a:latin typeface="Times New Roman" pitchFamily="18" charset="0"/>
                <a:cs typeface="Times New Roman" pitchFamily="18" charset="0"/>
              </a:rPr>
              <a:t> з'ясовуються сприятливі можливості та загрози розвитку бізнесу в зовнішньому середовищі </a:t>
            </a:r>
          </a:p>
          <a:p>
            <a:pPr indent="457200" algn="just" fontAlgn="base"/>
            <a:r>
              <a:rPr lang="uk-UA" dirty="0" smtClean="0">
                <a:latin typeface="Times New Roman" pitchFamily="18" charset="0"/>
                <a:cs typeface="Times New Roman" pitchFamily="18" charset="0"/>
              </a:rPr>
              <a:t>(для вивчення факторів зовнішнього середовища всю їх сукупність, як правило, поділяють на групи: загальноекономічні фактори, галузеві фактори, конкуренти, політичні фактори тощо);</a:t>
            </a:r>
          </a:p>
          <a:p>
            <a:pPr algn="just" fontAlgn="base">
              <a:buFontTx/>
              <a:buChar char="-"/>
            </a:pPr>
            <a:r>
              <a:rPr lang="uk-UA" b="1" dirty="0" smtClean="0">
                <a:latin typeface="Times New Roman" pitchFamily="18" charset="0"/>
                <a:cs typeface="Times New Roman" pitchFamily="18" charset="0"/>
              </a:rPr>
              <a:t> оцінюються сильні та слабкі сторони підприємства </a:t>
            </a:r>
          </a:p>
          <a:p>
            <a:pPr indent="457200" algn="just" fontAlgn="base"/>
            <a:r>
              <a:rPr lang="uk-UA" dirty="0" smtClean="0">
                <a:latin typeface="Times New Roman" pitchFamily="18" charset="0"/>
                <a:cs typeface="Times New Roman" pitchFamily="18" charset="0"/>
              </a:rPr>
              <a:t>(сильні сторони фірми — це її особливі, унікальні або принаймні оригінальні способи конкурентної боротьби. Слабкі сторони — це те, в чому фірма відстає від конкурентів).</a:t>
            </a:r>
            <a:endParaRPr lang="ru-RU" dirty="0"/>
          </a:p>
        </p:txBody>
      </p:sp>
      <p:sp>
        <p:nvSpPr>
          <p:cNvPr id="8" name="Левая фигурная скобка 7"/>
          <p:cNvSpPr/>
          <p:nvPr/>
        </p:nvSpPr>
        <p:spPr>
          <a:xfrm>
            <a:off x="685800" y="1295400"/>
            <a:ext cx="381000" cy="44196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5" name="Стрелка углом 14"/>
          <p:cNvSpPr/>
          <p:nvPr/>
        </p:nvSpPr>
        <p:spPr>
          <a:xfrm rot="10800000" flipH="1">
            <a:off x="381000" y="1066800"/>
            <a:ext cx="304800" cy="25146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034361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1219200"/>
            <a:ext cx="7772400" cy="46482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uk-UA" sz="2800" b="1" i="1" dirty="0" smtClean="0">
                <a:latin typeface="Times New Roman" pitchFamily="18" charset="0"/>
                <a:cs typeface="Times New Roman" pitchFamily="18" charset="0"/>
              </a:rPr>
              <a:t>Стадія </a:t>
            </a:r>
            <a:r>
              <a:rPr lang="en-US" sz="2800" b="1" i="1" dirty="0" smtClean="0">
                <a:latin typeface="Times New Roman" pitchFamily="18" charset="0"/>
                <a:cs typeface="Times New Roman" pitchFamily="18" charset="0"/>
              </a:rPr>
              <a:t>III. </a:t>
            </a:r>
            <a:r>
              <a:rPr lang="uk-UA" sz="2800" b="1" i="1" dirty="0" smtClean="0">
                <a:latin typeface="Times New Roman" pitchFamily="18" charset="0"/>
                <a:cs typeface="Times New Roman" pitchFamily="18" charset="0"/>
              </a:rPr>
              <a:t>Стадія розробки</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371600" y="1371600"/>
            <a:ext cx="7239000" cy="4370427"/>
          </a:xfrm>
          <a:prstGeom prst="rect">
            <a:avLst/>
          </a:prstGeom>
          <a:noFill/>
        </p:spPr>
        <p:txBody>
          <a:bodyPr wrap="square" rtlCol="0">
            <a:spAutoFit/>
          </a:bodyPr>
          <a:lstStyle/>
          <a:p>
            <a:pPr indent="457200" algn="just" fontAlgn="base"/>
            <a:r>
              <a:rPr lang="uk-UA" sz="2000" b="1" dirty="0" smtClean="0">
                <a:latin typeface="Times New Roman" pitchFamily="18" charset="0"/>
                <a:cs typeface="Times New Roman" pitchFamily="18" charset="0"/>
              </a:rPr>
              <a:t>1)</a:t>
            </a:r>
            <a:r>
              <a:rPr lang="uk-UA" sz="2000" dirty="0" smtClean="0">
                <a:latin typeface="Times New Roman" pitchFamily="18" charset="0"/>
                <a:cs typeface="Times New Roman" pitchFamily="18" charset="0"/>
              </a:rPr>
              <a:t> </a:t>
            </a:r>
            <a:r>
              <a:rPr lang="uk-UA" sz="2000" b="1" dirty="0" smtClean="0">
                <a:latin typeface="Times New Roman" pitchFamily="18" charset="0"/>
                <a:cs typeface="Times New Roman" pitchFamily="18" charset="0"/>
              </a:rPr>
              <a:t>Визначається місія фірми</a:t>
            </a:r>
            <a:r>
              <a:rPr lang="uk-UA" sz="2000" dirty="0" smtClean="0">
                <a:latin typeface="Times New Roman" pitchFamily="18" charset="0"/>
                <a:cs typeface="Times New Roman" pitchFamily="18" charset="0"/>
              </a:rPr>
              <a:t>, тобто головне призначення, специфічна роль, особливий шлях у бізнесі, що відрізнятимуть її від конкурентів;</a:t>
            </a:r>
          </a:p>
          <a:p>
            <a:pPr indent="457200" algn="just" fontAlgn="base"/>
            <a:r>
              <a:rPr lang="uk-UA" sz="2000" b="1" dirty="0" smtClean="0">
                <a:latin typeface="Times New Roman" pitchFamily="18" charset="0"/>
                <a:cs typeface="Times New Roman" pitchFamily="18" charset="0"/>
              </a:rPr>
              <a:t>2) Формулюються конкретні цілі діяльності фірми</a:t>
            </a:r>
            <a:r>
              <a:rPr lang="uk-UA" sz="2000" dirty="0" smtClean="0">
                <a:latin typeface="Times New Roman" pitchFamily="18" charset="0"/>
                <a:cs typeface="Times New Roman" pitchFamily="18" charset="0"/>
              </a:rPr>
              <a:t>, тобто чітко визначається те, чого фірма хоче досягти за певний проміжок часу;</a:t>
            </a:r>
          </a:p>
          <a:p>
            <a:pPr indent="457200" algn="just" fontAlgn="base"/>
            <a:r>
              <a:rPr lang="uk-UA" sz="2000" b="1" dirty="0" smtClean="0">
                <a:latin typeface="Times New Roman" pitchFamily="18" charset="0"/>
                <a:cs typeface="Times New Roman" pitchFamily="18" charset="0"/>
              </a:rPr>
              <a:t>3) Аналізуються стратегічні альтернативи та обирається стратегія діяльності фірми. </a:t>
            </a:r>
            <a:r>
              <a:rPr lang="uk-UA" sz="2000" dirty="0" smtClean="0">
                <a:latin typeface="Times New Roman" pitchFamily="18" charset="0"/>
                <a:cs typeface="Times New Roman" pitchFamily="18" charset="0"/>
              </a:rPr>
              <a:t>Обираючи стратегію, підприємець, як правило, орієнтується на одну з можливих типових стратегій бізнесу: контроль за витратами, диференціацію; фокусування.</a:t>
            </a:r>
          </a:p>
          <a:p>
            <a:pPr indent="457200" algn="just" fontAlgn="base"/>
            <a:r>
              <a:rPr lang="uk-UA" sz="2000" b="1" dirty="0" smtClean="0">
                <a:latin typeface="Times New Roman" pitchFamily="18" charset="0"/>
                <a:cs typeface="Times New Roman" pitchFamily="18" charset="0"/>
              </a:rPr>
              <a:t>4) Проводяться необхідні економічні розрахунки, та здійснюється придбання необхідних інформаційних послуг </a:t>
            </a:r>
            <a:r>
              <a:rPr lang="uk-UA" sz="2000" dirty="0" smtClean="0">
                <a:latin typeface="Times New Roman" pitchFamily="18" charset="0"/>
                <a:cs typeface="Times New Roman" pitchFamily="18" charset="0"/>
              </a:rPr>
              <a:t>від спеціалізованих сторонніх підприємств та установ.</a:t>
            </a:r>
          </a:p>
          <a:p>
            <a:endParaRPr lang="ru-RU" dirty="0"/>
          </a:p>
        </p:txBody>
      </p:sp>
      <p:sp>
        <p:nvSpPr>
          <p:cNvPr id="8" name="Левая фигурная скобка 7"/>
          <p:cNvSpPr/>
          <p:nvPr/>
        </p:nvSpPr>
        <p:spPr>
          <a:xfrm>
            <a:off x="685800" y="1295400"/>
            <a:ext cx="381000" cy="45720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5" name="Стрелка углом 14"/>
          <p:cNvSpPr/>
          <p:nvPr/>
        </p:nvSpPr>
        <p:spPr>
          <a:xfrm rot="10800000" flipH="1">
            <a:off x="381000" y="1066800"/>
            <a:ext cx="304800" cy="25908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78375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1219200"/>
            <a:ext cx="7772400" cy="44196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uk-UA" sz="2800" b="1" i="1" dirty="0" smtClean="0">
                <a:latin typeface="Times New Roman" pitchFamily="18" charset="0"/>
                <a:cs typeface="Times New Roman" pitchFamily="18" charset="0"/>
              </a:rPr>
              <a:t>Стадія </a:t>
            </a:r>
            <a:r>
              <a:rPr lang="en-US" sz="2800" b="1" i="1" dirty="0" smtClean="0">
                <a:latin typeface="Times New Roman" pitchFamily="18" charset="0"/>
                <a:cs typeface="Times New Roman" pitchFamily="18" charset="0"/>
              </a:rPr>
              <a:t>IV. </a:t>
            </a:r>
            <a:r>
              <a:rPr lang="uk-UA" sz="2800" b="1" i="1" dirty="0" smtClean="0">
                <a:latin typeface="Times New Roman" pitchFamily="18" charset="0"/>
                <a:cs typeface="Times New Roman" pitchFamily="18" charset="0"/>
              </a:rPr>
              <a:t>Стадія просування</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371600" y="1371600"/>
            <a:ext cx="7239000" cy="3908762"/>
          </a:xfrm>
          <a:prstGeom prst="rect">
            <a:avLst/>
          </a:prstGeom>
          <a:noFill/>
        </p:spPr>
        <p:txBody>
          <a:bodyPr wrap="square" rtlCol="0">
            <a:spAutoFit/>
          </a:bodyPr>
          <a:lstStyle/>
          <a:p>
            <a:pPr indent="457200" algn="just" fontAlgn="base">
              <a:buFontTx/>
              <a:buChar char="-"/>
            </a:pPr>
            <a:r>
              <a:rPr lang="uk-UA" sz="2000" dirty="0" smtClean="0">
                <a:latin typeface="Times New Roman" pitchFamily="18" charset="0"/>
                <a:cs typeface="Times New Roman" pitchFamily="18" charset="0"/>
              </a:rPr>
              <a:t>презентація бізнес-плану та проведення переговорів з партнерами по реалізації бізнес-плану;</a:t>
            </a:r>
          </a:p>
          <a:p>
            <a:pPr marL="360000" indent="457200" algn="just" fontAlgn="base"/>
            <a:r>
              <a:rPr lang="uk-UA" sz="1600" b="1" i="1" dirty="0" smtClean="0">
                <a:latin typeface="Times New Roman" pitchFamily="18" charset="0"/>
                <a:cs typeface="Times New Roman" pitchFamily="18" charset="0"/>
              </a:rPr>
              <a:t>Презентація бізнес-плану </a:t>
            </a:r>
            <a:r>
              <a:rPr lang="uk-UA" sz="1600" dirty="0" smtClean="0">
                <a:latin typeface="Times New Roman" pitchFamily="18" charset="0"/>
                <a:cs typeface="Times New Roman" pitchFamily="18" charset="0"/>
              </a:rPr>
              <a:t>– це короткий виклад основних положень бізнес-плану на переговорах з інвесторами і потенційними партнерами.</a:t>
            </a:r>
          </a:p>
          <a:p>
            <a:pPr marL="360000" indent="457200" algn="just" fontAlgn="base"/>
            <a:r>
              <a:rPr lang="uk-UA" sz="1600" dirty="0" smtClean="0">
                <a:latin typeface="Times New Roman" pitchFamily="18" charset="0"/>
                <a:cs typeface="Times New Roman" pitchFamily="18" charset="0"/>
              </a:rPr>
              <a:t>Більшість презентацій охоплює сім ключових областей: компанія та її продукція або послуги; ринок, клієнти і конкуренти; маркетингова стратегія; першочергові фінансові завдання; команда, яка здійснюватиме цей план (ключовий управлінський персонал); необхідні розміри позики або пайової учасники та цілі, на які ці гроші будуть направлені; умови і терміни реалізації інвестицій.</a:t>
            </a:r>
          </a:p>
          <a:p>
            <a:pPr algn="just" fontAlgn="base"/>
            <a:r>
              <a:rPr lang="uk-UA" sz="2000" dirty="0" smtClean="0">
                <a:latin typeface="Times New Roman" pitchFamily="18" charset="0"/>
                <a:cs typeface="Times New Roman" pitchFamily="18" charset="0"/>
              </a:rPr>
              <a:t>- погодження умов та оформлення ділових відносин;</a:t>
            </a:r>
          </a:p>
          <a:p>
            <a:pPr algn="just" fontAlgn="base"/>
            <a:r>
              <a:rPr lang="uk-UA" sz="2000" dirty="0" smtClean="0">
                <a:latin typeface="Times New Roman" pitchFamily="18" charset="0"/>
                <a:cs typeface="Times New Roman" pitchFamily="18" charset="0"/>
              </a:rPr>
              <a:t>- аудит бізнес плану, прийняття рішення щодо інвестування;</a:t>
            </a:r>
          </a:p>
          <a:p>
            <a:pPr algn="just" fontAlgn="base"/>
            <a:r>
              <a:rPr lang="uk-UA" sz="2000" dirty="0" smtClean="0">
                <a:latin typeface="Times New Roman" pitchFamily="18" charset="0"/>
                <a:cs typeface="Times New Roman" pitchFamily="18" charset="0"/>
              </a:rPr>
              <a:t>- внесення коректив до бізнес-плану з врахуванням коректив партнерів.</a:t>
            </a:r>
            <a:endParaRPr lang="ru-RU" dirty="0"/>
          </a:p>
        </p:txBody>
      </p:sp>
      <p:sp>
        <p:nvSpPr>
          <p:cNvPr id="8" name="Левая фигурная скобка 7"/>
          <p:cNvSpPr/>
          <p:nvPr/>
        </p:nvSpPr>
        <p:spPr>
          <a:xfrm>
            <a:off x="685800" y="1295400"/>
            <a:ext cx="381000" cy="44196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5" name="Стрелка углом 14"/>
          <p:cNvSpPr/>
          <p:nvPr/>
        </p:nvSpPr>
        <p:spPr>
          <a:xfrm rot="10800000" flipH="1">
            <a:off x="381000" y="1066800"/>
            <a:ext cx="304800" cy="25908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875743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1219200"/>
            <a:ext cx="7772400" cy="51054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p:txBody>
          <a:bodyPr>
            <a:normAutofit/>
          </a:bodyPr>
          <a:lstStyle/>
          <a:p>
            <a:r>
              <a:rPr lang="uk-UA" sz="2800" b="1" i="1" dirty="0" smtClean="0">
                <a:latin typeface="Times New Roman" pitchFamily="18" charset="0"/>
                <a:cs typeface="Times New Roman" pitchFamily="18" charset="0"/>
              </a:rPr>
              <a:t>Стадія </a:t>
            </a:r>
            <a:r>
              <a:rPr lang="en-US" sz="2800" b="1" i="1" dirty="0" smtClean="0">
                <a:latin typeface="Times New Roman" pitchFamily="18" charset="0"/>
                <a:cs typeface="Times New Roman" pitchFamily="18" charset="0"/>
              </a:rPr>
              <a:t>V. </a:t>
            </a:r>
            <a:r>
              <a:rPr lang="uk-UA" sz="2800" b="1" i="1" u="sng" dirty="0" smtClean="0">
                <a:latin typeface="Times New Roman" pitchFamily="18" charset="0"/>
                <a:cs typeface="Times New Roman" pitchFamily="18" charset="0"/>
              </a:rPr>
              <a:t>Стадія реалізації</a:t>
            </a:r>
            <a:r>
              <a:rPr lang="ru-RU" sz="2800" b="1" i="1" dirty="0" smtClean="0">
                <a:latin typeface="Times New Roman" pitchFamily="18" charset="0"/>
                <a:cs typeface="Times New Roman" pitchFamily="18" charset="0"/>
              </a:rPr>
              <a:t>:</a:t>
            </a:r>
            <a:endParaRPr lang="ru-RU" sz="2800" b="1" i="1" dirty="0">
              <a:latin typeface="Times New Roman" pitchFamily="18" charset="0"/>
              <a:cs typeface="Times New Roman" pitchFamily="18" charset="0"/>
            </a:endParaRPr>
          </a:p>
        </p:txBody>
      </p:sp>
      <p:sp>
        <p:nvSpPr>
          <p:cNvPr id="4" name="TextBox 3"/>
          <p:cNvSpPr txBox="1"/>
          <p:nvPr/>
        </p:nvSpPr>
        <p:spPr>
          <a:xfrm>
            <a:off x="1371600" y="1371600"/>
            <a:ext cx="7239000" cy="4524315"/>
          </a:xfrm>
          <a:prstGeom prst="rect">
            <a:avLst/>
          </a:prstGeom>
          <a:noFill/>
        </p:spPr>
        <p:txBody>
          <a:bodyPr wrap="square" rtlCol="0">
            <a:spAutoFit/>
          </a:bodyPr>
          <a:lstStyle/>
          <a:p>
            <a:pPr indent="457200" algn="just" fontAlgn="base"/>
            <a:r>
              <a:rPr lang="uk-UA" b="1" dirty="0" smtClean="0">
                <a:latin typeface="Times New Roman" pitchFamily="18" charset="0"/>
                <a:cs typeface="Times New Roman" pitchFamily="18" charset="0"/>
              </a:rPr>
              <a:t>Планування реалізації бізнес-проекту і складання бюджету включає такі основні завдання:</a:t>
            </a:r>
          </a:p>
          <a:p>
            <a:pPr indent="457200" algn="just" fontAlgn="base">
              <a:buFontTx/>
              <a:buChar char="-"/>
            </a:pPr>
            <a:r>
              <a:rPr lang="uk-UA" dirty="0" smtClean="0">
                <a:latin typeface="Times New Roman" pitchFamily="18" charset="0"/>
                <a:cs typeface="Times New Roman" pitchFamily="18" charset="0"/>
              </a:rPr>
              <a:t>визначення типу робочих завдань у фірмі і поза нею, що необхідні для реалізації бізнес-плану;</a:t>
            </a:r>
          </a:p>
          <a:p>
            <a:pPr indent="457200" algn="just" fontAlgn="base">
              <a:buFontTx/>
              <a:buChar char="-"/>
            </a:pPr>
            <a:r>
              <a:rPr lang="uk-UA" dirty="0" smtClean="0">
                <a:latin typeface="Times New Roman" pitchFamily="18" charset="0"/>
                <a:cs typeface="Times New Roman" pitchFamily="18" charset="0"/>
              </a:rPr>
              <a:t>визначення логічної послідовності етапів у робочих завданнях;</a:t>
            </a:r>
          </a:p>
          <a:p>
            <a:pPr indent="457200" algn="just" fontAlgn="base">
              <a:buFontTx/>
              <a:buChar char="-"/>
            </a:pPr>
            <a:r>
              <a:rPr lang="uk-UA" dirty="0" smtClean="0">
                <a:latin typeface="Times New Roman" pitchFamily="18" charset="0"/>
                <a:cs typeface="Times New Roman" pitchFamily="18" charset="0"/>
              </a:rPr>
              <a:t>підготовку графіка реалізації, що визначає положення робочих завдань конкретно в часі і враховує відповідний час для завершення кожного індивідуального завдання;</a:t>
            </a:r>
          </a:p>
          <a:p>
            <a:pPr indent="457200" algn="just" fontAlgn="base">
              <a:buFontTx/>
              <a:buChar char="-"/>
            </a:pPr>
            <a:r>
              <a:rPr lang="uk-UA" dirty="0" smtClean="0">
                <a:latin typeface="Times New Roman" pitchFamily="18" charset="0"/>
                <a:cs typeface="Times New Roman" pitchFamily="18" charset="0"/>
              </a:rPr>
              <a:t>визначення ресурсів, необхідних для завершення індивідуальних завдань і виявлення відповідних витрат;</a:t>
            </a:r>
          </a:p>
          <a:p>
            <a:pPr indent="457200" algn="just" fontAlgn="base">
              <a:buFontTx/>
              <a:buChar char="-"/>
            </a:pPr>
            <a:r>
              <a:rPr lang="uk-UA" dirty="0" smtClean="0">
                <a:latin typeface="Times New Roman" pitchFamily="18" charset="0"/>
                <a:cs typeface="Times New Roman" pitchFamily="18" charset="0"/>
              </a:rPr>
              <a:t>підготовку бюджету реалізації і потоків коштів, що забезпечать фінансування на всьому протязі фаз реалізації і експлуатації бізнес-плану;</a:t>
            </a:r>
          </a:p>
          <a:p>
            <a:pPr indent="457200" algn="just" fontAlgn="base">
              <a:buFontTx/>
              <a:buChar char="-"/>
            </a:pPr>
            <a:r>
              <a:rPr lang="uk-UA" dirty="0" smtClean="0">
                <a:latin typeface="Times New Roman" pitchFamily="18" charset="0"/>
                <a:cs typeface="Times New Roman" pitchFamily="18" charset="0"/>
              </a:rPr>
              <a:t>документування всіх даних реалізації, що дозволяє коректувати плани і бюджет реалізації так само, як і прогнози, зроблені під час складання бізнес-плану.</a:t>
            </a:r>
          </a:p>
        </p:txBody>
      </p:sp>
      <p:sp>
        <p:nvSpPr>
          <p:cNvPr id="8" name="Левая фигурная скобка 7"/>
          <p:cNvSpPr/>
          <p:nvPr/>
        </p:nvSpPr>
        <p:spPr>
          <a:xfrm>
            <a:off x="685800" y="1295400"/>
            <a:ext cx="381000" cy="49530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5" name="Стрелка углом 14"/>
          <p:cNvSpPr/>
          <p:nvPr/>
        </p:nvSpPr>
        <p:spPr>
          <a:xfrm rot="10800000" flipH="1">
            <a:off x="381000" y="1066800"/>
            <a:ext cx="304800" cy="28194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13129759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456</TotalTime>
  <Words>2940</Words>
  <Application>Microsoft Office PowerPoint</Application>
  <PresentationFormat>Экран (4:3)</PresentationFormat>
  <Paragraphs>259</Paragraphs>
  <Slides>25</Slides>
  <Notes>2</Notes>
  <HiddenSlides>0</HiddenSlides>
  <MMClips>0</MMClips>
  <ScaleCrop>false</ScaleCrop>
  <HeadingPairs>
    <vt:vector size="6" baseType="variant">
      <vt:variant>
        <vt:lpstr>Использованные шрифты</vt:lpstr>
      </vt:variant>
      <vt:variant>
        <vt:i4>11</vt:i4>
      </vt:variant>
      <vt:variant>
        <vt:lpstr>Тема</vt:lpstr>
      </vt:variant>
      <vt:variant>
        <vt:i4>1</vt:i4>
      </vt:variant>
      <vt:variant>
        <vt:lpstr>Заголовки слайдов</vt:lpstr>
      </vt:variant>
      <vt:variant>
        <vt:i4>25</vt:i4>
      </vt:variant>
    </vt:vector>
  </HeadingPairs>
  <TitlesOfParts>
    <vt:vector size="37" baseType="lpstr">
      <vt:lpstr>Arial</vt:lpstr>
      <vt:lpstr>Arial Black</vt:lpstr>
      <vt:lpstr>Calibri</vt:lpstr>
      <vt:lpstr>Courier New</vt:lpstr>
      <vt:lpstr>Franklin Gothic Book</vt:lpstr>
      <vt:lpstr>Franklin Gothic Medium</vt:lpstr>
      <vt:lpstr>Palatino Linotype</vt:lpstr>
      <vt:lpstr>Source Sans Pro Web</vt:lpstr>
      <vt:lpstr>Times New Roman</vt:lpstr>
      <vt:lpstr>Wingdings</vt:lpstr>
      <vt:lpstr>Wingdings 2</vt:lpstr>
      <vt:lpstr>Трек</vt:lpstr>
      <vt:lpstr>МІНІСТЕРСТВО ОСВІТИ І НАУКИ УКРАЇНИ  ДЕРЖАВНИЙ УНІВЕРСИТЕТ «ЖИТОМИРСЬКА ПОЛІТЕХНІКА»</vt:lpstr>
      <vt:lpstr>Презентация PowerPoint</vt:lpstr>
      <vt:lpstr>Сутнісна характеристика бізнес-планування</vt:lpstr>
      <vt:lpstr>Основні стадії процесу бізнес-планування</vt:lpstr>
      <vt:lpstr>Стадія I. Початкова стадія:</vt:lpstr>
      <vt:lpstr>Стадія II. Підготовча стадія :</vt:lpstr>
      <vt:lpstr>Стадія III. Стадія розробки:</vt:lpstr>
      <vt:lpstr>Стадія IV. Стадія просування:</vt:lpstr>
      <vt:lpstr>Стадія V. Стадія реалізації:</vt:lpstr>
      <vt:lpstr>Презентация PowerPoint</vt:lpstr>
      <vt:lpstr>Презентация PowerPoint</vt:lpstr>
      <vt:lpstr>Презентация PowerPoint</vt:lpstr>
      <vt:lpstr>Презентация PowerPoint</vt:lpstr>
      <vt:lpstr>Презентация PowerPoint</vt:lpstr>
      <vt:lpstr>1. Резюме:</vt:lpstr>
      <vt:lpstr>2. Опис підприємства та галузі:</vt:lpstr>
      <vt:lpstr>3. Опис проекту та продукції:</vt:lpstr>
      <vt:lpstr>4. Маркетинговий план:</vt:lpstr>
      <vt:lpstr>5. Виробничий план:</vt:lpstr>
      <vt:lpstr>7. Фінансовий план:</vt:lpstr>
      <vt:lpstr>Презентация PowerPoint</vt:lpstr>
      <vt:lpstr>Презентация PowerPoint</vt:lpstr>
      <vt:lpstr>Презентация PowerPoint</vt:lpstr>
      <vt:lpstr>Презентация PowerPoint</vt:lpstr>
      <vt:lpstr>ДЯКУЮ ЗА УВАГУ!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Sasha Melnik</dc:creator>
  <cp:lastModifiedBy>Asus</cp:lastModifiedBy>
  <cp:revision>43</cp:revision>
  <dcterms:modified xsi:type="dcterms:W3CDTF">2026-03-19T15:39:05Z</dcterms:modified>
</cp:coreProperties>
</file>