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7"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 id="293" r:id="rId39"/>
    <p:sldId id="294" r:id="rId40"/>
    <p:sldId id="295" r:id="rId41"/>
    <p:sldId id="296" r:id="rId42"/>
    <p:sldId id="297" r:id="rId43"/>
    <p:sldId id="298" r:id="rId44"/>
    <p:sldId id="299" r:id="rId45"/>
    <p:sldId id="300" r:id="rId46"/>
    <p:sldId id="301" r:id="rId47"/>
    <p:sldId id="302" r:id="rId4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977" autoAdjust="0"/>
    <p:restoredTop sz="94660"/>
  </p:normalViewPr>
  <p:slideViewPr>
    <p:cSldViewPr snapToGrid="0">
      <p:cViewPr varScale="1">
        <p:scale>
          <a:sx n="86" d="100"/>
          <a:sy n="86" d="100"/>
        </p:scale>
        <p:origin x="470" y="6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DF9204-3F29-4C3A-BA41-3063400202C4}"/>
              </a:ext>
            </a:extLst>
          </p:cNvPr>
          <p:cNvSpPr>
            <a:spLocks noGrp="1"/>
          </p:cNvSpPr>
          <p:nvPr>
            <p:ph type="ctrTitle"/>
          </p:nvPr>
        </p:nvSpPr>
        <p:spPr>
          <a:xfrm>
            <a:off x="1524000" y="1122363"/>
            <a:ext cx="9144000" cy="2387600"/>
          </a:xfrm>
        </p:spPr>
        <p:txBody>
          <a:bodyPr anchor="b"/>
          <a:lstStyle>
            <a:lvl1pPr algn="ctr">
              <a:defRPr sz="4400"/>
            </a:lvl1pPr>
          </a:lstStyle>
          <a:p>
            <a:r>
              <a:rPr lang="en-US" dirty="0"/>
              <a:t>Click to edit Master title style</a:t>
            </a:r>
          </a:p>
        </p:txBody>
      </p:sp>
      <p:sp>
        <p:nvSpPr>
          <p:cNvPr id="3" name="Subtitle 2">
            <a:extLst>
              <a:ext uri="{FF2B5EF4-FFF2-40B4-BE49-F238E27FC236}">
                <a16:creationId xmlns:a16="http://schemas.microsoft.com/office/drawing/2014/main" id="{203393CD-7262-4AC7-80E6-52FE6F3F39BA}"/>
              </a:ext>
            </a:extLst>
          </p:cNvPr>
          <p:cNvSpPr>
            <a:spLocks noGrp="1"/>
          </p:cNvSpPr>
          <p:nvPr>
            <p:ph type="subTitle" idx="1"/>
          </p:nvPr>
        </p:nvSpPr>
        <p:spPr>
          <a:xfrm>
            <a:off x="1524000" y="3602038"/>
            <a:ext cx="9144000" cy="1655762"/>
          </a:xfrm>
        </p:spPr>
        <p:txBody>
          <a:bodyPr/>
          <a:lstStyle>
            <a:lvl1pPr marL="0" indent="0" algn="ctr">
              <a:buNone/>
              <a:defRPr sz="2000">
                <a:latin typeface="+mn-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4" name="Date Placeholder 3">
            <a:extLst>
              <a:ext uri="{FF2B5EF4-FFF2-40B4-BE49-F238E27FC236}">
                <a16:creationId xmlns:a16="http://schemas.microsoft.com/office/drawing/2014/main" id="{D7D430AE-0210-4E82-AD7B-41B112DE7F7D}"/>
              </a:ext>
            </a:extLst>
          </p:cNvPr>
          <p:cNvSpPr>
            <a:spLocks noGrp="1"/>
          </p:cNvSpPr>
          <p:nvPr>
            <p:ph type="dt" sz="half" idx="10"/>
          </p:nvPr>
        </p:nvSpPr>
        <p:spPr/>
        <p:txBody>
          <a:bodyPr/>
          <a:lstStyle>
            <a:lvl1pPr>
              <a:defRPr>
                <a:latin typeface="+mn-lt"/>
              </a:defRPr>
            </a:lvl1pPr>
          </a:lstStyle>
          <a:p>
            <a:fld id="{11A6662E-FAF4-44BC-88B5-85A7CBFB6D30}" type="datetime1">
              <a:rPr lang="en-US" smtClean="0"/>
              <a:pPr/>
              <a:t>11/14/2022</a:t>
            </a:fld>
            <a:endParaRPr lang="en-US"/>
          </a:p>
        </p:txBody>
      </p:sp>
      <p:sp>
        <p:nvSpPr>
          <p:cNvPr id="5" name="Footer Placeholder 4">
            <a:extLst>
              <a:ext uri="{FF2B5EF4-FFF2-40B4-BE49-F238E27FC236}">
                <a16:creationId xmlns:a16="http://schemas.microsoft.com/office/drawing/2014/main" id="{0F221974-7DEC-459D-9642-CB5B59C82771}"/>
              </a:ext>
            </a:extLst>
          </p:cNvPr>
          <p:cNvSpPr>
            <a:spLocks noGrp="1"/>
          </p:cNvSpPr>
          <p:nvPr>
            <p:ph type="ftr" sz="quarter" idx="11"/>
          </p:nvPr>
        </p:nvSpPr>
        <p:spPr/>
        <p:txBody>
          <a:bodyPr/>
          <a:lstStyle>
            <a:lvl1pPr>
              <a:defRPr>
                <a:latin typeface="+mn-lt"/>
              </a:defRPr>
            </a:lvl1pPr>
          </a:lstStyle>
          <a:p>
            <a:endParaRPr lang="en-US"/>
          </a:p>
        </p:txBody>
      </p:sp>
      <p:sp>
        <p:nvSpPr>
          <p:cNvPr id="6" name="Slide Number Placeholder 5">
            <a:extLst>
              <a:ext uri="{FF2B5EF4-FFF2-40B4-BE49-F238E27FC236}">
                <a16:creationId xmlns:a16="http://schemas.microsoft.com/office/drawing/2014/main" id="{60731837-C94E-4B5B-BCF0-110C69EDB41C}"/>
              </a:ext>
            </a:extLst>
          </p:cNvPr>
          <p:cNvSpPr>
            <a:spLocks noGrp="1"/>
          </p:cNvSpPr>
          <p:nvPr>
            <p:ph type="sldNum" sz="quarter" idx="12"/>
          </p:nvPr>
        </p:nvSpPr>
        <p:spPr/>
        <p:txBody>
          <a:bodyPr/>
          <a:lstStyle>
            <a:lvl1pPr>
              <a:defRPr>
                <a:latin typeface="+mn-lt"/>
              </a:defRPr>
            </a:lvl1pPr>
          </a:lstStyle>
          <a:p>
            <a:fld id="{73B850FF-6169-4056-8077-06FFA93A5366}" type="slidenum">
              <a:rPr lang="en-US" smtClean="0"/>
              <a:pPr/>
              <a:t>‹#›</a:t>
            </a:fld>
            <a:endParaRPr lang="en-US"/>
          </a:p>
        </p:txBody>
      </p:sp>
    </p:spTree>
    <p:extLst>
      <p:ext uri="{BB962C8B-B14F-4D97-AF65-F5344CB8AC3E}">
        <p14:creationId xmlns:p14="http://schemas.microsoft.com/office/powerpoint/2010/main" val="416908096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7ABDD2-E186-4F25-8FDE-D1E875E9C303}"/>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8318CC5B-A7E0-48B1-8329-6533AC76E7B7}"/>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3905B1B-77FE-4BFC-BF87-87DA989F0082}"/>
              </a:ext>
            </a:extLst>
          </p:cNvPr>
          <p:cNvSpPr>
            <a:spLocks noGrp="1"/>
          </p:cNvSpPr>
          <p:nvPr>
            <p:ph type="dt" sz="half" idx="10"/>
          </p:nvPr>
        </p:nvSpPr>
        <p:spPr/>
        <p:txBody>
          <a:bodyPr/>
          <a:lstStyle/>
          <a:p>
            <a:fld id="{4C559632-1575-4E14-B53B-3DC3D5ED3947}" type="datetime1">
              <a:rPr lang="en-US" smtClean="0"/>
              <a:t>11/14/2022</a:t>
            </a:fld>
            <a:endParaRPr lang="en-US"/>
          </a:p>
        </p:txBody>
      </p:sp>
      <p:sp>
        <p:nvSpPr>
          <p:cNvPr id="5" name="Footer Placeholder 4">
            <a:extLst>
              <a:ext uri="{FF2B5EF4-FFF2-40B4-BE49-F238E27FC236}">
                <a16:creationId xmlns:a16="http://schemas.microsoft.com/office/drawing/2014/main" id="{3118531E-1B90-4631-BD37-4BB1DBFABF4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38A55E8-88DC-4280-8E04-FF50FF8EDB5A}"/>
              </a:ext>
            </a:extLst>
          </p:cNvPr>
          <p:cNvSpPr>
            <a:spLocks noGrp="1"/>
          </p:cNvSpPr>
          <p:nvPr>
            <p:ph type="sldNum" sz="quarter" idx="12"/>
          </p:nvPr>
        </p:nvSpPr>
        <p:spPr/>
        <p:txBody>
          <a:bodyPr/>
          <a:lstStyle/>
          <a:p>
            <a:fld id="{73B850FF-6169-4056-8077-06FFA93A5366}" type="slidenum">
              <a:rPr lang="en-US" smtClean="0"/>
              <a:t>‹#›</a:t>
            </a:fld>
            <a:endParaRPr lang="en-US"/>
          </a:p>
        </p:txBody>
      </p:sp>
    </p:spTree>
    <p:extLst>
      <p:ext uri="{BB962C8B-B14F-4D97-AF65-F5344CB8AC3E}">
        <p14:creationId xmlns:p14="http://schemas.microsoft.com/office/powerpoint/2010/main" val="294907035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960633D-90E4-4F5A-9EBF-DDEC2B0B471A}"/>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0DDD3065-FA3D-42C8-BFDA-967C87F4F285}"/>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4DC126F-38E2-4425-861F-98ED432284BA}"/>
              </a:ext>
            </a:extLst>
          </p:cNvPr>
          <p:cNvSpPr>
            <a:spLocks noGrp="1"/>
          </p:cNvSpPr>
          <p:nvPr>
            <p:ph type="dt" sz="half" idx="10"/>
          </p:nvPr>
        </p:nvSpPr>
        <p:spPr/>
        <p:txBody>
          <a:bodyPr/>
          <a:lstStyle/>
          <a:p>
            <a:fld id="{CC4A6868-2568-4CC9-B302-F37117B01A6E}" type="datetime1">
              <a:rPr lang="en-US" smtClean="0"/>
              <a:t>11/14/2022</a:t>
            </a:fld>
            <a:endParaRPr lang="en-US"/>
          </a:p>
        </p:txBody>
      </p:sp>
      <p:sp>
        <p:nvSpPr>
          <p:cNvPr id="5" name="Footer Placeholder 4">
            <a:extLst>
              <a:ext uri="{FF2B5EF4-FFF2-40B4-BE49-F238E27FC236}">
                <a16:creationId xmlns:a16="http://schemas.microsoft.com/office/drawing/2014/main" id="{CA9645D8-F22A-4354-A8B3-96E8A2D232A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59E2295-A616-4D57-8800-7B7E213A8CC8}"/>
              </a:ext>
            </a:extLst>
          </p:cNvPr>
          <p:cNvSpPr>
            <a:spLocks noGrp="1"/>
          </p:cNvSpPr>
          <p:nvPr>
            <p:ph type="sldNum" sz="quarter" idx="12"/>
          </p:nvPr>
        </p:nvSpPr>
        <p:spPr/>
        <p:txBody>
          <a:bodyPr/>
          <a:lstStyle/>
          <a:p>
            <a:fld id="{73B850FF-6169-4056-8077-06FFA93A5366}" type="slidenum">
              <a:rPr lang="en-US" smtClean="0"/>
              <a:t>‹#›</a:t>
            </a:fld>
            <a:endParaRPr lang="en-US"/>
          </a:p>
        </p:txBody>
      </p:sp>
    </p:spTree>
    <p:extLst>
      <p:ext uri="{BB962C8B-B14F-4D97-AF65-F5344CB8AC3E}">
        <p14:creationId xmlns:p14="http://schemas.microsoft.com/office/powerpoint/2010/main" val="7261884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4CC1FC-ADE8-488C-A1DA-2FD569FD4D09}"/>
              </a:ext>
            </a:extLst>
          </p:cNvPr>
          <p:cNvSpPr>
            <a:spLocks noGrp="1"/>
          </p:cNvSpPr>
          <p:nvPr>
            <p:ph type="title"/>
          </p:nvPr>
        </p:nvSpPr>
        <p:spPr>
          <a:xfrm>
            <a:off x="838200" y="365760"/>
            <a:ext cx="10515600" cy="1325563"/>
          </a:xfrm>
        </p:spPr>
        <p:txBody>
          <a:bodyPr/>
          <a:lstStyle/>
          <a:p>
            <a:r>
              <a:rPr lang="en-US" dirty="0"/>
              <a:t>Click to edit Master title style</a:t>
            </a:r>
          </a:p>
        </p:txBody>
      </p:sp>
      <p:sp>
        <p:nvSpPr>
          <p:cNvPr id="3" name="Content Placeholder 2">
            <a:extLst>
              <a:ext uri="{FF2B5EF4-FFF2-40B4-BE49-F238E27FC236}">
                <a16:creationId xmlns:a16="http://schemas.microsoft.com/office/drawing/2014/main" id="{57F02842-38C3-46D6-8527-0F6FE623C511}"/>
              </a:ext>
            </a:extLst>
          </p:cNvPr>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0E864CF5-F681-40C2-88CC-E02206C9CECB}"/>
              </a:ext>
            </a:extLst>
          </p:cNvPr>
          <p:cNvSpPr>
            <a:spLocks noGrp="1"/>
          </p:cNvSpPr>
          <p:nvPr>
            <p:ph type="dt" sz="half" idx="10"/>
          </p:nvPr>
        </p:nvSpPr>
        <p:spPr/>
        <p:txBody>
          <a:bodyPr/>
          <a:lstStyle/>
          <a:p>
            <a:fld id="{0055F08A-1E71-4B2B-BB49-E743F2903911}" type="datetime1">
              <a:rPr lang="en-US" smtClean="0"/>
              <a:t>11/14/2022</a:t>
            </a:fld>
            <a:endParaRPr lang="en-US" dirty="0"/>
          </a:p>
        </p:txBody>
      </p:sp>
      <p:sp>
        <p:nvSpPr>
          <p:cNvPr id="5" name="Footer Placeholder 4">
            <a:extLst>
              <a:ext uri="{FF2B5EF4-FFF2-40B4-BE49-F238E27FC236}">
                <a16:creationId xmlns:a16="http://schemas.microsoft.com/office/drawing/2014/main" id="{82C04753-4FE4-4A6F-99BB-CFFC92E0CD0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0A569D1-DB13-4BD9-8BA9-0DEAD98F893F}"/>
              </a:ext>
            </a:extLst>
          </p:cNvPr>
          <p:cNvSpPr>
            <a:spLocks noGrp="1"/>
          </p:cNvSpPr>
          <p:nvPr>
            <p:ph type="sldNum" sz="quarter" idx="12"/>
          </p:nvPr>
        </p:nvSpPr>
        <p:spPr/>
        <p:txBody>
          <a:bodyPr/>
          <a:lstStyle/>
          <a:p>
            <a:fld id="{73B850FF-6169-4056-8077-06FFA93A5366}" type="slidenum">
              <a:rPr lang="en-US" smtClean="0"/>
              <a:t>‹#›</a:t>
            </a:fld>
            <a:endParaRPr lang="en-US"/>
          </a:p>
        </p:txBody>
      </p:sp>
    </p:spTree>
    <p:extLst>
      <p:ext uri="{BB962C8B-B14F-4D97-AF65-F5344CB8AC3E}">
        <p14:creationId xmlns:p14="http://schemas.microsoft.com/office/powerpoint/2010/main" val="12018250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020B05-7BF6-4073-9106-FA19E97273CB}"/>
              </a:ext>
            </a:extLst>
          </p:cNvPr>
          <p:cNvSpPr>
            <a:spLocks noGrp="1"/>
          </p:cNvSpPr>
          <p:nvPr>
            <p:ph type="title"/>
          </p:nvPr>
        </p:nvSpPr>
        <p:spPr>
          <a:xfrm>
            <a:off x="831850" y="1709738"/>
            <a:ext cx="10515600" cy="2852737"/>
          </a:xfrm>
        </p:spPr>
        <p:txBody>
          <a:bodyPr anchor="b"/>
          <a:lstStyle>
            <a:lvl1pPr>
              <a:defRPr sz="4400"/>
            </a:lvl1p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4E8EE8D7-6B58-4A3F-9DD5-E563D5192A68}"/>
              </a:ext>
            </a:extLst>
          </p:cNvPr>
          <p:cNvSpPr>
            <a:spLocks noGrp="1"/>
          </p:cNvSpPr>
          <p:nvPr>
            <p:ph type="body" idx="1"/>
          </p:nvPr>
        </p:nvSpPr>
        <p:spPr>
          <a:xfrm>
            <a:off x="831850" y="4589463"/>
            <a:ext cx="10515600" cy="1500187"/>
          </a:xfrm>
        </p:spPr>
        <p:txBody>
          <a:bodyPr/>
          <a:lstStyle>
            <a:lvl1pPr marL="0" indent="0">
              <a:buNone/>
              <a:defRPr sz="2400">
                <a:solidFill>
                  <a:schemeClr val="bg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2102990E-9F0A-446A-B5B8-459CA8D98D92}"/>
              </a:ext>
            </a:extLst>
          </p:cNvPr>
          <p:cNvSpPr>
            <a:spLocks noGrp="1"/>
          </p:cNvSpPr>
          <p:nvPr>
            <p:ph type="dt" sz="half" idx="10"/>
          </p:nvPr>
        </p:nvSpPr>
        <p:spPr/>
        <p:txBody>
          <a:bodyPr/>
          <a:lstStyle/>
          <a:p>
            <a:fld id="{15417D9E-721A-44BB-8863-9873FE64DA75}" type="datetime1">
              <a:rPr lang="en-US" smtClean="0"/>
              <a:t>11/14/2022</a:t>
            </a:fld>
            <a:endParaRPr lang="en-US"/>
          </a:p>
        </p:txBody>
      </p:sp>
      <p:sp>
        <p:nvSpPr>
          <p:cNvPr id="5" name="Footer Placeholder 4">
            <a:extLst>
              <a:ext uri="{FF2B5EF4-FFF2-40B4-BE49-F238E27FC236}">
                <a16:creationId xmlns:a16="http://schemas.microsoft.com/office/drawing/2014/main" id="{89E68EAA-4377-45FF-9D7C-9E77BC9F275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207FA71-74C3-44B8-A0AC-E18A1E76B43D}"/>
              </a:ext>
            </a:extLst>
          </p:cNvPr>
          <p:cNvSpPr>
            <a:spLocks noGrp="1"/>
          </p:cNvSpPr>
          <p:nvPr>
            <p:ph type="sldNum" sz="quarter" idx="12"/>
          </p:nvPr>
        </p:nvSpPr>
        <p:spPr/>
        <p:txBody>
          <a:bodyPr/>
          <a:lstStyle/>
          <a:p>
            <a:fld id="{73B850FF-6169-4056-8077-06FFA93A5366}" type="slidenum">
              <a:rPr lang="en-US" smtClean="0"/>
              <a:t>‹#›</a:t>
            </a:fld>
            <a:endParaRPr lang="en-US"/>
          </a:p>
        </p:txBody>
      </p:sp>
    </p:spTree>
    <p:extLst>
      <p:ext uri="{BB962C8B-B14F-4D97-AF65-F5344CB8AC3E}">
        <p14:creationId xmlns:p14="http://schemas.microsoft.com/office/powerpoint/2010/main" val="33406937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B71F12-2D88-4F76-AF46-BD5156C127A9}"/>
              </a:ext>
            </a:extLst>
          </p:cNvPr>
          <p:cNvSpPr>
            <a:spLocks noGrp="1"/>
          </p:cNvSpPr>
          <p:nvPr>
            <p:ph type="title"/>
          </p:nvPr>
        </p:nvSpPr>
        <p:spPr>
          <a:xfrm>
            <a:off x="838200" y="365760"/>
            <a:ext cx="10515600" cy="1325563"/>
          </a:xfrm>
        </p:spPr>
        <p:txBody>
          <a:bodyPr/>
          <a:lstStyle/>
          <a:p>
            <a:r>
              <a:rPr lang="en-US"/>
              <a:t>Click to edit Master title style</a:t>
            </a:r>
          </a:p>
        </p:txBody>
      </p:sp>
      <p:sp>
        <p:nvSpPr>
          <p:cNvPr id="3" name="Content Placeholder 2">
            <a:extLst>
              <a:ext uri="{FF2B5EF4-FFF2-40B4-BE49-F238E27FC236}">
                <a16:creationId xmlns:a16="http://schemas.microsoft.com/office/drawing/2014/main" id="{E6E1AA46-E3EB-4704-B019-F90F1E6177A5}"/>
              </a:ext>
            </a:extLst>
          </p:cNvPr>
          <p:cNvSpPr>
            <a:spLocks noGrp="1"/>
          </p:cNvSpPr>
          <p:nvPr>
            <p:ph sz="half" idx="1"/>
          </p:nvPr>
        </p:nvSpPr>
        <p:spPr>
          <a:xfrm>
            <a:off x="838200" y="1825625"/>
            <a:ext cx="5181600" cy="435133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a:extLst>
              <a:ext uri="{FF2B5EF4-FFF2-40B4-BE49-F238E27FC236}">
                <a16:creationId xmlns:a16="http://schemas.microsoft.com/office/drawing/2014/main" id="{5C17480F-A530-4D05-9A22-E573FB4BA620}"/>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55B56FDA-C47A-4F4A-A364-BA60A25AB90A}"/>
              </a:ext>
            </a:extLst>
          </p:cNvPr>
          <p:cNvSpPr>
            <a:spLocks noGrp="1"/>
          </p:cNvSpPr>
          <p:nvPr>
            <p:ph type="dt" sz="half" idx="10"/>
          </p:nvPr>
        </p:nvSpPr>
        <p:spPr/>
        <p:txBody>
          <a:bodyPr/>
          <a:lstStyle/>
          <a:p>
            <a:fld id="{5F31DA2F-80B8-49CF-99FB-5ABCA53A607A}" type="datetime1">
              <a:rPr lang="en-US" smtClean="0"/>
              <a:t>11/14/2022</a:t>
            </a:fld>
            <a:endParaRPr lang="en-US"/>
          </a:p>
        </p:txBody>
      </p:sp>
      <p:sp>
        <p:nvSpPr>
          <p:cNvPr id="6" name="Footer Placeholder 5">
            <a:extLst>
              <a:ext uri="{FF2B5EF4-FFF2-40B4-BE49-F238E27FC236}">
                <a16:creationId xmlns:a16="http://schemas.microsoft.com/office/drawing/2014/main" id="{7326D8DD-6D84-44D4-8A1B-57615B3ED83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4C8FE31-B577-4017-8AFE-A8BA09596E9C}"/>
              </a:ext>
            </a:extLst>
          </p:cNvPr>
          <p:cNvSpPr>
            <a:spLocks noGrp="1"/>
          </p:cNvSpPr>
          <p:nvPr>
            <p:ph type="sldNum" sz="quarter" idx="12"/>
          </p:nvPr>
        </p:nvSpPr>
        <p:spPr/>
        <p:txBody>
          <a:bodyPr/>
          <a:lstStyle/>
          <a:p>
            <a:fld id="{73B850FF-6169-4056-8077-06FFA93A5366}" type="slidenum">
              <a:rPr lang="en-US" smtClean="0"/>
              <a:t>‹#›</a:t>
            </a:fld>
            <a:endParaRPr lang="en-US"/>
          </a:p>
        </p:txBody>
      </p:sp>
    </p:spTree>
    <p:extLst>
      <p:ext uri="{BB962C8B-B14F-4D97-AF65-F5344CB8AC3E}">
        <p14:creationId xmlns:p14="http://schemas.microsoft.com/office/powerpoint/2010/main" val="1621072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EC28C9-B8CC-413F-9FFA-626680E4A828}"/>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CB53FE72-9D42-45F5-A37F-B12130388AD5}"/>
              </a:ext>
            </a:extLst>
          </p:cNvPr>
          <p:cNvSpPr>
            <a:spLocks noGrp="1"/>
          </p:cNvSpPr>
          <p:nvPr>
            <p:ph type="body" idx="1"/>
          </p:nvPr>
        </p:nvSpPr>
        <p:spPr>
          <a:xfrm>
            <a:off x="839788" y="1752600"/>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5EE3A31D-9B5F-4DE3-B18D-F7F77782EB46}"/>
              </a:ext>
            </a:extLst>
          </p:cNvPr>
          <p:cNvSpPr>
            <a:spLocks noGrp="1"/>
          </p:cNvSpPr>
          <p:nvPr>
            <p:ph sz="half" idx="2"/>
          </p:nvPr>
        </p:nvSpPr>
        <p:spPr>
          <a:xfrm>
            <a:off x="839788" y="2666999"/>
            <a:ext cx="5157787" cy="35226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a:extLst>
              <a:ext uri="{FF2B5EF4-FFF2-40B4-BE49-F238E27FC236}">
                <a16:creationId xmlns:a16="http://schemas.microsoft.com/office/drawing/2014/main" id="{F0BE1D2D-822C-466C-A7B9-1A2D97366A41}"/>
              </a:ext>
            </a:extLst>
          </p:cNvPr>
          <p:cNvSpPr>
            <a:spLocks noGrp="1"/>
          </p:cNvSpPr>
          <p:nvPr>
            <p:ph type="body" sz="quarter" idx="3"/>
          </p:nvPr>
        </p:nvSpPr>
        <p:spPr>
          <a:xfrm>
            <a:off x="6172200" y="1752600"/>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F6F13B2C-44CA-49C4-BC84-02AF1638F381}"/>
              </a:ext>
            </a:extLst>
          </p:cNvPr>
          <p:cNvSpPr>
            <a:spLocks noGrp="1"/>
          </p:cNvSpPr>
          <p:nvPr>
            <p:ph sz="quarter" idx="4"/>
          </p:nvPr>
        </p:nvSpPr>
        <p:spPr>
          <a:xfrm>
            <a:off x="6172200" y="2666999"/>
            <a:ext cx="5183188" cy="35226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3793CB55-E9C1-4CE6-9B61-81B71475B960}"/>
              </a:ext>
            </a:extLst>
          </p:cNvPr>
          <p:cNvSpPr>
            <a:spLocks noGrp="1"/>
          </p:cNvSpPr>
          <p:nvPr>
            <p:ph type="dt" sz="half" idx="10"/>
          </p:nvPr>
        </p:nvSpPr>
        <p:spPr/>
        <p:txBody>
          <a:bodyPr/>
          <a:lstStyle/>
          <a:p>
            <a:fld id="{28852172-E6C9-4B6C-929A-A9DE3837BBF1}" type="datetime1">
              <a:rPr lang="en-US" smtClean="0"/>
              <a:t>11/14/2022</a:t>
            </a:fld>
            <a:endParaRPr lang="en-US"/>
          </a:p>
        </p:txBody>
      </p:sp>
      <p:sp>
        <p:nvSpPr>
          <p:cNvPr id="8" name="Footer Placeholder 7">
            <a:extLst>
              <a:ext uri="{FF2B5EF4-FFF2-40B4-BE49-F238E27FC236}">
                <a16:creationId xmlns:a16="http://schemas.microsoft.com/office/drawing/2014/main" id="{0DF22318-747B-4EC9-862C-D9FD488CCCE9}"/>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0CFBDDDF-16BD-438D-937D-0E3E30E74E86}"/>
              </a:ext>
            </a:extLst>
          </p:cNvPr>
          <p:cNvSpPr>
            <a:spLocks noGrp="1"/>
          </p:cNvSpPr>
          <p:nvPr>
            <p:ph type="sldNum" sz="quarter" idx="12"/>
          </p:nvPr>
        </p:nvSpPr>
        <p:spPr/>
        <p:txBody>
          <a:bodyPr/>
          <a:lstStyle/>
          <a:p>
            <a:fld id="{73B850FF-6169-4056-8077-06FFA93A5366}" type="slidenum">
              <a:rPr lang="en-US" smtClean="0"/>
              <a:t>‹#›</a:t>
            </a:fld>
            <a:endParaRPr lang="en-US"/>
          </a:p>
        </p:txBody>
      </p:sp>
    </p:spTree>
    <p:extLst>
      <p:ext uri="{BB962C8B-B14F-4D97-AF65-F5344CB8AC3E}">
        <p14:creationId xmlns:p14="http://schemas.microsoft.com/office/powerpoint/2010/main" val="259039819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792D5F-0BD4-4517-9233-E08AF405B6DE}"/>
              </a:ext>
            </a:extLst>
          </p:cNvPr>
          <p:cNvSpPr>
            <a:spLocks noGrp="1"/>
          </p:cNvSpPr>
          <p:nvPr>
            <p:ph type="title"/>
          </p:nvPr>
        </p:nvSpPr>
        <p:spPr>
          <a:xfrm>
            <a:off x="838200" y="365760"/>
            <a:ext cx="10515600" cy="1325563"/>
          </a:xfrm>
        </p:spPr>
        <p:txBody>
          <a:bodyPr/>
          <a:lstStyle/>
          <a:p>
            <a:r>
              <a:rPr lang="en-US"/>
              <a:t>Click to edit Master title style</a:t>
            </a:r>
          </a:p>
        </p:txBody>
      </p:sp>
      <p:sp>
        <p:nvSpPr>
          <p:cNvPr id="3" name="Date Placeholder 2">
            <a:extLst>
              <a:ext uri="{FF2B5EF4-FFF2-40B4-BE49-F238E27FC236}">
                <a16:creationId xmlns:a16="http://schemas.microsoft.com/office/drawing/2014/main" id="{B83523B8-51E3-48B8-BFD8-CE950619804E}"/>
              </a:ext>
            </a:extLst>
          </p:cNvPr>
          <p:cNvSpPr>
            <a:spLocks noGrp="1"/>
          </p:cNvSpPr>
          <p:nvPr>
            <p:ph type="dt" sz="half" idx="10"/>
          </p:nvPr>
        </p:nvSpPr>
        <p:spPr/>
        <p:txBody>
          <a:bodyPr/>
          <a:lstStyle/>
          <a:p>
            <a:fld id="{3AB41CFF-90C9-47B3-9DA1-F2BF8D839F7E}" type="datetime1">
              <a:rPr lang="en-US" smtClean="0"/>
              <a:t>11/14/2022</a:t>
            </a:fld>
            <a:endParaRPr lang="en-US"/>
          </a:p>
        </p:txBody>
      </p:sp>
      <p:sp>
        <p:nvSpPr>
          <p:cNvPr id="4" name="Footer Placeholder 3">
            <a:extLst>
              <a:ext uri="{FF2B5EF4-FFF2-40B4-BE49-F238E27FC236}">
                <a16:creationId xmlns:a16="http://schemas.microsoft.com/office/drawing/2014/main" id="{7D739B90-5D50-4424-B51D-53C391621869}"/>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216F9286-3A00-4D3C-A3F0-50AC9045C4E1}"/>
              </a:ext>
            </a:extLst>
          </p:cNvPr>
          <p:cNvSpPr>
            <a:spLocks noGrp="1"/>
          </p:cNvSpPr>
          <p:nvPr>
            <p:ph type="sldNum" sz="quarter" idx="12"/>
          </p:nvPr>
        </p:nvSpPr>
        <p:spPr/>
        <p:txBody>
          <a:bodyPr/>
          <a:lstStyle/>
          <a:p>
            <a:fld id="{73B850FF-6169-4056-8077-06FFA93A5366}" type="slidenum">
              <a:rPr lang="en-US" smtClean="0"/>
              <a:t>‹#›</a:t>
            </a:fld>
            <a:endParaRPr lang="en-US"/>
          </a:p>
        </p:txBody>
      </p:sp>
    </p:spTree>
    <p:extLst>
      <p:ext uri="{BB962C8B-B14F-4D97-AF65-F5344CB8AC3E}">
        <p14:creationId xmlns:p14="http://schemas.microsoft.com/office/powerpoint/2010/main" val="37372499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2933BE2-665A-42DA-A3B7-835F81A3F46B}"/>
              </a:ext>
            </a:extLst>
          </p:cNvPr>
          <p:cNvSpPr>
            <a:spLocks noGrp="1"/>
          </p:cNvSpPr>
          <p:nvPr>
            <p:ph type="dt" sz="half" idx="10"/>
          </p:nvPr>
        </p:nvSpPr>
        <p:spPr/>
        <p:txBody>
          <a:bodyPr/>
          <a:lstStyle/>
          <a:p>
            <a:fld id="{F06048FA-06AB-4884-A69B-986B96E68A24}" type="datetime1">
              <a:rPr lang="en-US" smtClean="0"/>
              <a:t>11/14/2022</a:t>
            </a:fld>
            <a:endParaRPr lang="en-US"/>
          </a:p>
        </p:txBody>
      </p:sp>
      <p:sp>
        <p:nvSpPr>
          <p:cNvPr id="3" name="Footer Placeholder 2">
            <a:extLst>
              <a:ext uri="{FF2B5EF4-FFF2-40B4-BE49-F238E27FC236}">
                <a16:creationId xmlns:a16="http://schemas.microsoft.com/office/drawing/2014/main" id="{634DBCBD-AD42-432D-ABA9-20D616AF3ED7}"/>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EE140251-3596-4673-B24B-59A6F9ED8FB3}"/>
              </a:ext>
            </a:extLst>
          </p:cNvPr>
          <p:cNvSpPr>
            <a:spLocks noGrp="1"/>
          </p:cNvSpPr>
          <p:nvPr>
            <p:ph type="sldNum" sz="quarter" idx="12"/>
          </p:nvPr>
        </p:nvSpPr>
        <p:spPr/>
        <p:txBody>
          <a:bodyPr/>
          <a:lstStyle/>
          <a:p>
            <a:fld id="{73B850FF-6169-4056-8077-06FFA93A5366}" type="slidenum">
              <a:rPr lang="en-US" smtClean="0"/>
              <a:t>‹#›</a:t>
            </a:fld>
            <a:endParaRPr lang="en-US"/>
          </a:p>
        </p:txBody>
      </p:sp>
    </p:spTree>
    <p:extLst>
      <p:ext uri="{BB962C8B-B14F-4D97-AF65-F5344CB8AC3E}">
        <p14:creationId xmlns:p14="http://schemas.microsoft.com/office/powerpoint/2010/main" val="72317920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6A81A1-6D8E-4DD6-8E49-DABDE6D107E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1693F18F-F78D-4A31-A6BC-6552105BCFD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8582C2F4-BDF4-4A4F-AA3D-52692932C24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113850F-5C87-4F08-9658-EAF049B60EB0}"/>
              </a:ext>
            </a:extLst>
          </p:cNvPr>
          <p:cNvSpPr>
            <a:spLocks noGrp="1"/>
          </p:cNvSpPr>
          <p:nvPr>
            <p:ph type="dt" sz="half" idx="10"/>
          </p:nvPr>
        </p:nvSpPr>
        <p:spPr/>
        <p:txBody>
          <a:bodyPr/>
          <a:lstStyle/>
          <a:p>
            <a:fld id="{50DB7ABA-0172-4F9C-889D-567164F66BCD}" type="datetime1">
              <a:rPr lang="en-US" smtClean="0"/>
              <a:t>11/14/2022</a:t>
            </a:fld>
            <a:endParaRPr lang="en-US"/>
          </a:p>
        </p:txBody>
      </p:sp>
      <p:sp>
        <p:nvSpPr>
          <p:cNvPr id="6" name="Footer Placeholder 5">
            <a:extLst>
              <a:ext uri="{FF2B5EF4-FFF2-40B4-BE49-F238E27FC236}">
                <a16:creationId xmlns:a16="http://schemas.microsoft.com/office/drawing/2014/main" id="{210BCE9A-A746-4439-B5D3-966FBC8E5FC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41D3B51-AA2E-4AA1-8062-A0D476D80CCB}"/>
              </a:ext>
            </a:extLst>
          </p:cNvPr>
          <p:cNvSpPr>
            <a:spLocks noGrp="1"/>
          </p:cNvSpPr>
          <p:nvPr>
            <p:ph type="sldNum" sz="quarter" idx="12"/>
          </p:nvPr>
        </p:nvSpPr>
        <p:spPr/>
        <p:txBody>
          <a:bodyPr/>
          <a:lstStyle/>
          <a:p>
            <a:fld id="{73B850FF-6169-4056-8077-06FFA93A5366}" type="slidenum">
              <a:rPr lang="en-US" smtClean="0"/>
              <a:t>‹#›</a:t>
            </a:fld>
            <a:endParaRPr lang="en-US"/>
          </a:p>
        </p:txBody>
      </p:sp>
    </p:spTree>
    <p:extLst>
      <p:ext uri="{BB962C8B-B14F-4D97-AF65-F5344CB8AC3E}">
        <p14:creationId xmlns:p14="http://schemas.microsoft.com/office/powerpoint/2010/main" val="263226029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D02CF7-F453-4B3E-9510-D747979878A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63E2A1B9-8A2A-4B49-8B79-76D3EEB36B4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BD9FEA03-0EC4-4085-AE63-4AA492D61A9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605AD5B-0DEA-4C6F-94D2-FAA99F2E5DA9}"/>
              </a:ext>
            </a:extLst>
          </p:cNvPr>
          <p:cNvSpPr>
            <a:spLocks noGrp="1"/>
          </p:cNvSpPr>
          <p:nvPr>
            <p:ph type="dt" sz="half" idx="10"/>
          </p:nvPr>
        </p:nvSpPr>
        <p:spPr/>
        <p:txBody>
          <a:bodyPr/>
          <a:lstStyle/>
          <a:p>
            <a:fld id="{78AC6A5B-8AE7-4A41-B5A7-9ADC6686DC18}" type="datetime1">
              <a:rPr lang="en-US" smtClean="0"/>
              <a:t>11/14/2022</a:t>
            </a:fld>
            <a:endParaRPr lang="en-US"/>
          </a:p>
        </p:txBody>
      </p:sp>
      <p:sp>
        <p:nvSpPr>
          <p:cNvPr id="6" name="Footer Placeholder 5">
            <a:extLst>
              <a:ext uri="{FF2B5EF4-FFF2-40B4-BE49-F238E27FC236}">
                <a16:creationId xmlns:a16="http://schemas.microsoft.com/office/drawing/2014/main" id="{F0DC6744-7CBA-4A1D-8F87-10699F9812F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EAD9048-35FF-4BE9-8157-BE4BAA1C7251}"/>
              </a:ext>
            </a:extLst>
          </p:cNvPr>
          <p:cNvSpPr>
            <a:spLocks noGrp="1"/>
          </p:cNvSpPr>
          <p:nvPr>
            <p:ph type="sldNum" sz="quarter" idx="12"/>
          </p:nvPr>
        </p:nvSpPr>
        <p:spPr/>
        <p:txBody>
          <a:bodyPr/>
          <a:lstStyle/>
          <a:p>
            <a:fld id="{73B850FF-6169-4056-8077-06FFA93A5366}" type="slidenum">
              <a:rPr lang="en-US" smtClean="0"/>
              <a:t>‹#›</a:t>
            </a:fld>
            <a:endParaRPr lang="en-US"/>
          </a:p>
        </p:txBody>
      </p:sp>
    </p:spTree>
    <p:extLst>
      <p:ext uri="{BB962C8B-B14F-4D97-AF65-F5344CB8AC3E}">
        <p14:creationId xmlns:p14="http://schemas.microsoft.com/office/powerpoint/2010/main" val="9988566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0BABF38A-8A0D-492E-BD20-6CF4D46B50BD}"/>
              </a:ext>
              <a:ext uri="{C183D7F6-B498-43B3-948B-1728B52AA6E4}">
                <adec:decorative xmlns:adec="http://schemas.microsoft.com/office/drawing/2017/decorative" val="1"/>
              </a:ext>
            </a:extLst>
          </p:cNvPr>
          <p:cNvSpPr/>
          <p:nvPr/>
        </p:nvSpPr>
        <p:spPr>
          <a:xfrm>
            <a:off x="0" y="1"/>
            <a:ext cx="12192000" cy="6858004"/>
          </a:xfrm>
          <a:prstGeom prst="rect">
            <a:avLst/>
          </a:prstGeom>
          <a:solidFill>
            <a:schemeClr val="tx2">
              <a:lumMod val="90000"/>
              <a:lumOff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lumMod val="65000"/>
                  <a:lumOff val="35000"/>
                </a:schemeClr>
              </a:solidFill>
              <a:latin typeface="AvenirNext LT Pro Medium" panose="020B0504020202020204" pitchFamily="34" charset="0"/>
            </a:endParaRPr>
          </a:p>
        </p:txBody>
      </p:sp>
      <p:pic>
        <p:nvPicPr>
          <p:cNvPr id="40" name="Picture 39">
            <a:extLst>
              <a:ext uri="{FF2B5EF4-FFF2-40B4-BE49-F238E27FC236}">
                <a16:creationId xmlns:a16="http://schemas.microsoft.com/office/drawing/2014/main" id="{1CB7E8AE-A3AC-4BB7-A5C6-F00EC697B265}"/>
              </a:ext>
            </a:extLst>
          </p:cNvPr>
          <p:cNvPicPr>
            <a:picLocks noChangeAspect="1"/>
          </p:cNvPicPr>
          <p:nvPr/>
        </p:nvPicPr>
        <p:blipFill>
          <a:blip r:embed="rId13">
            <a:alphaModFix amt="35000"/>
            <a:extLst>
              <a:ext uri="{28A0092B-C50C-407E-A947-70E740481C1C}">
                <a14:useLocalDpi xmlns:a14="http://schemas.microsoft.com/office/drawing/2010/main" val="0"/>
              </a:ext>
            </a:extLst>
          </a:blip>
          <a:stretch>
            <a:fillRect/>
          </a:stretch>
        </p:blipFill>
        <p:spPr>
          <a:xfrm>
            <a:off x="0" y="1"/>
            <a:ext cx="12192000" cy="1392401"/>
          </a:xfrm>
          <a:prstGeom prst="rect">
            <a:avLst/>
          </a:prstGeom>
        </p:spPr>
      </p:pic>
      <p:sp>
        <p:nvSpPr>
          <p:cNvPr id="2" name="Title Placeholder 1">
            <a:extLst>
              <a:ext uri="{FF2B5EF4-FFF2-40B4-BE49-F238E27FC236}">
                <a16:creationId xmlns:a16="http://schemas.microsoft.com/office/drawing/2014/main" id="{E9984D45-0ED3-4D03-8E44-5E355C9134F1}"/>
              </a:ext>
            </a:extLst>
          </p:cNvPr>
          <p:cNvSpPr>
            <a:spLocks noGrp="1"/>
          </p:cNvSpPr>
          <p:nvPr>
            <p:ph type="title"/>
          </p:nvPr>
        </p:nvSpPr>
        <p:spPr>
          <a:xfrm>
            <a:off x="838200" y="425450"/>
            <a:ext cx="10515600" cy="132556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a:extLst>
              <a:ext uri="{FF2B5EF4-FFF2-40B4-BE49-F238E27FC236}">
                <a16:creationId xmlns:a16="http://schemas.microsoft.com/office/drawing/2014/main" id="{1F687D6E-D1E9-489C-9AA9-3575C39BAA0B}"/>
              </a:ext>
            </a:extLst>
          </p:cNvPr>
          <p:cNvSpPr>
            <a:spLocks noGrp="1"/>
          </p:cNvSpPr>
          <p:nvPr>
            <p:ph type="body" idx="1"/>
          </p:nvPr>
        </p:nvSpPr>
        <p:spPr>
          <a:xfrm>
            <a:off x="838200" y="1949450"/>
            <a:ext cx="10515600" cy="419576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86364E9C-08EE-4B1B-B3FC-D6D997F4EA38}"/>
              </a:ext>
            </a:extLst>
          </p:cNvPr>
          <p:cNvSpPr>
            <a:spLocks noGrp="1"/>
          </p:cNvSpPr>
          <p:nvPr>
            <p:ph type="dt" sz="half" idx="2"/>
          </p:nvPr>
        </p:nvSpPr>
        <p:spPr>
          <a:xfrm>
            <a:off x="838200" y="6324600"/>
            <a:ext cx="2743200" cy="365125"/>
          </a:xfrm>
          <a:prstGeom prst="rect">
            <a:avLst/>
          </a:prstGeom>
        </p:spPr>
        <p:txBody>
          <a:bodyPr vert="horz" lIns="91440" tIns="45720" rIns="91440" bIns="45720" rtlCol="0" anchor="ctr"/>
          <a:lstStyle>
            <a:lvl1pPr algn="l">
              <a:defRPr sz="900">
                <a:solidFill>
                  <a:schemeClr val="bg1">
                    <a:alpha val="60000"/>
                  </a:schemeClr>
                </a:solidFill>
                <a:latin typeface="+mn-lt"/>
              </a:defRPr>
            </a:lvl1pPr>
          </a:lstStyle>
          <a:p>
            <a:fld id="{57E0CF6C-748E-4B7A-BC8B-3011EF78ED13}" type="datetime1">
              <a:rPr lang="en-US" smtClean="0"/>
              <a:pPr/>
              <a:t>11/14/2022</a:t>
            </a:fld>
            <a:endParaRPr lang="en-US" dirty="0"/>
          </a:p>
        </p:txBody>
      </p:sp>
      <p:sp>
        <p:nvSpPr>
          <p:cNvPr id="5" name="Footer Placeholder 4">
            <a:extLst>
              <a:ext uri="{FF2B5EF4-FFF2-40B4-BE49-F238E27FC236}">
                <a16:creationId xmlns:a16="http://schemas.microsoft.com/office/drawing/2014/main" id="{BAB0A1F1-38FE-4C27-81E6-A43A54793FC3}"/>
              </a:ext>
            </a:extLst>
          </p:cNvPr>
          <p:cNvSpPr>
            <a:spLocks noGrp="1"/>
          </p:cNvSpPr>
          <p:nvPr>
            <p:ph type="ftr" sz="quarter" idx="3"/>
          </p:nvPr>
        </p:nvSpPr>
        <p:spPr>
          <a:xfrm>
            <a:off x="4038600" y="6324600"/>
            <a:ext cx="4114800" cy="365125"/>
          </a:xfrm>
          <a:prstGeom prst="rect">
            <a:avLst/>
          </a:prstGeom>
        </p:spPr>
        <p:txBody>
          <a:bodyPr vert="horz" lIns="91440" tIns="45720" rIns="91440" bIns="45720" rtlCol="0" anchor="ctr"/>
          <a:lstStyle>
            <a:lvl1pPr algn="ctr">
              <a:defRPr sz="900">
                <a:solidFill>
                  <a:schemeClr val="bg1">
                    <a:alpha val="60000"/>
                  </a:schemeClr>
                </a:solidFill>
                <a:latin typeface="+mn-lt"/>
              </a:defRPr>
            </a:lvl1pPr>
          </a:lstStyle>
          <a:p>
            <a:endParaRPr lang="en-US" dirty="0"/>
          </a:p>
        </p:txBody>
      </p:sp>
      <p:sp>
        <p:nvSpPr>
          <p:cNvPr id="6" name="Slide Number Placeholder 5">
            <a:extLst>
              <a:ext uri="{FF2B5EF4-FFF2-40B4-BE49-F238E27FC236}">
                <a16:creationId xmlns:a16="http://schemas.microsoft.com/office/drawing/2014/main" id="{5E26B39A-FFD8-42EF-ADC7-7DB3B302F8B2}"/>
              </a:ext>
            </a:extLst>
          </p:cNvPr>
          <p:cNvSpPr>
            <a:spLocks noGrp="1"/>
          </p:cNvSpPr>
          <p:nvPr>
            <p:ph type="sldNum" sz="quarter" idx="4"/>
          </p:nvPr>
        </p:nvSpPr>
        <p:spPr>
          <a:xfrm>
            <a:off x="8610600" y="6324600"/>
            <a:ext cx="2743200" cy="365125"/>
          </a:xfrm>
          <a:prstGeom prst="rect">
            <a:avLst/>
          </a:prstGeom>
        </p:spPr>
        <p:txBody>
          <a:bodyPr vert="horz" lIns="91440" tIns="45720" rIns="91440" bIns="45720" rtlCol="0" anchor="ctr"/>
          <a:lstStyle>
            <a:lvl1pPr algn="r">
              <a:defRPr sz="900">
                <a:solidFill>
                  <a:schemeClr val="bg1">
                    <a:alpha val="60000"/>
                  </a:schemeClr>
                </a:solidFill>
                <a:latin typeface="+mn-lt"/>
              </a:defRPr>
            </a:lvl1pPr>
          </a:lstStyle>
          <a:p>
            <a:fld id="{73B850FF-6169-4056-8077-06FFA93A5366}" type="slidenum">
              <a:rPr lang="en-US" smtClean="0"/>
              <a:pPr/>
              <a:t>‹#›</a:t>
            </a:fld>
            <a:endParaRPr lang="en-US" dirty="0"/>
          </a:p>
        </p:txBody>
      </p:sp>
    </p:spTree>
    <p:extLst>
      <p:ext uri="{BB962C8B-B14F-4D97-AF65-F5344CB8AC3E}">
        <p14:creationId xmlns:p14="http://schemas.microsoft.com/office/powerpoint/2010/main" val="3760051647"/>
      </p:ext>
    </p:extLst>
  </p:cSld>
  <p:clrMap bg1="lt1" tx1="dk1" bg2="lt2" tx2="dk2" accent1="accent1" accent2="accent2" accent3="accent3" accent4="accent4" accent5="accent5" accent6="accent6" hlink="hlink" folHlink="folHlink"/>
  <p:sldLayoutIdLst>
    <p:sldLayoutId id="2147483736" r:id="rId1"/>
    <p:sldLayoutId id="2147483726" r:id="rId2"/>
    <p:sldLayoutId id="2147483727" r:id="rId3"/>
    <p:sldLayoutId id="2147483728" r:id="rId4"/>
    <p:sldLayoutId id="2147483729" r:id="rId5"/>
    <p:sldLayoutId id="2147483730" r:id="rId6"/>
    <p:sldLayoutId id="2147483731" r:id="rId7"/>
    <p:sldLayoutId id="2147483735" r:id="rId8"/>
    <p:sldLayoutId id="2147483732" r:id="rId9"/>
    <p:sldLayoutId id="2147483733" r:id="rId10"/>
    <p:sldLayoutId id="2147483734" r:id="rId11"/>
  </p:sldLayoutIdLst>
  <p:hf sldNum="0" hdr="0" ftr="0" dt="0"/>
  <p:txStyles>
    <p:titleStyle>
      <a:lvl1pPr algn="l" defTabSz="914400" rtl="0" eaLnBrk="1" latinLnBrk="0" hangingPunct="1">
        <a:lnSpc>
          <a:spcPct val="100000"/>
        </a:lnSpc>
        <a:spcBef>
          <a:spcPct val="0"/>
        </a:spcBef>
        <a:buNone/>
        <a:defRPr sz="4400" b="1" kern="1200">
          <a:solidFill>
            <a:schemeClr val="bg1"/>
          </a:solidFill>
          <a:latin typeface="+mj-lt"/>
          <a:ea typeface="+mj-ea"/>
          <a:cs typeface="+mj-cs"/>
        </a:defRPr>
      </a:lvl1pPr>
    </p:titleStyle>
    <p:bodyStyle>
      <a:lvl1pPr marL="228600" indent="-228600" algn="l" defTabSz="914400" rtl="0" eaLnBrk="1" latinLnBrk="0" hangingPunct="1">
        <a:lnSpc>
          <a:spcPct val="110000"/>
        </a:lnSpc>
        <a:spcBef>
          <a:spcPts val="1000"/>
        </a:spcBef>
        <a:buClr>
          <a:schemeClr val="accent1"/>
        </a:buClr>
        <a:buFont typeface="Arial" panose="020B0604020202020204" pitchFamily="34" charset="0"/>
        <a:buChar char="•"/>
        <a:defRPr sz="2800" kern="1200">
          <a:solidFill>
            <a:schemeClr val="bg1"/>
          </a:solidFill>
          <a:latin typeface="+mn-lt"/>
          <a:ea typeface="+mn-ea"/>
          <a:cs typeface="+mn-cs"/>
        </a:defRPr>
      </a:lvl1pPr>
      <a:lvl2pPr marL="685800" indent="-228600" algn="l" defTabSz="914400" rtl="0" eaLnBrk="1" latinLnBrk="0" hangingPunct="1">
        <a:lnSpc>
          <a:spcPct val="110000"/>
        </a:lnSpc>
        <a:spcBef>
          <a:spcPts val="500"/>
        </a:spcBef>
        <a:buClr>
          <a:schemeClr val="accent1"/>
        </a:buClr>
        <a:buFont typeface="Arial" panose="020B0604020202020204" pitchFamily="34" charset="0"/>
        <a:buChar char="•"/>
        <a:defRPr sz="2400" kern="1200">
          <a:solidFill>
            <a:schemeClr val="bg1"/>
          </a:solidFill>
          <a:latin typeface="+mn-lt"/>
          <a:ea typeface="+mn-ea"/>
          <a:cs typeface="+mn-cs"/>
        </a:defRPr>
      </a:lvl2pPr>
      <a:lvl3pPr marL="1143000" indent="-228600" algn="l" defTabSz="914400" rtl="0" eaLnBrk="1" latinLnBrk="0" hangingPunct="1">
        <a:lnSpc>
          <a:spcPct val="110000"/>
        </a:lnSpc>
        <a:spcBef>
          <a:spcPts val="500"/>
        </a:spcBef>
        <a:buClr>
          <a:schemeClr val="accent1"/>
        </a:buClr>
        <a:buFont typeface="Arial" panose="020B0604020202020204" pitchFamily="34" charset="0"/>
        <a:buChar char="•"/>
        <a:defRPr sz="2000" kern="1200">
          <a:solidFill>
            <a:schemeClr val="bg1"/>
          </a:solidFill>
          <a:latin typeface="+mn-lt"/>
          <a:ea typeface="+mn-ea"/>
          <a:cs typeface="+mn-cs"/>
        </a:defRPr>
      </a:lvl3pPr>
      <a:lvl4pPr marL="1600200" indent="-228600" algn="l" defTabSz="914400" rtl="0" eaLnBrk="1" latinLnBrk="0" hangingPunct="1">
        <a:lnSpc>
          <a:spcPct val="110000"/>
        </a:lnSpc>
        <a:spcBef>
          <a:spcPts val="500"/>
        </a:spcBef>
        <a:buClr>
          <a:schemeClr val="accent1"/>
        </a:buClr>
        <a:buFont typeface="Arial" panose="020B0604020202020204" pitchFamily="34" charset="0"/>
        <a:buChar char="•"/>
        <a:defRPr sz="1800" kern="1200">
          <a:solidFill>
            <a:schemeClr val="bg1"/>
          </a:solidFill>
          <a:latin typeface="+mn-lt"/>
          <a:ea typeface="+mn-ea"/>
          <a:cs typeface="+mn-cs"/>
        </a:defRPr>
      </a:lvl4pPr>
      <a:lvl5pPr marL="2057400" indent="-228600" algn="l" defTabSz="914400" rtl="0" eaLnBrk="1" latinLnBrk="0" hangingPunct="1">
        <a:lnSpc>
          <a:spcPct val="110000"/>
        </a:lnSpc>
        <a:spcBef>
          <a:spcPts val="500"/>
        </a:spcBef>
        <a:buClr>
          <a:schemeClr val="accent1"/>
        </a:buClr>
        <a:buFont typeface="Arial" panose="020B0604020202020204" pitchFamily="34" charset="0"/>
        <a:buChar char="•"/>
        <a:defRPr sz="1800" kern="1200">
          <a:solidFill>
            <a:schemeClr val="bg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4" name="Rectangle 8">
            <a:extLst>
              <a:ext uri="{FF2B5EF4-FFF2-40B4-BE49-F238E27FC236}">
                <a16:creationId xmlns:a16="http://schemas.microsoft.com/office/drawing/2014/main" id="{1E644DE9-8D09-43E2-BA69-F57482CFC93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lumMod val="65000"/>
                  <a:lumOff val="35000"/>
                </a:schemeClr>
              </a:solidFill>
              <a:latin typeface="AvenirNext LT Pro Medium" panose="020B0504020202020204" pitchFamily="34" charset="0"/>
            </a:endParaRPr>
          </a:p>
        </p:txBody>
      </p:sp>
      <p:sp>
        <p:nvSpPr>
          <p:cNvPr id="15" name="Rectangle 10">
            <a:extLst>
              <a:ext uri="{FF2B5EF4-FFF2-40B4-BE49-F238E27FC236}">
                <a16:creationId xmlns:a16="http://schemas.microsoft.com/office/drawing/2014/main" id="{6C23C919-B32E-40FF-B3D8-631316E84E3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rgbClr val="0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lumMod val="65000"/>
                  <a:lumOff val="35000"/>
                </a:schemeClr>
              </a:solidFill>
              <a:latin typeface="AvenirNext LT Pro Medium" panose="020B0504020202020204" pitchFamily="34" charset="0"/>
            </a:endParaRPr>
          </a:p>
        </p:txBody>
      </p:sp>
      <p:sp>
        <p:nvSpPr>
          <p:cNvPr id="13" name="Rectangle 12">
            <a:extLst>
              <a:ext uri="{FF2B5EF4-FFF2-40B4-BE49-F238E27FC236}">
                <a16:creationId xmlns:a16="http://schemas.microsoft.com/office/drawing/2014/main" id="{61B17B84-F8A7-4053-9C9D-91E3CA7FFEF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1" y="0"/>
            <a:ext cx="12188951" cy="6858000"/>
          </a:xfrm>
          <a:prstGeom prst="rect">
            <a:avLst/>
          </a:prstGeom>
          <a:blipFill dpi="0" rotWithShape="1">
            <a:blip r:embed="rId2">
              <a:alphaModFix amt="30000"/>
              <a:lum bright="70000" contrast="-70000"/>
            </a:blip>
            <a:srcRect/>
            <a:tile tx="889000" ty="0" sx="100000" sy="100000" flip="xy" algn="t"/>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6" name="Picture 3" descr="Неоново-трехмерная круговая искусство">
            <a:extLst>
              <a:ext uri="{FF2B5EF4-FFF2-40B4-BE49-F238E27FC236}">
                <a16:creationId xmlns:a16="http://schemas.microsoft.com/office/drawing/2014/main" id="{9D20779C-4FB3-9F16-4504-7BFF1B2BC7C8}"/>
              </a:ext>
            </a:extLst>
          </p:cNvPr>
          <p:cNvPicPr>
            <a:picLocks noChangeAspect="1"/>
          </p:cNvPicPr>
          <p:nvPr/>
        </p:nvPicPr>
        <p:blipFill rotWithShape="1">
          <a:blip r:embed="rId3">
            <a:alphaModFix amt="70000"/>
          </a:blip>
          <a:srcRect t="21325" r="-1" b="-1"/>
          <a:stretch/>
        </p:blipFill>
        <p:spPr>
          <a:xfrm>
            <a:off x="20" y="10"/>
            <a:ext cx="12188932" cy="6856614"/>
          </a:xfrm>
          <a:prstGeom prst="rect">
            <a:avLst/>
          </a:prstGeom>
        </p:spPr>
      </p:pic>
      <p:sp>
        <p:nvSpPr>
          <p:cNvPr id="2" name="Заголовок 1">
            <a:extLst>
              <a:ext uri="{FF2B5EF4-FFF2-40B4-BE49-F238E27FC236}">
                <a16:creationId xmlns:a16="http://schemas.microsoft.com/office/drawing/2014/main" id="{7CC1A5F9-72F7-4939-B080-42F79ECE2A52}"/>
              </a:ext>
            </a:extLst>
          </p:cNvPr>
          <p:cNvSpPr>
            <a:spLocks noGrp="1"/>
          </p:cNvSpPr>
          <p:nvPr>
            <p:ph type="ctrTitle"/>
          </p:nvPr>
        </p:nvSpPr>
        <p:spPr>
          <a:xfrm>
            <a:off x="838200" y="740211"/>
            <a:ext cx="7530685" cy="3163864"/>
          </a:xfrm>
        </p:spPr>
        <p:txBody>
          <a:bodyPr>
            <a:normAutofit/>
          </a:bodyPr>
          <a:lstStyle/>
          <a:p>
            <a:pPr algn="l"/>
            <a:endParaRPr lang="uk-UA" sz="5200" dirty="0">
              <a:solidFill>
                <a:srgbClr val="FFFFFF"/>
              </a:solidFill>
            </a:endParaRPr>
          </a:p>
          <a:p>
            <a:r>
              <a:rPr lang="uk-UA" dirty="0"/>
              <a:t>Побудова внутрішньо економічних відносин на підприємстві. Частина 1. </a:t>
            </a:r>
          </a:p>
        </p:txBody>
      </p:sp>
      <p:sp>
        <p:nvSpPr>
          <p:cNvPr id="3" name="Подзаголовок 2">
            <a:extLst>
              <a:ext uri="{FF2B5EF4-FFF2-40B4-BE49-F238E27FC236}">
                <a16:creationId xmlns:a16="http://schemas.microsoft.com/office/drawing/2014/main" id="{EB1282D1-E2E2-46BD-A2AE-354BA9857EE5}"/>
              </a:ext>
            </a:extLst>
          </p:cNvPr>
          <p:cNvSpPr>
            <a:spLocks noGrp="1"/>
          </p:cNvSpPr>
          <p:nvPr>
            <p:ph type="subTitle" idx="1"/>
          </p:nvPr>
        </p:nvSpPr>
        <p:spPr>
          <a:xfrm>
            <a:off x="838200" y="4074515"/>
            <a:ext cx="7583133" cy="1279124"/>
          </a:xfrm>
        </p:spPr>
        <p:txBody>
          <a:bodyPr>
            <a:normAutofit/>
          </a:bodyPr>
          <a:lstStyle/>
          <a:p>
            <a:pPr algn="l"/>
            <a:r>
              <a:rPr lang="uk-UA" sz="2200" dirty="0">
                <a:solidFill>
                  <a:srgbClr val="FFFFFF"/>
                </a:solidFill>
              </a:rPr>
              <a:t>Лекція з навчальної дисципліни «Контролінг»</a:t>
            </a:r>
          </a:p>
        </p:txBody>
      </p:sp>
    </p:spTree>
    <p:extLst>
      <p:ext uri="{BB962C8B-B14F-4D97-AF65-F5344CB8AC3E}">
        <p14:creationId xmlns:p14="http://schemas.microsoft.com/office/powerpoint/2010/main" val="337804605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FBD5A510-1294-4A6C-BAEC-C5C5F628525B}"/>
              </a:ext>
            </a:extLst>
          </p:cNvPr>
          <p:cNvSpPr/>
          <p:nvPr/>
        </p:nvSpPr>
        <p:spPr>
          <a:xfrm>
            <a:off x="1704513" y="1667479"/>
            <a:ext cx="8069802" cy="3139321"/>
          </a:xfrm>
          <a:prstGeom prst="rect">
            <a:avLst/>
          </a:prstGeom>
        </p:spPr>
        <p:txBody>
          <a:bodyPr wrap="square">
            <a:spAutoFit/>
          </a:bodyPr>
          <a:lstStyle/>
          <a:p>
            <a:pPr indent="191135" algn="just">
              <a:spcAft>
                <a:spcPts val="0"/>
              </a:spcAft>
            </a:pPr>
            <a:r>
              <a:rPr lang="uk-UA" b="1" i="1" spc="-10" dirty="0">
                <a:solidFill>
                  <a:schemeClr val="bg1"/>
                </a:solidFill>
                <a:latin typeface="Times New Roman" panose="02020603050405020304" pitchFamily="18" charset="0"/>
                <a:ea typeface="Times New Roman" panose="02020603050405020304" pitchFamily="18" charset="0"/>
              </a:rPr>
              <a:t>Організаційно-технічна система підприємства</a:t>
            </a:r>
            <a:r>
              <a:rPr lang="uk-UA" spc="-10" dirty="0">
                <a:solidFill>
                  <a:schemeClr val="bg1"/>
                </a:solidFill>
                <a:latin typeface="Times New Roman" panose="02020603050405020304" pitchFamily="18" charset="0"/>
                <a:ea typeface="Times New Roman" panose="02020603050405020304" pitchFamily="18" charset="0"/>
              </a:rPr>
              <a:t> визначається</a:t>
            </a:r>
            <a:r>
              <a:rPr lang="uk-UA" dirty="0">
                <a:solidFill>
                  <a:schemeClr val="bg1"/>
                </a:solidFill>
                <a:latin typeface="Times New Roman" panose="02020603050405020304" pitchFamily="18" charset="0"/>
                <a:ea typeface="Times New Roman" panose="02020603050405020304" pitchFamily="18" charset="0"/>
              </a:rPr>
              <a:t> переважно формою </a:t>
            </a:r>
            <a:r>
              <a:rPr lang="uk-UA" dirty="0" err="1">
                <a:solidFill>
                  <a:schemeClr val="bg1"/>
                </a:solidFill>
                <a:latin typeface="Times New Roman" panose="02020603050405020304" pitchFamily="18" charset="0"/>
                <a:ea typeface="Times New Roman" panose="02020603050405020304" pitchFamily="18" charset="0"/>
              </a:rPr>
              <a:t>зв’язків</a:t>
            </a:r>
            <a:r>
              <a:rPr lang="uk-UA" dirty="0">
                <a:solidFill>
                  <a:schemeClr val="bg1"/>
                </a:solidFill>
                <a:latin typeface="Times New Roman" panose="02020603050405020304" pitchFamily="18" charset="0"/>
                <a:ea typeface="Times New Roman" panose="02020603050405020304" pitchFamily="18" charset="0"/>
              </a:rPr>
              <a:t> між окремими підрозділами. Можна визначити три типи технологічних </a:t>
            </a:r>
            <a:r>
              <a:rPr lang="uk-UA" dirty="0" err="1">
                <a:solidFill>
                  <a:schemeClr val="bg1"/>
                </a:solidFill>
                <a:latin typeface="Times New Roman" panose="02020603050405020304" pitchFamily="18" charset="0"/>
                <a:ea typeface="Times New Roman" panose="02020603050405020304" pitchFamily="18" charset="0"/>
              </a:rPr>
              <a:t>зв’язків</a:t>
            </a:r>
            <a:r>
              <a:rPr lang="uk-UA" dirty="0">
                <a:solidFill>
                  <a:schemeClr val="bg1"/>
                </a:solidFill>
                <a:latin typeface="Times New Roman" panose="02020603050405020304" pitchFamily="18" charset="0"/>
                <a:ea typeface="Times New Roman" panose="02020603050405020304" pitchFamily="18" charset="0"/>
              </a:rPr>
              <a:t> виробництва:</a:t>
            </a:r>
            <a:endParaRPr lang="uk-UA" sz="1200" dirty="0">
              <a:solidFill>
                <a:schemeClr val="bg1"/>
              </a:solidFill>
              <a:latin typeface="Times New Roman" panose="02020603050405020304" pitchFamily="18" charset="0"/>
              <a:ea typeface="Times New Roman" panose="02020603050405020304" pitchFamily="18" charset="0"/>
            </a:endParaRPr>
          </a:p>
          <a:p>
            <a:pPr indent="191135" algn="just">
              <a:spcAft>
                <a:spcPts val="0"/>
              </a:spcAft>
            </a:pPr>
            <a:r>
              <a:rPr lang="uk-UA" dirty="0">
                <a:solidFill>
                  <a:schemeClr val="bg1"/>
                </a:solidFill>
                <a:latin typeface="Times New Roman" panose="02020603050405020304" pitchFamily="18" charset="0"/>
                <a:ea typeface="Times New Roman" panose="02020603050405020304" pitchFamily="18" charset="0"/>
              </a:rPr>
              <a:t>1. </a:t>
            </a:r>
            <a:r>
              <a:rPr lang="uk-UA" i="1" dirty="0">
                <a:solidFill>
                  <a:schemeClr val="bg1"/>
                </a:solidFill>
                <a:latin typeface="Times New Roman" panose="02020603050405020304" pitchFamily="18" charset="0"/>
                <a:ea typeface="Times New Roman" panose="02020603050405020304" pitchFamily="18" charset="0"/>
              </a:rPr>
              <a:t>Послідовний технологічний зв’язок</a:t>
            </a:r>
            <a:r>
              <a:rPr lang="uk-UA" dirty="0">
                <a:solidFill>
                  <a:schemeClr val="bg1"/>
                </a:solidFill>
                <a:latin typeface="Times New Roman" panose="02020603050405020304" pitchFamily="18" charset="0"/>
                <a:ea typeface="Times New Roman" panose="02020603050405020304" pitchFamily="18" charset="0"/>
              </a:rPr>
              <a:t>, якому притаманна відкрита мережа </a:t>
            </a:r>
            <a:r>
              <a:rPr lang="uk-UA" dirty="0" err="1">
                <a:solidFill>
                  <a:schemeClr val="bg1"/>
                </a:solidFill>
                <a:latin typeface="Times New Roman" panose="02020603050405020304" pitchFamily="18" charset="0"/>
                <a:ea typeface="Times New Roman" panose="02020603050405020304" pitchFamily="18" charset="0"/>
              </a:rPr>
              <a:t>зв’язків</a:t>
            </a:r>
            <a:r>
              <a:rPr lang="uk-UA" dirty="0">
                <a:solidFill>
                  <a:schemeClr val="bg1"/>
                </a:solidFill>
                <a:latin typeface="Times New Roman" panose="02020603050405020304" pitchFamily="18" charset="0"/>
                <a:ea typeface="Times New Roman" panose="02020603050405020304" pitchFamily="18" charset="0"/>
              </a:rPr>
              <a:t> між виробництвами, що спеціалізуються на виробництві однорідного кінцевого продукту. У такій мережі вихідна сировина послідовно переробляється в </a:t>
            </a:r>
            <a:r>
              <a:rPr lang="uk-UA" i="1" dirty="0">
                <a:solidFill>
                  <a:schemeClr val="bg1"/>
                </a:solidFill>
                <a:latin typeface="Times New Roman" panose="02020603050405020304" pitchFamily="18" charset="0"/>
                <a:ea typeface="Times New Roman" panose="02020603050405020304" pitchFamily="18" charset="0"/>
              </a:rPr>
              <a:t>n</a:t>
            </a:r>
            <a:r>
              <a:rPr lang="uk-UA" dirty="0">
                <a:solidFill>
                  <a:schemeClr val="bg1"/>
                </a:solidFill>
                <a:latin typeface="Times New Roman" panose="02020603050405020304" pitchFamily="18" charset="0"/>
                <a:ea typeface="Times New Roman" panose="02020603050405020304" pitchFamily="18" charset="0"/>
              </a:rPr>
              <a:t> виробництвах. Центром цієї системи (головним виробництвом) є виробництво кінцевого продукту, яке визначається результатами діяльності всіх елементів технологічної системи. Така мережа </a:t>
            </a:r>
            <a:r>
              <a:rPr lang="uk-UA" dirty="0" err="1">
                <a:solidFill>
                  <a:schemeClr val="bg1"/>
                </a:solidFill>
                <a:latin typeface="Times New Roman" panose="02020603050405020304" pitchFamily="18" charset="0"/>
                <a:ea typeface="Times New Roman" panose="02020603050405020304" pitchFamily="18" charset="0"/>
              </a:rPr>
              <a:t>зв’язків</a:t>
            </a:r>
            <a:r>
              <a:rPr lang="uk-UA" dirty="0">
                <a:solidFill>
                  <a:schemeClr val="bg1"/>
                </a:solidFill>
                <a:latin typeface="Times New Roman" panose="02020603050405020304" pitchFamily="18" charset="0"/>
                <a:ea typeface="Times New Roman" panose="02020603050405020304" pitchFamily="18" charset="0"/>
              </a:rPr>
              <a:t> характерна для металургійної, текстильної, хімічної, лісової та інших галузей промисловості.</a:t>
            </a:r>
            <a:endParaRPr lang="uk-UA" sz="1200" dirty="0">
              <a:solidFill>
                <a:schemeClr val="bg1"/>
              </a:solidFill>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74979991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0ED14C57-7A56-4BB4-85C0-B2C7BEE0EC26}"/>
              </a:ext>
            </a:extLst>
          </p:cNvPr>
          <p:cNvSpPr/>
          <p:nvPr/>
        </p:nvSpPr>
        <p:spPr>
          <a:xfrm>
            <a:off x="2379217" y="2164655"/>
            <a:ext cx="7084380" cy="2031325"/>
          </a:xfrm>
          <a:prstGeom prst="rect">
            <a:avLst/>
          </a:prstGeom>
        </p:spPr>
        <p:txBody>
          <a:bodyPr wrap="square">
            <a:spAutoFit/>
          </a:bodyPr>
          <a:lstStyle/>
          <a:p>
            <a:pPr indent="191135" algn="just">
              <a:spcAft>
                <a:spcPts val="0"/>
              </a:spcAft>
            </a:pPr>
            <a:r>
              <a:rPr lang="uk-UA" dirty="0">
                <a:solidFill>
                  <a:schemeClr val="bg1"/>
                </a:solidFill>
                <a:latin typeface="Times New Roman" panose="02020603050405020304" pitchFamily="18" charset="0"/>
                <a:ea typeface="Times New Roman" panose="02020603050405020304" pitchFamily="18" charset="0"/>
              </a:rPr>
              <a:t>2. </a:t>
            </a:r>
            <a:r>
              <a:rPr lang="uk-UA" i="1" dirty="0">
                <a:solidFill>
                  <a:schemeClr val="bg1"/>
                </a:solidFill>
                <a:latin typeface="Times New Roman" panose="02020603050405020304" pitchFamily="18" charset="0"/>
                <a:ea typeface="Times New Roman" panose="02020603050405020304" pitchFamily="18" charset="0"/>
              </a:rPr>
              <a:t>Паралельний технологічний зв’язок</a:t>
            </a:r>
            <a:r>
              <a:rPr lang="uk-UA" dirty="0">
                <a:solidFill>
                  <a:schemeClr val="bg1"/>
                </a:solidFill>
                <a:latin typeface="Times New Roman" panose="02020603050405020304" pitchFamily="18" charset="0"/>
                <a:ea typeface="Times New Roman" panose="02020603050405020304" pitchFamily="18" charset="0"/>
              </a:rPr>
              <a:t>, що являє собою мережу </a:t>
            </a:r>
            <a:r>
              <a:rPr lang="uk-UA" dirty="0" err="1">
                <a:solidFill>
                  <a:schemeClr val="bg1"/>
                </a:solidFill>
                <a:latin typeface="Times New Roman" panose="02020603050405020304" pitchFamily="18" charset="0"/>
                <a:ea typeface="Times New Roman" panose="02020603050405020304" pitchFamily="18" charset="0"/>
              </a:rPr>
              <a:t>зв’язків</a:t>
            </a:r>
            <a:r>
              <a:rPr lang="uk-UA" dirty="0">
                <a:solidFill>
                  <a:schemeClr val="bg1"/>
                </a:solidFill>
                <a:latin typeface="Times New Roman" panose="02020603050405020304" pitchFamily="18" charset="0"/>
                <a:ea typeface="Times New Roman" panose="02020603050405020304" pitchFamily="18" charset="0"/>
              </a:rPr>
              <a:t> з розгортанням виходів з першої виробничої ланки в ряд паралельних виробництв, які виготовляють з напівфабрикатів різні кінцеві продукти. Центральним елементом такої виробничої системи є виробництво, яке переробляє вихідну сировину. Така структура має місце у нафтопереробній, деревообробній, взуттєвій та швейній промисловості.</a:t>
            </a:r>
            <a:endParaRPr lang="uk-UA" sz="1200" dirty="0">
              <a:solidFill>
                <a:schemeClr val="bg1"/>
              </a:solidFill>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88792800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99F36451-AC1C-4967-860E-1DF844996334}"/>
              </a:ext>
            </a:extLst>
          </p:cNvPr>
          <p:cNvSpPr/>
          <p:nvPr/>
        </p:nvSpPr>
        <p:spPr>
          <a:xfrm>
            <a:off x="2263806" y="2274838"/>
            <a:ext cx="7412855" cy="2308324"/>
          </a:xfrm>
          <a:prstGeom prst="rect">
            <a:avLst/>
          </a:prstGeom>
        </p:spPr>
        <p:txBody>
          <a:bodyPr wrap="square">
            <a:spAutoFit/>
          </a:bodyPr>
          <a:lstStyle/>
          <a:p>
            <a:pPr indent="191135" algn="just">
              <a:spcAft>
                <a:spcPts val="0"/>
              </a:spcAft>
            </a:pPr>
            <a:r>
              <a:rPr lang="uk-UA" dirty="0">
                <a:solidFill>
                  <a:schemeClr val="bg1"/>
                </a:solidFill>
                <a:latin typeface="Times New Roman" panose="02020603050405020304" pitchFamily="18" charset="0"/>
                <a:ea typeface="Times New Roman" panose="02020603050405020304" pitchFamily="18" charset="0"/>
              </a:rPr>
              <a:t>3. </a:t>
            </a:r>
            <a:r>
              <a:rPr lang="uk-UA" i="1" dirty="0">
                <a:solidFill>
                  <a:schemeClr val="bg1"/>
                </a:solidFill>
                <a:latin typeface="Times New Roman" panose="02020603050405020304" pitchFamily="18" charset="0"/>
                <a:ea typeface="Times New Roman" panose="02020603050405020304" pitchFamily="18" charset="0"/>
              </a:rPr>
              <a:t>Послідовно-паралельний технологічний зв’язок</a:t>
            </a:r>
            <a:r>
              <a:rPr lang="uk-UA" dirty="0">
                <a:solidFill>
                  <a:schemeClr val="bg1"/>
                </a:solidFill>
                <a:latin typeface="Times New Roman" panose="02020603050405020304" pitchFamily="18" charset="0"/>
                <a:ea typeface="Times New Roman" panose="02020603050405020304" pitchFamily="18" charset="0"/>
              </a:rPr>
              <a:t> — це мережа </a:t>
            </a:r>
            <a:r>
              <a:rPr lang="uk-UA" dirty="0" err="1">
                <a:solidFill>
                  <a:schemeClr val="bg1"/>
                </a:solidFill>
                <a:latin typeface="Times New Roman" panose="02020603050405020304" pitchFamily="18" charset="0"/>
                <a:ea typeface="Times New Roman" panose="02020603050405020304" pitchFamily="18" charset="0"/>
              </a:rPr>
              <a:t>зв’язків</a:t>
            </a:r>
            <a:r>
              <a:rPr lang="uk-UA" dirty="0">
                <a:solidFill>
                  <a:schemeClr val="bg1"/>
                </a:solidFill>
                <a:latin typeface="Times New Roman" panose="02020603050405020304" pitchFamily="18" charset="0"/>
                <a:ea typeface="Times New Roman" panose="02020603050405020304" pitchFamily="18" charset="0"/>
              </a:rPr>
              <a:t> з різними входами вихідної сировини у ряд виробництв з послідовним розгортанням входів у такі виробництва, одно- чи дворівневим напівфабрикатом і кінцевим продуктом. У середній ланці такої виробничої системи виготовляються напівпродукти для кінцевої ланки, проте вони самі можуть бути кінцевими продуктами. Така структура характерна для машинобудівних галузей промисловості (авіаційної, автомобільної, суднобудівної та ін.).</a:t>
            </a:r>
            <a:endParaRPr lang="uk-UA" sz="1200" dirty="0">
              <a:solidFill>
                <a:schemeClr val="bg1"/>
              </a:solidFill>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30965513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8F7CA35B-522C-40A2-97CC-90783665D36F}"/>
              </a:ext>
            </a:extLst>
          </p:cNvPr>
          <p:cNvSpPr/>
          <p:nvPr/>
        </p:nvSpPr>
        <p:spPr>
          <a:xfrm>
            <a:off x="2435439" y="2404364"/>
            <a:ext cx="7037033" cy="1477328"/>
          </a:xfrm>
          <a:prstGeom prst="rect">
            <a:avLst/>
          </a:prstGeom>
        </p:spPr>
        <p:txBody>
          <a:bodyPr wrap="square">
            <a:spAutoFit/>
          </a:bodyPr>
          <a:lstStyle/>
          <a:p>
            <a:pPr indent="191135" algn="just">
              <a:spcAft>
                <a:spcPts val="0"/>
              </a:spcAft>
            </a:pPr>
            <a:r>
              <a:rPr lang="uk-UA" dirty="0">
                <a:solidFill>
                  <a:schemeClr val="bg1"/>
                </a:solidFill>
                <a:latin typeface="Times New Roman" panose="02020603050405020304" pitchFamily="18" charset="0"/>
                <a:ea typeface="Times New Roman" panose="02020603050405020304" pitchFamily="18" charset="0"/>
              </a:rPr>
              <a:t>Структура технологічної мережі виробництва кінцевого продукту впливає на організацію виробничої кооперації між підрозділами, визначає ступінь залежності підрозділу підприємства від його адміністративного центру, а також організацію управління на рівні адміністративного центру.</a:t>
            </a:r>
            <a:endParaRPr lang="uk-UA" sz="1200" dirty="0">
              <a:solidFill>
                <a:schemeClr val="bg1"/>
              </a:solidFill>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65041931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85ADD532-1E6F-4ADB-AB87-E36D057FBE75}"/>
              </a:ext>
            </a:extLst>
          </p:cNvPr>
          <p:cNvSpPr/>
          <p:nvPr/>
        </p:nvSpPr>
        <p:spPr>
          <a:xfrm>
            <a:off x="2228295" y="2218029"/>
            <a:ext cx="7492754" cy="1754326"/>
          </a:xfrm>
          <a:prstGeom prst="rect">
            <a:avLst/>
          </a:prstGeom>
        </p:spPr>
        <p:txBody>
          <a:bodyPr wrap="square">
            <a:spAutoFit/>
          </a:bodyPr>
          <a:lstStyle/>
          <a:p>
            <a:r>
              <a:rPr lang="ru-RU" b="1" i="1" spc="-10" dirty="0" err="1">
                <a:solidFill>
                  <a:schemeClr val="bg1"/>
                </a:solidFill>
                <a:latin typeface="Times New Roman" panose="02020603050405020304" pitchFamily="18" charset="0"/>
                <a:ea typeface="Times New Roman" panose="02020603050405020304" pitchFamily="18" charset="0"/>
              </a:rPr>
              <a:t>Планування</a:t>
            </a:r>
            <a:r>
              <a:rPr lang="ru-RU" b="1" i="1" spc="-10" dirty="0">
                <a:solidFill>
                  <a:schemeClr val="bg1"/>
                </a:solidFill>
                <a:latin typeface="Times New Roman" panose="02020603050405020304" pitchFamily="18" charset="0"/>
                <a:ea typeface="Times New Roman" panose="02020603050405020304" pitchFamily="18" charset="0"/>
              </a:rPr>
              <a:t> </a:t>
            </a:r>
            <a:r>
              <a:rPr lang="ru-RU" b="1" i="1" spc="-10" dirty="0" err="1">
                <a:solidFill>
                  <a:schemeClr val="bg1"/>
                </a:solidFill>
                <a:latin typeface="Times New Roman" panose="02020603050405020304" pitchFamily="18" charset="0"/>
                <a:ea typeface="Times New Roman" panose="02020603050405020304" pitchFamily="18" charset="0"/>
              </a:rPr>
              <a:t>діяльності</a:t>
            </a:r>
            <a:r>
              <a:rPr lang="ru-RU" b="1" i="1" spc="-10" dirty="0">
                <a:solidFill>
                  <a:schemeClr val="bg1"/>
                </a:solidFill>
                <a:latin typeface="Times New Roman" panose="02020603050405020304" pitchFamily="18" charset="0"/>
                <a:ea typeface="Times New Roman" panose="02020603050405020304" pitchFamily="18" charset="0"/>
              </a:rPr>
              <a:t> </a:t>
            </a:r>
            <a:r>
              <a:rPr lang="ru-RU" b="1" i="1" spc="-10" dirty="0" err="1">
                <a:solidFill>
                  <a:schemeClr val="bg1"/>
                </a:solidFill>
                <a:latin typeface="Times New Roman" panose="02020603050405020304" pitchFamily="18" charset="0"/>
                <a:ea typeface="Times New Roman" panose="02020603050405020304" pitchFamily="18" charset="0"/>
              </a:rPr>
              <a:t>підрозділів</a:t>
            </a:r>
            <a:r>
              <a:rPr lang="ru-RU" b="1" i="1" spc="-10" dirty="0">
                <a:solidFill>
                  <a:schemeClr val="bg1"/>
                </a:solidFill>
                <a:latin typeface="Times New Roman" panose="02020603050405020304" pitchFamily="18" charset="0"/>
                <a:ea typeface="Times New Roman" panose="02020603050405020304" pitchFamily="18" charset="0"/>
              </a:rPr>
              <a:t> </a:t>
            </a:r>
            <a:r>
              <a:rPr lang="ru-RU" spc="-10" dirty="0" err="1">
                <a:solidFill>
                  <a:schemeClr val="bg1"/>
                </a:solidFill>
                <a:latin typeface="Times New Roman" panose="02020603050405020304" pitchFamily="18" charset="0"/>
                <a:ea typeface="Times New Roman" panose="02020603050405020304" pitchFamily="18" charset="0"/>
              </a:rPr>
              <a:t>здійснюється</a:t>
            </a:r>
            <a:r>
              <a:rPr lang="ru-RU" spc="-10" dirty="0">
                <a:solidFill>
                  <a:schemeClr val="bg1"/>
                </a:solidFill>
                <a:latin typeface="Times New Roman" panose="02020603050405020304" pitchFamily="18" charset="0"/>
                <a:ea typeface="Times New Roman" panose="02020603050405020304" pitchFamily="18" charset="0"/>
              </a:rPr>
              <a:t> шляхом </a:t>
            </a:r>
            <a:r>
              <a:rPr lang="ru-RU" spc="-10" dirty="0" err="1">
                <a:solidFill>
                  <a:schemeClr val="bg1"/>
                </a:solidFill>
                <a:latin typeface="Times New Roman" panose="02020603050405020304" pitchFamily="18" charset="0"/>
                <a:ea typeface="Times New Roman" panose="02020603050405020304" pitchFamily="18" charset="0"/>
              </a:rPr>
              <a:t>уста­новлення</a:t>
            </a:r>
            <a:r>
              <a:rPr lang="ru-RU" spc="-10" dirty="0">
                <a:solidFill>
                  <a:schemeClr val="bg1"/>
                </a:solidFill>
                <a:latin typeface="Times New Roman" panose="02020603050405020304" pitchFamily="18" charset="0"/>
                <a:ea typeface="Times New Roman" panose="02020603050405020304" pitchFamily="18" charset="0"/>
              </a:rPr>
              <a:t> </a:t>
            </a:r>
            <a:r>
              <a:rPr lang="ru-RU" spc="-10" dirty="0" err="1">
                <a:solidFill>
                  <a:schemeClr val="bg1"/>
                </a:solidFill>
                <a:latin typeface="Times New Roman" panose="02020603050405020304" pitchFamily="18" charset="0"/>
                <a:ea typeface="Times New Roman" panose="02020603050405020304" pitchFamily="18" charset="0"/>
              </a:rPr>
              <a:t>основних</a:t>
            </a:r>
            <a:r>
              <a:rPr lang="ru-RU" spc="-10" dirty="0">
                <a:solidFill>
                  <a:schemeClr val="bg1"/>
                </a:solidFill>
                <a:latin typeface="Times New Roman" panose="02020603050405020304" pitchFamily="18" charset="0"/>
                <a:ea typeface="Times New Roman" panose="02020603050405020304" pitchFamily="18" charset="0"/>
              </a:rPr>
              <a:t> </a:t>
            </a:r>
            <a:r>
              <a:rPr lang="ru-RU" spc="-10" dirty="0" err="1">
                <a:solidFill>
                  <a:schemeClr val="bg1"/>
                </a:solidFill>
                <a:latin typeface="Times New Roman" panose="02020603050405020304" pitchFamily="18" charset="0"/>
                <a:ea typeface="Times New Roman" panose="02020603050405020304" pitchFamily="18" charset="0"/>
              </a:rPr>
              <a:t>показників</a:t>
            </a:r>
            <a:r>
              <a:rPr lang="ru-RU" spc="-10" dirty="0">
                <a:solidFill>
                  <a:schemeClr val="bg1"/>
                </a:solidFill>
                <a:latin typeface="Times New Roman" panose="02020603050405020304" pitchFamily="18" charset="0"/>
                <a:ea typeface="Times New Roman" panose="02020603050405020304" pitchFamily="18" charset="0"/>
              </a:rPr>
              <a:t> </a:t>
            </a:r>
            <a:r>
              <a:rPr lang="ru-RU" spc="-10" dirty="0" err="1">
                <a:solidFill>
                  <a:schemeClr val="bg1"/>
                </a:solidFill>
                <a:latin typeface="Times New Roman" panose="02020603050405020304" pitchFamily="18" charset="0"/>
                <a:ea typeface="Times New Roman" panose="02020603050405020304" pitchFamily="18" charset="0"/>
              </a:rPr>
              <a:t>виробничо-господарської</a:t>
            </a:r>
            <a:r>
              <a:rPr lang="ru-RU" spc="-10" dirty="0">
                <a:solidFill>
                  <a:schemeClr val="bg1"/>
                </a:solidFill>
                <a:latin typeface="Times New Roman" panose="02020603050405020304" pitchFamily="18" charset="0"/>
                <a:ea typeface="Times New Roman" panose="02020603050405020304" pitchFamily="18" charset="0"/>
              </a:rPr>
              <a:t> </a:t>
            </a:r>
            <a:r>
              <a:rPr lang="ru-RU" spc="-10" dirty="0" err="1">
                <a:solidFill>
                  <a:schemeClr val="bg1"/>
                </a:solidFill>
                <a:latin typeface="Times New Roman" panose="02020603050405020304" pitchFamily="18" charset="0"/>
                <a:ea typeface="Times New Roman" panose="02020603050405020304" pitchFamily="18" charset="0"/>
              </a:rPr>
              <a:t>діяльності</a:t>
            </a:r>
            <a:r>
              <a:rPr lang="ru-RU" spc="-10" dirty="0">
                <a:solidFill>
                  <a:schemeClr val="bg1"/>
                </a:solidFill>
                <a:latin typeface="Times New Roman" panose="02020603050405020304" pitchFamily="18" charset="0"/>
                <a:ea typeface="Times New Roman" panose="02020603050405020304" pitchFamily="18" charset="0"/>
              </a:rPr>
              <a:t> </a:t>
            </a:r>
            <a:r>
              <a:rPr lang="ru-RU" spc="-10" dirty="0" err="1">
                <a:solidFill>
                  <a:schemeClr val="bg1"/>
                </a:solidFill>
                <a:latin typeface="Times New Roman" panose="02020603050405020304" pitchFamily="18" charset="0"/>
                <a:ea typeface="Times New Roman" panose="02020603050405020304" pitchFamily="18" charset="0"/>
              </a:rPr>
              <a:t>підрозділів</a:t>
            </a:r>
            <a:r>
              <a:rPr lang="ru-RU" spc="-10" dirty="0">
                <a:solidFill>
                  <a:schemeClr val="bg1"/>
                </a:solidFill>
                <a:latin typeface="Times New Roman" panose="02020603050405020304" pitchFamily="18" charset="0"/>
                <a:ea typeface="Times New Roman" panose="02020603050405020304" pitchFamily="18" charset="0"/>
              </a:rPr>
              <a:t> та </a:t>
            </a:r>
            <a:r>
              <a:rPr lang="ru-RU" spc="-10" dirty="0" err="1">
                <a:solidFill>
                  <a:schemeClr val="bg1"/>
                </a:solidFill>
                <a:latin typeface="Times New Roman" panose="02020603050405020304" pitchFamily="18" charset="0"/>
                <a:ea typeface="Times New Roman" panose="02020603050405020304" pitchFamily="18" charset="0"/>
              </a:rPr>
              <a:t>базується</a:t>
            </a:r>
            <a:r>
              <a:rPr lang="ru-RU" spc="-10" dirty="0">
                <a:solidFill>
                  <a:schemeClr val="bg1"/>
                </a:solidFill>
                <a:latin typeface="Times New Roman" panose="02020603050405020304" pitchFamily="18" charset="0"/>
                <a:ea typeface="Times New Roman" panose="02020603050405020304" pitchFamily="18" charset="0"/>
              </a:rPr>
              <a:t> на </a:t>
            </a:r>
            <a:r>
              <a:rPr lang="ru-RU" spc="-10" dirty="0" err="1">
                <a:solidFill>
                  <a:schemeClr val="bg1"/>
                </a:solidFill>
                <a:latin typeface="Times New Roman" panose="02020603050405020304" pitchFamily="18" charset="0"/>
                <a:ea typeface="Times New Roman" panose="02020603050405020304" pitchFamily="18" charset="0"/>
              </a:rPr>
              <a:t>прогресивних</a:t>
            </a:r>
            <a:r>
              <a:rPr lang="ru-RU" spc="-10" dirty="0">
                <a:solidFill>
                  <a:schemeClr val="bg1"/>
                </a:solidFill>
                <a:latin typeface="Times New Roman" panose="02020603050405020304" pitchFamily="18" charset="0"/>
                <a:ea typeface="Times New Roman" panose="02020603050405020304" pitchFamily="18" charset="0"/>
              </a:rPr>
              <a:t> нормах </a:t>
            </a:r>
            <a:r>
              <a:rPr lang="ru-RU" spc="-10" dirty="0" err="1">
                <a:solidFill>
                  <a:schemeClr val="bg1"/>
                </a:solidFill>
                <a:latin typeface="Times New Roman" panose="02020603050405020304" pitchFamily="18" charset="0"/>
                <a:ea typeface="Times New Roman" panose="02020603050405020304" pitchFamily="18" charset="0"/>
              </a:rPr>
              <a:t>матеріальних</a:t>
            </a:r>
            <a:r>
              <a:rPr lang="ru-RU" spc="-10" dirty="0">
                <a:solidFill>
                  <a:schemeClr val="bg1"/>
                </a:solidFill>
                <a:latin typeface="Times New Roman" panose="02020603050405020304" pitchFamily="18" charset="0"/>
                <a:ea typeface="Times New Roman" panose="02020603050405020304" pitchFamily="18" charset="0"/>
              </a:rPr>
              <a:t>, </a:t>
            </a:r>
            <a:r>
              <a:rPr lang="ru-RU" spc="-10" dirty="0" err="1">
                <a:solidFill>
                  <a:schemeClr val="bg1"/>
                </a:solidFill>
                <a:latin typeface="Times New Roman" panose="02020603050405020304" pitchFamily="18" charset="0"/>
                <a:ea typeface="Times New Roman" panose="02020603050405020304" pitchFamily="18" charset="0"/>
              </a:rPr>
              <a:t>трудових</a:t>
            </a:r>
            <a:r>
              <a:rPr lang="ru-RU" spc="-10" dirty="0">
                <a:solidFill>
                  <a:schemeClr val="bg1"/>
                </a:solidFill>
                <a:latin typeface="Times New Roman" panose="02020603050405020304" pitchFamily="18" charset="0"/>
                <a:ea typeface="Times New Roman" panose="02020603050405020304" pitchFamily="18" charset="0"/>
              </a:rPr>
              <a:t> і </a:t>
            </a:r>
            <a:r>
              <a:rPr lang="ru-RU" spc="-10" dirty="0" err="1">
                <a:solidFill>
                  <a:schemeClr val="bg1"/>
                </a:solidFill>
                <a:latin typeface="Times New Roman" panose="02020603050405020304" pitchFamily="18" charset="0"/>
                <a:ea typeface="Times New Roman" panose="02020603050405020304" pitchFamily="18" charset="0"/>
              </a:rPr>
              <a:t>грошових</a:t>
            </a:r>
            <a:r>
              <a:rPr lang="ru-RU" spc="-10" dirty="0">
                <a:solidFill>
                  <a:schemeClr val="bg1"/>
                </a:solidFill>
                <a:latin typeface="Times New Roman" panose="02020603050405020304" pitchFamily="18" charset="0"/>
                <a:ea typeface="Times New Roman" panose="02020603050405020304" pitchFamily="18" charset="0"/>
              </a:rPr>
              <a:t> </a:t>
            </a:r>
            <a:r>
              <a:rPr lang="ru-RU" spc="-10" dirty="0" err="1">
                <a:solidFill>
                  <a:schemeClr val="bg1"/>
                </a:solidFill>
                <a:latin typeface="Times New Roman" panose="02020603050405020304" pitchFamily="18" charset="0"/>
                <a:ea typeface="Times New Roman" panose="02020603050405020304" pitchFamily="18" charset="0"/>
              </a:rPr>
              <a:t>витрат</a:t>
            </a:r>
            <a:r>
              <a:rPr lang="ru-RU" spc="-10" dirty="0">
                <a:solidFill>
                  <a:schemeClr val="bg1"/>
                </a:solidFill>
                <a:latin typeface="Times New Roman" panose="02020603050405020304" pitchFamily="18" charset="0"/>
                <a:ea typeface="Times New Roman" panose="02020603050405020304" pitchFamily="18" charset="0"/>
              </a:rPr>
              <a:t>. </a:t>
            </a:r>
            <a:r>
              <a:rPr lang="ru-RU" spc="-10" dirty="0" err="1">
                <a:solidFill>
                  <a:schemeClr val="bg1"/>
                </a:solidFill>
                <a:latin typeface="Times New Roman" panose="02020603050405020304" pitchFamily="18" charset="0"/>
                <a:ea typeface="Times New Roman" panose="02020603050405020304" pitchFamily="18" charset="0"/>
              </a:rPr>
              <a:t>Залежно</a:t>
            </a:r>
            <a:r>
              <a:rPr lang="ru-RU" spc="-10" dirty="0">
                <a:solidFill>
                  <a:schemeClr val="bg1"/>
                </a:solidFill>
                <a:latin typeface="Times New Roman" panose="02020603050405020304" pitchFamily="18" charset="0"/>
                <a:ea typeface="Times New Roman" panose="02020603050405020304" pitchFamily="18" charset="0"/>
              </a:rPr>
              <a:t> </a:t>
            </a:r>
            <a:r>
              <a:rPr lang="ru-RU" spc="-10" dirty="0" err="1">
                <a:solidFill>
                  <a:schemeClr val="bg1"/>
                </a:solidFill>
                <a:latin typeface="Times New Roman" panose="02020603050405020304" pitchFamily="18" charset="0"/>
                <a:ea typeface="Times New Roman" panose="02020603050405020304" pitchFamily="18" charset="0"/>
              </a:rPr>
              <a:t>від</a:t>
            </a:r>
            <a:r>
              <a:rPr lang="ru-RU" spc="-10" dirty="0">
                <a:solidFill>
                  <a:schemeClr val="bg1"/>
                </a:solidFill>
                <a:latin typeface="Times New Roman" panose="02020603050405020304" pitchFamily="18" charset="0"/>
                <a:ea typeface="Times New Roman" panose="02020603050405020304" pitchFamily="18" charset="0"/>
              </a:rPr>
              <a:t> </a:t>
            </a:r>
            <a:r>
              <a:rPr lang="ru-RU" spc="-10" dirty="0" err="1">
                <a:solidFill>
                  <a:schemeClr val="bg1"/>
                </a:solidFill>
                <a:latin typeface="Times New Roman" panose="02020603050405020304" pitchFamily="18" charset="0"/>
                <a:ea typeface="Times New Roman" panose="02020603050405020304" pitchFamily="18" charset="0"/>
              </a:rPr>
              <a:t>завдань</a:t>
            </a:r>
            <a:r>
              <a:rPr lang="ru-RU" spc="-10" dirty="0">
                <a:solidFill>
                  <a:schemeClr val="bg1"/>
                </a:solidFill>
                <a:latin typeface="Times New Roman" panose="02020603050405020304" pitchFamily="18" charset="0"/>
                <a:ea typeface="Times New Roman" panose="02020603050405020304" pitchFamily="18" charset="0"/>
              </a:rPr>
              <a:t>, </a:t>
            </a:r>
            <a:r>
              <a:rPr lang="ru-RU" spc="-10" dirty="0" err="1">
                <a:solidFill>
                  <a:schemeClr val="bg1"/>
                </a:solidFill>
                <a:latin typeface="Times New Roman" panose="02020603050405020304" pitchFamily="18" charset="0"/>
                <a:ea typeface="Times New Roman" panose="02020603050405020304" pitchFamily="18" charset="0"/>
              </a:rPr>
              <a:t>які</a:t>
            </a:r>
            <a:r>
              <a:rPr lang="ru-RU" spc="-10" dirty="0">
                <a:solidFill>
                  <a:schemeClr val="bg1"/>
                </a:solidFill>
                <a:latin typeface="Times New Roman" panose="02020603050405020304" pitchFamily="18" charset="0"/>
                <a:ea typeface="Times New Roman" panose="02020603050405020304" pitchFamily="18" charset="0"/>
              </a:rPr>
              <a:t> </a:t>
            </a:r>
            <a:r>
              <a:rPr lang="ru-RU" spc="-10" dirty="0" err="1">
                <a:solidFill>
                  <a:schemeClr val="bg1"/>
                </a:solidFill>
                <a:latin typeface="Times New Roman" panose="02020603050405020304" pitchFamily="18" charset="0"/>
                <a:ea typeface="Times New Roman" panose="02020603050405020304" pitchFamily="18" charset="0"/>
              </a:rPr>
              <a:t>вирішують</a:t>
            </a:r>
            <a:r>
              <a:rPr lang="ru-RU" spc="-10" dirty="0">
                <a:solidFill>
                  <a:schemeClr val="bg1"/>
                </a:solidFill>
                <a:latin typeface="Times New Roman" panose="02020603050405020304" pitchFamily="18" charset="0"/>
                <a:ea typeface="Times New Roman" panose="02020603050405020304" pitchFamily="18" charset="0"/>
              </a:rPr>
              <a:t> </a:t>
            </a:r>
            <a:r>
              <a:rPr lang="ru-RU" spc="-10" dirty="0" err="1">
                <a:solidFill>
                  <a:schemeClr val="bg1"/>
                </a:solidFill>
                <a:latin typeface="Times New Roman" panose="02020603050405020304" pitchFamily="18" charset="0"/>
                <a:ea typeface="Times New Roman" panose="02020603050405020304" pitchFamily="18" charset="0"/>
              </a:rPr>
              <a:t>ті</a:t>
            </a:r>
            <a:r>
              <a:rPr lang="ru-RU" spc="-10" dirty="0">
                <a:solidFill>
                  <a:schemeClr val="bg1"/>
                </a:solidFill>
                <a:latin typeface="Times New Roman" panose="02020603050405020304" pitchFamily="18" charset="0"/>
                <a:ea typeface="Times New Roman" panose="02020603050405020304" pitchFamily="18" charset="0"/>
              </a:rPr>
              <a:t> </a:t>
            </a:r>
            <a:r>
              <a:rPr lang="ru-RU" spc="-10" dirty="0" err="1">
                <a:solidFill>
                  <a:schemeClr val="bg1"/>
                </a:solidFill>
                <a:latin typeface="Times New Roman" panose="02020603050405020304" pitchFamily="18" charset="0"/>
                <a:ea typeface="Times New Roman" panose="02020603050405020304" pitchFamily="18" charset="0"/>
              </a:rPr>
              <a:t>чи</a:t>
            </a:r>
            <a:r>
              <a:rPr lang="ru-RU" spc="-10" dirty="0">
                <a:solidFill>
                  <a:schemeClr val="bg1"/>
                </a:solidFill>
                <a:latin typeface="Times New Roman" panose="02020603050405020304" pitchFamily="18" charset="0"/>
                <a:ea typeface="Times New Roman" panose="02020603050405020304" pitchFamily="18" charset="0"/>
              </a:rPr>
              <a:t> </a:t>
            </a:r>
            <a:r>
              <a:rPr lang="ru-RU" spc="-10" dirty="0" err="1">
                <a:solidFill>
                  <a:schemeClr val="bg1"/>
                </a:solidFill>
                <a:latin typeface="Times New Roman" panose="02020603050405020304" pitchFamily="18" charset="0"/>
                <a:ea typeface="Times New Roman" panose="02020603050405020304" pitchFamily="18" charset="0"/>
              </a:rPr>
              <a:t>інші</a:t>
            </a:r>
            <a:r>
              <a:rPr lang="ru-RU" spc="-10" dirty="0">
                <a:solidFill>
                  <a:schemeClr val="bg1"/>
                </a:solidFill>
                <a:latin typeface="Times New Roman" panose="02020603050405020304" pitchFamily="18" charset="0"/>
                <a:ea typeface="Times New Roman" panose="02020603050405020304" pitchFamily="18" charset="0"/>
              </a:rPr>
              <a:t> </a:t>
            </a:r>
            <a:r>
              <a:rPr lang="ru-RU" spc="-10" dirty="0" err="1">
                <a:solidFill>
                  <a:schemeClr val="bg1"/>
                </a:solidFill>
                <a:latin typeface="Times New Roman" panose="02020603050405020304" pitchFamily="18" charset="0"/>
                <a:ea typeface="Times New Roman" panose="02020603050405020304" pitchFamily="18" charset="0"/>
              </a:rPr>
              <a:t>підрозділи</a:t>
            </a:r>
            <a:r>
              <a:rPr lang="ru-RU" spc="-10" dirty="0">
                <a:solidFill>
                  <a:schemeClr val="bg1"/>
                </a:solidFill>
                <a:latin typeface="Times New Roman" panose="02020603050405020304" pitchFamily="18" charset="0"/>
                <a:ea typeface="Times New Roman" panose="02020603050405020304" pitchFamily="18" charset="0"/>
              </a:rPr>
              <a:t>, </a:t>
            </a:r>
            <a:r>
              <a:rPr lang="ru-RU" spc="-10" dirty="0" err="1">
                <a:solidFill>
                  <a:schemeClr val="bg1"/>
                </a:solidFill>
                <a:latin typeface="Times New Roman" panose="02020603050405020304" pitchFamily="18" charset="0"/>
                <a:ea typeface="Times New Roman" panose="02020603050405020304" pitchFamily="18" charset="0"/>
              </a:rPr>
              <a:t>застосовуються</a:t>
            </a:r>
            <a:r>
              <a:rPr lang="ru-RU" spc="-10" dirty="0">
                <a:solidFill>
                  <a:schemeClr val="bg1"/>
                </a:solidFill>
                <a:latin typeface="Times New Roman" panose="02020603050405020304" pitchFamily="18" charset="0"/>
                <a:ea typeface="Times New Roman" panose="02020603050405020304" pitchFamily="18" charset="0"/>
              </a:rPr>
              <a:t> </a:t>
            </a:r>
            <a:r>
              <a:rPr lang="ru-RU" spc="-10" dirty="0" err="1">
                <a:solidFill>
                  <a:schemeClr val="bg1"/>
                </a:solidFill>
                <a:latin typeface="Times New Roman" panose="02020603050405020304" pitchFamily="18" charset="0"/>
                <a:ea typeface="Times New Roman" panose="02020603050405020304" pitchFamily="18" charset="0"/>
              </a:rPr>
              <a:t>такі</a:t>
            </a:r>
            <a:r>
              <a:rPr lang="ru-RU" spc="-10" dirty="0">
                <a:solidFill>
                  <a:schemeClr val="bg1"/>
                </a:solidFill>
                <a:latin typeface="Times New Roman" panose="02020603050405020304" pitchFamily="18" charset="0"/>
                <a:ea typeface="Times New Roman" panose="02020603050405020304" pitchFamily="18" charset="0"/>
              </a:rPr>
              <a:t> </a:t>
            </a:r>
            <a:r>
              <a:rPr lang="ru-RU" spc="-10" dirty="0" err="1">
                <a:solidFill>
                  <a:schemeClr val="bg1"/>
                </a:solidFill>
                <a:latin typeface="Times New Roman" panose="02020603050405020304" pitchFamily="18" charset="0"/>
                <a:ea typeface="Times New Roman" panose="02020603050405020304" pitchFamily="18" charset="0"/>
              </a:rPr>
              <a:t>показники</a:t>
            </a:r>
            <a:r>
              <a:rPr lang="ru-RU" spc="-10" dirty="0">
                <a:solidFill>
                  <a:schemeClr val="bg1"/>
                </a:solidFill>
                <a:latin typeface="Times New Roman" panose="02020603050405020304" pitchFamily="18" charset="0"/>
                <a:ea typeface="Times New Roman" panose="02020603050405020304" pitchFamily="18" charset="0"/>
              </a:rPr>
              <a:t>, </a:t>
            </a:r>
            <a:r>
              <a:rPr lang="ru-RU" spc="-10" dirty="0" err="1">
                <a:solidFill>
                  <a:schemeClr val="bg1"/>
                </a:solidFill>
                <a:latin typeface="Times New Roman" panose="02020603050405020304" pitchFamily="18" charset="0"/>
                <a:ea typeface="Times New Roman" panose="02020603050405020304" pitchFamily="18" charset="0"/>
              </a:rPr>
              <a:t>які</a:t>
            </a:r>
            <a:r>
              <a:rPr lang="ru-RU" spc="-10" dirty="0">
                <a:solidFill>
                  <a:schemeClr val="bg1"/>
                </a:solidFill>
                <a:latin typeface="Times New Roman" panose="02020603050405020304" pitchFamily="18" charset="0"/>
                <a:ea typeface="Times New Roman" panose="02020603050405020304" pitchFamily="18" charset="0"/>
              </a:rPr>
              <a:t> </a:t>
            </a:r>
            <a:r>
              <a:rPr lang="ru-RU" spc="-10" dirty="0" err="1">
                <a:solidFill>
                  <a:schemeClr val="bg1"/>
                </a:solidFill>
                <a:latin typeface="Times New Roman" panose="02020603050405020304" pitchFamily="18" charset="0"/>
                <a:ea typeface="Times New Roman" panose="02020603050405020304" pitchFamily="18" charset="0"/>
              </a:rPr>
              <a:t>найбільшою</a:t>
            </a:r>
            <a:r>
              <a:rPr lang="ru-RU" spc="-10" dirty="0">
                <a:solidFill>
                  <a:schemeClr val="bg1"/>
                </a:solidFill>
                <a:latin typeface="Times New Roman" panose="02020603050405020304" pitchFamily="18" charset="0"/>
                <a:ea typeface="Times New Roman" panose="02020603050405020304" pitchFamily="18" charset="0"/>
              </a:rPr>
              <a:t> </a:t>
            </a:r>
            <a:r>
              <a:rPr lang="ru-RU" spc="-10" dirty="0" err="1">
                <a:solidFill>
                  <a:schemeClr val="bg1"/>
                </a:solidFill>
                <a:latin typeface="Times New Roman" panose="02020603050405020304" pitchFamily="18" charset="0"/>
                <a:ea typeface="Times New Roman" panose="02020603050405020304" pitchFamily="18" charset="0"/>
              </a:rPr>
              <a:t>мірою</a:t>
            </a:r>
            <a:r>
              <a:rPr lang="ru-RU" spc="-10" dirty="0">
                <a:solidFill>
                  <a:schemeClr val="bg1"/>
                </a:solidFill>
                <a:latin typeface="Times New Roman" panose="02020603050405020304" pitchFamily="18" charset="0"/>
                <a:ea typeface="Times New Roman" panose="02020603050405020304" pitchFamily="18" charset="0"/>
              </a:rPr>
              <a:t> </a:t>
            </a:r>
            <a:r>
              <a:rPr lang="ru-RU" spc="-10" dirty="0" err="1">
                <a:solidFill>
                  <a:schemeClr val="bg1"/>
                </a:solidFill>
                <a:latin typeface="Times New Roman" panose="02020603050405020304" pitchFamily="18" charset="0"/>
                <a:ea typeface="Times New Roman" panose="02020603050405020304" pitchFamily="18" charset="0"/>
              </a:rPr>
              <a:t>стимулюють</a:t>
            </a:r>
            <a:r>
              <a:rPr lang="ru-RU" spc="-10" dirty="0">
                <a:solidFill>
                  <a:schemeClr val="bg1"/>
                </a:solidFill>
                <a:latin typeface="Times New Roman" panose="02020603050405020304" pitchFamily="18" charset="0"/>
                <a:ea typeface="Times New Roman" panose="02020603050405020304" pitchFamily="18" charset="0"/>
              </a:rPr>
              <a:t> </a:t>
            </a:r>
            <a:r>
              <a:rPr lang="ru-RU" spc="-10" dirty="0" err="1">
                <a:solidFill>
                  <a:schemeClr val="bg1"/>
                </a:solidFill>
                <a:latin typeface="Times New Roman" panose="02020603050405020304" pitchFamily="18" charset="0"/>
                <a:ea typeface="Times New Roman" panose="02020603050405020304" pitchFamily="18" charset="0"/>
              </a:rPr>
              <a:t>досягнення</a:t>
            </a:r>
            <a:r>
              <a:rPr lang="ru-RU" spc="-10" dirty="0">
                <a:solidFill>
                  <a:schemeClr val="bg1"/>
                </a:solidFill>
                <a:latin typeface="Times New Roman" panose="02020603050405020304" pitchFamily="18" charset="0"/>
                <a:ea typeface="Times New Roman" panose="02020603050405020304" pitchFamily="18" charset="0"/>
              </a:rPr>
              <a:t> </a:t>
            </a:r>
            <a:r>
              <a:rPr lang="ru-RU" spc="-10" dirty="0" err="1">
                <a:solidFill>
                  <a:schemeClr val="bg1"/>
                </a:solidFill>
                <a:latin typeface="Times New Roman" panose="02020603050405020304" pitchFamily="18" charset="0"/>
                <a:ea typeface="Times New Roman" panose="02020603050405020304" pitchFamily="18" charset="0"/>
              </a:rPr>
              <a:t>високих</a:t>
            </a:r>
            <a:r>
              <a:rPr lang="ru-RU" spc="-10" dirty="0">
                <a:solidFill>
                  <a:schemeClr val="bg1"/>
                </a:solidFill>
                <a:latin typeface="Times New Roman" panose="02020603050405020304" pitchFamily="18" charset="0"/>
                <a:ea typeface="Times New Roman" panose="02020603050405020304" pitchFamily="18" charset="0"/>
              </a:rPr>
              <a:t> </a:t>
            </a:r>
            <a:r>
              <a:rPr lang="ru-RU" spc="-10" dirty="0" err="1">
                <a:solidFill>
                  <a:schemeClr val="bg1"/>
                </a:solidFill>
                <a:latin typeface="Times New Roman" panose="02020603050405020304" pitchFamily="18" charset="0"/>
                <a:ea typeface="Times New Roman" panose="02020603050405020304" pitchFamily="18" charset="0"/>
              </a:rPr>
              <a:t>результатів</a:t>
            </a:r>
            <a:r>
              <a:rPr lang="ru-RU" spc="-10" dirty="0">
                <a:solidFill>
                  <a:schemeClr val="bg1"/>
                </a:solidFill>
                <a:latin typeface="Times New Roman" panose="02020603050405020304" pitchFamily="18" charset="0"/>
                <a:ea typeface="Times New Roman" panose="02020603050405020304" pitchFamily="18" charset="0"/>
              </a:rPr>
              <a:t>.</a:t>
            </a:r>
            <a:endParaRPr lang="uk-UA" dirty="0">
              <a:solidFill>
                <a:schemeClr val="bg1"/>
              </a:solidFill>
            </a:endParaRPr>
          </a:p>
        </p:txBody>
      </p:sp>
    </p:spTree>
    <p:extLst>
      <p:ext uri="{BB962C8B-B14F-4D97-AF65-F5344CB8AC3E}">
        <p14:creationId xmlns:p14="http://schemas.microsoft.com/office/powerpoint/2010/main" val="212755203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E9F058ED-5A6D-42BF-B9DF-AC3E4581A8EC}"/>
              </a:ext>
            </a:extLst>
          </p:cNvPr>
          <p:cNvSpPr/>
          <p:nvPr/>
        </p:nvSpPr>
        <p:spPr>
          <a:xfrm>
            <a:off x="2442839" y="1964119"/>
            <a:ext cx="7306321" cy="2031325"/>
          </a:xfrm>
          <a:prstGeom prst="rect">
            <a:avLst/>
          </a:prstGeom>
        </p:spPr>
        <p:txBody>
          <a:bodyPr wrap="square">
            <a:spAutoFit/>
          </a:bodyPr>
          <a:lstStyle/>
          <a:p>
            <a:r>
              <a:rPr lang="uk-UA" b="1" i="1" dirty="0">
                <a:solidFill>
                  <a:schemeClr val="bg1"/>
                </a:solidFill>
                <a:latin typeface="Times New Roman" panose="02020603050405020304" pitchFamily="18" charset="0"/>
                <a:ea typeface="Times New Roman" panose="02020603050405020304" pitchFamily="18" charset="0"/>
              </a:rPr>
              <a:t>Система контролю й оцінки діяльності </a:t>
            </a:r>
            <a:r>
              <a:rPr lang="uk-UA" dirty="0">
                <a:solidFill>
                  <a:schemeClr val="bg1"/>
                </a:solidFill>
                <a:latin typeface="Times New Roman" panose="02020603050405020304" pitchFamily="18" charset="0"/>
                <a:ea typeface="Times New Roman" panose="02020603050405020304" pitchFamily="18" charset="0"/>
              </a:rPr>
              <a:t>підрозділів дає змогу визначити причини відхилень, місце їх виникнення і вжити відповідних заходів щодо усунення недоліків і поширення позитивних результатів. Система оцінки діяльності визначає ті підрозділи, які найраціональніше використовують економічні важелі в організації своєї діяльності та забезпечують зростання результативності функціонування підприємства в цілому.</a:t>
            </a:r>
            <a:endParaRPr lang="uk-UA" dirty="0">
              <a:solidFill>
                <a:schemeClr val="bg1"/>
              </a:solidFill>
            </a:endParaRPr>
          </a:p>
        </p:txBody>
      </p:sp>
    </p:spTree>
    <p:extLst>
      <p:ext uri="{BB962C8B-B14F-4D97-AF65-F5344CB8AC3E}">
        <p14:creationId xmlns:p14="http://schemas.microsoft.com/office/powerpoint/2010/main" val="341799472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C7F1B650-86D4-4CD0-ACE0-0E46FCE1FC94}"/>
              </a:ext>
            </a:extLst>
          </p:cNvPr>
          <p:cNvSpPr/>
          <p:nvPr/>
        </p:nvSpPr>
        <p:spPr>
          <a:xfrm>
            <a:off x="2719526" y="2505670"/>
            <a:ext cx="6752948" cy="923330"/>
          </a:xfrm>
          <a:prstGeom prst="rect">
            <a:avLst/>
          </a:prstGeom>
        </p:spPr>
        <p:txBody>
          <a:bodyPr wrap="square">
            <a:spAutoFit/>
          </a:bodyPr>
          <a:lstStyle/>
          <a:p>
            <a:r>
              <a:rPr lang="uk-UA" b="1" i="1" dirty="0">
                <a:solidFill>
                  <a:schemeClr val="bg1"/>
                </a:solidFill>
                <a:latin typeface="Times New Roman" panose="02020603050405020304" pitchFamily="18" charset="0"/>
                <a:ea typeface="Times New Roman" panose="02020603050405020304" pitchFamily="18" charset="0"/>
              </a:rPr>
              <a:t>Установлення матеріальної відповідальності </a:t>
            </a:r>
            <a:r>
              <a:rPr lang="uk-UA" dirty="0">
                <a:solidFill>
                  <a:schemeClr val="bg1"/>
                </a:solidFill>
                <a:latin typeface="Times New Roman" panose="02020603050405020304" pitchFamily="18" charset="0"/>
                <a:ea typeface="Times New Roman" panose="02020603050405020304" pitchFamily="18" charset="0"/>
              </a:rPr>
              <a:t>підрозділів передбачає компенсацію збитків одного підрозділу за рахунок прибутку або собівартості іншого, з вини якого вони виникли.</a:t>
            </a:r>
            <a:endParaRPr lang="uk-UA" dirty="0">
              <a:solidFill>
                <a:schemeClr val="bg1"/>
              </a:solidFill>
            </a:endParaRPr>
          </a:p>
        </p:txBody>
      </p:sp>
    </p:spTree>
    <p:extLst>
      <p:ext uri="{BB962C8B-B14F-4D97-AF65-F5344CB8AC3E}">
        <p14:creationId xmlns:p14="http://schemas.microsoft.com/office/powerpoint/2010/main" val="379556683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B6AB2164-1C7D-48A2-92DA-81115DAEA935}"/>
              </a:ext>
            </a:extLst>
          </p:cNvPr>
          <p:cNvSpPr/>
          <p:nvPr/>
        </p:nvSpPr>
        <p:spPr>
          <a:xfrm>
            <a:off x="2071455" y="2188320"/>
            <a:ext cx="7844901" cy="2031325"/>
          </a:xfrm>
          <a:prstGeom prst="rect">
            <a:avLst/>
          </a:prstGeom>
        </p:spPr>
        <p:txBody>
          <a:bodyPr wrap="square">
            <a:spAutoFit/>
          </a:bodyPr>
          <a:lstStyle/>
          <a:p>
            <a:pPr indent="191135" algn="just">
              <a:spcAft>
                <a:spcPts val="0"/>
              </a:spcAft>
            </a:pPr>
            <a:r>
              <a:rPr lang="uk-UA" b="1" i="1" dirty="0">
                <a:solidFill>
                  <a:schemeClr val="bg1"/>
                </a:solidFill>
                <a:latin typeface="Times New Roman" panose="02020603050405020304" pitchFamily="18" charset="0"/>
                <a:ea typeface="Times New Roman" panose="02020603050405020304" pitchFamily="18" charset="0"/>
              </a:rPr>
              <a:t>Мотиваційний механізм </a:t>
            </a:r>
            <a:r>
              <a:rPr lang="uk-UA" dirty="0">
                <a:solidFill>
                  <a:schemeClr val="bg1"/>
                </a:solidFill>
                <a:latin typeface="Times New Roman" panose="02020603050405020304" pitchFamily="18" charset="0"/>
                <a:ea typeface="Times New Roman" panose="02020603050405020304" pitchFamily="18" charset="0"/>
              </a:rPr>
              <a:t>створюється відповідно до структури підприємства та складності його цілей. Він охоплює, як правило, три підсистеми мотивів, кожна з яких спрямована на досягнення певних цілей підприємства, а саме:</a:t>
            </a:r>
            <a:endParaRPr lang="uk-UA" sz="1200" dirty="0">
              <a:solidFill>
                <a:schemeClr val="bg1"/>
              </a:solidFill>
              <a:latin typeface="Times New Roman" panose="02020603050405020304" pitchFamily="18" charset="0"/>
              <a:ea typeface="Times New Roman" panose="02020603050405020304" pitchFamily="18" charset="0"/>
            </a:endParaRPr>
          </a:p>
          <a:p>
            <a:pPr marL="342900" lvl="0" indent="-342900" algn="just">
              <a:spcAft>
                <a:spcPts val="0"/>
              </a:spcAft>
              <a:buClr>
                <a:srgbClr val="808080"/>
              </a:buClr>
              <a:buSzPts val="1150"/>
              <a:buFont typeface="Symbol" panose="05050102010706020507" pitchFamily="18" charset="2"/>
              <a:buChar char=""/>
              <a:tabLst>
                <a:tab pos="270510" algn="l"/>
              </a:tabLst>
            </a:pPr>
            <a:r>
              <a:rPr lang="uk-UA" spc="-10" dirty="0">
                <a:solidFill>
                  <a:schemeClr val="bg1"/>
                </a:solidFill>
                <a:latin typeface="Times New Roman" panose="02020603050405020304" pitchFamily="18" charset="0"/>
                <a:ea typeface="Times New Roman" panose="02020603050405020304" pitchFamily="18" charset="0"/>
              </a:rPr>
              <a:t>мотиваційного механізму високоякісної продуктивної праці;</a:t>
            </a:r>
            <a:endParaRPr lang="uk-UA" sz="1200" dirty="0">
              <a:solidFill>
                <a:schemeClr val="bg1"/>
              </a:solidFill>
              <a:latin typeface="Times New Roman" panose="02020603050405020304" pitchFamily="18" charset="0"/>
              <a:ea typeface="Times New Roman" panose="02020603050405020304" pitchFamily="18" charset="0"/>
            </a:endParaRPr>
          </a:p>
          <a:p>
            <a:pPr marL="342900" lvl="0" indent="-342900" algn="just">
              <a:spcAft>
                <a:spcPts val="0"/>
              </a:spcAft>
              <a:buClr>
                <a:srgbClr val="808080"/>
              </a:buClr>
              <a:buSzPts val="1150"/>
              <a:buFont typeface="Symbol" panose="05050102010706020507" pitchFamily="18" charset="2"/>
              <a:buChar char=""/>
              <a:tabLst>
                <a:tab pos="270510" algn="l"/>
              </a:tabLst>
            </a:pPr>
            <a:r>
              <a:rPr lang="uk-UA" dirty="0">
                <a:solidFill>
                  <a:schemeClr val="bg1"/>
                </a:solidFill>
                <a:latin typeface="Times New Roman" panose="02020603050405020304" pitchFamily="18" charset="0"/>
                <a:ea typeface="Times New Roman" panose="02020603050405020304" pitchFamily="18" charset="0"/>
              </a:rPr>
              <a:t>мотиваційного механізму науково-технічного розвитку виробництва;</a:t>
            </a:r>
            <a:endParaRPr lang="uk-UA" sz="1200" dirty="0">
              <a:solidFill>
                <a:schemeClr val="bg1"/>
              </a:solidFill>
              <a:latin typeface="Times New Roman" panose="02020603050405020304" pitchFamily="18" charset="0"/>
              <a:ea typeface="Times New Roman" panose="02020603050405020304" pitchFamily="18" charset="0"/>
            </a:endParaRPr>
          </a:p>
          <a:p>
            <a:pPr marL="342900" lvl="0" indent="-342900" algn="just">
              <a:spcAft>
                <a:spcPts val="0"/>
              </a:spcAft>
              <a:buClr>
                <a:srgbClr val="808080"/>
              </a:buClr>
              <a:buSzPts val="1150"/>
              <a:buFont typeface="Symbol" panose="05050102010706020507" pitchFamily="18" charset="2"/>
              <a:buChar char=""/>
              <a:tabLst>
                <a:tab pos="270510" algn="l"/>
              </a:tabLst>
            </a:pPr>
            <a:r>
              <a:rPr lang="uk-UA" dirty="0">
                <a:solidFill>
                  <a:schemeClr val="bg1"/>
                </a:solidFill>
                <a:latin typeface="Times New Roman" panose="02020603050405020304" pitchFamily="18" charset="0"/>
                <a:ea typeface="Times New Roman" panose="02020603050405020304" pitchFamily="18" charset="0"/>
              </a:rPr>
              <a:t>мотиваційного механізму підприємництва.</a:t>
            </a:r>
            <a:endParaRPr lang="uk-UA" sz="1200" dirty="0">
              <a:solidFill>
                <a:schemeClr val="bg1"/>
              </a:solidFill>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75341131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9E2EC264-BF3A-439B-BF11-B9C60AC0074E}"/>
              </a:ext>
            </a:extLst>
          </p:cNvPr>
          <p:cNvSpPr/>
          <p:nvPr/>
        </p:nvSpPr>
        <p:spPr>
          <a:xfrm>
            <a:off x="2281561" y="1997839"/>
            <a:ext cx="8211845" cy="2031325"/>
          </a:xfrm>
          <a:prstGeom prst="rect">
            <a:avLst/>
          </a:prstGeom>
        </p:spPr>
        <p:txBody>
          <a:bodyPr wrap="square">
            <a:spAutoFit/>
          </a:bodyPr>
          <a:lstStyle/>
          <a:p>
            <a:r>
              <a:rPr lang="uk-UA" i="1" spc="-20" dirty="0">
                <a:solidFill>
                  <a:schemeClr val="bg1"/>
                </a:solidFill>
                <a:latin typeface="Times New Roman" panose="02020603050405020304" pitchFamily="18" charset="0"/>
                <a:ea typeface="Times New Roman" panose="02020603050405020304" pitchFamily="18" charset="0"/>
              </a:rPr>
              <a:t>Мотиваційний механізм високоякісної продуктивної праці</a:t>
            </a:r>
            <a:r>
              <a:rPr lang="uk-UA" spc="-20" dirty="0">
                <a:solidFill>
                  <a:schemeClr val="bg1"/>
                </a:solidFill>
                <a:latin typeface="Times New Roman" panose="02020603050405020304" pitchFamily="18" charset="0"/>
                <a:ea typeface="Times New Roman" panose="02020603050405020304" pitchFamily="18" charset="0"/>
              </a:rPr>
              <a:t> спря­</a:t>
            </a:r>
            <a:r>
              <a:rPr lang="uk-UA" dirty="0">
                <a:solidFill>
                  <a:schemeClr val="bg1"/>
                </a:solidFill>
                <a:latin typeface="Times New Roman" panose="02020603050405020304" pitchFamily="18" charset="0"/>
                <a:ea typeface="Times New Roman" panose="02020603050405020304" pitchFamily="18" charset="0"/>
              </a:rPr>
              <a:t>мований на раціональне використання виробничих ресурсів, підвищення продуктивності праці, бездефектне виготовлення продукції, скорочення термінів освоєння виробництва нової конкурентоспроможної продукції. Як показують численні соціологічні дослідження, переважним є мотиваційний механізм праці, в якому схильність особистості до праці має більшу мотиваційну цінність, ніж спонукання до праці, а останнє — більшу цінність, ніж примушення до праці. </a:t>
            </a:r>
            <a:endParaRPr lang="uk-UA" dirty="0">
              <a:solidFill>
                <a:schemeClr val="bg1"/>
              </a:solidFill>
            </a:endParaRPr>
          </a:p>
        </p:txBody>
      </p:sp>
    </p:spTree>
    <p:extLst>
      <p:ext uri="{BB962C8B-B14F-4D97-AF65-F5344CB8AC3E}">
        <p14:creationId xmlns:p14="http://schemas.microsoft.com/office/powerpoint/2010/main" val="303052611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D493FFDE-C975-4FC2-BCF1-54C2D55F8773}"/>
              </a:ext>
            </a:extLst>
          </p:cNvPr>
          <p:cNvSpPr/>
          <p:nvPr/>
        </p:nvSpPr>
        <p:spPr>
          <a:xfrm>
            <a:off x="1572827" y="2093702"/>
            <a:ext cx="9046346" cy="2308324"/>
          </a:xfrm>
          <a:prstGeom prst="rect">
            <a:avLst/>
          </a:prstGeom>
        </p:spPr>
        <p:txBody>
          <a:bodyPr wrap="square">
            <a:spAutoFit/>
          </a:bodyPr>
          <a:lstStyle/>
          <a:p>
            <a:r>
              <a:rPr lang="uk-UA" i="1" spc="10" dirty="0">
                <a:solidFill>
                  <a:schemeClr val="bg1"/>
                </a:solidFill>
                <a:latin typeface="Times New Roman" panose="02020603050405020304" pitchFamily="18" charset="0"/>
                <a:ea typeface="Times New Roman" panose="02020603050405020304" pitchFamily="18" charset="0"/>
              </a:rPr>
              <a:t>Мотиваційний механізм розвитку підприємства</a:t>
            </a:r>
            <a:r>
              <a:rPr lang="uk-UA" spc="10" dirty="0">
                <a:solidFill>
                  <a:schemeClr val="bg1"/>
                </a:solidFill>
                <a:latin typeface="Times New Roman" panose="02020603050405020304" pitchFamily="18" charset="0"/>
                <a:ea typeface="Times New Roman" panose="02020603050405020304" pitchFamily="18" charset="0"/>
              </a:rPr>
              <a:t> спрямований передусім на підвищення науково-технічного рівня підприємства, створення та освоєння нових видів продукції. В основу цього механізму покладено мотиви нововведень у виробництві, які генеруються внутрішніми елементами виробничого процесу і зовнішнім оточенням, мотиви сприйняття нововведень виробничою системою (відкритість технологічної системи для нововведення, сприйняття нововведень організацією та персоналом), мотиви інженерно-технічної творчості як безпосередніх учасників процесу технічного розвитку, так і учасників виробничого процесу.</a:t>
            </a:r>
            <a:endParaRPr lang="uk-UA" dirty="0">
              <a:solidFill>
                <a:schemeClr val="bg1"/>
              </a:solidFill>
            </a:endParaRPr>
          </a:p>
        </p:txBody>
      </p:sp>
    </p:spTree>
    <p:extLst>
      <p:ext uri="{BB962C8B-B14F-4D97-AF65-F5344CB8AC3E}">
        <p14:creationId xmlns:p14="http://schemas.microsoft.com/office/powerpoint/2010/main" val="70507739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Прямоугольник 4">
            <a:extLst>
              <a:ext uri="{FF2B5EF4-FFF2-40B4-BE49-F238E27FC236}">
                <a16:creationId xmlns:a16="http://schemas.microsoft.com/office/drawing/2014/main" id="{6636D316-0A32-4F02-BF9A-175DB2268F54}"/>
              </a:ext>
            </a:extLst>
          </p:cNvPr>
          <p:cNvSpPr/>
          <p:nvPr/>
        </p:nvSpPr>
        <p:spPr>
          <a:xfrm>
            <a:off x="1614256" y="1818574"/>
            <a:ext cx="8963488" cy="2031325"/>
          </a:xfrm>
          <a:prstGeom prst="rect">
            <a:avLst/>
          </a:prstGeom>
        </p:spPr>
        <p:txBody>
          <a:bodyPr wrap="square">
            <a:spAutoFit/>
          </a:bodyPr>
          <a:lstStyle/>
          <a:p>
            <a:pPr algn="ctr"/>
            <a:r>
              <a:rPr lang="ru-RU" dirty="0">
                <a:solidFill>
                  <a:schemeClr val="bg1"/>
                </a:solidFill>
                <a:ea typeface="Times New Roman" panose="02020603050405020304" pitchFamily="18" charset="0"/>
              </a:rPr>
              <a:t>ПЛАН</a:t>
            </a:r>
          </a:p>
          <a:p>
            <a:r>
              <a:rPr lang="ru-RU" b="1" dirty="0">
                <a:solidFill>
                  <a:schemeClr val="bg1"/>
                </a:solidFill>
                <a:ea typeface="Times New Roman" panose="02020603050405020304" pitchFamily="18" charset="0"/>
              </a:rPr>
              <a:t>1. Структура </a:t>
            </a:r>
            <a:r>
              <a:rPr lang="ru-RU" b="1" dirty="0" err="1">
                <a:solidFill>
                  <a:schemeClr val="bg1"/>
                </a:solidFill>
                <a:ea typeface="Times New Roman" panose="02020603050405020304" pitchFamily="18" charset="0"/>
              </a:rPr>
              <a:t>внутрішнього</a:t>
            </a:r>
            <a:r>
              <a:rPr lang="ru-RU" b="1" dirty="0">
                <a:solidFill>
                  <a:schemeClr val="bg1"/>
                </a:solidFill>
                <a:ea typeface="Times New Roman" panose="02020603050405020304" pitchFamily="18" charset="0"/>
              </a:rPr>
              <a:t> </a:t>
            </a:r>
            <a:r>
              <a:rPr lang="ru-RU" b="1" dirty="0" err="1">
                <a:solidFill>
                  <a:schemeClr val="bg1"/>
                </a:solidFill>
                <a:ea typeface="Times New Roman" panose="02020603050405020304" pitchFamily="18" charset="0"/>
              </a:rPr>
              <a:t>економічного</a:t>
            </a:r>
            <a:r>
              <a:rPr lang="ru-RU" b="1" dirty="0">
                <a:solidFill>
                  <a:schemeClr val="bg1"/>
                </a:solidFill>
                <a:ea typeface="Times New Roman" panose="02020603050405020304" pitchFamily="18" charset="0"/>
              </a:rPr>
              <a:t> </a:t>
            </a:r>
            <a:r>
              <a:rPr lang="ru-RU" b="1" dirty="0" err="1">
                <a:solidFill>
                  <a:schemeClr val="bg1"/>
                </a:solidFill>
                <a:ea typeface="Times New Roman" panose="02020603050405020304" pitchFamily="18" charset="0"/>
              </a:rPr>
              <a:t>механізму</a:t>
            </a:r>
            <a:r>
              <a:rPr lang="ru-RU" b="1" dirty="0">
                <a:solidFill>
                  <a:schemeClr val="bg1"/>
                </a:solidFill>
                <a:ea typeface="Times New Roman" panose="02020603050405020304" pitchFamily="18" charset="0"/>
              </a:rPr>
              <a:t> та </a:t>
            </a:r>
            <a:r>
              <a:rPr lang="ru-RU" b="1" dirty="0" err="1">
                <a:solidFill>
                  <a:schemeClr val="bg1"/>
                </a:solidFill>
                <a:ea typeface="Times New Roman" panose="02020603050405020304" pitchFamily="18" charset="0"/>
              </a:rPr>
              <a:t>принципи</a:t>
            </a:r>
            <a:r>
              <a:rPr lang="ru-RU" b="1" dirty="0">
                <a:solidFill>
                  <a:schemeClr val="bg1"/>
                </a:solidFill>
                <a:ea typeface="Times New Roman" panose="02020603050405020304" pitchFamily="18" charset="0"/>
              </a:rPr>
              <a:t> </a:t>
            </a:r>
            <a:r>
              <a:rPr lang="ru-RU" b="1" dirty="0" err="1">
                <a:solidFill>
                  <a:schemeClr val="bg1"/>
                </a:solidFill>
                <a:ea typeface="Times New Roman" panose="02020603050405020304" pitchFamily="18" charset="0"/>
              </a:rPr>
              <a:t>його</a:t>
            </a:r>
            <a:r>
              <a:rPr lang="ru-RU" b="1" dirty="0">
                <a:solidFill>
                  <a:schemeClr val="bg1"/>
                </a:solidFill>
                <a:ea typeface="Times New Roman" panose="02020603050405020304" pitchFamily="18" charset="0"/>
              </a:rPr>
              <a:t> </a:t>
            </a:r>
            <a:r>
              <a:rPr lang="ru-RU" b="1" dirty="0" err="1">
                <a:solidFill>
                  <a:schemeClr val="bg1"/>
                </a:solidFill>
                <a:ea typeface="Times New Roman" panose="02020603050405020304" pitchFamily="18" charset="0"/>
              </a:rPr>
              <a:t>побудови</a:t>
            </a:r>
            <a:endParaRPr lang="ru-RU" b="1" dirty="0">
              <a:solidFill>
                <a:schemeClr val="bg1"/>
              </a:solidFill>
              <a:ea typeface="Times New Roman" panose="02020603050405020304" pitchFamily="18" charset="0"/>
            </a:endParaRPr>
          </a:p>
          <a:p>
            <a:r>
              <a:rPr lang="uk-UA" b="1" dirty="0">
                <a:solidFill>
                  <a:schemeClr val="bg1"/>
                </a:solidFill>
              </a:rPr>
              <a:t>2. </a:t>
            </a:r>
            <a:r>
              <a:rPr lang="ru-RU" b="1" dirty="0" err="1">
                <a:solidFill>
                  <a:schemeClr val="bg1"/>
                </a:solidFill>
              </a:rPr>
              <a:t>Організаційні</a:t>
            </a:r>
            <a:r>
              <a:rPr lang="ru-RU" b="1" dirty="0">
                <a:solidFill>
                  <a:schemeClr val="bg1"/>
                </a:solidFill>
              </a:rPr>
              <a:t> </a:t>
            </a:r>
            <a:r>
              <a:rPr lang="ru-RU" b="1" dirty="0" err="1">
                <a:solidFill>
                  <a:schemeClr val="bg1"/>
                </a:solidFill>
              </a:rPr>
              <a:t>передумови</a:t>
            </a:r>
            <a:r>
              <a:rPr lang="ru-RU" b="1" dirty="0">
                <a:solidFill>
                  <a:schemeClr val="bg1"/>
                </a:solidFill>
              </a:rPr>
              <a:t> </a:t>
            </a:r>
            <a:r>
              <a:rPr lang="ru-RU" b="1" dirty="0" err="1">
                <a:solidFill>
                  <a:schemeClr val="bg1"/>
                </a:solidFill>
              </a:rPr>
              <a:t>функціонування</a:t>
            </a:r>
            <a:r>
              <a:rPr lang="ru-RU" b="1" dirty="0">
                <a:solidFill>
                  <a:schemeClr val="bg1"/>
                </a:solidFill>
              </a:rPr>
              <a:t> </a:t>
            </a:r>
            <a:r>
              <a:rPr lang="ru-RU" b="1" dirty="0" err="1">
                <a:solidFill>
                  <a:schemeClr val="bg1"/>
                </a:solidFill>
              </a:rPr>
              <a:t>внутрішнього</a:t>
            </a:r>
            <a:r>
              <a:rPr lang="ru-RU" b="1" dirty="0">
                <a:solidFill>
                  <a:schemeClr val="bg1"/>
                </a:solidFill>
              </a:rPr>
              <a:t> </a:t>
            </a:r>
            <a:r>
              <a:rPr lang="ru-RU" b="1" dirty="0" err="1">
                <a:solidFill>
                  <a:schemeClr val="bg1"/>
                </a:solidFill>
              </a:rPr>
              <a:t>економічного</a:t>
            </a:r>
            <a:r>
              <a:rPr lang="ru-RU" b="1" dirty="0">
                <a:solidFill>
                  <a:schemeClr val="bg1"/>
                </a:solidFill>
              </a:rPr>
              <a:t> </a:t>
            </a:r>
            <a:r>
              <a:rPr lang="ru-RU" b="1" dirty="0" err="1">
                <a:solidFill>
                  <a:schemeClr val="bg1"/>
                </a:solidFill>
              </a:rPr>
              <a:t>механізму</a:t>
            </a:r>
            <a:endParaRPr lang="ru-RU" b="1" dirty="0">
              <a:solidFill>
                <a:schemeClr val="bg1"/>
              </a:solidFill>
            </a:endParaRPr>
          </a:p>
          <a:p>
            <a:r>
              <a:rPr lang="ru-RU" b="1" dirty="0">
                <a:solidFill>
                  <a:schemeClr val="bg1"/>
                </a:solidFill>
              </a:rPr>
              <a:t>3. </a:t>
            </a:r>
            <a:r>
              <a:rPr lang="ru-RU" b="1" dirty="0" err="1">
                <a:solidFill>
                  <a:schemeClr val="bg1"/>
                </a:solidFill>
              </a:rPr>
              <a:t>Форми</a:t>
            </a:r>
            <a:r>
              <a:rPr lang="ru-RU" b="1" dirty="0">
                <a:solidFill>
                  <a:schemeClr val="bg1"/>
                </a:solidFill>
              </a:rPr>
              <a:t> </a:t>
            </a:r>
            <a:r>
              <a:rPr lang="ru-RU" b="1" dirty="0" err="1">
                <a:solidFill>
                  <a:schemeClr val="bg1"/>
                </a:solidFill>
              </a:rPr>
              <a:t>функціонування</a:t>
            </a:r>
            <a:r>
              <a:rPr lang="ru-RU" b="1" dirty="0">
                <a:solidFill>
                  <a:schemeClr val="bg1"/>
                </a:solidFill>
              </a:rPr>
              <a:t> </a:t>
            </a:r>
            <a:r>
              <a:rPr lang="ru-RU" b="1" dirty="0" err="1">
                <a:solidFill>
                  <a:schemeClr val="bg1"/>
                </a:solidFill>
              </a:rPr>
              <a:t>внутрішнього</a:t>
            </a:r>
            <a:r>
              <a:rPr lang="ru-RU" b="1" dirty="0">
                <a:solidFill>
                  <a:schemeClr val="bg1"/>
                </a:solidFill>
              </a:rPr>
              <a:t> </a:t>
            </a:r>
            <a:r>
              <a:rPr lang="ru-RU" b="1" dirty="0" err="1">
                <a:solidFill>
                  <a:schemeClr val="bg1"/>
                </a:solidFill>
              </a:rPr>
              <a:t>економічного</a:t>
            </a:r>
            <a:r>
              <a:rPr lang="ru-RU" b="1" dirty="0">
                <a:solidFill>
                  <a:schemeClr val="bg1"/>
                </a:solidFill>
              </a:rPr>
              <a:t> </a:t>
            </a:r>
            <a:r>
              <a:rPr lang="ru-RU" b="1" dirty="0" err="1">
                <a:solidFill>
                  <a:schemeClr val="bg1"/>
                </a:solidFill>
              </a:rPr>
              <a:t>механізму</a:t>
            </a:r>
            <a:endParaRPr lang="ru-RU" b="1" dirty="0">
              <a:solidFill>
                <a:schemeClr val="bg1"/>
              </a:solidFill>
            </a:endParaRPr>
          </a:p>
          <a:p>
            <a:r>
              <a:rPr lang="uk-UA" dirty="0">
                <a:solidFill>
                  <a:schemeClr val="bg1"/>
                </a:solidFill>
              </a:rPr>
              <a:t>4. </a:t>
            </a:r>
            <a:r>
              <a:rPr lang="ru-RU" dirty="0" err="1">
                <a:solidFill>
                  <a:schemeClr val="bg1"/>
                </a:solidFill>
              </a:rPr>
              <a:t>Функції</a:t>
            </a:r>
            <a:r>
              <a:rPr lang="ru-RU" dirty="0">
                <a:solidFill>
                  <a:schemeClr val="bg1"/>
                </a:solidFill>
              </a:rPr>
              <a:t> і система </a:t>
            </a:r>
            <a:r>
              <a:rPr lang="ru-RU" dirty="0" err="1">
                <a:solidFill>
                  <a:schemeClr val="bg1"/>
                </a:solidFill>
              </a:rPr>
              <a:t>внутрішніх</a:t>
            </a:r>
            <a:r>
              <a:rPr lang="ru-RU" dirty="0">
                <a:solidFill>
                  <a:schemeClr val="bg1"/>
                </a:solidFill>
              </a:rPr>
              <a:t> </a:t>
            </a:r>
            <a:r>
              <a:rPr lang="ru-RU" dirty="0" err="1">
                <a:solidFill>
                  <a:schemeClr val="bg1"/>
                </a:solidFill>
              </a:rPr>
              <a:t>цін</a:t>
            </a:r>
            <a:r>
              <a:rPr lang="ru-RU" dirty="0">
                <a:solidFill>
                  <a:schemeClr val="bg1"/>
                </a:solidFill>
              </a:rPr>
              <a:t> на </a:t>
            </a:r>
            <a:r>
              <a:rPr lang="ru-RU" dirty="0" err="1">
                <a:solidFill>
                  <a:schemeClr val="bg1"/>
                </a:solidFill>
              </a:rPr>
              <a:t>підприємстві</a:t>
            </a:r>
            <a:endParaRPr lang="ru-RU" dirty="0">
              <a:solidFill>
                <a:schemeClr val="bg1"/>
              </a:solidFill>
            </a:endParaRPr>
          </a:p>
          <a:p>
            <a:r>
              <a:rPr lang="ru-RU" dirty="0">
                <a:solidFill>
                  <a:schemeClr val="bg1"/>
                </a:solidFill>
              </a:rPr>
              <a:t>5. </a:t>
            </a:r>
            <a:r>
              <a:rPr lang="ru-RU" dirty="0" err="1">
                <a:solidFill>
                  <a:schemeClr val="bg1"/>
                </a:solidFill>
              </a:rPr>
              <a:t>Методи</a:t>
            </a:r>
            <a:r>
              <a:rPr lang="ru-RU" dirty="0">
                <a:solidFill>
                  <a:schemeClr val="bg1"/>
                </a:solidFill>
              </a:rPr>
              <a:t> </a:t>
            </a:r>
            <a:r>
              <a:rPr lang="ru-RU" dirty="0" err="1">
                <a:solidFill>
                  <a:schemeClr val="bg1"/>
                </a:solidFill>
              </a:rPr>
              <a:t>формування</a:t>
            </a:r>
            <a:r>
              <a:rPr lang="ru-RU" dirty="0">
                <a:solidFill>
                  <a:schemeClr val="bg1"/>
                </a:solidFill>
              </a:rPr>
              <a:t> </a:t>
            </a:r>
            <a:r>
              <a:rPr lang="ru-RU" dirty="0" err="1">
                <a:solidFill>
                  <a:schemeClr val="bg1"/>
                </a:solidFill>
              </a:rPr>
              <a:t>внутрішніх</a:t>
            </a:r>
            <a:r>
              <a:rPr lang="ru-RU" dirty="0">
                <a:solidFill>
                  <a:schemeClr val="bg1"/>
                </a:solidFill>
              </a:rPr>
              <a:t> </a:t>
            </a:r>
            <a:r>
              <a:rPr lang="ru-RU" dirty="0" err="1">
                <a:solidFill>
                  <a:schemeClr val="bg1"/>
                </a:solidFill>
              </a:rPr>
              <a:t>цін</a:t>
            </a:r>
            <a:endParaRPr lang="ru-RU" dirty="0">
              <a:solidFill>
                <a:schemeClr val="bg1"/>
              </a:solidFill>
            </a:endParaRPr>
          </a:p>
          <a:p>
            <a:r>
              <a:rPr lang="ru-RU" dirty="0">
                <a:solidFill>
                  <a:schemeClr val="bg1"/>
                </a:solidFill>
              </a:rPr>
              <a:t>6. </a:t>
            </a:r>
            <a:r>
              <a:rPr lang="ru-RU" dirty="0" err="1">
                <a:solidFill>
                  <a:schemeClr val="bg1"/>
                </a:solidFill>
              </a:rPr>
              <a:t>Внутрішні</a:t>
            </a:r>
            <a:r>
              <a:rPr lang="ru-RU" dirty="0">
                <a:solidFill>
                  <a:schemeClr val="bg1"/>
                </a:solidFill>
              </a:rPr>
              <a:t> </a:t>
            </a:r>
            <a:r>
              <a:rPr lang="ru-RU" dirty="0" err="1">
                <a:solidFill>
                  <a:schemeClr val="bg1"/>
                </a:solidFill>
              </a:rPr>
              <a:t>ціни</a:t>
            </a:r>
            <a:r>
              <a:rPr lang="ru-RU" dirty="0">
                <a:solidFill>
                  <a:schemeClr val="bg1"/>
                </a:solidFill>
              </a:rPr>
              <a:t> як </a:t>
            </a:r>
            <a:r>
              <a:rPr lang="ru-RU" dirty="0" err="1">
                <a:solidFill>
                  <a:schemeClr val="bg1"/>
                </a:solidFill>
              </a:rPr>
              <a:t>інструмент</a:t>
            </a:r>
            <a:r>
              <a:rPr lang="ru-RU" dirty="0">
                <a:solidFill>
                  <a:schemeClr val="bg1"/>
                </a:solidFill>
              </a:rPr>
              <a:t> </a:t>
            </a:r>
            <a:r>
              <a:rPr lang="ru-RU" dirty="0" err="1">
                <a:solidFill>
                  <a:schemeClr val="bg1"/>
                </a:solidFill>
              </a:rPr>
              <a:t>організації</a:t>
            </a:r>
            <a:r>
              <a:rPr lang="ru-RU" dirty="0">
                <a:solidFill>
                  <a:schemeClr val="bg1"/>
                </a:solidFill>
              </a:rPr>
              <a:t> </a:t>
            </a:r>
            <a:r>
              <a:rPr lang="ru-RU" dirty="0" err="1">
                <a:solidFill>
                  <a:schemeClr val="bg1"/>
                </a:solidFill>
              </a:rPr>
              <a:t>внутрішньовиробничих</a:t>
            </a:r>
            <a:r>
              <a:rPr lang="ru-RU" dirty="0">
                <a:solidFill>
                  <a:schemeClr val="bg1"/>
                </a:solidFill>
              </a:rPr>
              <a:t> </a:t>
            </a:r>
            <a:r>
              <a:rPr lang="ru-RU" dirty="0" err="1">
                <a:solidFill>
                  <a:schemeClr val="bg1"/>
                </a:solidFill>
              </a:rPr>
              <a:t>економічних</a:t>
            </a:r>
            <a:r>
              <a:rPr lang="ru-RU" dirty="0">
                <a:solidFill>
                  <a:schemeClr val="bg1"/>
                </a:solidFill>
              </a:rPr>
              <a:t> </a:t>
            </a:r>
            <a:r>
              <a:rPr lang="ru-RU" dirty="0" err="1">
                <a:solidFill>
                  <a:schemeClr val="bg1"/>
                </a:solidFill>
              </a:rPr>
              <a:t>відносин</a:t>
            </a:r>
            <a:endParaRPr lang="uk-UA" dirty="0">
              <a:solidFill>
                <a:schemeClr val="bg1"/>
              </a:solidFill>
            </a:endParaRPr>
          </a:p>
        </p:txBody>
      </p:sp>
    </p:spTree>
    <p:extLst>
      <p:ext uri="{BB962C8B-B14F-4D97-AF65-F5344CB8AC3E}">
        <p14:creationId xmlns:p14="http://schemas.microsoft.com/office/powerpoint/2010/main" val="94406958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B138AF82-ED49-4A6F-A6AD-EB1D6753C6FD}"/>
              </a:ext>
            </a:extLst>
          </p:cNvPr>
          <p:cNvSpPr/>
          <p:nvPr/>
        </p:nvSpPr>
        <p:spPr>
          <a:xfrm>
            <a:off x="2043343" y="1903728"/>
            <a:ext cx="8105313" cy="2308324"/>
          </a:xfrm>
          <a:prstGeom prst="rect">
            <a:avLst/>
          </a:prstGeom>
        </p:spPr>
        <p:txBody>
          <a:bodyPr wrap="square">
            <a:spAutoFit/>
          </a:bodyPr>
          <a:lstStyle/>
          <a:p>
            <a:r>
              <a:rPr lang="uk-UA" dirty="0">
                <a:solidFill>
                  <a:schemeClr val="bg1"/>
                </a:solidFill>
                <a:latin typeface="Times New Roman" panose="02020603050405020304" pitchFamily="18" charset="0"/>
                <a:ea typeface="Times New Roman" panose="02020603050405020304" pitchFamily="18" charset="0"/>
              </a:rPr>
              <a:t>	В умовах централізованого управління основними </a:t>
            </a:r>
            <a:r>
              <a:rPr lang="uk-UA" dirty="0" err="1">
                <a:solidFill>
                  <a:schemeClr val="bg1"/>
                </a:solidFill>
                <a:latin typeface="Times New Roman" panose="02020603050405020304" pitchFamily="18" charset="0"/>
                <a:ea typeface="Times New Roman" panose="02020603050405020304" pitchFamily="18" charset="0"/>
              </a:rPr>
              <a:t>мотивоутворюючими</a:t>
            </a:r>
            <a:r>
              <a:rPr lang="uk-UA" dirty="0">
                <a:solidFill>
                  <a:schemeClr val="bg1"/>
                </a:solidFill>
                <a:latin typeface="Times New Roman" panose="02020603050405020304" pitchFamily="18" charset="0"/>
                <a:ea typeface="Times New Roman" panose="02020603050405020304" pitchFamily="18" charset="0"/>
              </a:rPr>
              <a:t> чинниками розвитку підприємства були план і наяв</a:t>
            </a:r>
            <a:r>
              <a:rPr lang="uk-UA" spc="-10" dirty="0">
                <a:solidFill>
                  <a:schemeClr val="bg1"/>
                </a:solidFill>
                <a:latin typeface="Times New Roman" panose="02020603050405020304" pitchFamily="18" charset="0"/>
                <a:ea typeface="Times New Roman" panose="02020603050405020304" pitchFamily="18" charset="0"/>
              </a:rPr>
              <a:t>ність централізованих капіталовкладень. У ринковій економіці мо­</a:t>
            </a:r>
            <a:r>
              <a:rPr lang="uk-UA" dirty="0">
                <a:solidFill>
                  <a:schemeClr val="bg1"/>
                </a:solidFill>
                <a:latin typeface="Times New Roman" panose="02020603050405020304" pitchFamily="18" charset="0"/>
                <a:ea typeface="Times New Roman" panose="02020603050405020304" pitchFamily="18" charset="0"/>
              </a:rPr>
              <a:t>тиви науково-технічного розвитку генеруються внутрішніми і зовнішніми чинниками виробничої системи: параметрами виробничого процесу (якісними результатами процесу, рівнем соціальної організації та мотивації праці), параметрами ринкового сере­довища (конкурентоспроможність, прибуток, нові потреби), новими досягненнями науково-технічного прогресу, екологічними параметрами.</a:t>
            </a:r>
            <a:endParaRPr lang="uk-UA" dirty="0">
              <a:solidFill>
                <a:schemeClr val="bg1"/>
              </a:solidFill>
            </a:endParaRPr>
          </a:p>
        </p:txBody>
      </p:sp>
    </p:spTree>
    <p:extLst>
      <p:ext uri="{BB962C8B-B14F-4D97-AF65-F5344CB8AC3E}">
        <p14:creationId xmlns:p14="http://schemas.microsoft.com/office/powerpoint/2010/main" val="379109545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рямоугольник 2">
            <a:extLst>
              <a:ext uri="{FF2B5EF4-FFF2-40B4-BE49-F238E27FC236}">
                <a16:creationId xmlns:a16="http://schemas.microsoft.com/office/drawing/2014/main" id="{49587B0B-6A9C-445A-B598-33B2B24136AE}"/>
              </a:ext>
            </a:extLst>
          </p:cNvPr>
          <p:cNvSpPr/>
          <p:nvPr/>
        </p:nvSpPr>
        <p:spPr>
          <a:xfrm>
            <a:off x="1961965" y="2166515"/>
            <a:ext cx="7954392" cy="2031325"/>
          </a:xfrm>
          <a:prstGeom prst="rect">
            <a:avLst/>
          </a:prstGeom>
        </p:spPr>
        <p:txBody>
          <a:bodyPr wrap="square">
            <a:spAutoFit/>
          </a:bodyPr>
          <a:lstStyle/>
          <a:p>
            <a:r>
              <a:rPr lang="uk-UA" i="1" dirty="0">
                <a:solidFill>
                  <a:schemeClr val="bg1"/>
                </a:solidFill>
                <a:latin typeface="Times New Roman" panose="02020603050405020304" pitchFamily="18" charset="0"/>
                <a:ea typeface="Times New Roman" panose="02020603050405020304" pitchFamily="18" charset="0"/>
              </a:rPr>
              <a:t>Мотиваційний механізм підприємництва</a:t>
            </a:r>
            <a:r>
              <a:rPr lang="uk-UA" dirty="0">
                <a:solidFill>
                  <a:schemeClr val="bg1"/>
                </a:solidFill>
                <a:latin typeface="Times New Roman" panose="02020603050405020304" pitchFamily="18" charset="0"/>
                <a:ea typeface="Times New Roman" panose="02020603050405020304" pitchFamily="18" charset="0"/>
              </a:rPr>
              <a:t> спрямований на виживання та досягнення успіху в умовах конкуренції в коротко- і довгостроковому періодах. Функціонування цього механізму забезпечують мотиви конкуренції і кооперації при створенні нової продукції і технології, підприємницькі стратегії, мотиви підприємницького ризику, мотиви підприємницьких реакцій на зміну зовнішнього оточення, мотиви </a:t>
            </a:r>
            <a:r>
              <a:rPr lang="uk-UA" dirty="0" err="1">
                <a:solidFill>
                  <a:schemeClr val="bg1"/>
                </a:solidFill>
                <a:latin typeface="Times New Roman" panose="02020603050405020304" pitchFamily="18" charset="0"/>
                <a:ea typeface="Times New Roman" panose="02020603050405020304" pitchFamily="18" charset="0"/>
              </a:rPr>
              <a:t>внутрішньофірмового</a:t>
            </a:r>
            <a:r>
              <a:rPr lang="uk-UA" dirty="0">
                <a:solidFill>
                  <a:schemeClr val="bg1"/>
                </a:solidFill>
                <a:latin typeface="Times New Roman" panose="02020603050405020304" pitchFamily="18" charset="0"/>
                <a:ea typeface="Times New Roman" panose="02020603050405020304" pitchFamily="18" charset="0"/>
              </a:rPr>
              <a:t> підприємництва, які забезпечують гнучкість управління і сприйняття нововведень.</a:t>
            </a:r>
            <a:endParaRPr lang="uk-UA" dirty="0">
              <a:solidFill>
                <a:schemeClr val="bg1"/>
              </a:solidFill>
            </a:endParaRPr>
          </a:p>
        </p:txBody>
      </p:sp>
    </p:spTree>
    <p:extLst>
      <p:ext uri="{BB962C8B-B14F-4D97-AF65-F5344CB8AC3E}">
        <p14:creationId xmlns:p14="http://schemas.microsoft.com/office/powerpoint/2010/main" val="208095132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рямоугольник 2">
            <a:extLst>
              <a:ext uri="{FF2B5EF4-FFF2-40B4-BE49-F238E27FC236}">
                <a16:creationId xmlns:a16="http://schemas.microsoft.com/office/drawing/2014/main" id="{7DC67169-FC58-4D89-ABD2-B4AED415FE46}"/>
              </a:ext>
            </a:extLst>
          </p:cNvPr>
          <p:cNvSpPr/>
          <p:nvPr/>
        </p:nvSpPr>
        <p:spPr>
          <a:xfrm>
            <a:off x="1376038" y="1711880"/>
            <a:ext cx="8407153" cy="2585323"/>
          </a:xfrm>
          <a:prstGeom prst="rect">
            <a:avLst/>
          </a:prstGeom>
        </p:spPr>
        <p:txBody>
          <a:bodyPr wrap="square">
            <a:spAutoFit/>
          </a:bodyPr>
          <a:lstStyle/>
          <a:p>
            <a:pPr indent="191135" algn="just">
              <a:spcAft>
                <a:spcPts val="0"/>
              </a:spcAft>
            </a:pPr>
            <a:r>
              <a:rPr lang="uk-UA" dirty="0">
                <a:solidFill>
                  <a:schemeClr val="bg1"/>
                </a:solidFill>
                <a:latin typeface="Times New Roman" panose="02020603050405020304" pitchFamily="18" charset="0"/>
                <a:ea typeface="Times New Roman" panose="02020603050405020304" pitchFamily="18" charset="0"/>
              </a:rPr>
              <a:t>Як будь-яка система, внутрішній економічний механізм підприємства будується при дотриманні чітко визначених та науково обґрунтованих принципів.</a:t>
            </a:r>
          </a:p>
          <a:p>
            <a:pPr indent="191135" algn="just">
              <a:spcAft>
                <a:spcPts val="0"/>
              </a:spcAft>
            </a:pPr>
            <a:r>
              <a:rPr lang="uk-UA" dirty="0">
                <a:solidFill>
                  <a:schemeClr val="bg1"/>
                </a:solidFill>
                <a:latin typeface="Times New Roman" panose="02020603050405020304" pitchFamily="18" charset="0"/>
                <a:ea typeface="Times New Roman" panose="02020603050405020304" pitchFamily="18" charset="0"/>
              </a:rPr>
              <a:t> </a:t>
            </a:r>
            <a:endParaRPr lang="uk-UA" sz="1200" dirty="0">
              <a:solidFill>
                <a:schemeClr val="bg1"/>
              </a:solidFill>
              <a:latin typeface="Times New Roman" panose="02020603050405020304" pitchFamily="18" charset="0"/>
              <a:ea typeface="Times New Roman" panose="02020603050405020304" pitchFamily="18" charset="0"/>
            </a:endParaRPr>
          </a:p>
          <a:p>
            <a:pPr indent="191135" algn="just">
              <a:spcAft>
                <a:spcPts val="0"/>
              </a:spcAft>
            </a:pPr>
            <a:r>
              <a:rPr lang="uk-UA" b="1" i="1" dirty="0">
                <a:solidFill>
                  <a:schemeClr val="bg1"/>
                </a:solidFill>
                <a:latin typeface="Times New Roman" panose="02020603050405020304" pitchFamily="18" charset="0"/>
                <a:ea typeface="Times New Roman" panose="02020603050405020304" pitchFamily="18" charset="0"/>
              </a:rPr>
              <a:t>Принцип цільової сумісності та зосередженості</a:t>
            </a:r>
            <a:r>
              <a:rPr lang="uk-UA" dirty="0">
                <a:solidFill>
                  <a:schemeClr val="bg1"/>
                </a:solidFill>
                <a:latin typeface="Times New Roman" panose="02020603050405020304" pitchFamily="18" charset="0"/>
                <a:ea typeface="Times New Roman" panose="02020603050405020304" pitchFamily="18" charset="0"/>
              </a:rPr>
              <a:t> передбачає створення цілеспрямованої системи управління, в якій усі її ланки складають єдиний механізм, спрямований на вирішення загального завдання. Робота окремих </a:t>
            </a:r>
            <a:r>
              <a:rPr lang="uk-UA" dirty="0" err="1">
                <a:solidFill>
                  <a:schemeClr val="bg1"/>
                </a:solidFill>
                <a:latin typeface="Times New Roman" panose="02020603050405020304" pitchFamily="18" charset="0"/>
                <a:ea typeface="Times New Roman" panose="02020603050405020304" pitchFamily="18" charset="0"/>
              </a:rPr>
              <a:t>цехів</a:t>
            </a:r>
            <a:r>
              <a:rPr lang="uk-UA" dirty="0">
                <a:solidFill>
                  <a:schemeClr val="bg1"/>
                </a:solidFill>
                <a:latin typeface="Times New Roman" panose="02020603050405020304" pitchFamily="18" charset="0"/>
                <a:ea typeface="Times New Roman" panose="02020603050405020304" pitchFamily="18" charset="0"/>
              </a:rPr>
              <a:t>, виробничих дільниць, лабораторій, відділів будується таким чином, щоб у кінцевому підсумку у визначений термін було вироблено саме ту продукцію, на яку у даний момент є попит споживача.</a:t>
            </a:r>
            <a:endParaRPr lang="uk-UA" sz="1200" dirty="0">
              <a:solidFill>
                <a:schemeClr val="bg1"/>
              </a:solidFill>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421463409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A489710B-E81D-4478-80FC-8673B96A2BFF}"/>
              </a:ext>
            </a:extLst>
          </p:cNvPr>
          <p:cNvSpPr/>
          <p:nvPr/>
        </p:nvSpPr>
        <p:spPr>
          <a:xfrm>
            <a:off x="2177986" y="1478091"/>
            <a:ext cx="7427651" cy="2862322"/>
          </a:xfrm>
          <a:prstGeom prst="rect">
            <a:avLst/>
          </a:prstGeom>
        </p:spPr>
        <p:txBody>
          <a:bodyPr wrap="square">
            <a:spAutoFit/>
          </a:bodyPr>
          <a:lstStyle/>
          <a:p>
            <a:pPr indent="191135" algn="just">
              <a:spcAft>
                <a:spcPts val="0"/>
              </a:spcAft>
            </a:pPr>
            <a:r>
              <a:rPr lang="uk-UA" b="1" i="1" dirty="0">
                <a:solidFill>
                  <a:schemeClr val="bg1"/>
                </a:solidFill>
                <a:latin typeface="Times New Roman" panose="02020603050405020304" pitchFamily="18" charset="0"/>
                <a:ea typeface="Times New Roman" panose="02020603050405020304" pitchFamily="18" charset="0"/>
              </a:rPr>
              <a:t>Принцип безперервності і надійності</a:t>
            </a:r>
            <a:r>
              <a:rPr lang="uk-UA" dirty="0">
                <a:solidFill>
                  <a:schemeClr val="bg1"/>
                </a:solidFill>
                <a:latin typeface="Times New Roman" panose="02020603050405020304" pitchFamily="18" charset="0"/>
                <a:ea typeface="Times New Roman" panose="02020603050405020304" pitchFamily="18" charset="0"/>
              </a:rPr>
              <a:t> виявляється у створенні таких організаційно-господарських та технічних умов, за яких досягається стійкість і безперервність заданого режиму виробничого процесу. Вирішення цього завдання забезпечується:</a:t>
            </a:r>
          </a:p>
          <a:p>
            <a:pPr marL="342900" lvl="0" indent="-342900" algn="just">
              <a:spcAft>
                <a:spcPts val="0"/>
              </a:spcAft>
              <a:buClr>
                <a:srgbClr val="808080"/>
              </a:buClr>
              <a:buSzPts val="1150"/>
              <a:buFont typeface="Symbol" panose="05050102010706020507" pitchFamily="18" charset="2"/>
              <a:buChar char=""/>
              <a:tabLst>
                <a:tab pos="270510" algn="l"/>
              </a:tabLst>
            </a:pPr>
            <a:r>
              <a:rPr lang="uk-UA" dirty="0">
                <a:solidFill>
                  <a:schemeClr val="bg1"/>
                </a:solidFill>
                <a:latin typeface="Times New Roman" panose="02020603050405020304" pitchFamily="18" charset="0"/>
                <a:ea typeface="Times New Roman" panose="02020603050405020304" pitchFamily="18" charset="0"/>
              </a:rPr>
              <a:t>надійністю та злагодженістю функціонування як самої управляючої системи та її органів, так і об’єкта, яким управляють;</a:t>
            </a:r>
          </a:p>
          <a:p>
            <a:pPr marL="342900" lvl="0" indent="-342900" algn="just">
              <a:spcAft>
                <a:spcPts val="0"/>
              </a:spcAft>
              <a:buClr>
                <a:srgbClr val="808080"/>
              </a:buClr>
              <a:buSzPts val="1150"/>
              <a:buFont typeface="Symbol" panose="05050102010706020507" pitchFamily="18" charset="2"/>
              <a:buChar char=""/>
              <a:tabLst>
                <a:tab pos="270510" algn="l"/>
              </a:tabLst>
            </a:pPr>
            <a:r>
              <a:rPr lang="uk-UA" dirty="0">
                <a:solidFill>
                  <a:schemeClr val="bg1"/>
                </a:solidFill>
                <a:latin typeface="Times New Roman" panose="02020603050405020304" pitchFamily="18" charset="0"/>
                <a:ea typeface="Times New Roman" panose="02020603050405020304" pitchFamily="18" charset="0"/>
              </a:rPr>
              <a:t>наявністю зворотного зв’язку між усіма компонентами управляючих органів та об’єктів управління;</a:t>
            </a:r>
          </a:p>
          <a:p>
            <a:pPr marL="342900" lvl="0" indent="-342900" algn="just">
              <a:spcAft>
                <a:spcPts val="0"/>
              </a:spcAft>
              <a:buClr>
                <a:srgbClr val="808080"/>
              </a:buClr>
              <a:buSzPts val="1150"/>
              <a:buFont typeface="Symbol" panose="05050102010706020507" pitchFamily="18" charset="2"/>
              <a:buChar char=""/>
              <a:tabLst>
                <a:tab pos="270510" algn="l"/>
              </a:tabLst>
            </a:pPr>
            <a:r>
              <a:rPr lang="uk-UA" dirty="0">
                <a:solidFill>
                  <a:schemeClr val="bg1"/>
                </a:solidFill>
                <a:latin typeface="Times New Roman" panose="02020603050405020304" pitchFamily="18" charset="0"/>
                <a:ea typeface="Times New Roman" panose="02020603050405020304" pitchFamily="18" charset="0"/>
              </a:rPr>
              <a:t>визначеними процедурами та конкретними заходами усунення виникаючих </a:t>
            </a:r>
            <a:r>
              <a:rPr lang="uk-UA" dirty="0" err="1">
                <a:solidFill>
                  <a:schemeClr val="bg1"/>
                </a:solidFill>
                <a:latin typeface="Times New Roman" panose="02020603050405020304" pitchFamily="18" charset="0"/>
                <a:ea typeface="Times New Roman" panose="02020603050405020304" pitchFamily="18" charset="0"/>
              </a:rPr>
              <a:t>дисфункціональних</a:t>
            </a:r>
            <a:r>
              <a:rPr lang="uk-UA" dirty="0">
                <a:solidFill>
                  <a:schemeClr val="bg1"/>
                </a:solidFill>
                <a:latin typeface="Times New Roman" panose="02020603050405020304" pitchFamily="18" charset="0"/>
                <a:ea typeface="Times New Roman" panose="02020603050405020304" pitchFamily="18" charset="0"/>
              </a:rPr>
              <a:t> ефектів (відхилень), що виникають.</a:t>
            </a:r>
            <a:endParaRPr lang="uk-UA" dirty="0">
              <a:solidFill>
                <a:schemeClr val="bg1"/>
              </a:solidFill>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45654771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79902852-2D0E-4053-926E-C5DC385A7BF7}"/>
              </a:ext>
            </a:extLst>
          </p:cNvPr>
          <p:cNvSpPr/>
          <p:nvPr/>
        </p:nvSpPr>
        <p:spPr>
          <a:xfrm>
            <a:off x="2249009" y="1997839"/>
            <a:ext cx="7392139" cy="2862322"/>
          </a:xfrm>
          <a:prstGeom prst="rect">
            <a:avLst/>
          </a:prstGeom>
        </p:spPr>
        <p:txBody>
          <a:bodyPr wrap="square">
            <a:spAutoFit/>
          </a:bodyPr>
          <a:lstStyle/>
          <a:p>
            <a:r>
              <a:rPr lang="uk-UA" b="1" i="1" dirty="0">
                <a:solidFill>
                  <a:schemeClr val="bg1"/>
                </a:solidFill>
                <a:latin typeface="Times New Roman" panose="02020603050405020304" pitchFamily="18" charset="0"/>
                <a:ea typeface="Times New Roman" panose="02020603050405020304" pitchFamily="18" charset="0"/>
              </a:rPr>
              <a:t>Принцип планомірності, пропорційності та динамізму</a:t>
            </a:r>
            <a:r>
              <a:rPr lang="uk-UA" dirty="0">
                <a:solidFill>
                  <a:schemeClr val="bg1"/>
                </a:solidFill>
                <a:latin typeface="Times New Roman" panose="02020603050405020304" pitchFamily="18" charset="0"/>
                <a:ea typeface="Times New Roman" panose="02020603050405020304" pitchFamily="18" charset="0"/>
              </a:rPr>
              <a:t> означає, що система управління має бути націлена на вирішення не тільки поточних, а й довгострокових завдань розвитку підприємства. Система господарського управління пов’язує у часі дії людей, кількість, асортимент і якість ресурсів, що витрачаються. Пов’язати всі послідовні етапи виробничого процесу, подальшу діяльність підприємства з його конкретною роботою в даний період можливо лише за допомогою довгострокового, поточного та оперативного планування, яке, на думку американських фахівців, має бути «спрямоване не на контроль поточної, а на проектування майбутньої діяльності фірми».</a:t>
            </a:r>
            <a:endParaRPr lang="uk-UA" dirty="0">
              <a:solidFill>
                <a:schemeClr val="bg1"/>
              </a:solidFill>
            </a:endParaRPr>
          </a:p>
        </p:txBody>
      </p:sp>
    </p:spTree>
    <p:extLst>
      <p:ext uri="{BB962C8B-B14F-4D97-AF65-F5344CB8AC3E}">
        <p14:creationId xmlns:p14="http://schemas.microsoft.com/office/powerpoint/2010/main" val="226820112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DDD335E6-F810-4646-A7FA-6B67FD684149}"/>
              </a:ext>
            </a:extLst>
          </p:cNvPr>
          <p:cNvSpPr/>
          <p:nvPr/>
        </p:nvSpPr>
        <p:spPr>
          <a:xfrm>
            <a:off x="1956045" y="2136338"/>
            <a:ext cx="7844901" cy="2585323"/>
          </a:xfrm>
          <a:prstGeom prst="rect">
            <a:avLst/>
          </a:prstGeom>
        </p:spPr>
        <p:txBody>
          <a:bodyPr wrap="square">
            <a:spAutoFit/>
          </a:bodyPr>
          <a:lstStyle/>
          <a:p>
            <a:pPr indent="191135" algn="just"/>
            <a:r>
              <a:rPr lang="uk-UA" b="1" i="1" dirty="0">
                <a:solidFill>
                  <a:schemeClr val="bg1"/>
                </a:solidFill>
                <a:latin typeface="Times New Roman" panose="02020603050405020304" pitchFamily="18" charset="0"/>
                <a:ea typeface="Times New Roman" panose="02020603050405020304" pitchFamily="18" charset="0"/>
              </a:rPr>
              <a:t>Демократичний принцип розподілу функцій управління</a:t>
            </a:r>
            <a:r>
              <a:rPr lang="uk-UA" dirty="0">
                <a:solidFill>
                  <a:schemeClr val="bg1"/>
                </a:solidFill>
                <a:latin typeface="Times New Roman" panose="02020603050405020304" pitchFamily="18" charset="0"/>
                <a:ea typeface="Times New Roman" panose="02020603050405020304" pitchFamily="18" charset="0"/>
              </a:rPr>
              <a:t> ґрунтується на методах і правилах суспільного поділу праці. Підготовка управлінського рішення та відповідальність за його реалізацію на практиці повинні покладатися на той орган, який:</a:t>
            </a:r>
            <a:endParaRPr lang="uk-UA" sz="1200" dirty="0">
              <a:solidFill>
                <a:schemeClr val="bg1"/>
              </a:solidFill>
              <a:latin typeface="Times New Roman" panose="02020603050405020304" pitchFamily="18" charset="0"/>
              <a:ea typeface="Times New Roman" panose="02020603050405020304" pitchFamily="18" charset="0"/>
            </a:endParaRPr>
          </a:p>
          <a:p>
            <a:pPr marL="342900" lvl="0" indent="-342900" algn="just">
              <a:buClr>
                <a:srgbClr val="808080"/>
              </a:buClr>
              <a:buSzPts val="1150"/>
              <a:buFont typeface="Symbol" panose="05050102010706020507" pitchFamily="18" charset="2"/>
              <a:buChar char=""/>
              <a:tabLst>
                <a:tab pos="270510" algn="l"/>
              </a:tabLst>
            </a:pPr>
            <a:r>
              <a:rPr lang="uk-UA" dirty="0">
                <a:solidFill>
                  <a:schemeClr val="bg1"/>
                </a:solidFill>
                <a:latin typeface="Times New Roman" panose="02020603050405020304" pitchFamily="18" charset="0"/>
                <a:ea typeface="Times New Roman" panose="02020603050405020304" pitchFamily="18" charset="0"/>
              </a:rPr>
              <a:t>краще за інших інформований про стан справ на відповідному об’єкті;</a:t>
            </a:r>
            <a:endParaRPr lang="uk-UA" sz="1200" dirty="0">
              <a:solidFill>
                <a:schemeClr val="bg1"/>
              </a:solidFill>
              <a:latin typeface="Times New Roman" panose="02020603050405020304" pitchFamily="18" charset="0"/>
              <a:ea typeface="Times New Roman" panose="02020603050405020304" pitchFamily="18" charset="0"/>
            </a:endParaRPr>
          </a:p>
          <a:p>
            <a:pPr marL="342900" lvl="0" indent="-342900" algn="just">
              <a:buClr>
                <a:srgbClr val="808080"/>
              </a:buClr>
              <a:buSzPts val="1150"/>
              <a:buFont typeface="Symbol" panose="05050102010706020507" pitchFamily="18" charset="2"/>
              <a:buChar char=""/>
              <a:tabLst>
                <a:tab pos="270510" algn="l"/>
              </a:tabLst>
            </a:pPr>
            <a:r>
              <a:rPr lang="uk-UA" dirty="0">
                <a:solidFill>
                  <a:schemeClr val="bg1"/>
                </a:solidFill>
                <a:latin typeface="Times New Roman" panose="02020603050405020304" pitchFamily="18" charset="0"/>
                <a:ea typeface="Times New Roman" panose="02020603050405020304" pitchFamily="18" charset="0"/>
              </a:rPr>
              <a:t>найбільше заінтересований у реалізації та високій ефективності прийнятого рішення;</a:t>
            </a:r>
          </a:p>
          <a:p>
            <a:pPr marL="342900" lvl="0" indent="-342900" algn="just">
              <a:buClr>
                <a:srgbClr val="808080"/>
              </a:buClr>
              <a:buSzPts val="1150"/>
              <a:buFont typeface="Symbol" panose="05050102010706020507" pitchFamily="18" charset="2"/>
              <a:buChar char=""/>
              <a:tabLst>
                <a:tab pos="270510" algn="l"/>
              </a:tabLst>
            </a:pPr>
            <a:r>
              <a:rPr lang="uk-UA" spc="-10" dirty="0">
                <a:solidFill>
                  <a:schemeClr val="bg1"/>
                </a:solidFill>
                <a:latin typeface="Times New Roman" panose="02020603050405020304" pitchFamily="18" charset="0"/>
                <a:ea typeface="Times New Roman" panose="02020603050405020304" pitchFamily="18" charset="0"/>
              </a:rPr>
              <a:t>може нести матеріальну, юридичну, адміністративну відповідальність за якість прийнятого рішення і повноту його реалізації.</a:t>
            </a:r>
            <a:endParaRPr lang="uk-UA" dirty="0">
              <a:solidFill>
                <a:schemeClr val="bg1"/>
              </a:solidFill>
            </a:endParaRPr>
          </a:p>
        </p:txBody>
      </p:sp>
    </p:spTree>
    <p:extLst>
      <p:ext uri="{BB962C8B-B14F-4D97-AF65-F5344CB8AC3E}">
        <p14:creationId xmlns:p14="http://schemas.microsoft.com/office/powerpoint/2010/main" val="57485483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A01AD0A4-3B29-4F85-B241-A9461509D52D}"/>
              </a:ext>
            </a:extLst>
          </p:cNvPr>
          <p:cNvSpPr/>
          <p:nvPr/>
        </p:nvSpPr>
        <p:spPr>
          <a:xfrm>
            <a:off x="2121763" y="1720840"/>
            <a:ext cx="7643674" cy="2585323"/>
          </a:xfrm>
          <a:prstGeom prst="rect">
            <a:avLst/>
          </a:prstGeom>
        </p:spPr>
        <p:txBody>
          <a:bodyPr wrap="square">
            <a:spAutoFit/>
          </a:bodyPr>
          <a:lstStyle/>
          <a:p>
            <a:r>
              <a:rPr lang="uk-UA" b="1" i="1" dirty="0">
                <a:solidFill>
                  <a:schemeClr val="bg1"/>
                </a:solidFill>
                <a:latin typeface="Times New Roman" panose="02020603050405020304" pitchFamily="18" charset="0"/>
                <a:ea typeface="Times New Roman" panose="02020603050405020304" pitchFamily="18" charset="0"/>
              </a:rPr>
              <a:t>Принцип науковості та обґрунтованості методів управління</a:t>
            </a:r>
            <a:r>
              <a:rPr lang="uk-UA" dirty="0">
                <a:solidFill>
                  <a:schemeClr val="bg1"/>
                </a:solidFill>
                <a:latin typeface="Times New Roman" panose="02020603050405020304" pitchFamily="18" charset="0"/>
                <a:ea typeface="Times New Roman" panose="02020603050405020304" pitchFamily="18" charset="0"/>
              </a:rPr>
              <a:t> виходить з того, що методи, форми та засоби управління мають бути науково обґрунтовані та перевірені на практиці. Принцип науковості не може бути реалізований лише на основі пізнання законів виробництва. Дотримання вимог цих законів потребує безперервного збору, обробки та аналізу різної інформації: науково-технічної, економічної, правової та ін. Це, у свою чергу, передбачає використання новітньої комп’ютерної техніки та математичних методів як важливої передумови нормального функціонування механізму управління економікою на всіх її рівнях, і передусім на підприємствах.</a:t>
            </a:r>
            <a:endParaRPr lang="uk-UA" dirty="0">
              <a:solidFill>
                <a:schemeClr val="bg1"/>
              </a:solidFill>
            </a:endParaRPr>
          </a:p>
        </p:txBody>
      </p:sp>
    </p:spTree>
    <p:extLst>
      <p:ext uri="{BB962C8B-B14F-4D97-AF65-F5344CB8AC3E}">
        <p14:creationId xmlns:p14="http://schemas.microsoft.com/office/powerpoint/2010/main" val="116193946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CDE5A039-104D-43A5-967B-B097CCF79BED}"/>
              </a:ext>
            </a:extLst>
          </p:cNvPr>
          <p:cNvSpPr/>
          <p:nvPr/>
        </p:nvSpPr>
        <p:spPr>
          <a:xfrm>
            <a:off x="2476870" y="2424006"/>
            <a:ext cx="6667130" cy="1477328"/>
          </a:xfrm>
          <a:prstGeom prst="rect">
            <a:avLst/>
          </a:prstGeom>
        </p:spPr>
        <p:txBody>
          <a:bodyPr wrap="square">
            <a:spAutoFit/>
          </a:bodyPr>
          <a:lstStyle/>
          <a:p>
            <a:r>
              <a:rPr lang="uk-UA" dirty="0">
                <a:solidFill>
                  <a:schemeClr val="bg1"/>
                </a:solidFill>
                <a:latin typeface="Times New Roman" panose="02020603050405020304" pitchFamily="18" charset="0"/>
                <a:ea typeface="Times New Roman" panose="02020603050405020304" pitchFamily="18" charset="0"/>
              </a:rPr>
              <a:t>Існування </a:t>
            </a:r>
            <a:r>
              <a:rPr lang="uk-UA" b="1" i="1" dirty="0">
                <a:solidFill>
                  <a:schemeClr val="bg1"/>
                </a:solidFill>
                <a:latin typeface="Times New Roman" panose="02020603050405020304" pitchFamily="18" charset="0"/>
                <a:ea typeface="Times New Roman" panose="02020603050405020304" pitchFamily="18" charset="0"/>
              </a:rPr>
              <a:t>принципу ефективності управління</a:t>
            </a:r>
            <a:r>
              <a:rPr lang="uk-UA" dirty="0">
                <a:solidFill>
                  <a:schemeClr val="bg1"/>
                </a:solidFill>
                <a:latin typeface="Times New Roman" panose="02020603050405020304" pitchFamily="18" charset="0"/>
                <a:ea typeface="Times New Roman" panose="02020603050405020304" pitchFamily="18" charset="0"/>
              </a:rPr>
              <a:t> пов’язане з наявністю багатоваріантних шляхів досягнення однієї й тієї самої мети. Підприємство постійно перебуває в пошуку ефективних рішень, спрямованих на поліпшення організації виробництва та випуск конкурентоспроможної продукції.</a:t>
            </a:r>
            <a:endParaRPr lang="uk-UA" dirty="0">
              <a:solidFill>
                <a:schemeClr val="bg1"/>
              </a:solidFill>
            </a:endParaRPr>
          </a:p>
        </p:txBody>
      </p:sp>
    </p:spTree>
    <p:extLst>
      <p:ext uri="{BB962C8B-B14F-4D97-AF65-F5344CB8AC3E}">
        <p14:creationId xmlns:p14="http://schemas.microsoft.com/office/powerpoint/2010/main" val="237848354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695743DF-B623-4FE6-A870-D18D3D33FFB9}"/>
              </a:ext>
            </a:extLst>
          </p:cNvPr>
          <p:cNvSpPr/>
          <p:nvPr/>
        </p:nvSpPr>
        <p:spPr>
          <a:xfrm>
            <a:off x="1757778" y="1804309"/>
            <a:ext cx="7696940" cy="2585323"/>
          </a:xfrm>
          <a:prstGeom prst="rect">
            <a:avLst/>
          </a:prstGeom>
        </p:spPr>
        <p:txBody>
          <a:bodyPr wrap="square">
            <a:spAutoFit/>
          </a:bodyPr>
          <a:lstStyle/>
          <a:p>
            <a:pPr algn="ctr"/>
            <a:r>
              <a:rPr lang="uk-UA" b="1" cap="all" dirty="0">
                <a:solidFill>
                  <a:schemeClr val="bg1"/>
                </a:solidFill>
                <a:latin typeface="Times New Roman" panose="02020603050405020304" pitchFamily="18" charset="0"/>
                <a:ea typeface="Times New Roman" panose="02020603050405020304" pitchFamily="18" charset="0"/>
              </a:rPr>
              <a:t>2. Організаційні передумови функціонування </a:t>
            </a:r>
            <a:br>
              <a:rPr lang="uk-UA" b="1" cap="all" dirty="0">
                <a:solidFill>
                  <a:schemeClr val="bg1"/>
                </a:solidFill>
                <a:latin typeface="Times New Roman" panose="02020603050405020304" pitchFamily="18" charset="0"/>
                <a:ea typeface="Times New Roman" panose="02020603050405020304" pitchFamily="18" charset="0"/>
              </a:rPr>
            </a:br>
            <a:r>
              <a:rPr lang="uk-UA" b="1" cap="all" dirty="0">
                <a:solidFill>
                  <a:schemeClr val="bg1"/>
                </a:solidFill>
                <a:latin typeface="Times New Roman" panose="02020603050405020304" pitchFamily="18" charset="0"/>
                <a:ea typeface="Times New Roman" panose="02020603050405020304" pitchFamily="18" charset="0"/>
              </a:rPr>
              <a:t>внутрішнього економічного механізму</a:t>
            </a:r>
          </a:p>
          <a:p>
            <a:endParaRPr lang="ru-RU" spc="-20" dirty="0">
              <a:solidFill>
                <a:schemeClr val="bg1"/>
              </a:solidFill>
              <a:latin typeface="Times New Roman" panose="02020603050405020304" pitchFamily="18" charset="0"/>
              <a:ea typeface="Times New Roman" panose="02020603050405020304" pitchFamily="18" charset="0"/>
            </a:endParaRPr>
          </a:p>
          <a:p>
            <a:r>
              <a:rPr lang="ru-RU" spc="-20" dirty="0">
                <a:solidFill>
                  <a:schemeClr val="bg1"/>
                </a:solidFill>
                <a:latin typeface="Times New Roman" panose="02020603050405020304" pitchFamily="18" charset="0"/>
                <a:ea typeface="Times New Roman" panose="02020603050405020304" pitchFamily="18" charset="0"/>
              </a:rPr>
              <a:t>Для </a:t>
            </a:r>
            <a:r>
              <a:rPr lang="ru-RU" spc="-20" dirty="0" err="1">
                <a:solidFill>
                  <a:schemeClr val="bg1"/>
                </a:solidFill>
                <a:latin typeface="Times New Roman" panose="02020603050405020304" pitchFamily="18" charset="0"/>
                <a:ea typeface="Times New Roman" panose="02020603050405020304" pitchFamily="18" charset="0"/>
              </a:rPr>
              <a:t>забезпечення</a:t>
            </a:r>
            <a:r>
              <a:rPr lang="ru-RU" spc="-20" dirty="0">
                <a:solidFill>
                  <a:schemeClr val="bg1"/>
                </a:solidFill>
                <a:latin typeface="Times New Roman" panose="02020603050405020304" pitchFamily="18" charset="0"/>
                <a:ea typeface="Times New Roman" panose="02020603050405020304" pitchFamily="18" charset="0"/>
              </a:rPr>
              <a:t> </a:t>
            </a:r>
            <a:r>
              <a:rPr lang="ru-RU" spc="-20" dirty="0" err="1">
                <a:solidFill>
                  <a:schemeClr val="bg1"/>
                </a:solidFill>
                <a:latin typeface="Times New Roman" panose="02020603050405020304" pitchFamily="18" charset="0"/>
                <a:ea typeface="Times New Roman" panose="02020603050405020304" pitchFamily="18" charset="0"/>
              </a:rPr>
              <a:t>ефективної</a:t>
            </a:r>
            <a:r>
              <a:rPr lang="ru-RU" spc="-20" dirty="0">
                <a:solidFill>
                  <a:schemeClr val="bg1"/>
                </a:solidFill>
                <a:latin typeface="Times New Roman" panose="02020603050405020304" pitchFamily="18" charset="0"/>
                <a:ea typeface="Times New Roman" panose="02020603050405020304" pitchFamily="18" charset="0"/>
              </a:rPr>
              <a:t> </a:t>
            </a:r>
            <a:r>
              <a:rPr lang="ru-RU" spc="-20" dirty="0" err="1">
                <a:solidFill>
                  <a:schemeClr val="bg1"/>
                </a:solidFill>
                <a:latin typeface="Times New Roman" panose="02020603050405020304" pitchFamily="18" charset="0"/>
                <a:ea typeface="Times New Roman" panose="02020603050405020304" pitchFamily="18" charset="0"/>
              </a:rPr>
              <a:t>організації</a:t>
            </a:r>
            <a:r>
              <a:rPr lang="ru-RU" spc="-20" dirty="0">
                <a:solidFill>
                  <a:schemeClr val="bg1"/>
                </a:solidFill>
                <a:latin typeface="Times New Roman" panose="02020603050405020304" pitchFamily="18" charset="0"/>
                <a:ea typeface="Times New Roman" panose="02020603050405020304" pitchFamily="18" charset="0"/>
              </a:rPr>
              <a:t> </a:t>
            </a:r>
            <a:r>
              <a:rPr lang="ru-RU" spc="-20" dirty="0" err="1">
                <a:solidFill>
                  <a:schemeClr val="bg1"/>
                </a:solidFill>
                <a:latin typeface="Times New Roman" panose="02020603050405020304" pitchFamily="18" charset="0"/>
                <a:ea typeface="Times New Roman" panose="02020603050405020304" pitchFamily="18" charset="0"/>
              </a:rPr>
              <a:t>внутрішньовиробничих</a:t>
            </a:r>
            <a:r>
              <a:rPr lang="ru-RU" spc="-20" dirty="0">
                <a:solidFill>
                  <a:schemeClr val="bg1"/>
                </a:solidFill>
                <a:latin typeface="Times New Roman" panose="02020603050405020304" pitchFamily="18" charset="0"/>
                <a:ea typeface="Times New Roman" panose="02020603050405020304" pitchFamily="18" charset="0"/>
              </a:rPr>
              <a:t> </a:t>
            </a:r>
            <a:r>
              <a:rPr lang="ru-RU" spc="-20" dirty="0" err="1">
                <a:solidFill>
                  <a:schemeClr val="bg1"/>
                </a:solidFill>
                <a:latin typeface="Times New Roman" panose="02020603050405020304" pitchFamily="18" charset="0"/>
                <a:ea typeface="Times New Roman" panose="02020603050405020304" pitchFamily="18" charset="0"/>
              </a:rPr>
              <a:t>економічних</a:t>
            </a:r>
            <a:r>
              <a:rPr lang="ru-RU" spc="-20" dirty="0">
                <a:solidFill>
                  <a:schemeClr val="bg1"/>
                </a:solidFill>
                <a:latin typeface="Times New Roman" panose="02020603050405020304" pitchFamily="18" charset="0"/>
                <a:ea typeface="Times New Roman" panose="02020603050405020304" pitchFamily="18" charset="0"/>
              </a:rPr>
              <a:t> </a:t>
            </a:r>
            <a:r>
              <a:rPr lang="ru-RU" spc="-20" dirty="0" err="1">
                <a:solidFill>
                  <a:schemeClr val="bg1"/>
                </a:solidFill>
                <a:latin typeface="Times New Roman" panose="02020603050405020304" pitchFamily="18" charset="0"/>
                <a:ea typeface="Times New Roman" panose="02020603050405020304" pitchFamily="18" charset="0"/>
              </a:rPr>
              <a:t>відносин</a:t>
            </a:r>
            <a:r>
              <a:rPr lang="ru-RU" spc="-20" dirty="0">
                <a:solidFill>
                  <a:schemeClr val="bg1"/>
                </a:solidFill>
                <a:latin typeface="Times New Roman" panose="02020603050405020304" pitchFamily="18" charset="0"/>
                <a:ea typeface="Times New Roman" panose="02020603050405020304" pitchFamily="18" charset="0"/>
              </a:rPr>
              <a:t> на </a:t>
            </a:r>
            <a:r>
              <a:rPr lang="ru-RU" spc="-20" dirty="0" err="1">
                <a:solidFill>
                  <a:schemeClr val="bg1"/>
                </a:solidFill>
                <a:latin typeface="Times New Roman" panose="02020603050405020304" pitchFamily="18" charset="0"/>
                <a:ea typeface="Times New Roman" panose="02020603050405020304" pitchFamily="18" charset="0"/>
              </a:rPr>
              <a:t>підприємстві</a:t>
            </a:r>
            <a:r>
              <a:rPr lang="ru-RU" spc="-20" dirty="0">
                <a:solidFill>
                  <a:schemeClr val="bg1"/>
                </a:solidFill>
                <a:latin typeface="Times New Roman" panose="02020603050405020304" pitchFamily="18" charset="0"/>
                <a:ea typeface="Times New Roman" panose="02020603050405020304" pitchFamily="18" charset="0"/>
              </a:rPr>
              <a:t> </a:t>
            </a:r>
            <a:r>
              <a:rPr lang="ru-RU" spc="-20" dirty="0" err="1">
                <a:solidFill>
                  <a:schemeClr val="bg1"/>
                </a:solidFill>
                <a:latin typeface="Times New Roman" panose="02020603050405020304" pitchFamily="18" charset="0"/>
                <a:ea typeface="Times New Roman" panose="02020603050405020304" pitchFamily="18" charset="0"/>
              </a:rPr>
              <a:t>мають</a:t>
            </a:r>
            <a:r>
              <a:rPr lang="ru-RU" spc="-20" dirty="0">
                <a:solidFill>
                  <a:schemeClr val="bg1"/>
                </a:solidFill>
                <a:latin typeface="Times New Roman" panose="02020603050405020304" pitchFamily="18" charset="0"/>
                <a:ea typeface="Times New Roman" panose="02020603050405020304" pitchFamily="18" charset="0"/>
              </a:rPr>
              <a:t> бути </a:t>
            </a:r>
            <a:r>
              <a:rPr lang="ru-RU" spc="-20" dirty="0" err="1">
                <a:solidFill>
                  <a:schemeClr val="bg1"/>
                </a:solidFill>
                <a:latin typeface="Times New Roman" panose="02020603050405020304" pitchFamily="18" charset="0"/>
                <a:ea typeface="Times New Roman" panose="02020603050405020304" pitchFamily="18" charset="0"/>
              </a:rPr>
              <a:t>створені</a:t>
            </a:r>
            <a:r>
              <a:rPr lang="ru-RU" spc="-20" dirty="0">
                <a:solidFill>
                  <a:schemeClr val="bg1"/>
                </a:solidFill>
                <a:latin typeface="Times New Roman" panose="02020603050405020304" pitchFamily="18" charset="0"/>
                <a:ea typeface="Times New Roman" panose="02020603050405020304" pitchFamily="18" charset="0"/>
              </a:rPr>
              <a:t> </a:t>
            </a:r>
            <a:r>
              <a:rPr lang="ru-RU" spc="-20" dirty="0" err="1">
                <a:solidFill>
                  <a:schemeClr val="bg1"/>
                </a:solidFill>
                <a:latin typeface="Times New Roman" panose="02020603050405020304" pitchFamily="18" charset="0"/>
                <a:ea typeface="Times New Roman" panose="02020603050405020304" pitchFamily="18" charset="0"/>
              </a:rPr>
              <a:t>відповідні</a:t>
            </a:r>
            <a:r>
              <a:rPr lang="ru-RU" spc="-20" dirty="0">
                <a:solidFill>
                  <a:schemeClr val="bg1"/>
                </a:solidFill>
                <a:latin typeface="Times New Roman" panose="02020603050405020304" pitchFamily="18" charset="0"/>
                <a:ea typeface="Times New Roman" panose="02020603050405020304" pitchFamily="18" charset="0"/>
              </a:rPr>
              <a:t> </a:t>
            </a:r>
            <a:r>
              <a:rPr lang="ru-RU" spc="-20" dirty="0" err="1">
                <a:solidFill>
                  <a:schemeClr val="bg1"/>
                </a:solidFill>
                <a:latin typeface="Times New Roman" panose="02020603050405020304" pitchFamily="18" charset="0"/>
                <a:ea typeface="Times New Roman" panose="02020603050405020304" pitchFamily="18" charset="0"/>
              </a:rPr>
              <a:t>умови</a:t>
            </a:r>
            <a:r>
              <a:rPr lang="ru-RU" spc="-20" dirty="0">
                <a:solidFill>
                  <a:schemeClr val="bg1"/>
                </a:solidFill>
                <a:latin typeface="Times New Roman" panose="02020603050405020304" pitchFamily="18" charset="0"/>
                <a:ea typeface="Times New Roman" panose="02020603050405020304" pitchFamily="18" charset="0"/>
              </a:rPr>
              <a:t>. До них належать: </a:t>
            </a:r>
            <a:r>
              <a:rPr lang="ru-RU" spc="-20" dirty="0" err="1">
                <a:solidFill>
                  <a:schemeClr val="bg1"/>
                </a:solidFill>
                <a:latin typeface="Times New Roman" panose="02020603050405020304" pitchFamily="18" charset="0"/>
                <a:ea typeface="Times New Roman" panose="02020603050405020304" pitchFamily="18" charset="0"/>
              </a:rPr>
              <a:t>майнова</a:t>
            </a:r>
            <a:r>
              <a:rPr lang="ru-RU" spc="-20" dirty="0">
                <a:solidFill>
                  <a:schemeClr val="bg1"/>
                </a:solidFill>
                <a:latin typeface="Times New Roman" panose="02020603050405020304" pitchFamily="18" charset="0"/>
                <a:ea typeface="Times New Roman" panose="02020603050405020304" pitchFamily="18" charset="0"/>
              </a:rPr>
              <a:t> </a:t>
            </a:r>
            <a:r>
              <a:rPr lang="ru-RU" spc="-20" dirty="0" err="1">
                <a:solidFill>
                  <a:schemeClr val="bg1"/>
                </a:solidFill>
                <a:latin typeface="Times New Roman" panose="02020603050405020304" pitchFamily="18" charset="0"/>
                <a:ea typeface="Times New Roman" panose="02020603050405020304" pitchFamily="18" charset="0"/>
              </a:rPr>
              <a:t>відокремленість</a:t>
            </a:r>
            <a:r>
              <a:rPr lang="ru-RU" spc="-20" dirty="0">
                <a:solidFill>
                  <a:schemeClr val="bg1"/>
                </a:solidFill>
                <a:latin typeface="Times New Roman" panose="02020603050405020304" pitchFamily="18" charset="0"/>
                <a:ea typeface="Times New Roman" panose="02020603050405020304" pitchFamily="18" charset="0"/>
              </a:rPr>
              <a:t>, </a:t>
            </a:r>
            <a:r>
              <a:rPr lang="ru-RU" spc="-20" dirty="0" err="1">
                <a:solidFill>
                  <a:schemeClr val="bg1"/>
                </a:solidFill>
                <a:latin typeface="Times New Roman" panose="02020603050405020304" pitchFamily="18" charset="0"/>
                <a:ea typeface="Times New Roman" panose="02020603050405020304" pitchFamily="18" charset="0"/>
              </a:rPr>
              <a:t>відносна</a:t>
            </a:r>
            <a:r>
              <a:rPr lang="ru-RU" spc="-20" dirty="0">
                <a:solidFill>
                  <a:schemeClr val="bg1"/>
                </a:solidFill>
                <a:latin typeface="Times New Roman" panose="02020603050405020304" pitchFamily="18" charset="0"/>
                <a:ea typeface="Times New Roman" panose="02020603050405020304" pitchFamily="18" charset="0"/>
              </a:rPr>
              <a:t> </a:t>
            </a:r>
            <a:r>
              <a:rPr lang="ru-RU" spc="-20" dirty="0" err="1">
                <a:solidFill>
                  <a:schemeClr val="bg1"/>
                </a:solidFill>
                <a:latin typeface="Times New Roman" panose="02020603050405020304" pitchFamily="18" charset="0"/>
                <a:ea typeface="Times New Roman" panose="02020603050405020304" pitchFamily="18" charset="0"/>
              </a:rPr>
              <a:t>економічна</a:t>
            </a:r>
            <a:r>
              <a:rPr lang="ru-RU" spc="-20" dirty="0">
                <a:solidFill>
                  <a:schemeClr val="bg1"/>
                </a:solidFill>
                <a:latin typeface="Times New Roman" panose="02020603050405020304" pitchFamily="18" charset="0"/>
                <a:ea typeface="Times New Roman" panose="02020603050405020304" pitchFamily="18" charset="0"/>
              </a:rPr>
              <a:t> </a:t>
            </a:r>
            <a:r>
              <a:rPr lang="ru-RU" spc="-20" dirty="0" err="1">
                <a:solidFill>
                  <a:schemeClr val="bg1"/>
                </a:solidFill>
                <a:latin typeface="Times New Roman" panose="02020603050405020304" pitchFamily="18" charset="0"/>
                <a:ea typeface="Times New Roman" panose="02020603050405020304" pitchFamily="18" charset="0"/>
              </a:rPr>
              <a:t>самостійність</a:t>
            </a:r>
            <a:r>
              <a:rPr lang="ru-RU" spc="-20" dirty="0">
                <a:solidFill>
                  <a:schemeClr val="bg1"/>
                </a:solidFill>
                <a:latin typeface="Times New Roman" panose="02020603050405020304" pitchFamily="18" charset="0"/>
                <a:ea typeface="Times New Roman" panose="02020603050405020304" pitchFamily="18" charset="0"/>
              </a:rPr>
              <a:t>, </a:t>
            </a:r>
            <a:r>
              <a:rPr lang="ru-RU" spc="-20" dirty="0" err="1">
                <a:solidFill>
                  <a:schemeClr val="bg1"/>
                </a:solidFill>
                <a:latin typeface="Times New Roman" panose="02020603050405020304" pitchFamily="18" charset="0"/>
                <a:ea typeface="Times New Roman" panose="02020603050405020304" pitchFamily="18" charset="0"/>
              </a:rPr>
              <a:t>прогресивна</a:t>
            </a:r>
            <a:r>
              <a:rPr lang="ru-RU" spc="-20" dirty="0">
                <a:solidFill>
                  <a:schemeClr val="bg1"/>
                </a:solidFill>
                <a:latin typeface="Times New Roman" panose="02020603050405020304" pitchFamily="18" charset="0"/>
                <a:ea typeface="Times New Roman" panose="02020603050405020304" pitchFamily="18" charset="0"/>
              </a:rPr>
              <a:t> нормативна база, система </a:t>
            </a:r>
            <a:r>
              <a:rPr lang="ru-RU" spc="-20" dirty="0" err="1">
                <a:solidFill>
                  <a:schemeClr val="bg1"/>
                </a:solidFill>
                <a:latin typeface="Times New Roman" panose="02020603050405020304" pitchFamily="18" charset="0"/>
                <a:ea typeface="Times New Roman" panose="02020603050405020304" pitchFamily="18" charset="0"/>
              </a:rPr>
              <a:t>обліку</a:t>
            </a:r>
            <a:r>
              <a:rPr lang="ru-RU" spc="-20" dirty="0">
                <a:solidFill>
                  <a:schemeClr val="bg1"/>
                </a:solidFill>
                <a:latin typeface="Times New Roman" panose="02020603050405020304" pitchFamily="18" charset="0"/>
                <a:ea typeface="Times New Roman" panose="02020603050405020304" pitchFamily="18" charset="0"/>
              </a:rPr>
              <a:t> руху </a:t>
            </a:r>
            <a:r>
              <a:rPr lang="ru-RU" spc="-20" dirty="0" err="1">
                <a:solidFill>
                  <a:schemeClr val="bg1"/>
                </a:solidFill>
                <a:latin typeface="Times New Roman" panose="02020603050405020304" pitchFamily="18" charset="0"/>
                <a:ea typeface="Times New Roman" panose="02020603050405020304" pitchFamily="18" charset="0"/>
              </a:rPr>
              <a:t>матеріальних</a:t>
            </a:r>
            <a:r>
              <a:rPr lang="ru-RU" spc="-20" dirty="0">
                <a:solidFill>
                  <a:schemeClr val="bg1"/>
                </a:solidFill>
                <a:latin typeface="Times New Roman" panose="02020603050405020304" pitchFamily="18" charset="0"/>
                <a:ea typeface="Times New Roman" panose="02020603050405020304" pitchFamily="18" charset="0"/>
              </a:rPr>
              <a:t> </a:t>
            </a:r>
            <a:r>
              <a:rPr lang="ru-RU" spc="-20" dirty="0" err="1">
                <a:solidFill>
                  <a:schemeClr val="bg1"/>
                </a:solidFill>
                <a:latin typeface="Times New Roman" panose="02020603050405020304" pitchFamily="18" charset="0"/>
                <a:ea typeface="Times New Roman" panose="02020603050405020304" pitchFamily="18" charset="0"/>
              </a:rPr>
              <a:t>цінностей</a:t>
            </a:r>
            <a:r>
              <a:rPr lang="ru-RU" spc="-20" dirty="0">
                <a:solidFill>
                  <a:schemeClr val="bg1"/>
                </a:solidFill>
                <a:latin typeface="Times New Roman" panose="02020603050405020304" pitchFamily="18" charset="0"/>
                <a:ea typeface="Times New Roman" panose="02020603050405020304" pitchFamily="18" charset="0"/>
              </a:rPr>
              <a:t>, </a:t>
            </a:r>
            <a:r>
              <a:rPr lang="ru-RU" spc="-20" dirty="0" err="1">
                <a:solidFill>
                  <a:schemeClr val="bg1"/>
                </a:solidFill>
                <a:latin typeface="Times New Roman" panose="02020603050405020304" pitchFamily="18" charset="0"/>
                <a:ea typeface="Times New Roman" panose="02020603050405020304" pitchFamily="18" charset="0"/>
              </a:rPr>
              <a:t>витрат</a:t>
            </a:r>
            <a:r>
              <a:rPr lang="ru-RU" spc="-20" dirty="0">
                <a:solidFill>
                  <a:schemeClr val="bg1"/>
                </a:solidFill>
                <a:latin typeface="Times New Roman" panose="02020603050405020304" pitchFamily="18" charset="0"/>
                <a:ea typeface="Times New Roman" panose="02020603050405020304" pitchFamily="18" charset="0"/>
              </a:rPr>
              <a:t> і </a:t>
            </a:r>
            <a:r>
              <a:rPr lang="ru-RU" spc="-20" dirty="0" err="1">
                <a:solidFill>
                  <a:schemeClr val="bg1"/>
                </a:solidFill>
                <a:latin typeface="Times New Roman" panose="02020603050405020304" pitchFamily="18" charset="0"/>
                <a:ea typeface="Times New Roman" panose="02020603050405020304" pitchFamily="18" charset="0"/>
              </a:rPr>
              <a:t>продукції</a:t>
            </a:r>
            <a:r>
              <a:rPr lang="ru-RU" spc="-20" dirty="0">
                <a:solidFill>
                  <a:schemeClr val="bg1"/>
                </a:solidFill>
                <a:latin typeface="Times New Roman" panose="02020603050405020304" pitchFamily="18" charset="0"/>
                <a:ea typeface="Times New Roman" panose="02020603050405020304" pitchFamily="18" charset="0"/>
              </a:rPr>
              <a:t>, </a:t>
            </a:r>
            <a:r>
              <a:rPr lang="ru-RU" spc="-20" dirty="0" err="1">
                <a:solidFill>
                  <a:schemeClr val="bg1"/>
                </a:solidFill>
                <a:latin typeface="Times New Roman" panose="02020603050405020304" pitchFamily="18" charset="0"/>
                <a:ea typeface="Times New Roman" panose="02020603050405020304" pitchFamily="18" charset="0"/>
              </a:rPr>
              <a:t>раціональна</a:t>
            </a:r>
            <a:r>
              <a:rPr lang="ru-RU" spc="-20" dirty="0">
                <a:solidFill>
                  <a:schemeClr val="bg1"/>
                </a:solidFill>
                <a:latin typeface="Times New Roman" panose="02020603050405020304" pitchFamily="18" charset="0"/>
                <a:ea typeface="Times New Roman" panose="02020603050405020304" pitchFamily="18" charset="0"/>
              </a:rPr>
              <a:t> система </a:t>
            </a:r>
            <a:r>
              <a:rPr lang="ru-RU" spc="-20" dirty="0" err="1">
                <a:solidFill>
                  <a:schemeClr val="bg1"/>
                </a:solidFill>
                <a:latin typeface="Times New Roman" panose="02020603050405020304" pitchFamily="18" charset="0"/>
                <a:ea typeface="Times New Roman" panose="02020603050405020304" pitchFamily="18" charset="0"/>
              </a:rPr>
              <a:t>оцінки</a:t>
            </a:r>
            <a:r>
              <a:rPr lang="ru-RU" spc="-20" dirty="0">
                <a:solidFill>
                  <a:schemeClr val="bg1"/>
                </a:solidFill>
                <a:latin typeface="Times New Roman" panose="02020603050405020304" pitchFamily="18" charset="0"/>
                <a:ea typeface="Times New Roman" panose="02020603050405020304" pitchFamily="18" charset="0"/>
              </a:rPr>
              <a:t> і </a:t>
            </a:r>
            <a:r>
              <a:rPr lang="ru-RU" spc="-20" dirty="0" err="1">
                <a:solidFill>
                  <a:schemeClr val="bg1"/>
                </a:solidFill>
                <a:latin typeface="Times New Roman" panose="02020603050405020304" pitchFamily="18" charset="0"/>
                <a:ea typeface="Times New Roman" panose="02020603050405020304" pitchFamily="18" charset="0"/>
              </a:rPr>
              <a:t>матеріального</a:t>
            </a:r>
            <a:r>
              <a:rPr lang="ru-RU" spc="-20" dirty="0">
                <a:solidFill>
                  <a:schemeClr val="bg1"/>
                </a:solidFill>
                <a:latin typeface="Times New Roman" panose="02020603050405020304" pitchFamily="18" charset="0"/>
                <a:ea typeface="Times New Roman" panose="02020603050405020304" pitchFamily="18" charset="0"/>
              </a:rPr>
              <a:t> </a:t>
            </a:r>
            <a:r>
              <a:rPr lang="ru-RU" spc="-20" dirty="0" err="1">
                <a:solidFill>
                  <a:schemeClr val="bg1"/>
                </a:solidFill>
                <a:latin typeface="Times New Roman" panose="02020603050405020304" pitchFamily="18" charset="0"/>
                <a:ea typeface="Times New Roman" panose="02020603050405020304" pitchFamily="18" charset="0"/>
              </a:rPr>
              <a:t>стимулювання</a:t>
            </a:r>
            <a:r>
              <a:rPr lang="ru-RU" spc="-20" dirty="0">
                <a:solidFill>
                  <a:schemeClr val="bg1"/>
                </a:solidFill>
                <a:latin typeface="Times New Roman" panose="02020603050405020304" pitchFamily="18" charset="0"/>
                <a:ea typeface="Times New Roman" panose="02020603050405020304" pitchFamily="18" charset="0"/>
              </a:rPr>
              <a:t> </a:t>
            </a:r>
            <a:r>
              <a:rPr lang="ru-RU" spc="-20" dirty="0" err="1">
                <a:solidFill>
                  <a:schemeClr val="bg1"/>
                </a:solidFill>
                <a:latin typeface="Times New Roman" panose="02020603050405020304" pitchFamily="18" charset="0"/>
                <a:ea typeface="Times New Roman" panose="02020603050405020304" pitchFamily="18" charset="0"/>
              </a:rPr>
              <a:t>діяльності</a:t>
            </a:r>
            <a:r>
              <a:rPr lang="ru-RU" spc="-20" dirty="0">
                <a:solidFill>
                  <a:schemeClr val="bg1"/>
                </a:solidFill>
                <a:latin typeface="Times New Roman" panose="02020603050405020304" pitchFamily="18" charset="0"/>
                <a:ea typeface="Times New Roman" panose="02020603050405020304" pitchFamily="18" charset="0"/>
              </a:rPr>
              <a:t>, </a:t>
            </a:r>
            <a:r>
              <a:rPr lang="ru-RU" spc="-20" dirty="0" err="1">
                <a:solidFill>
                  <a:schemeClr val="bg1"/>
                </a:solidFill>
                <a:latin typeface="Times New Roman" panose="02020603050405020304" pitchFamily="18" charset="0"/>
                <a:ea typeface="Times New Roman" panose="02020603050405020304" pitchFamily="18" charset="0"/>
              </a:rPr>
              <a:t>економічна</a:t>
            </a:r>
            <a:r>
              <a:rPr lang="ru-RU" spc="-20" dirty="0">
                <a:solidFill>
                  <a:schemeClr val="bg1"/>
                </a:solidFill>
                <a:latin typeface="Times New Roman" panose="02020603050405020304" pitchFamily="18" charset="0"/>
                <a:ea typeface="Times New Roman" panose="02020603050405020304" pitchFamily="18" charset="0"/>
              </a:rPr>
              <a:t> </a:t>
            </a:r>
            <a:r>
              <a:rPr lang="ru-RU" spc="-20" dirty="0" err="1">
                <a:solidFill>
                  <a:schemeClr val="bg1"/>
                </a:solidFill>
                <a:latin typeface="Times New Roman" panose="02020603050405020304" pitchFamily="18" charset="0"/>
                <a:ea typeface="Times New Roman" panose="02020603050405020304" pitchFamily="18" charset="0"/>
              </a:rPr>
              <a:t>відповідальність</a:t>
            </a:r>
            <a:r>
              <a:rPr lang="ru-RU" spc="-20" dirty="0">
                <a:solidFill>
                  <a:schemeClr val="bg1"/>
                </a:solidFill>
                <a:latin typeface="Times New Roman" panose="02020603050405020304" pitchFamily="18" charset="0"/>
                <a:ea typeface="Times New Roman" panose="02020603050405020304" pitchFamily="18" charset="0"/>
              </a:rPr>
              <a:t> за </a:t>
            </a:r>
            <a:r>
              <a:rPr lang="ru-RU" spc="-20" dirty="0" err="1">
                <a:solidFill>
                  <a:schemeClr val="bg1"/>
                </a:solidFill>
                <a:latin typeface="Times New Roman" panose="02020603050405020304" pitchFamily="18" charset="0"/>
                <a:ea typeface="Times New Roman" panose="02020603050405020304" pitchFamily="18" charset="0"/>
              </a:rPr>
              <a:t>кінцеві</a:t>
            </a:r>
            <a:r>
              <a:rPr lang="ru-RU" spc="-20" dirty="0">
                <a:solidFill>
                  <a:schemeClr val="bg1"/>
                </a:solidFill>
                <a:latin typeface="Times New Roman" panose="02020603050405020304" pitchFamily="18" charset="0"/>
                <a:ea typeface="Times New Roman" panose="02020603050405020304" pitchFamily="18" charset="0"/>
              </a:rPr>
              <a:t> </a:t>
            </a:r>
            <a:r>
              <a:rPr lang="ru-RU" spc="-20" dirty="0" err="1">
                <a:solidFill>
                  <a:schemeClr val="bg1"/>
                </a:solidFill>
                <a:latin typeface="Times New Roman" panose="02020603050405020304" pitchFamily="18" charset="0"/>
                <a:ea typeface="Times New Roman" panose="02020603050405020304" pitchFamily="18" charset="0"/>
              </a:rPr>
              <a:t>результати</a:t>
            </a:r>
            <a:r>
              <a:rPr lang="ru-RU" spc="-20" dirty="0">
                <a:solidFill>
                  <a:schemeClr val="bg1"/>
                </a:solidFill>
                <a:latin typeface="Times New Roman" panose="02020603050405020304" pitchFamily="18" charset="0"/>
                <a:ea typeface="Times New Roman" panose="02020603050405020304" pitchFamily="18" charset="0"/>
              </a:rPr>
              <a:t> </a:t>
            </a:r>
            <a:r>
              <a:rPr lang="ru-RU" spc="-20" dirty="0" err="1">
                <a:solidFill>
                  <a:schemeClr val="bg1"/>
                </a:solidFill>
                <a:latin typeface="Times New Roman" panose="02020603050405020304" pitchFamily="18" charset="0"/>
                <a:ea typeface="Times New Roman" panose="02020603050405020304" pitchFamily="18" charset="0"/>
              </a:rPr>
              <a:t>праці</a:t>
            </a:r>
            <a:r>
              <a:rPr lang="ru-RU" spc="-20" dirty="0">
                <a:solidFill>
                  <a:schemeClr val="bg1"/>
                </a:solidFill>
                <a:latin typeface="Times New Roman" panose="02020603050405020304" pitchFamily="18" charset="0"/>
                <a:ea typeface="Times New Roman" panose="02020603050405020304" pitchFamily="18" charset="0"/>
              </a:rPr>
              <a:t>.</a:t>
            </a:r>
            <a:endParaRPr lang="uk-UA" dirty="0">
              <a:solidFill>
                <a:schemeClr val="bg1"/>
              </a:solidFill>
            </a:endParaRPr>
          </a:p>
        </p:txBody>
      </p:sp>
    </p:spTree>
    <p:extLst>
      <p:ext uri="{BB962C8B-B14F-4D97-AF65-F5344CB8AC3E}">
        <p14:creationId xmlns:p14="http://schemas.microsoft.com/office/powerpoint/2010/main" val="112016355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B6D49D11-00E6-44E1-8677-9AED549280C9}"/>
              </a:ext>
            </a:extLst>
          </p:cNvPr>
          <p:cNvSpPr/>
          <p:nvPr/>
        </p:nvSpPr>
        <p:spPr>
          <a:xfrm>
            <a:off x="2595239" y="2336982"/>
            <a:ext cx="7001522" cy="1754326"/>
          </a:xfrm>
          <a:prstGeom prst="rect">
            <a:avLst/>
          </a:prstGeom>
        </p:spPr>
        <p:txBody>
          <a:bodyPr wrap="square">
            <a:spAutoFit/>
          </a:bodyPr>
          <a:lstStyle/>
          <a:p>
            <a:r>
              <a:rPr lang="uk-UA" b="1" i="1" dirty="0">
                <a:solidFill>
                  <a:schemeClr val="bg1"/>
                </a:solidFill>
                <a:latin typeface="Times New Roman" panose="02020603050405020304" pitchFamily="18" charset="0"/>
                <a:ea typeface="Times New Roman" panose="02020603050405020304" pitchFamily="18" charset="0"/>
              </a:rPr>
              <a:t>Майнова відокремленість</a:t>
            </a:r>
            <a:r>
              <a:rPr lang="uk-UA" dirty="0">
                <a:solidFill>
                  <a:schemeClr val="bg1"/>
                </a:solidFill>
                <a:latin typeface="Times New Roman" panose="02020603050405020304" pitchFamily="18" charset="0"/>
                <a:ea typeface="Times New Roman" panose="02020603050405020304" pitchFamily="18" charset="0"/>
              </a:rPr>
              <a:t> виробничих підрозділів підприємства означає закріплення за ними частини виробничих фондів (переважно основних виробничих фондів), яка може бути надана підрозділу в оперативне управління. Така майнова самостійність забезпечує організаційну самостійність у сфері виробництва і стає передумовою надання підрозділам відносної економічної самостійності.</a:t>
            </a:r>
            <a:endParaRPr lang="uk-UA" dirty="0">
              <a:solidFill>
                <a:schemeClr val="bg1"/>
              </a:solidFill>
            </a:endParaRPr>
          </a:p>
        </p:txBody>
      </p:sp>
    </p:spTree>
    <p:extLst>
      <p:ext uri="{BB962C8B-B14F-4D97-AF65-F5344CB8AC3E}">
        <p14:creationId xmlns:p14="http://schemas.microsoft.com/office/powerpoint/2010/main" val="163333561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6B4C4305-7ADF-42C5-9077-A7C20757F1B9}"/>
              </a:ext>
            </a:extLst>
          </p:cNvPr>
          <p:cNvSpPr/>
          <p:nvPr/>
        </p:nvSpPr>
        <p:spPr>
          <a:xfrm>
            <a:off x="1296139" y="1265002"/>
            <a:ext cx="8753383" cy="4247317"/>
          </a:xfrm>
          <a:prstGeom prst="rect">
            <a:avLst/>
          </a:prstGeom>
        </p:spPr>
        <p:txBody>
          <a:bodyPr wrap="square">
            <a:spAutoFit/>
          </a:bodyPr>
          <a:lstStyle/>
          <a:p>
            <a:pPr marL="342900" indent="-342900" algn="ctr">
              <a:buAutoNum type="arabicPeriod"/>
            </a:pPr>
            <a:r>
              <a:rPr lang="uk-UA" b="1" cap="all" dirty="0">
                <a:solidFill>
                  <a:schemeClr val="bg1"/>
                </a:solidFill>
                <a:latin typeface="Times New Roman" panose="02020603050405020304" pitchFamily="18" charset="0"/>
                <a:ea typeface="Times New Roman" panose="02020603050405020304" pitchFamily="18" charset="0"/>
              </a:rPr>
              <a:t>структура внутрішнього економічного </a:t>
            </a:r>
            <a:br>
              <a:rPr lang="uk-UA" b="1" cap="all" dirty="0">
                <a:solidFill>
                  <a:schemeClr val="bg1"/>
                </a:solidFill>
                <a:latin typeface="Times New Roman" panose="02020603050405020304" pitchFamily="18" charset="0"/>
                <a:ea typeface="Times New Roman" panose="02020603050405020304" pitchFamily="18" charset="0"/>
              </a:rPr>
            </a:br>
            <a:r>
              <a:rPr lang="uk-UA" b="1" cap="all" dirty="0">
                <a:solidFill>
                  <a:schemeClr val="bg1"/>
                </a:solidFill>
                <a:latin typeface="Times New Roman" panose="02020603050405020304" pitchFamily="18" charset="0"/>
                <a:ea typeface="Times New Roman" panose="02020603050405020304" pitchFamily="18" charset="0"/>
              </a:rPr>
              <a:t>механізму та принципи його побудови</a:t>
            </a:r>
          </a:p>
          <a:p>
            <a:pPr algn="ctr"/>
            <a:endParaRPr lang="uk-UA" b="1" cap="all" dirty="0">
              <a:solidFill>
                <a:schemeClr val="bg1"/>
              </a:solidFill>
              <a:latin typeface="Times New Roman" panose="02020603050405020304" pitchFamily="18" charset="0"/>
              <a:ea typeface="Times New Roman" panose="02020603050405020304" pitchFamily="18" charset="0"/>
            </a:endParaRPr>
          </a:p>
          <a:p>
            <a:pPr indent="191135" algn="just"/>
            <a:r>
              <a:rPr lang="uk-UA" dirty="0">
                <a:solidFill>
                  <a:schemeClr val="bg1"/>
                </a:solidFill>
                <a:latin typeface="Times New Roman" panose="02020603050405020304" pitchFamily="18" charset="0"/>
                <a:ea typeface="Times New Roman" panose="02020603050405020304" pitchFamily="18" charset="0"/>
              </a:rPr>
              <a:t>Цілі, пріоритети і політика підприємства реалізуються за допомогою відповідних </a:t>
            </a:r>
            <a:r>
              <a:rPr lang="uk-UA" dirty="0" err="1">
                <a:solidFill>
                  <a:schemeClr val="bg1"/>
                </a:solidFill>
                <a:latin typeface="Times New Roman" panose="02020603050405020304" pitchFamily="18" charset="0"/>
                <a:ea typeface="Times New Roman" panose="02020603050405020304" pitchFamily="18" charset="0"/>
              </a:rPr>
              <a:t>методик</a:t>
            </a:r>
            <a:r>
              <a:rPr lang="uk-UA" dirty="0">
                <a:solidFill>
                  <a:schemeClr val="bg1"/>
                </a:solidFill>
                <a:latin typeface="Times New Roman" panose="02020603050405020304" pitchFamily="18" charset="0"/>
                <a:ea typeface="Times New Roman" panose="02020603050405020304" pitchFamily="18" charset="0"/>
              </a:rPr>
              <a:t>, інструкцій, положень, нормативів, які на основі єдності принципів їх підготовки становлять реальний механізм управління економікою.</a:t>
            </a:r>
          </a:p>
          <a:p>
            <a:pPr indent="191135" algn="just"/>
            <a:r>
              <a:rPr lang="uk-UA" b="1" i="1" dirty="0">
                <a:solidFill>
                  <a:schemeClr val="bg1"/>
                </a:solidFill>
                <a:latin typeface="Times New Roman" panose="02020603050405020304" pitchFamily="18" charset="0"/>
                <a:ea typeface="Times New Roman" panose="02020603050405020304" pitchFamily="18" charset="0"/>
              </a:rPr>
              <a:t>Господарський механізм</a:t>
            </a:r>
            <a:r>
              <a:rPr lang="uk-UA" i="1" dirty="0">
                <a:solidFill>
                  <a:schemeClr val="bg1"/>
                </a:solidFill>
                <a:latin typeface="Times New Roman" panose="02020603050405020304" pitchFamily="18" charset="0"/>
                <a:ea typeface="Times New Roman" panose="02020603050405020304" pitchFamily="18" charset="0"/>
              </a:rPr>
              <a:t> </a:t>
            </a:r>
            <a:r>
              <a:rPr lang="uk-UA" dirty="0">
                <a:solidFill>
                  <a:schemeClr val="bg1"/>
                </a:solidFill>
                <a:latin typeface="Times New Roman" panose="02020603050405020304" pitchFamily="18" charset="0"/>
                <a:ea typeface="Times New Roman" panose="02020603050405020304" pitchFamily="18" charset="0"/>
              </a:rPr>
              <a:t>— це механізм, що забезпечує взаємодію підсистеми, яка управляє, та підсистеми, якою управляють. Він складається із сукупності конкретних форм і методів свідомого впливу на економіку. </a:t>
            </a:r>
          </a:p>
          <a:p>
            <a:pPr indent="191135" algn="just"/>
            <a:r>
              <a:rPr lang="uk-UA" dirty="0">
                <a:solidFill>
                  <a:schemeClr val="bg1"/>
                </a:solidFill>
                <a:latin typeface="Times New Roman" panose="02020603050405020304" pitchFamily="18" charset="0"/>
                <a:ea typeface="Times New Roman" panose="02020603050405020304" pitchFamily="18" charset="0"/>
              </a:rPr>
              <a:t>Однак господарський механізм не може бути розрізненим набором </a:t>
            </a:r>
            <a:r>
              <a:rPr lang="uk-UA" dirty="0" err="1">
                <a:solidFill>
                  <a:schemeClr val="bg1"/>
                </a:solidFill>
                <a:latin typeface="Times New Roman" panose="02020603050405020304" pitchFamily="18" charset="0"/>
                <a:ea typeface="Times New Roman" panose="02020603050405020304" pitchFamily="18" charset="0"/>
              </a:rPr>
              <a:t>методик</a:t>
            </a:r>
            <a:r>
              <a:rPr lang="uk-UA" dirty="0">
                <a:solidFill>
                  <a:schemeClr val="bg1"/>
                </a:solidFill>
                <a:latin typeface="Times New Roman" panose="02020603050405020304" pitchFamily="18" charset="0"/>
                <a:ea typeface="Times New Roman" panose="02020603050405020304" pitchFamily="18" charset="0"/>
              </a:rPr>
              <a:t> і розпоряджень, відірваним від реальних завдань виробництва, які, у свою чергу, визначаються не тільки державним законодавством, а й об’єктивними законами виробництва, у тому числі законом відповідності рівня розвитку інтелектуального та виробничого потенціалу суспільства і характеру суспільно-виробничих і політичних відносин.</a:t>
            </a:r>
            <a:endParaRPr lang="uk-UA" sz="1200" dirty="0">
              <a:solidFill>
                <a:schemeClr val="bg1"/>
              </a:solidFill>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40917097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785F786C-CDA9-4FAD-8581-FBDA6E95C502}"/>
              </a:ext>
            </a:extLst>
          </p:cNvPr>
          <p:cNvSpPr/>
          <p:nvPr/>
        </p:nvSpPr>
        <p:spPr>
          <a:xfrm>
            <a:off x="2460594" y="1859340"/>
            <a:ext cx="7270812" cy="2862322"/>
          </a:xfrm>
          <a:prstGeom prst="rect">
            <a:avLst/>
          </a:prstGeom>
        </p:spPr>
        <p:txBody>
          <a:bodyPr wrap="square">
            <a:spAutoFit/>
          </a:bodyPr>
          <a:lstStyle/>
          <a:p>
            <a:r>
              <a:rPr lang="uk-UA" b="1" i="1" dirty="0">
                <a:solidFill>
                  <a:schemeClr val="bg1"/>
                </a:solidFill>
                <a:latin typeface="Times New Roman" panose="02020603050405020304" pitchFamily="18" charset="0"/>
                <a:ea typeface="Times New Roman" panose="02020603050405020304" pitchFamily="18" charset="0"/>
              </a:rPr>
              <a:t>Відносна економічна самостійність</a:t>
            </a:r>
            <a:r>
              <a:rPr lang="uk-UA" dirty="0">
                <a:solidFill>
                  <a:schemeClr val="bg1"/>
                </a:solidFill>
                <a:latin typeface="Times New Roman" panose="02020603050405020304" pitchFamily="18" charset="0"/>
                <a:ea typeface="Times New Roman" panose="02020603050405020304" pitchFamily="18" charset="0"/>
              </a:rPr>
              <a:t> виробничих підрозділів може бути забезпечена скороченням кількості планових показників і використанням у виробничих підрозділах деяких елементів ринкової економіки. На підприємстві вводиться механізм формування внутрішніх планово-розрахункових цін на продукцію, роботи і послуги для здійснення взаєморозрахунків між підрозділами підприємства. Економічна самостійність покликана посилити на рівні підрозділів реалізацію таких принципів, як порівняння витрат з результатами діяльності, економічна заінтересованість та матеріальна відповідальність</a:t>
            </a:r>
            <a:endParaRPr lang="uk-UA" dirty="0">
              <a:solidFill>
                <a:schemeClr val="bg1"/>
              </a:solidFill>
            </a:endParaRPr>
          </a:p>
        </p:txBody>
      </p:sp>
    </p:spTree>
    <p:extLst>
      <p:ext uri="{BB962C8B-B14F-4D97-AF65-F5344CB8AC3E}">
        <p14:creationId xmlns:p14="http://schemas.microsoft.com/office/powerpoint/2010/main" val="222415681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BE56D0CC-4647-467C-9B5D-624BA43642A7}"/>
              </a:ext>
            </a:extLst>
          </p:cNvPr>
          <p:cNvSpPr/>
          <p:nvPr/>
        </p:nvSpPr>
        <p:spPr>
          <a:xfrm>
            <a:off x="2405849" y="2551837"/>
            <a:ext cx="7457242" cy="1477328"/>
          </a:xfrm>
          <a:prstGeom prst="rect">
            <a:avLst/>
          </a:prstGeom>
        </p:spPr>
        <p:txBody>
          <a:bodyPr wrap="square">
            <a:spAutoFit/>
          </a:bodyPr>
          <a:lstStyle/>
          <a:p>
            <a:r>
              <a:rPr lang="uk-UA" b="1" i="1" dirty="0">
                <a:solidFill>
                  <a:schemeClr val="bg1"/>
                </a:solidFill>
                <a:latin typeface="Times New Roman" panose="02020603050405020304" pitchFamily="18" charset="0"/>
                <a:ea typeface="Times New Roman" panose="02020603050405020304" pitchFamily="18" charset="0"/>
              </a:rPr>
              <a:t>Прогресивна нормативна база</a:t>
            </a:r>
            <a:r>
              <a:rPr lang="uk-UA" dirty="0">
                <a:solidFill>
                  <a:schemeClr val="bg1"/>
                </a:solidFill>
                <a:latin typeface="Times New Roman" panose="02020603050405020304" pitchFamily="18" charset="0"/>
                <a:ea typeface="Times New Roman" panose="02020603050405020304" pitchFamily="18" charset="0"/>
              </a:rPr>
              <a:t> є основою планування, регулювання і контролю діяльності структурних підрозділів, порівняння виробничих витрат з досягнутими результатами, розмежування відповідальності за результати діяльності між підрозділами та об’єктивної оцінки і стимулювання діяльності персоналу</a:t>
            </a:r>
            <a:endParaRPr lang="uk-UA" dirty="0">
              <a:solidFill>
                <a:schemeClr val="bg1"/>
              </a:solidFill>
            </a:endParaRPr>
          </a:p>
        </p:txBody>
      </p:sp>
    </p:spTree>
    <p:extLst>
      <p:ext uri="{BB962C8B-B14F-4D97-AF65-F5344CB8AC3E}">
        <p14:creationId xmlns:p14="http://schemas.microsoft.com/office/powerpoint/2010/main" val="376178916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9F82760F-1011-47FB-AFEB-724DF4A14240}"/>
              </a:ext>
            </a:extLst>
          </p:cNvPr>
          <p:cNvSpPr/>
          <p:nvPr/>
        </p:nvSpPr>
        <p:spPr>
          <a:xfrm>
            <a:off x="3048000" y="2551837"/>
            <a:ext cx="6096000" cy="1754326"/>
          </a:xfrm>
          <a:prstGeom prst="rect">
            <a:avLst/>
          </a:prstGeom>
        </p:spPr>
        <p:txBody>
          <a:bodyPr>
            <a:spAutoFit/>
          </a:bodyPr>
          <a:lstStyle/>
          <a:p>
            <a:r>
              <a:rPr lang="uk-UA" b="1" i="1" dirty="0">
                <a:solidFill>
                  <a:schemeClr val="bg1"/>
                </a:solidFill>
                <a:latin typeface="Times New Roman" panose="02020603050405020304" pitchFamily="18" charset="0"/>
                <a:ea typeface="Times New Roman" panose="02020603050405020304" pitchFamily="18" charset="0"/>
              </a:rPr>
              <a:t>Система обліку руху матеріальних цінностей, витрат і продукції</a:t>
            </a:r>
            <a:r>
              <a:rPr lang="uk-UA" dirty="0">
                <a:solidFill>
                  <a:schemeClr val="bg1"/>
                </a:solidFill>
                <a:latin typeface="Times New Roman" panose="02020603050405020304" pitchFamily="18" charset="0"/>
                <a:ea typeface="Times New Roman" panose="02020603050405020304" pitchFamily="18" charset="0"/>
              </a:rPr>
              <a:t> дає змогу одержувати інформацію про стан і результати роботи підприємства і його підрозділів; відбиває надходження, внутрішньовиробниче переміщення, використання і реалізацію матеріальних ресурсів та дає можливість визначити оптимальність їх використання</a:t>
            </a:r>
            <a:endParaRPr lang="uk-UA" dirty="0">
              <a:solidFill>
                <a:schemeClr val="bg1"/>
              </a:solidFill>
            </a:endParaRPr>
          </a:p>
        </p:txBody>
      </p:sp>
    </p:spTree>
    <p:extLst>
      <p:ext uri="{BB962C8B-B14F-4D97-AF65-F5344CB8AC3E}">
        <p14:creationId xmlns:p14="http://schemas.microsoft.com/office/powerpoint/2010/main" val="2053616663"/>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9CCA633C-4699-4617-9F22-2BCCA26EF070}"/>
              </a:ext>
            </a:extLst>
          </p:cNvPr>
          <p:cNvSpPr/>
          <p:nvPr/>
        </p:nvSpPr>
        <p:spPr>
          <a:xfrm>
            <a:off x="3048000" y="1997839"/>
            <a:ext cx="6096000" cy="2862322"/>
          </a:xfrm>
          <a:prstGeom prst="rect">
            <a:avLst/>
          </a:prstGeom>
        </p:spPr>
        <p:txBody>
          <a:bodyPr>
            <a:spAutoFit/>
          </a:bodyPr>
          <a:lstStyle/>
          <a:p>
            <a:r>
              <a:rPr lang="uk-UA" b="1" i="1" spc="-10" dirty="0">
                <a:solidFill>
                  <a:schemeClr val="bg1"/>
                </a:solidFill>
                <a:latin typeface="Times New Roman" panose="02020603050405020304" pitchFamily="18" charset="0"/>
                <a:ea typeface="Times New Roman" panose="02020603050405020304" pitchFamily="18" charset="0"/>
              </a:rPr>
              <a:t>Раціональна система оцінки і матеріального стимулюван</a:t>
            </a:r>
            <a:r>
              <a:rPr lang="uk-UA" b="1" i="1" dirty="0">
                <a:solidFill>
                  <a:schemeClr val="bg1"/>
                </a:solidFill>
                <a:latin typeface="Times New Roman" panose="02020603050405020304" pitchFamily="18" charset="0"/>
                <a:ea typeface="Times New Roman" panose="02020603050405020304" pitchFamily="18" charset="0"/>
              </a:rPr>
              <a:t>ня діяльності</a:t>
            </a:r>
            <a:r>
              <a:rPr lang="uk-UA" dirty="0">
                <a:solidFill>
                  <a:schemeClr val="bg1"/>
                </a:solidFill>
                <a:latin typeface="Times New Roman" panose="02020603050405020304" pitchFamily="18" charset="0"/>
                <a:ea typeface="Times New Roman" panose="02020603050405020304" pitchFamily="18" charset="0"/>
              </a:rPr>
              <a:t> на внутрішньозаводському рівні ґрунтується на прин­ципах повної або часткової самоокупності і часткового самофінансування структурних підрозділів підприємства та на економічній заінтересованості трудових колективів у максимальному підвищенні кінцевих результатів роботи як свого підрозділу, так і підприємства в цілому. Вона дає змогу ефективно використовувати трудовий потенціал підприємства та підвищувати його конкурентоспроможність на ринку</a:t>
            </a:r>
            <a:endParaRPr lang="uk-UA" dirty="0">
              <a:solidFill>
                <a:schemeClr val="bg1"/>
              </a:solidFill>
            </a:endParaRPr>
          </a:p>
        </p:txBody>
      </p:sp>
    </p:spTree>
    <p:extLst>
      <p:ext uri="{BB962C8B-B14F-4D97-AF65-F5344CB8AC3E}">
        <p14:creationId xmlns:p14="http://schemas.microsoft.com/office/powerpoint/2010/main" val="3221848284"/>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B9AA6EE7-9B3F-47C5-B4D0-2364661E5B85}"/>
              </a:ext>
            </a:extLst>
          </p:cNvPr>
          <p:cNvSpPr/>
          <p:nvPr/>
        </p:nvSpPr>
        <p:spPr>
          <a:xfrm>
            <a:off x="2586361" y="2233993"/>
            <a:ext cx="7223464" cy="1754326"/>
          </a:xfrm>
          <a:prstGeom prst="rect">
            <a:avLst/>
          </a:prstGeom>
        </p:spPr>
        <p:txBody>
          <a:bodyPr wrap="square">
            <a:spAutoFit/>
          </a:bodyPr>
          <a:lstStyle/>
          <a:p>
            <a:r>
              <a:rPr lang="uk-UA" b="1" i="1" spc="10" dirty="0">
                <a:solidFill>
                  <a:schemeClr val="bg1"/>
                </a:solidFill>
                <a:latin typeface="Times New Roman" panose="02020603050405020304" pitchFamily="18" charset="0"/>
                <a:ea typeface="Times New Roman" panose="02020603050405020304" pitchFamily="18" charset="0"/>
              </a:rPr>
              <a:t>Економічна відповідальність за кінцеві результати праці </a:t>
            </a:r>
            <a:r>
              <a:rPr lang="uk-UA" spc="10" dirty="0">
                <a:solidFill>
                  <a:schemeClr val="bg1"/>
                </a:solidFill>
                <a:latin typeface="Times New Roman" panose="02020603050405020304" pitchFamily="18" charset="0"/>
                <a:ea typeface="Times New Roman" panose="02020603050405020304" pitchFamily="18" charset="0"/>
              </a:rPr>
              <a:t>зводиться до безумовного виконання планових завдань і договірних зобов’язань, що сприяє досягненню оптимального співвідношення між отриманими результатами і витраченими ресурсами. Дотримання принципу економічної відповідальності є запорукою економічної ефективності взаємодії підрозділів підприємства</a:t>
            </a:r>
            <a:endParaRPr lang="uk-UA" dirty="0">
              <a:solidFill>
                <a:schemeClr val="bg1"/>
              </a:solidFill>
            </a:endParaRPr>
          </a:p>
        </p:txBody>
      </p:sp>
    </p:spTree>
    <p:extLst>
      <p:ext uri="{BB962C8B-B14F-4D97-AF65-F5344CB8AC3E}">
        <p14:creationId xmlns:p14="http://schemas.microsoft.com/office/powerpoint/2010/main" val="455934211"/>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1E0A734B-3F7A-452A-93ED-9FFE9244C346}"/>
              </a:ext>
            </a:extLst>
          </p:cNvPr>
          <p:cNvSpPr/>
          <p:nvPr/>
        </p:nvSpPr>
        <p:spPr>
          <a:xfrm>
            <a:off x="2715087" y="2029807"/>
            <a:ext cx="6761825" cy="2308324"/>
          </a:xfrm>
          <a:prstGeom prst="rect">
            <a:avLst/>
          </a:prstGeom>
        </p:spPr>
        <p:txBody>
          <a:bodyPr wrap="square">
            <a:spAutoFit/>
          </a:bodyPr>
          <a:lstStyle/>
          <a:p>
            <a:r>
              <a:rPr lang="uk-UA" spc="-10" dirty="0">
                <a:solidFill>
                  <a:schemeClr val="bg1"/>
                </a:solidFill>
                <a:latin typeface="Times New Roman" panose="02020603050405020304" pitchFamily="18" charset="0"/>
                <a:ea typeface="Times New Roman" panose="02020603050405020304" pitchFamily="18" charset="0"/>
              </a:rPr>
              <a:t>Однією з основних передумов функціонування внутрішнього економічного механізму поряд з наданням підрозділам відносної самостійності має бути </a:t>
            </a:r>
            <a:r>
              <a:rPr lang="uk-UA" b="1" i="1" spc="-10" dirty="0">
                <a:solidFill>
                  <a:schemeClr val="bg1"/>
                </a:solidFill>
                <a:latin typeface="Times New Roman" panose="02020603050405020304" pitchFamily="18" charset="0"/>
                <a:ea typeface="Times New Roman" panose="02020603050405020304" pitchFamily="18" charset="0"/>
              </a:rPr>
              <a:t>створення внутрішньозаводської інфраструктури</a:t>
            </a:r>
            <a:r>
              <a:rPr lang="uk-UA" spc="-10" dirty="0">
                <a:solidFill>
                  <a:schemeClr val="bg1"/>
                </a:solidFill>
                <a:latin typeface="Times New Roman" panose="02020603050405020304" pitchFamily="18" charset="0"/>
                <a:ea typeface="Times New Roman" panose="02020603050405020304" pitchFamily="18" charset="0"/>
              </a:rPr>
              <a:t> шляхом формування різних суб’єктів економічних відносин усередині підприємства. До цих суб’єктів належать, наприклад, такі укрупнені структурні підрозділи, створені на базі основного, допоміжного та обслуговуючого виробництва:</a:t>
            </a:r>
            <a:endParaRPr lang="uk-UA" dirty="0">
              <a:solidFill>
                <a:schemeClr val="bg1"/>
              </a:solidFill>
            </a:endParaRPr>
          </a:p>
        </p:txBody>
      </p:sp>
    </p:spTree>
    <p:extLst>
      <p:ext uri="{BB962C8B-B14F-4D97-AF65-F5344CB8AC3E}">
        <p14:creationId xmlns:p14="http://schemas.microsoft.com/office/powerpoint/2010/main" val="3938348134"/>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C1C0C527-3D9E-40CE-B472-6A71665E789A}"/>
              </a:ext>
            </a:extLst>
          </p:cNvPr>
          <p:cNvSpPr/>
          <p:nvPr/>
        </p:nvSpPr>
        <p:spPr>
          <a:xfrm>
            <a:off x="1689717" y="1443841"/>
            <a:ext cx="8093476" cy="3970318"/>
          </a:xfrm>
          <a:prstGeom prst="rect">
            <a:avLst/>
          </a:prstGeom>
        </p:spPr>
        <p:txBody>
          <a:bodyPr wrap="square">
            <a:spAutoFit/>
          </a:bodyPr>
          <a:lstStyle/>
          <a:p>
            <a:pPr marL="342900" lvl="0" indent="-342900" algn="just">
              <a:buClr>
                <a:srgbClr val="808080"/>
              </a:buClr>
              <a:buFont typeface="Symbol" panose="05050102010706020507" pitchFamily="18" charset="2"/>
              <a:buChar char=""/>
            </a:pPr>
            <a:r>
              <a:rPr lang="uk-UA" dirty="0">
                <a:solidFill>
                  <a:schemeClr val="bg1"/>
                </a:solidFill>
                <a:latin typeface="Times New Roman" panose="02020603050405020304" pitchFamily="18" charset="0"/>
                <a:ea typeface="Times New Roman" panose="02020603050405020304" pitchFamily="18" charset="0"/>
              </a:rPr>
              <a:t>управління ремонтним обслуговуванням підприємства на чолі з головним механіком, до якого входять відповідні служби, ремонтно-механічні цехи, цехові ремонтні дільниці, склади запасних частин та ін. До функцій цього управління поряд з традиційними функціями відділу головного механіка входять планування та облік руху основних виробничих фондів, їх оцінка та переоцінка, вирішення проблем технічного розвитку, деякі функції бухгалтерії з обліку та інвентаризації. Все це дає змогу проводити єдину амортизаційну і технічну політику збалансованого розвитку парку технологічного обладнання, його ефективної експлуатації;</a:t>
            </a:r>
            <a:endParaRPr lang="uk-UA" sz="1200" dirty="0">
              <a:solidFill>
                <a:schemeClr val="bg1"/>
              </a:solidFill>
              <a:latin typeface="Times New Roman" panose="02020603050405020304" pitchFamily="18" charset="0"/>
              <a:ea typeface="Times New Roman" panose="02020603050405020304" pitchFamily="18" charset="0"/>
            </a:endParaRPr>
          </a:p>
          <a:p>
            <a:pPr marL="342900" lvl="0" indent="-342900" algn="just">
              <a:buClr>
                <a:srgbClr val="808080"/>
              </a:buClr>
              <a:buFont typeface="Symbol" panose="05050102010706020507" pitchFamily="18" charset="2"/>
              <a:buChar char=""/>
            </a:pPr>
            <a:r>
              <a:rPr lang="uk-UA" dirty="0">
                <a:solidFill>
                  <a:schemeClr val="bg1"/>
                </a:solidFill>
                <a:latin typeface="Times New Roman" panose="02020603050405020304" pitchFamily="18" charset="0"/>
                <a:ea typeface="Times New Roman" panose="02020603050405020304" pitchFamily="18" charset="0"/>
              </a:rPr>
              <a:t>управління технічним розвитком, яке очолює технічний директор;</a:t>
            </a:r>
            <a:endParaRPr lang="uk-UA" sz="1200" dirty="0">
              <a:solidFill>
                <a:schemeClr val="bg1"/>
              </a:solidFill>
              <a:latin typeface="Times New Roman" panose="02020603050405020304" pitchFamily="18" charset="0"/>
              <a:ea typeface="Times New Roman" panose="02020603050405020304" pitchFamily="18" charset="0"/>
            </a:endParaRPr>
          </a:p>
          <a:p>
            <a:pPr marL="342900" lvl="0" indent="-342900" algn="just">
              <a:buClr>
                <a:srgbClr val="808080"/>
              </a:buClr>
              <a:buFont typeface="Symbol" panose="05050102010706020507" pitchFamily="18" charset="2"/>
              <a:buChar char=""/>
            </a:pPr>
            <a:r>
              <a:rPr lang="uk-UA" dirty="0">
                <a:solidFill>
                  <a:schemeClr val="bg1"/>
                </a:solidFill>
                <a:latin typeface="Times New Roman" panose="02020603050405020304" pitchFamily="18" charset="0"/>
                <a:ea typeface="Times New Roman" panose="02020603050405020304" pitchFamily="18" charset="0"/>
              </a:rPr>
              <a:t>управління матеріально-технічним постачанням та збутом на чолі з комерційним директором;</a:t>
            </a:r>
            <a:endParaRPr lang="uk-UA" sz="1200" dirty="0">
              <a:solidFill>
                <a:schemeClr val="bg1"/>
              </a:solidFill>
              <a:latin typeface="Times New Roman" panose="02020603050405020304" pitchFamily="18" charset="0"/>
              <a:ea typeface="Times New Roman" panose="02020603050405020304" pitchFamily="18" charset="0"/>
            </a:endParaRPr>
          </a:p>
          <a:p>
            <a:pPr marL="342900" lvl="0" indent="-342900" algn="just">
              <a:buClr>
                <a:srgbClr val="808080"/>
              </a:buClr>
              <a:buFont typeface="Symbol" panose="05050102010706020507" pitchFamily="18" charset="2"/>
              <a:buChar char=""/>
            </a:pPr>
            <a:r>
              <a:rPr lang="uk-UA" spc="-20" dirty="0">
                <a:solidFill>
                  <a:schemeClr val="bg1"/>
                </a:solidFill>
                <a:latin typeface="Times New Roman" panose="02020603050405020304" pitchFamily="18" charset="0"/>
                <a:ea typeface="Times New Roman" panose="02020603050405020304" pitchFamily="18" charset="0"/>
              </a:rPr>
              <a:t>управління виробництвом, яке очолює виробничий директор;</a:t>
            </a:r>
          </a:p>
          <a:p>
            <a:pPr marL="342900" lvl="0" indent="-342900" algn="just">
              <a:buClr>
                <a:srgbClr val="808080"/>
              </a:buClr>
              <a:buFont typeface="Symbol" panose="05050102010706020507" pitchFamily="18" charset="2"/>
              <a:buChar char=""/>
            </a:pPr>
            <a:r>
              <a:rPr lang="uk-UA" dirty="0">
                <a:solidFill>
                  <a:schemeClr val="bg1"/>
                </a:solidFill>
                <a:latin typeface="Times New Roman" panose="02020603050405020304" pitchFamily="18" charset="0"/>
                <a:ea typeface="Times New Roman" panose="02020603050405020304" pitchFamily="18" charset="0"/>
              </a:rPr>
              <a:t>соціальне і кадрове управління</a:t>
            </a:r>
            <a:endParaRPr lang="uk-UA" dirty="0">
              <a:solidFill>
                <a:schemeClr val="bg1"/>
              </a:solidFill>
            </a:endParaRPr>
          </a:p>
        </p:txBody>
      </p:sp>
    </p:spTree>
    <p:extLst>
      <p:ext uri="{BB962C8B-B14F-4D97-AF65-F5344CB8AC3E}">
        <p14:creationId xmlns:p14="http://schemas.microsoft.com/office/powerpoint/2010/main" val="273455292"/>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36AE4EF3-7244-464E-B9F7-5C5401310D1E}"/>
              </a:ext>
            </a:extLst>
          </p:cNvPr>
          <p:cNvSpPr/>
          <p:nvPr/>
        </p:nvSpPr>
        <p:spPr>
          <a:xfrm>
            <a:off x="2089211" y="1794721"/>
            <a:ext cx="6717437" cy="3139321"/>
          </a:xfrm>
          <a:prstGeom prst="rect">
            <a:avLst/>
          </a:prstGeom>
        </p:spPr>
        <p:txBody>
          <a:bodyPr wrap="square">
            <a:spAutoFit/>
          </a:bodyPr>
          <a:lstStyle/>
          <a:p>
            <a:pPr algn="ctr"/>
            <a:r>
              <a:rPr lang="uk-UA" b="1" cap="all" dirty="0">
                <a:solidFill>
                  <a:schemeClr val="bg1"/>
                </a:solidFill>
                <a:latin typeface="Times New Roman" panose="02020603050405020304" pitchFamily="18" charset="0"/>
                <a:ea typeface="Times New Roman" panose="02020603050405020304" pitchFamily="18" charset="0"/>
              </a:rPr>
              <a:t>3. форми функціонування внутрішнього </a:t>
            </a:r>
            <a:br>
              <a:rPr lang="uk-UA" b="1" cap="all" dirty="0">
                <a:solidFill>
                  <a:schemeClr val="bg1"/>
                </a:solidFill>
                <a:latin typeface="Times New Roman" panose="02020603050405020304" pitchFamily="18" charset="0"/>
                <a:ea typeface="Times New Roman" panose="02020603050405020304" pitchFamily="18" charset="0"/>
              </a:rPr>
            </a:br>
            <a:r>
              <a:rPr lang="uk-UA" b="1" cap="all" dirty="0">
                <a:solidFill>
                  <a:schemeClr val="bg1"/>
                </a:solidFill>
                <a:latin typeface="Times New Roman" panose="02020603050405020304" pitchFamily="18" charset="0"/>
                <a:ea typeface="Times New Roman" panose="02020603050405020304" pitchFamily="18" charset="0"/>
              </a:rPr>
              <a:t>економічного механізму</a:t>
            </a:r>
          </a:p>
          <a:p>
            <a:pPr indent="191135" algn="just"/>
            <a:r>
              <a:rPr lang="uk-UA" cap="all" dirty="0">
                <a:solidFill>
                  <a:schemeClr val="bg1"/>
                </a:solidFill>
                <a:latin typeface="Times New Roman" panose="02020603050405020304" pitchFamily="18" charset="0"/>
                <a:ea typeface="Times New Roman" panose="02020603050405020304" pitchFamily="18" charset="0"/>
              </a:rPr>
              <a:t>в</a:t>
            </a:r>
            <a:r>
              <a:rPr lang="uk-UA" dirty="0">
                <a:solidFill>
                  <a:schemeClr val="bg1"/>
                </a:solidFill>
                <a:latin typeface="Times New Roman" panose="02020603050405020304" pitchFamily="18" charset="0"/>
                <a:ea typeface="Times New Roman" panose="02020603050405020304" pitchFamily="18" charset="0"/>
              </a:rPr>
              <a:t>нутрішній економічний механізм може мати різні форми функціонування. Вони різняться ступенем свободи поведінки підрозділів, формами їх </a:t>
            </a:r>
            <a:r>
              <a:rPr lang="uk-UA" dirty="0" err="1">
                <a:solidFill>
                  <a:schemeClr val="bg1"/>
                </a:solidFill>
                <a:latin typeface="Times New Roman" panose="02020603050405020304" pitchFamily="18" charset="0"/>
                <a:ea typeface="Times New Roman" panose="02020603050405020304" pitchFamily="18" charset="0"/>
              </a:rPr>
              <a:t>зв’язків</a:t>
            </a:r>
            <a:r>
              <a:rPr lang="uk-UA" dirty="0">
                <a:solidFill>
                  <a:schemeClr val="bg1"/>
                </a:solidFill>
                <a:latin typeface="Times New Roman" panose="02020603050405020304" pitchFamily="18" charset="0"/>
                <a:ea typeface="Times New Roman" panose="02020603050405020304" pitchFamily="18" charset="0"/>
              </a:rPr>
              <a:t> і показниками ефективності діяльності. При дещо спрощеному підході можна виділити такі економічні форми функціонування підрозділів:</a:t>
            </a:r>
          </a:p>
          <a:p>
            <a:pPr indent="191135" algn="just"/>
            <a:r>
              <a:rPr lang="uk-UA" dirty="0">
                <a:solidFill>
                  <a:schemeClr val="bg1"/>
                </a:solidFill>
                <a:latin typeface="Times New Roman" panose="02020603050405020304" pitchFamily="18" charset="0"/>
                <a:ea typeface="Times New Roman" panose="02020603050405020304" pitchFamily="18" charset="0"/>
              </a:rPr>
              <a:t>1) підрозділи — центри витрат;</a:t>
            </a:r>
          </a:p>
          <a:p>
            <a:pPr indent="191135" algn="just"/>
            <a:r>
              <a:rPr lang="uk-UA" dirty="0">
                <a:solidFill>
                  <a:schemeClr val="bg1"/>
                </a:solidFill>
                <a:latin typeface="Times New Roman" panose="02020603050405020304" pitchFamily="18" charset="0"/>
                <a:ea typeface="Times New Roman" panose="02020603050405020304" pitchFamily="18" charset="0"/>
              </a:rPr>
              <a:t>2) підрозділи — центри прибутку, серед яких виокремлюють:</a:t>
            </a:r>
          </a:p>
          <a:p>
            <a:pPr marL="342900" lvl="0" indent="-342900" algn="just">
              <a:buClr>
                <a:srgbClr val="808080"/>
              </a:buClr>
              <a:buSzPts val="1150"/>
              <a:buFont typeface="Symbol" panose="05050102010706020507" pitchFamily="18" charset="2"/>
              <a:buChar char=""/>
              <a:tabLst>
                <a:tab pos="270510" algn="l"/>
              </a:tabLst>
            </a:pPr>
            <a:r>
              <a:rPr lang="uk-UA" spc="-10" dirty="0">
                <a:solidFill>
                  <a:schemeClr val="bg1"/>
                </a:solidFill>
                <a:latin typeface="Times New Roman" panose="02020603050405020304" pitchFamily="18" charset="0"/>
                <a:ea typeface="Times New Roman" panose="02020603050405020304" pitchFamily="18" charset="0"/>
              </a:rPr>
              <a:t>підрозділи, що формують розрахунковий умовний прибуток;</a:t>
            </a:r>
            <a:endParaRPr lang="uk-UA" dirty="0">
              <a:solidFill>
                <a:schemeClr val="bg1"/>
              </a:solidFill>
              <a:latin typeface="Times New Roman" panose="02020603050405020304" pitchFamily="18" charset="0"/>
              <a:ea typeface="Times New Roman" panose="02020603050405020304" pitchFamily="18" charset="0"/>
            </a:endParaRPr>
          </a:p>
          <a:p>
            <a:pPr marL="342900" lvl="0" indent="-342900" algn="just">
              <a:buClr>
                <a:srgbClr val="808080"/>
              </a:buClr>
              <a:buSzPts val="1150"/>
              <a:buFont typeface="Symbol" panose="05050102010706020507" pitchFamily="18" charset="2"/>
              <a:buChar char=""/>
              <a:tabLst>
                <a:tab pos="270510" algn="l"/>
              </a:tabLst>
            </a:pPr>
            <a:r>
              <a:rPr lang="uk-UA" dirty="0">
                <a:solidFill>
                  <a:schemeClr val="bg1"/>
                </a:solidFill>
                <a:latin typeface="Times New Roman" panose="02020603050405020304" pitchFamily="18" charset="0"/>
                <a:ea typeface="Times New Roman" panose="02020603050405020304" pitchFamily="18" charset="0"/>
              </a:rPr>
              <a:t>підрозділи — центри реального прибутку.</a:t>
            </a:r>
            <a:endParaRPr lang="uk-UA" dirty="0">
              <a:solidFill>
                <a:schemeClr val="bg1"/>
              </a:solidFill>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706205935"/>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23CE9A16-0ECE-4D98-A45F-B8E56DAF5CD9}"/>
              </a:ext>
            </a:extLst>
          </p:cNvPr>
          <p:cNvSpPr/>
          <p:nvPr/>
        </p:nvSpPr>
        <p:spPr>
          <a:xfrm>
            <a:off x="2808302" y="2289051"/>
            <a:ext cx="6726315" cy="1754326"/>
          </a:xfrm>
          <a:prstGeom prst="rect">
            <a:avLst/>
          </a:prstGeom>
        </p:spPr>
        <p:txBody>
          <a:bodyPr wrap="square">
            <a:spAutoFit/>
          </a:bodyPr>
          <a:lstStyle/>
          <a:p>
            <a:r>
              <a:rPr lang="uk-UA" dirty="0">
                <a:solidFill>
                  <a:schemeClr val="bg1"/>
                </a:solidFill>
                <a:latin typeface="Times New Roman" panose="02020603050405020304" pitchFamily="18" charset="0"/>
                <a:ea typeface="Times New Roman" panose="02020603050405020304" pitchFamily="18" charset="0"/>
              </a:rPr>
              <a:t>Підрозділи, що є </a:t>
            </a:r>
            <a:r>
              <a:rPr lang="uk-UA" b="1" i="1" dirty="0">
                <a:solidFill>
                  <a:schemeClr val="bg1"/>
                </a:solidFill>
                <a:latin typeface="Times New Roman" panose="02020603050405020304" pitchFamily="18" charset="0"/>
                <a:ea typeface="Times New Roman" panose="02020603050405020304" pitchFamily="18" charset="0"/>
              </a:rPr>
              <a:t>центрами витрат</a:t>
            </a:r>
            <a:r>
              <a:rPr lang="uk-UA" dirty="0">
                <a:solidFill>
                  <a:schemeClr val="bg1"/>
                </a:solidFill>
                <a:latin typeface="Times New Roman" panose="02020603050405020304" pitchFamily="18" charset="0"/>
                <a:ea typeface="Times New Roman" panose="02020603050405020304" pitchFamily="18" charset="0"/>
              </a:rPr>
              <a:t>, виготовляють, як правило, продукцію </a:t>
            </a:r>
            <a:r>
              <a:rPr lang="uk-UA" dirty="0" err="1">
                <a:solidFill>
                  <a:schemeClr val="bg1"/>
                </a:solidFill>
                <a:latin typeface="Times New Roman" panose="02020603050405020304" pitchFamily="18" charset="0"/>
                <a:ea typeface="Times New Roman" panose="02020603050405020304" pitchFamily="18" charset="0"/>
              </a:rPr>
              <a:t>внутрішньокоопераційного</a:t>
            </a:r>
            <a:r>
              <a:rPr lang="uk-UA" dirty="0">
                <a:solidFill>
                  <a:schemeClr val="bg1"/>
                </a:solidFill>
                <a:latin typeface="Times New Roman" panose="02020603050405020304" pitchFamily="18" charset="0"/>
                <a:ea typeface="Times New Roman" panose="02020603050405020304" pitchFamily="18" charset="0"/>
              </a:rPr>
              <a:t> призначення. Їх діяльність досить жорстко регламентується, а ефективність оцінюється за показниками витрат. Це передусім підрозділи (цехи, дільниці та ін.) технологічної спеціалізації, яким притаманні зв’язки в межах технологічної послідовності обробки.</a:t>
            </a:r>
            <a:endParaRPr lang="uk-UA" dirty="0">
              <a:solidFill>
                <a:schemeClr val="bg1"/>
              </a:solidFill>
            </a:endParaRPr>
          </a:p>
        </p:txBody>
      </p:sp>
    </p:spTree>
    <p:extLst>
      <p:ext uri="{BB962C8B-B14F-4D97-AF65-F5344CB8AC3E}">
        <p14:creationId xmlns:p14="http://schemas.microsoft.com/office/powerpoint/2010/main" val="2261609702"/>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279D6CEB-9862-430E-93D9-5D934104EE6D}"/>
              </a:ext>
            </a:extLst>
          </p:cNvPr>
          <p:cNvSpPr/>
          <p:nvPr/>
        </p:nvSpPr>
        <p:spPr>
          <a:xfrm>
            <a:off x="2648504" y="2248205"/>
            <a:ext cx="6770703" cy="2031325"/>
          </a:xfrm>
          <a:prstGeom prst="rect">
            <a:avLst/>
          </a:prstGeom>
        </p:spPr>
        <p:txBody>
          <a:bodyPr wrap="square">
            <a:spAutoFit/>
          </a:bodyPr>
          <a:lstStyle/>
          <a:p>
            <a:r>
              <a:rPr lang="uk-UA" dirty="0">
                <a:solidFill>
                  <a:schemeClr val="bg1"/>
                </a:solidFill>
                <a:latin typeface="Times New Roman" panose="02020603050405020304" pitchFamily="18" charset="0"/>
                <a:ea typeface="Times New Roman" panose="02020603050405020304" pitchFamily="18" charset="0"/>
              </a:rPr>
              <a:t>Підрозділи, що є </a:t>
            </a:r>
            <a:r>
              <a:rPr lang="uk-UA" b="1" i="1" dirty="0">
                <a:solidFill>
                  <a:schemeClr val="bg1"/>
                </a:solidFill>
                <a:latin typeface="Times New Roman" panose="02020603050405020304" pitchFamily="18" charset="0"/>
                <a:ea typeface="Times New Roman" panose="02020603050405020304" pitchFamily="18" charset="0"/>
              </a:rPr>
              <a:t>центрами прибутку</a:t>
            </a:r>
            <a:r>
              <a:rPr lang="uk-UA" dirty="0">
                <a:solidFill>
                  <a:schemeClr val="bg1"/>
                </a:solidFill>
                <a:latin typeface="Times New Roman" panose="02020603050405020304" pitchFamily="18" charset="0"/>
                <a:ea typeface="Times New Roman" panose="02020603050405020304" pitchFamily="18" charset="0"/>
              </a:rPr>
              <a:t>, виготовляють або кінцеву продукцію, яку реалізують на ринку, або проміжну продукцію </a:t>
            </a:r>
            <a:r>
              <a:rPr lang="uk-UA" dirty="0" err="1">
                <a:solidFill>
                  <a:schemeClr val="bg1"/>
                </a:solidFill>
                <a:latin typeface="Times New Roman" panose="02020603050405020304" pitchFamily="18" charset="0"/>
                <a:ea typeface="Times New Roman" panose="02020603050405020304" pitchFamily="18" charset="0"/>
              </a:rPr>
              <a:t>внутрішньокоопераційного</a:t>
            </a:r>
            <a:r>
              <a:rPr lang="uk-UA" dirty="0">
                <a:solidFill>
                  <a:schemeClr val="bg1"/>
                </a:solidFill>
                <a:latin typeface="Times New Roman" panose="02020603050405020304" pitchFamily="18" charset="0"/>
                <a:ea typeface="Times New Roman" panose="02020603050405020304" pitchFamily="18" charset="0"/>
              </a:rPr>
              <a:t> призначення, яку  передають іншим підрозділам за внутрішніми планово-розрахунковими цінами і створюють таким чином розрахунковий умовний прибуток як частину прибутку підприємства. Як правило, це підрозділи предметної та змішаної спеціалізації</a:t>
            </a:r>
            <a:endParaRPr lang="uk-UA" dirty="0">
              <a:solidFill>
                <a:schemeClr val="bg1"/>
              </a:solidFill>
            </a:endParaRPr>
          </a:p>
        </p:txBody>
      </p:sp>
    </p:spTree>
    <p:extLst>
      <p:ext uri="{BB962C8B-B14F-4D97-AF65-F5344CB8AC3E}">
        <p14:creationId xmlns:p14="http://schemas.microsoft.com/office/powerpoint/2010/main" val="411035864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861D1C49-3213-4E2F-8DEB-5096657706CF}"/>
              </a:ext>
            </a:extLst>
          </p:cNvPr>
          <p:cNvSpPr/>
          <p:nvPr/>
        </p:nvSpPr>
        <p:spPr>
          <a:xfrm>
            <a:off x="2050741" y="1874633"/>
            <a:ext cx="7945515" cy="2585323"/>
          </a:xfrm>
          <a:prstGeom prst="rect">
            <a:avLst/>
          </a:prstGeom>
        </p:spPr>
        <p:txBody>
          <a:bodyPr wrap="square">
            <a:spAutoFit/>
          </a:bodyPr>
          <a:lstStyle/>
          <a:p>
            <a:pPr indent="191135" algn="just">
              <a:spcAft>
                <a:spcPts val="0"/>
              </a:spcAft>
            </a:pPr>
            <a:r>
              <a:rPr lang="uk-UA" spc="-20" dirty="0">
                <a:solidFill>
                  <a:schemeClr val="bg1"/>
                </a:solidFill>
                <a:latin typeface="Times New Roman" panose="02020603050405020304" pitchFamily="18" charset="0"/>
                <a:ea typeface="Times New Roman" panose="02020603050405020304" pitchFamily="18" charset="0"/>
              </a:rPr>
              <a:t>У економічній теорії відрізняють дію економічних законів від їх свідомого використання. Механізм економічних законів і господарський механізм (механізм їх використання) є поняттями різних рівнів: перший передбачає об’єктивну необхідність економічних за</a:t>
            </a:r>
            <a:r>
              <a:rPr lang="uk-UA" spc="-30" dirty="0">
                <a:solidFill>
                  <a:schemeClr val="bg1"/>
                </a:solidFill>
                <a:latin typeface="Times New Roman" panose="02020603050405020304" pitchFamily="18" charset="0"/>
                <a:ea typeface="Times New Roman" panose="02020603050405020304" pitchFamily="18" charset="0"/>
              </a:rPr>
              <a:t>конів, другий використовується в конкретній господарській практиці.</a:t>
            </a:r>
            <a:endParaRPr lang="uk-UA" dirty="0">
              <a:solidFill>
                <a:schemeClr val="bg1"/>
              </a:solidFill>
              <a:latin typeface="Times New Roman" panose="02020603050405020304" pitchFamily="18" charset="0"/>
              <a:ea typeface="Times New Roman" panose="02020603050405020304" pitchFamily="18" charset="0"/>
            </a:endParaRPr>
          </a:p>
          <a:p>
            <a:pPr indent="191135" algn="just">
              <a:spcAft>
                <a:spcPts val="0"/>
              </a:spcAft>
            </a:pPr>
            <a:r>
              <a:rPr lang="uk-UA" dirty="0">
                <a:solidFill>
                  <a:schemeClr val="bg1"/>
                </a:solidFill>
                <a:latin typeface="Times New Roman" panose="02020603050405020304" pitchFamily="18" charset="0"/>
                <a:ea typeface="Times New Roman" panose="02020603050405020304" pitchFamily="18" charset="0"/>
              </a:rPr>
              <a:t>Господарський механізм — складна суспільна система, для якої характерний досить високий ступінь невизначеності притаманних їй </a:t>
            </a:r>
            <a:r>
              <a:rPr lang="uk-UA" dirty="0" err="1">
                <a:solidFill>
                  <a:schemeClr val="bg1"/>
                </a:solidFill>
                <a:latin typeface="Times New Roman" panose="02020603050405020304" pitchFamily="18" charset="0"/>
                <a:ea typeface="Times New Roman" panose="02020603050405020304" pitchFamily="18" charset="0"/>
              </a:rPr>
              <a:t>зв’язків</a:t>
            </a:r>
            <a:r>
              <a:rPr lang="uk-UA" dirty="0">
                <a:solidFill>
                  <a:schemeClr val="bg1"/>
                </a:solidFill>
                <a:latin typeface="Times New Roman" panose="02020603050405020304" pitchFamily="18" charset="0"/>
                <a:ea typeface="Times New Roman" panose="02020603050405020304" pitchFamily="18" charset="0"/>
              </a:rPr>
              <a:t> і відносин. Це відкрита, здебільшого ймовірна, непостійна система з гнучкими і переважно нестійкими внутрішніми і зовнішніми зв’язками. </a:t>
            </a:r>
          </a:p>
        </p:txBody>
      </p:sp>
    </p:spTree>
    <p:extLst>
      <p:ext uri="{BB962C8B-B14F-4D97-AF65-F5344CB8AC3E}">
        <p14:creationId xmlns:p14="http://schemas.microsoft.com/office/powerpoint/2010/main" val="1097011092"/>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1ABA4C3E-D9D5-4A3E-905D-7BBF3637B01E}"/>
              </a:ext>
            </a:extLst>
          </p:cNvPr>
          <p:cNvSpPr/>
          <p:nvPr/>
        </p:nvSpPr>
        <p:spPr>
          <a:xfrm>
            <a:off x="2521258" y="2539415"/>
            <a:ext cx="6800295" cy="1477328"/>
          </a:xfrm>
          <a:prstGeom prst="rect">
            <a:avLst/>
          </a:prstGeom>
        </p:spPr>
        <p:txBody>
          <a:bodyPr wrap="square">
            <a:spAutoFit/>
          </a:bodyPr>
          <a:lstStyle/>
          <a:p>
            <a:r>
              <a:rPr lang="ru-RU" dirty="0" err="1">
                <a:solidFill>
                  <a:schemeClr val="bg1"/>
                </a:solidFill>
                <a:latin typeface="Times New Roman" panose="02020603050405020304" pitchFamily="18" charset="0"/>
                <a:ea typeface="Times New Roman" panose="02020603050405020304" pitchFamily="18" charset="0"/>
              </a:rPr>
              <a:t>Економічний</a:t>
            </a:r>
            <a:r>
              <a:rPr lang="ru-RU" dirty="0">
                <a:solidFill>
                  <a:schemeClr val="bg1"/>
                </a:solidFill>
                <a:latin typeface="Times New Roman" panose="02020603050405020304" pitchFamily="18" charset="0"/>
                <a:ea typeface="Times New Roman" panose="02020603050405020304" pitchFamily="18" charset="0"/>
              </a:rPr>
              <a:t> </a:t>
            </a:r>
            <a:r>
              <a:rPr lang="ru-RU" dirty="0" err="1">
                <a:solidFill>
                  <a:schemeClr val="bg1"/>
                </a:solidFill>
                <a:latin typeface="Times New Roman" panose="02020603050405020304" pitchFamily="18" charset="0"/>
                <a:ea typeface="Times New Roman" panose="02020603050405020304" pitchFamily="18" charset="0"/>
              </a:rPr>
              <a:t>механізм</a:t>
            </a:r>
            <a:r>
              <a:rPr lang="ru-RU" dirty="0">
                <a:solidFill>
                  <a:schemeClr val="bg1"/>
                </a:solidFill>
                <a:latin typeface="Times New Roman" panose="02020603050405020304" pitchFamily="18" charset="0"/>
                <a:ea typeface="Times New Roman" panose="02020603050405020304" pitchFamily="18" charset="0"/>
              </a:rPr>
              <a:t> </a:t>
            </a:r>
            <a:r>
              <a:rPr lang="ru-RU" dirty="0" err="1">
                <a:solidFill>
                  <a:schemeClr val="bg1"/>
                </a:solidFill>
                <a:latin typeface="Times New Roman" panose="02020603050405020304" pitchFamily="18" charset="0"/>
                <a:ea typeface="Times New Roman" panose="02020603050405020304" pitchFamily="18" charset="0"/>
              </a:rPr>
              <a:t>може</a:t>
            </a:r>
            <a:r>
              <a:rPr lang="ru-RU" dirty="0">
                <a:solidFill>
                  <a:schemeClr val="bg1"/>
                </a:solidFill>
                <a:latin typeface="Times New Roman" panose="02020603050405020304" pitchFamily="18" charset="0"/>
                <a:ea typeface="Times New Roman" panose="02020603050405020304" pitchFamily="18" charset="0"/>
              </a:rPr>
              <a:t> </a:t>
            </a:r>
            <a:r>
              <a:rPr lang="ru-RU" dirty="0" err="1">
                <a:solidFill>
                  <a:schemeClr val="bg1"/>
                </a:solidFill>
                <a:latin typeface="Times New Roman" panose="02020603050405020304" pitchFamily="18" charset="0"/>
                <a:ea typeface="Times New Roman" panose="02020603050405020304" pitchFamily="18" charset="0"/>
              </a:rPr>
              <a:t>мати</a:t>
            </a:r>
            <a:r>
              <a:rPr lang="ru-RU" dirty="0">
                <a:solidFill>
                  <a:schemeClr val="bg1"/>
                </a:solidFill>
                <a:latin typeface="Times New Roman" panose="02020603050405020304" pitchFamily="18" charset="0"/>
                <a:ea typeface="Times New Roman" panose="02020603050405020304" pitchFamily="18" charset="0"/>
              </a:rPr>
              <a:t> </a:t>
            </a:r>
            <a:r>
              <a:rPr lang="ru-RU" dirty="0" err="1">
                <a:solidFill>
                  <a:schemeClr val="bg1"/>
                </a:solidFill>
                <a:latin typeface="Times New Roman" panose="02020603050405020304" pitchFamily="18" charset="0"/>
                <a:ea typeface="Times New Roman" panose="02020603050405020304" pitchFamily="18" charset="0"/>
              </a:rPr>
              <a:t>різні</a:t>
            </a:r>
            <a:r>
              <a:rPr lang="ru-RU" dirty="0">
                <a:solidFill>
                  <a:schemeClr val="bg1"/>
                </a:solidFill>
                <a:latin typeface="Times New Roman" panose="02020603050405020304" pitchFamily="18" charset="0"/>
                <a:ea typeface="Times New Roman" panose="02020603050405020304" pitchFamily="18" charset="0"/>
              </a:rPr>
              <a:t> </a:t>
            </a:r>
            <a:r>
              <a:rPr lang="ru-RU" dirty="0" err="1">
                <a:solidFill>
                  <a:schemeClr val="bg1"/>
                </a:solidFill>
                <a:latin typeface="Times New Roman" panose="02020603050405020304" pitchFamily="18" charset="0"/>
                <a:ea typeface="Times New Roman" panose="02020603050405020304" pitchFamily="18" charset="0"/>
              </a:rPr>
              <a:t>режими</a:t>
            </a:r>
            <a:r>
              <a:rPr lang="ru-RU" dirty="0">
                <a:solidFill>
                  <a:schemeClr val="bg1"/>
                </a:solidFill>
                <a:latin typeface="Times New Roman" panose="02020603050405020304" pitchFamily="18" charset="0"/>
                <a:ea typeface="Times New Roman" panose="02020603050405020304" pitchFamily="18" charset="0"/>
              </a:rPr>
              <a:t> </a:t>
            </a:r>
            <a:r>
              <a:rPr lang="ru-RU" dirty="0" err="1">
                <a:solidFill>
                  <a:schemeClr val="bg1"/>
                </a:solidFill>
                <a:latin typeface="Times New Roman" panose="02020603050405020304" pitchFamily="18" charset="0"/>
                <a:ea typeface="Times New Roman" panose="02020603050405020304" pitchFamily="18" charset="0"/>
              </a:rPr>
              <a:t>функціонування</a:t>
            </a:r>
            <a:r>
              <a:rPr lang="ru-RU" dirty="0">
                <a:solidFill>
                  <a:schemeClr val="bg1"/>
                </a:solidFill>
                <a:latin typeface="Times New Roman" panose="02020603050405020304" pitchFamily="18" charset="0"/>
                <a:ea typeface="Times New Roman" panose="02020603050405020304" pitchFamily="18" charset="0"/>
              </a:rPr>
              <a:t>: </a:t>
            </a:r>
            <a:r>
              <a:rPr lang="ru-RU" dirty="0" err="1">
                <a:solidFill>
                  <a:schemeClr val="bg1"/>
                </a:solidFill>
                <a:latin typeface="Times New Roman" panose="02020603050405020304" pitchFamily="18" charset="0"/>
                <a:ea typeface="Times New Roman" panose="02020603050405020304" pitchFamily="18" charset="0"/>
              </a:rPr>
              <a:t>від</a:t>
            </a:r>
            <a:r>
              <a:rPr lang="ru-RU" dirty="0">
                <a:solidFill>
                  <a:schemeClr val="bg1"/>
                </a:solidFill>
                <a:latin typeface="Times New Roman" panose="02020603050405020304" pitchFamily="18" charset="0"/>
                <a:ea typeface="Times New Roman" panose="02020603050405020304" pitchFamily="18" charset="0"/>
              </a:rPr>
              <a:t> </a:t>
            </a:r>
            <a:r>
              <a:rPr lang="ru-RU" dirty="0" err="1">
                <a:solidFill>
                  <a:schemeClr val="bg1"/>
                </a:solidFill>
                <a:latin typeface="Times New Roman" panose="02020603050405020304" pitchFamily="18" charset="0"/>
                <a:ea typeface="Times New Roman" panose="02020603050405020304" pitchFamily="18" charset="0"/>
              </a:rPr>
              <a:t>жорсткого</a:t>
            </a:r>
            <a:r>
              <a:rPr lang="ru-RU" dirty="0">
                <a:solidFill>
                  <a:schemeClr val="bg1"/>
                </a:solidFill>
                <a:latin typeface="Times New Roman" panose="02020603050405020304" pitchFamily="18" charset="0"/>
                <a:ea typeface="Times New Roman" panose="02020603050405020304" pitchFamily="18" charset="0"/>
              </a:rPr>
              <a:t> </a:t>
            </a:r>
            <a:r>
              <a:rPr lang="ru-RU" dirty="0" err="1">
                <a:solidFill>
                  <a:schemeClr val="bg1"/>
                </a:solidFill>
                <a:latin typeface="Times New Roman" panose="02020603050405020304" pitchFamily="18" charset="0"/>
                <a:ea typeface="Times New Roman" panose="02020603050405020304" pitchFamily="18" charset="0"/>
              </a:rPr>
              <a:t>адміністративно</a:t>
            </a:r>
            <a:r>
              <a:rPr lang="ru-RU" dirty="0">
                <a:solidFill>
                  <a:schemeClr val="bg1"/>
                </a:solidFill>
                <a:latin typeface="Times New Roman" panose="02020603050405020304" pitchFamily="18" charset="0"/>
                <a:ea typeface="Times New Roman" panose="02020603050405020304" pitchFamily="18" charset="0"/>
              </a:rPr>
              <a:t>-наказного </a:t>
            </a:r>
            <a:r>
              <a:rPr lang="ru-RU" dirty="0" err="1">
                <a:solidFill>
                  <a:schemeClr val="bg1"/>
                </a:solidFill>
                <a:latin typeface="Times New Roman" panose="02020603050405020304" pitchFamily="18" charset="0"/>
                <a:ea typeface="Times New Roman" panose="02020603050405020304" pitchFamily="18" charset="0"/>
              </a:rPr>
              <a:t>управління</a:t>
            </a:r>
            <a:r>
              <a:rPr lang="ru-RU" dirty="0">
                <a:solidFill>
                  <a:schemeClr val="bg1"/>
                </a:solidFill>
                <a:latin typeface="Times New Roman" panose="02020603050405020304" pitchFamily="18" charset="0"/>
                <a:ea typeface="Times New Roman" panose="02020603050405020304" pitchFamily="18" charset="0"/>
              </a:rPr>
              <a:t> з </a:t>
            </a:r>
            <a:r>
              <a:rPr lang="ru-RU" dirty="0" err="1">
                <a:solidFill>
                  <a:schemeClr val="bg1"/>
                </a:solidFill>
                <a:latin typeface="Times New Roman" panose="02020603050405020304" pitchFamily="18" charset="0"/>
                <a:ea typeface="Times New Roman" panose="02020603050405020304" pitchFamily="18" charset="0"/>
              </a:rPr>
              <a:t>високою</a:t>
            </a:r>
            <a:r>
              <a:rPr lang="ru-RU" dirty="0">
                <a:solidFill>
                  <a:schemeClr val="bg1"/>
                </a:solidFill>
                <a:latin typeface="Times New Roman" panose="02020603050405020304" pitchFamily="18" charset="0"/>
                <a:ea typeface="Times New Roman" panose="02020603050405020304" pitchFamily="18" charset="0"/>
              </a:rPr>
              <a:t> </a:t>
            </a:r>
            <a:r>
              <a:rPr lang="ru-RU" dirty="0" err="1">
                <a:solidFill>
                  <a:schemeClr val="bg1"/>
                </a:solidFill>
                <a:latin typeface="Times New Roman" panose="02020603050405020304" pitchFamily="18" charset="0"/>
                <a:ea typeface="Times New Roman" panose="02020603050405020304" pitchFamily="18" charset="0"/>
              </a:rPr>
              <a:t>централізацією</a:t>
            </a:r>
            <a:r>
              <a:rPr lang="ru-RU" dirty="0">
                <a:solidFill>
                  <a:schemeClr val="bg1"/>
                </a:solidFill>
                <a:latin typeface="Times New Roman" panose="02020603050405020304" pitchFamily="18" charset="0"/>
                <a:ea typeface="Times New Roman" panose="02020603050405020304" pitchFamily="18" charset="0"/>
              </a:rPr>
              <a:t> </a:t>
            </a:r>
            <a:r>
              <a:rPr lang="ru-RU" dirty="0" err="1">
                <a:solidFill>
                  <a:schemeClr val="bg1"/>
                </a:solidFill>
                <a:latin typeface="Times New Roman" panose="02020603050405020304" pitchFamily="18" charset="0"/>
                <a:ea typeface="Times New Roman" panose="02020603050405020304" pitchFamily="18" charset="0"/>
              </a:rPr>
              <a:t>прийняття</a:t>
            </a:r>
            <a:r>
              <a:rPr lang="ru-RU" dirty="0">
                <a:solidFill>
                  <a:schemeClr val="bg1"/>
                </a:solidFill>
                <a:latin typeface="Times New Roman" panose="02020603050405020304" pitchFamily="18" charset="0"/>
                <a:ea typeface="Times New Roman" panose="02020603050405020304" pitchFamily="18" charset="0"/>
              </a:rPr>
              <a:t> </a:t>
            </a:r>
            <a:r>
              <a:rPr lang="ru-RU" dirty="0" err="1">
                <a:solidFill>
                  <a:schemeClr val="bg1"/>
                </a:solidFill>
                <a:latin typeface="Times New Roman" panose="02020603050405020304" pitchFamily="18" charset="0"/>
                <a:ea typeface="Times New Roman" panose="02020603050405020304" pitchFamily="18" charset="0"/>
              </a:rPr>
              <a:t>рішень</a:t>
            </a:r>
            <a:r>
              <a:rPr lang="ru-RU" dirty="0">
                <a:solidFill>
                  <a:schemeClr val="bg1"/>
                </a:solidFill>
                <a:latin typeface="Times New Roman" panose="02020603050405020304" pitchFamily="18" charset="0"/>
                <a:ea typeface="Times New Roman" panose="02020603050405020304" pitchFamily="18" charset="0"/>
              </a:rPr>
              <a:t> до </a:t>
            </a:r>
            <a:r>
              <a:rPr lang="ru-RU" dirty="0" err="1">
                <a:solidFill>
                  <a:schemeClr val="bg1"/>
                </a:solidFill>
                <a:latin typeface="Times New Roman" panose="02020603050405020304" pitchFamily="18" charset="0"/>
                <a:ea typeface="Times New Roman" panose="02020603050405020304" pitchFamily="18" charset="0"/>
              </a:rPr>
              <a:t>повного</a:t>
            </a:r>
            <a:r>
              <a:rPr lang="ru-RU" dirty="0">
                <a:solidFill>
                  <a:schemeClr val="bg1"/>
                </a:solidFill>
                <a:latin typeface="Times New Roman" panose="02020603050405020304" pitchFamily="18" charset="0"/>
                <a:ea typeface="Times New Roman" panose="02020603050405020304" pitchFamily="18" charset="0"/>
              </a:rPr>
              <a:t> </a:t>
            </a:r>
            <a:r>
              <a:rPr lang="ru-RU" dirty="0" err="1">
                <a:solidFill>
                  <a:schemeClr val="bg1"/>
                </a:solidFill>
                <a:latin typeface="Times New Roman" panose="02020603050405020304" pitchFamily="18" charset="0"/>
                <a:ea typeface="Times New Roman" panose="02020603050405020304" pitchFamily="18" charset="0"/>
              </a:rPr>
              <a:t>саморегулювання</a:t>
            </a:r>
            <a:r>
              <a:rPr lang="ru-RU" dirty="0">
                <a:solidFill>
                  <a:schemeClr val="bg1"/>
                </a:solidFill>
                <a:latin typeface="Times New Roman" panose="02020603050405020304" pitchFamily="18" charset="0"/>
                <a:ea typeface="Times New Roman" panose="02020603050405020304" pitchFamily="18" charset="0"/>
              </a:rPr>
              <a:t> в </a:t>
            </a:r>
            <a:r>
              <a:rPr lang="ru-RU" dirty="0" err="1">
                <a:solidFill>
                  <a:schemeClr val="bg1"/>
                </a:solidFill>
                <a:latin typeface="Times New Roman" panose="02020603050405020304" pitchFamily="18" charset="0"/>
                <a:ea typeface="Times New Roman" panose="02020603050405020304" pitchFamily="18" charset="0"/>
              </a:rPr>
              <a:t>умовах</a:t>
            </a:r>
            <a:r>
              <a:rPr lang="ru-RU" dirty="0">
                <a:solidFill>
                  <a:schemeClr val="bg1"/>
                </a:solidFill>
                <a:latin typeface="Times New Roman" panose="02020603050405020304" pitchFamily="18" charset="0"/>
                <a:ea typeface="Times New Roman" panose="02020603050405020304" pitchFamily="18" charset="0"/>
              </a:rPr>
              <a:t> </a:t>
            </a:r>
            <a:r>
              <a:rPr lang="ru-RU" dirty="0" err="1">
                <a:solidFill>
                  <a:schemeClr val="bg1"/>
                </a:solidFill>
                <a:latin typeface="Times New Roman" panose="02020603050405020304" pitchFamily="18" charset="0"/>
                <a:ea typeface="Times New Roman" panose="02020603050405020304" pitchFamily="18" charset="0"/>
              </a:rPr>
              <a:t>вільного</a:t>
            </a:r>
            <a:r>
              <a:rPr lang="ru-RU" dirty="0">
                <a:solidFill>
                  <a:schemeClr val="bg1"/>
                </a:solidFill>
                <a:latin typeface="Times New Roman" panose="02020603050405020304" pitchFamily="18" charset="0"/>
                <a:ea typeface="Times New Roman" panose="02020603050405020304" pitchFamily="18" charset="0"/>
              </a:rPr>
              <a:t> ринку. </a:t>
            </a:r>
            <a:r>
              <a:rPr lang="ru-RU" dirty="0" err="1">
                <a:solidFill>
                  <a:schemeClr val="bg1"/>
                </a:solidFill>
                <a:latin typeface="Times New Roman" panose="02020603050405020304" pitchFamily="18" charset="0"/>
                <a:ea typeface="Times New Roman" panose="02020603050405020304" pitchFamily="18" charset="0"/>
              </a:rPr>
              <a:t>Між</a:t>
            </a:r>
            <a:r>
              <a:rPr lang="ru-RU" dirty="0">
                <a:solidFill>
                  <a:schemeClr val="bg1"/>
                </a:solidFill>
                <a:latin typeface="Times New Roman" panose="02020603050405020304" pitchFamily="18" charset="0"/>
                <a:ea typeface="Times New Roman" panose="02020603050405020304" pitchFamily="18" charset="0"/>
              </a:rPr>
              <a:t> </a:t>
            </a:r>
            <a:r>
              <a:rPr lang="ru-RU" dirty="0" err="1">
                <a:solidFill>
                  <a:schemeClr val="bg1"/>
                </a:solidFill>
                <a:latin typeface="Times New Roman" panose="02020603050405020304" pitchFamily="18" charset="0"/>
                <a:ea typeface="Times New Roman" panose="02020603050405020304" pitchFamily="18" charset="0"/>
              </a:rPr>
              <a:t>цими</a:t>
            </a:r>
            <a:r>
              <a:rPr lang="ru-RU" dirty="0">
                <a:solidFill>
                  <a:schemeClr val="bg1"/>
                </a:solidFill>
                <a:latin typeface="Times New Roman" panose="02020603050405020304" pitchFamily="18" charset="0"/>
                <a:ea typeface="Times New Roman" panose="02020603050405020304" pitchFamily="18" charset="0"/>
              </a:rPr>
              <a:t> </a:t>
            </a:r>
            <a:r>
              <a:rPr lang="ru-RU" dirty="0" err="1">
                <a:solidFill>
                  <a:schemeClr val="bg1"/>
                </a:solidFill>
                <a:latin typeface="Times New Roman" panose="02020603050405020304" pitchFamily="18" charset="0"/>
                <a:ea typeface="Times New Roman" panose="02020603050405020304" pitchFamily="18" charset="0"/>
              </a:rPr>
              <a:t>крайніми</a:t>
            </a:r>
            <a:r>
              <a:rPr lang="ru-RU" dirty="0">
                <a:solidFill>
                  <a:schemeClr val="bg1"/>
                </a:solidFill>
                <a:latin typeface="Times New Roman" panose="02020603050405020304" pitchFamily="18" charset="0"/>
                <a:ea typeface="Times New Roman" panose="02020603050405020304" pitchFamily="18" charset="0"/>
              </a:rPr>
              <a:t> станами </a:t>
            </a:r>
            <a:r>
              <a:rPr lang="ru-RU" dirty="0" err="1">
                <a:solidFill>
                  <a:schemeClr val="bg1"/>
                </a:solidFill>
                <a:latin typeface="Times New Roman" panose="02020603050405020304" pitchFamily="18" charset="0"/>
                <a:ea typeface="Times New Roman" panose="02020603050405020304" pitchFamily="18" charset="0"/>
              </a:rPr>
              <a:t>можливий</a:t>
            </a:r>
            <a:r>
              <a:rPr lang="ru-RU" dirty="0">
                <a:solidFill>
                  <a:schemeClr val="bg1"/>
                </a:solidFill>
                <a:latin typeface="Times New Roman" panose="02020603050405020304" pitchFamily="18" charset="0"/>
                <a:ea typeface="Times New Roman" panose="02020603050405020304" pitchFamily="18" charset="0"/>
              </a:rPr>
              <a:t> ряд </a:t>
            </a:r>
            <a:r>
              <a:rPr lang="ru-RU" dirty="0" err="1">
                <a:solidFill>
                  <a:schemeClr val="bg1"/>
                </a:solidFill>
                <a:latin typeface="Times New Roman" panose="02020603050405020304" pitchFamily="18" charset="0"/>
                <a:ea typeface="Times New Roman" panose="02020603050405020304" pitchFamily="18" charset="0"/>
              </a:rPr>
              <a:t>варіантів</a:t>
            </a:r>
            <a:r>
              <a:rPr lang="ru-RU" dirty="0">
                <a:solidFill>
                  <a:schemeClr val="bg1"/>
                </a:solidFill>
                <a:latin typeface="Times New Roman" panose="02020603050405020304" pitchFamily="18" charset="0"/>
                <a:ea typeface="Times New Roman" panose="02020603050405020304" pitchFamily="18" charset="0"/>
              </a:rPr>
              <a:t>.</a:t>
            </a:r>
            <a:endParaRPr lang="uk-UA" dirty="0">
              <a:solidFill>
                <a:schemeClr val="bg1"/>
              </a:solidFill>
            </a:endParaRPr>
          </a:p>
        </p:txBody>
      </p:sp>
    </p:spTree>
    <p:extLst>
      <p:ext uri="{BB962C8B-B14F-4D97-AF65-F5344CB8AC3E}">
        <p14:creationId xmlns:p14="http://schemas.microsoft.com/office/powerpoint/2010/main" val="4293872440"/>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94D84219-6B06-4040-A91F-CDFCF4F7EDB3}"/>
              </a:ext>
            </a:extLst>
          </p:cNvPr>
          <p:cNvSpPr/>
          <p:nvPr/>
        </p:nvSpPr>
        <p:spPr>
          <a:xfrm>
            <a:off x="2652943" y="1720840"/>
            <a:ext cx="7503111" cy="3416320"/>
          </a:xfrm>
          <a:prstGeom prst="rect">
            <a:avLst/>
          </a:prstGeom>
        </p:spPr>
        <p:txBody>
          <a:bodyPr wrap="square">
            <a:spAutoFit/>
          </a:bodyPr>
          <a:lstStyle/>
          <a:p>
            <a:pPr indent="191135" algn="just"/>
            <a:r>
              <a:rPr lang="uk-UA" dirty="0">
                <a:solidFill>
                  <a:schemeClr val="bg1"/>
                </a:solidFill>
                <a:latin typeface="Times New Roman" panose="02020603050405020304" pitchFamily="18" charset="0"/>
                <a:ea typeface="Times New Roman" panose="02020603050405020304" pitchFamily="18" charset="0"/>
              </a:rPr>
              <a:t>Вибір режиму функціонування внутрішнього економічного механізму визначається кількома чинниками, а саме: призначен</a:t>
            </a:r>
            <a:r>
              <a:rPr lang="uk-UA" spc="-10" dirty="0">
                <a:solidFill>
                  <a:schemeClr val="bg1"/>
                </a:solidFill>
                <a:latin typeface="Times New Roman" panose="02020603050405020304" pitchFamily="18" charset="0"/>
                <a:ea typeface="Times New Roman" panose="02020603050405020304" pitchFamily="18" charset="0"/>
              </a:rPr>
              <a:t>ням продукції, величиною підприємства та розмірами його підроз­</a:t>
            </a:r>
            <a:r>
              <a:rPr lang="uk-UA" dirty="0">
                <a:solidFill>
                  <a:schemeClr val="bg1"/>
                </a:solidFill>
                <a:latin typeface="Times New Roman" panose="02020603050405020304" pitchFamily="18" charset="0"/>
                <a:ea typeface="Times New Roman" panose="02020603050405020304" pitchFamily="18" charset="0"/>
              </a:rPr>
              <a:t>ділів.</a:t>
            </a:r>
          </a:p>
          <a:p>
            <a:r>
              <a:rPr lang="uk-UA" dirty="0">
                <a:solidFill>
                  <a:schemeClr val="bg1"/>
                </a:solidFill>
                <a:latin typeface="Times New Roman" panose="02020603050405020304" pitchFamily="18" charset="0"/>
                <a:ea typeface="Times New Roman" panose="02020603050405020304" pitchFamily="18" charset="0"/>
              </a:rPr>
              <a:t>	На форму функціонування економічного механізму підприєм</a:t>
            </a:r>
            <a:r>
              <a:rPr lang="uk-UA" spc="-10" dirty="0">
                <a:solidFill>
                  <a:schemeClr val="bg1"/>
                </a:solidFill>
                <a:latin typeface="Times New Roman" panose="02020603050405020304" pitchFamily="18" charset="0"/>
                <a:ea typeface="Times New Roman" panose="02020603050405020304" pitchFamily="18" charset="0"/>
              </a:rPr>
              <a:t>ства істотно впливає тип виробництва. Від нього залежить виро</a:t>
            </a:r>
            <a:r>
              <a:rPr lang="uk-UA" dirty="0">
                <a:solidFill>
                  <a:schemeClr val="bg1"/>
                </a:solidFill>
                <a:latin typeface="Times New Roman" panose="02020603050405020304" pitchFamily="18" charset="0"/>
                <a:ea typeface="Times New Roman" panose="02020603050405020304" pitchFamily="18" charset="0"/>
              </a:rPr>
              <a:t>бнича структура підприємства та його підрозділів, характер технологічних процесів та їх оснащеність, форми організації вироб­ництва, праці та управління. У міру підвищення серійності ви</a:t>
            </a:r>
            <a:r>
              <a:rPr lang="uk-UA" spc="-10" dirty="0">
                <a:solidFill>
                  <a:schemeClr val="bg1"/>
                </a:solidFill>
                <a:latin typeface="Times New Roman" panose="02020603050405020304" pitchFamily="18" charset="0"/>
                <a:ea typeface="Times New Roman" panose="02020603050405020304" pitchFamily="18" charset="0"/>
              </a:rPr>
              <a:t>робництва розширюється застосування високопродуктивного спе­</a:t>
            </a:r>
            <a:r>
              <a:rPr lang="uk-UA" dirty="0">
                <a:solidFill>
                  <a:schemeClr val="bg1"/>
                </a:solidFill>
                <a:latin typeface="Times New Roman" panose="02020603050405020304" pitchFamily="18" charset="0"/>
                <a:ea typeface="Times New Roman" panose="02020603050405020304" pitchFamily="18" charset="0"/>
              </a:rPr>
              <a:t>ціального обладнання, прогресивних технологічних процесів, зменшується необхідність жорсткого контролю за функціонуванням окремих підрозділів та централізації управління підприємством взагалі</a:t>
            </a:r>
            <a:endParaRPr lang="uk-UA" dirty="0">
              <a:solidFill>
                <a:schemeClr val="bg1"/>
              </a:solidFill>
            </a:endParaRPr>
          </a:p>
        </p:txBody>
      </p:sp>
    </p:spTree>
    <p:extLst>
      <p:ext uri="{BB962C8B-B14F-4D97-AF65-F5344CB8AC3E}">
        <p14:creationId xmlns:p14="http://schemas.microsoft.com/office/powerpoint/2010/main" val="1251284102"/>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840A6BAE-D66F-4BB1-8575-A903F66969F7}"/>
              </a:ext>
            </a:extLst>
          </p:cNvPr>
          <p:cNvSpPr/>
          <p:nvPr/>
        </p:nvSpPr>
        <p:spPr>
          <a:xfrm>
            <a:off x="1893902" y="1227247"/>
            <a:ext cx="8013577" cy="4247317"/>
          </a:xfrm>
          <a:prstGeom prst="rect">
            <a:avLst/>
          </a:prstGeom>
        </p:spPr>
        <p:txBody>
          <a:bodyPr wrap="square">
            <a:spAutoFit/>
          </a:bodyPr>
          <a:lstStyle/>
          <a:p>
            <a:pPr indent="191135" algn="just"/>
            <a:r>
              <a:rPr lang="uk-UA" dirty="0">
                <a:solidFill>
                  <a:schemeClr val="bg1"/>
                </a:solidFill>
                <a:latin typeface="Times New Roman" panose="02020603050405020304" pitchFamily="18" charset="0"/>
                <a:ea typeface="Times New Roman" panose="02020603050405020304" pitchFamily="18" charset="0"/>
              </a:rPr>
              <a:t>Сучасний період розвитку промислового виробництва характеризується високим ступенем оновлювання об’єктів виробництва. У зв’язку з тим, що виробничий апарат промислових підприємств оновлюється повільніше, ніж вироби, що виготовляються, виникає одна з найгостріших проблем сучасного виробництва - проблема його адаптації до динамічної зміни продукції. Тому сучасна виробнича система, на якій ґрунтується економічний механізм, має бути:</a:t>
            </a:r>
            <a:endParaRPr lang="uk-UA" sz="1200" dirty="0">
              <a:solidFill>
                <a:schemeClr val="bg1"/>
              </a:solidFill>
              <a:latin typeface="Times New Roman" panose="02020603050405020304" pitchFamily="18" charset="0"/>
              <a:ea typeface="Times New Roman" panose="02020603050405020304" pitchFamily="18" charset="0"/>
            </a:endParaRPr>
          </a:p>
          <a:p>
            <a:pPr marL="342900" lvl="0" indent="-342900" algn="just">
              <a:buClr>
                <a:srgbClr val="808080"/>
              </a:buClr>
              <a:buSzPts val="1150"/>
              <a:buFont typeface="Symbol" panose="05050102010706020507" pitchFamily="18" charset="2"/>
              <a:buChar char=""/>
              <a:tabLst>
                <a:tab pos="270510" algn="l"/>
              </a:tabLst>
            </a:pPr>
            <a:r>
              <a:rPr lang="uk-UA" dirty="0">
                <a:solidFill>
                  <a:schemeClr val="bg1"/>
                </a:solidFill>
                <a:latin typeface="Times New Roman" panose="02020603050405020304" pitchFamily="18" charset="0"/>
                <a:ea typeface="Times New Roman" panose="02020603050405020304" pitchFamily="18" charset="0"/>
              </a:rPr>
              <a:t>високоефективною - вирізнятися високою продуктивністю при мінімальних витратах виробництва;</a:t>
            </a:r>
            <a:endParaRPr lang="uk-UA" sz="1200" dirty="0">
              <a:solidFill>
                <a:schemeClr val="bg1"/>
              </a:solidFill>
              <a:latin typeface="Times New Roman" panose="02020603050405020304" pitchFamily="18" charset="0"/>
              <a:ea typeface="Times New Roman" panose="02020603050405020304" pitchFamily="18" charset="0"/>
            </a:endParaRPr>
          </a:p>
          <a:p>
            <a:pPr marL="342900" lvl="0" indent="-342900" algn="just">
              <a:buClr>
                <a:srgbClr val="808080"/>
              </a:buClr>
              <a:buSzPts val="1150"/>
              <a:buFont typeface="Symbol" panose="05050102010706020507" pitchFamily="18" charset="2"/>
              <a:buChar char=""/>
              <a:tabLst>
                <a:tab pos="270510" algn="l"/>
              </a:tabLst>
            </a:pPr>
            <a:r>
              <a:rPr lang="uk-UA" dirty="0" err="1">
                <a:solidFill>
                  <a:schemeClr val="bg1"/>
                </a:solidFill>
                <a:latin typeface="Times New Roman" panose="02020603050405020304" pitchFamily="18" charset="0"/>
                <a:ea typeface="Times New Roman" panose="02020603050405020304" pitchFamily="18" charset="0"/>
              </a:rPr>
              <a:t>високоадаптивною</a:t>
            </a:r>
            <a:r>
              <a:rPr lang="uk-UA" dirty="0">
                <a:solidFill>
                  <a:schemeClr val="bg1"/>
                </a:solidFill>
                <a:latin typeface="Times New Roman" panose="02020603050405020304" pitchFamily="18" charset="0"/>
                <a:ea typeface="Times New Roman" panose="02020603050405020304" pitchFamily="18" charset="0"/>
              </a:rPr>
              <a:t>, що передбачає високий рівень гнучкості техніки і технології, який забезпечував би мінімум витрат трудових і матеріальних ресурсів при зміні (оновленні) об’єктів виробництва;</a:t>
            </a:r>
          </a:p>
          <a:p>
            <a:pPr marL="342900" lvl="0" indent="-342900" algn="just">
              <a:buClr>
                <a:srgbClr val="808080"/>
              </a:buClr>
              <a:buSzPts val="1150"/>
              <a:buFont typeface="Symbol" panose="05050102010706020507" pitchFamily="18" charset="2"/>
              <a:buChar char=""/>
              <a:tabLst>
                <a:tab pos="270510" algn="l"/>
              </a:tabLst>
            </a:pPr>
            <a:r>
              <a:rPr lang="uk-UA" dirty="0">
                <a:solidFill>
                  <a:schemeClr val="bg1"/>
                </a:solidFill>
                <a:latin typeface="Times New Roman" panose="02020603050405020304" pitchFamily="18" charset="0"/>
                <a:ea typeface="Times New Roman" panose="02020603050405020304" pitchFamily="18" charset="0"/>
              </a:rPr>
              <a:t>стабільною - характеризуватися постійним складом і структурою технічних засобів, технологічного процесу та організації виробництва протягом певного періоду часу</a:t>
            </a:r>
            <a:endParaRPr lang="uk-UA" dirty="0">
              <a:solidFill>
                <a:schemeClr val="bg1"/>
              </a:solidFill>
            </a:endParaRPr>
          </a:p>
        </p:txBody>
      </p:sp>
    </p:spTree>
    <p:extLst>
      <p:ext uri="{BB962C8B-B14F-4D97-AF65-F5344CB8AC3E}">
        <p14:creationId xmlns:p14="http://schemas.microsoft.com/office/powerpoint/2010/main" val="1223373560"/>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37E590AE-C78A-4003-94B6-C8AA67B0E695}"/>
              </a:ext>
            </a:extLst>
          </p:cNvPr>
          <p:cNvSpPr/>
          <p:nvPr/>
        </p:nvSpPr>
        <p:spPr>
          <a:xfrm>
            <a:off x="2834936" y="2006717"/>
            <a:ext cx="6646416" cy="2585323"/>
          </a:xfrm>
          <a:prstGeom prst="rect">
            <a:avLst/>
          </a:prstGeom>
        </p:spPr>
        <p:txBody>
          <a:bodyPr wrap="square">
            <a:spAutoFit/>
          </a:bodyPr>
          <a:lstStyle/>
          <a:p>
            <a:r>
              <a:rPr lang="uk-UA" dirty="0">
                <a:solidFill>
                  <a:schemeClr val="bg1"/>
                </a:solidFill>
                <a:latin typeface="Times New Roman" panose="02020603050405020304" pitchFamily="18" charset="0"/>
                <a:ea typeface="Times New Roman" panose="02020603050405020304" pitchFamily="18" charset="0"/>
              </a:rPr>
              <a:t>Не менш суттєву роль при формуванні економічного механізму відіграє величина підприємства. Якщо малому підприємству більш притаманне централізоване управління з прямим плановим регулюванням його діяльності, то на великих підприємствах (особливо в умовах динамічного зовнішнього середовища) можуть застосовуватись договірні форми регулювання діяльності підрозділів внутрішньозаводської кооперації, а предметно-спеціалізовані підрозділи, що є суб’єктами ринку, взагалі мають широку свободу поведінки</a:t>
            </a:r>
            <a:endParaRPr lang="uk-UA" dirty="0">
              <a:solidFill>
                <a:schemeClr val="bg1"/>
              </a:solidFill>
            </a:endParaRPr>
          </a:p>
        </p:txBody>
      </p:sp>
    </p:spTree>
    <p:extLst>
      <p:ext uri="{BB962C8B-B14F-4D97-AF65-F5344CB8AC3E}">
        <p14:creationId xmlns:p14="http://schemas.microsoft.com/office/powerpoint/2010/main" val="3067132080"/>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B4DB255F-97A3-404E-BA7A-AC533D7064E3}"/>
              </a:ext>
            </a:extLst>
          </p:cNvPr>
          <p:cNvSpPr/>
          <p:nvPr/>
        </p:nvSpPr>
        <p:spPr>
          <a:xfrm>
            <a:off x="2130641" y="1720840"/>
            <a:ext cx="8043169" cy="2585323"/>
          </a:xfrm>
          <a:prstGeom prst="rect">
            <a:avLst/>
          </a:prstGeom>
        </p:spPr>
        <p:txBody>
          <a:bodyPr wrap="square">
            <a:spAutoFit/>
          </a:bodyPr>
          <a:lstStyle/>
          <a:p>
            <a:r>
              <a:rPr lang="uk-UA" dirty="0">
                <a:solidFill>
                  <a:schemeClr val="bg1"/>
                </a:solidFill>
                <a:latin typeface="Times New Roman" panose="02020603050405020304" pitchFamily="18" charset="0"/>
                <a:ea typeface="Times New Roman" panose="02020603050405020304" pitchFamily="18" charset="0"/>
              </a:rPr>
              <a:t>	За рахунок внутрішньої спеціалізації та кооперування великі підприємства на відміну від малих мають більші можливості підвищувати загальний рівень кваліфікації персоналу, завантажувати обладнання, зменшувати витрати на складські та транспортні операції, рекламу та ін. Концентрація фінансових і людських ресурсів у великих корпораціях дає змогу останнім здійснювати </a:t>
            </a:r>
            <a:r>
              <a:rPr lang="uk-UA" dirty="0" err="1">
                <a:solidFill>
                  <a:schemeClr val="bg1"/>
                </a:solidFill>
                <a:latin typeface="Times New Roman" panose="02020603050405020304" pitchFamily="18" charset="0"/>
                <a:ea typeface="Times New Roman" panose="02020603050405020304" pitchFamily="18" charset="0"/>
              </a:rPr>
              <a:t>внутрішньофірмову</a:t>
            </a:r>
            <a:r>
              <a:rPr lang="uk-UA" dirty="0">
                <a:solidFill>
                  <a:schemeClr val="bg1"/>
                </a:solidFill>
                <a:latin typeface="Times New Roman" panose="02020603050405020304" pitchFamily="18" charset="0"/>
                <a:ea typeface="Times New Roman" panose="02020603050405020304" pitchFamily="18" charset="0"/>
              </a:rPr>
              <a:t> диверсифікацію капіталу з однієї галузі економіки в іншу, що поряд з тими перевагами, які вони мають за рахунок концентрації ресурсів, дає їм можливість існувати навіть у найбільш несприятливих для економіки періодах</a:t>
            </a:r>
            <a:endParaRPr lang="uk-UA" dirty="0">
              <a:solidFill>
                <a:schemeClr val="bg1"/>
              </a:solidFill>
            </a:endParaRPr>
          </a:p>
        </p:txBody>
      </p:sp>
    </p:spTree>
    <p:extLst>
      <p:ext uri="{BB962C8B-B14F-4D97-AF65-F5344CB8AC3E}">
        <p14:creationId xmlns:p14="http://schemas.microsoft.com/office/powerpoint/2010/main" val="2749486336"/>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336FFADE-D660-4D20-85D1-DB610E6010AF}"/>
              </a:ext>
            </a:extLst>
          </p:cNvPr>
          <p:cNvSpPr/>
          <p:nvPr/>
        </p:nvSpPr>
        <p:spPr>
          <a:xfrm>
            <a:off x="2352583" y="2136339"/>
            <a:ext cx="7670306" cy="2031325"/>
          </a:xfrm>
          <a:prstGeom prst="rect">
            <a:avLst/>
          </a:prstGeom>
        </p:spPr>
        <p:txBody>
          <a:bodyPr wrap="square">
            <a:spAutoFit/>
          </a:bodyPr>
          <a:lstStyle/>
          <a:p>
            <a:r>
              <a:rPr lang="ru-RU" spc="20" dirty="0" err="1">
                <a:solidFill>
                  <a:schemeClr val="bg1"/>
                </a:solidFill>
                <a:latin typeface="Times New Roman" panose="02020603050405020304" pitchFamily="18" charset="0"/>
                <a:ea typeface="Times New Roman" panose="02020603050405020304" pitchFamily="18" charset="0"/>
              </a:rPr>
              <a:t>Найважливішою</a:t>
            </a:r>
            <a:r>
              <a:rPr lang="ru-RU" spc="20" dirty="0">
                <a:solidFill>
                  <a:schemeClr val="bg1"/>
                </a:solidFill>
                <a:latin typeface="Times New Roman" panose="02020603050405020304" pitchFamily="18" charset="0"/>
                <a:ea typeface="Times New Roman" panose="02020603050405020304" pitchFamily="18" charset="0"/>
              </a:rPr>
              <a:t> </a:t>
            </a:r>
            <a:r>
              <a:rPr lang="ru-RU" spc="20" dirty="0" err="1">
                <a:solidFill>
                  <a:schemeClr val="bg1"/>
                </a:solidFill>
                <a:latin typeface="Times New Roman" panose="02020603050405020304" pitchFamily="18" charset="0"/>
                <a:ea typeface="Times New Roman" panose="02020603050405020304" pitchFamily="18" charset="0"/>
              </a:rPr>
              <a:t>рисою</a:t>
            </a:r>
            <a:r>
              <a:rPr lang="ru-RU" spc="20" dirty="0">
                <a:solidFill>
                  <a:schemeClr val="bg1"/>
                </a:solidFill>
                <a:latin typeface="Times New Roman" panose="02020603050405020304" pitchFamily="18" charset="0"/>
                <a:ea typeface="Times New Roman" panose="02020603050405020304" pitchFamily="18" charset="0"/>
              </a:rPr>
              <a:t> </a:t>
            </a:r>
            <a:r>
              <a:rPr lang="ru-RU" spc="20" dirty="0" err="1">
                <a:solidFill>
                  <a:schemeClr val="bg1"/>
                </a:solidFill>
                <a:latin typeface="Times New Roman" panose="02020603050405020304" pitchFamily="18" charset="0"/>
                <a:ea typeface="Times New Roman" panose="02020603050405020304" pitchFamily="18" charset="0"/>
              </a:rPr>
              <a:t>підприємства</a:t>
            </a:r>
            <a:r>
              <a:rPr lang="ru-RU" spc="20" dirty="0">
                <a:solidFill>
                  <a:schemeClr val="bg1"/>
                </a:solidFill>
                <a:latin typeface="Times New Roman" panose="02020603050405020304" pitchFamily="18" charset="0"/>
                <a:ea typeface="Times New Roman" panose="02020603050405020304" pitchFamily="18" charset="0"/>
              </a:rPr>
              <a:t> в </a:t>
            </a:r>
            <a:r>
              <a:rPr lang="ru-RU" spc="20" dirty="0" err="1">
                <a:solidFill>
                  <a:schemeClr val="bg1"/>
                </a:solidFill>
                <a:latin typeface="Times New Roman" panose="02020603050405020304" pitchFamily="18" charset="0"/>
                <a:ea typeface="Times New Roman" panose="02020603050405020304" pitchFamily="18" charset="0"/>
              </a:rPr>
              <a:t>сучасних</a:t>
            </a:r>
            <a:r>
              <a:rPr lang="ru-RU" spc="20" dirty="0">
                <a:solidFill>
                  <a:schemeClr val="bg1"/>
                </a:solidFill>
                <a:latin typeface="Times New Roman" panose="02020603050405020304" pitchFamily="18" charset="0"/>
                <a:ea typeface="Times New Roman" panose="02020603050405020304" pitchFamily="18" charset="0"/>
              </a:rPr>
              <a:t> </a:t>
            </a:r>
            <a:r>
              <a:rPr lang="ru-RU" spc="20" dirty="0" err="1">
                <a:solidFill>
                  <a:schemeClr val="bg1"/>
                </a:solidFill>
                <a:latin typeface="Times New Roman" panose="02020603050405020304" pitchFamily="18" charset="0"/>
                <a:ea typeface="Times New Roman" panose="02020603050405020304" pitchFamily="18" charset="0"/>
              </a:rPr>
              <a:t>умовах</a:t>
            </a:r>
            <a:r>
              <a:rPr lang="ru-RU" spc="20" dirty="0">
                <a:solidFill>
                  <a:schemeClr val="bg1"/>
                </a:solidFill>
                <a:latin typeface="Times New Roman" panose="02020603050405020304" pitchFamily="18" charset="0"/>
                <a:ea typeface="Times New Roman" panose="02020603050405020304" pitchFamily="18" charset="0"/>
              </a:rPr>
              <a:t> </a:t>
            </a:r>
            <a:r>
              <a:rPr lang="ru-RU" spc="20" dirty="0" err="1">
                <a:solidFill>
                  <a:schemeClr val="bg1"/>
                </a:solidFill>
                <a:latin typeface="Times New Roman" panose="02020603050405020304" pitchFamily="18" charset="0"/>
                <a:ea typeface="Times New Roman" panose="02020603050405020304" pitchFamily="18" charset="0"/>
              </a:rPr>
              <a:t>господарювання</a:t>
            </a:r>
            <a:r>
              <a:rPr lang="ru-RU" spc="20" dirty="0">
                <a:solidFill>
                  <a:schemeClr val="bg1"/>
                </a:solidFill>
                <a:latin typeface="Times New Roman" panose="02020603050405020304" pitchFamily="18" charset="0"/>
                <a:ea typeface="Times New Roman" panose="02020603050405020304" pitchFamily="18" charset="0"/>
              </a:rPr>
              <a:t> </a:t>
            </a:r>
            <a:r>
              <a:rPr lang="ru-RU" spc="20" dirty="0" err="1">
                <a:solidFill>
                  <a:schemeClr val="bg1"/>
                </a:solidFill>
                <a:latin typeface="Times New Roman" panose="02020603050405020304" pitchFamily="18" charset="0"/>
                <a:ea typeface="Times New Roman" panose="02020603050405020304" pitchFamily="18" charset="0"/>
              </a:rPr>
              <a:t>має</a:t>
            </a:r>
            <a:r>
              <a:rPr lang="ru-RU" spc="20" dirty="0">
                <a:solidFill>
                  <a:schemeClr val="bg1"/>
                </a:solidFill>
                <a:latin typeface="Times New Roman" panose="02020603050405020304" pitchFamily="18" charset="0"/>
                <a:ea typeface="Times New Roman" panose="02020603050405020304" pitchFamily="18" charset="0"/>
              </a:rPr>
              <a:t> бути </a:t>
            </a:r>
            <a:r>
              <a:rPr lang="ru-RU" spc="20" dirty="0" err="1">
                <a:solidFill>
                  <a:schemeClr val="bg1"/>
                </a:solidFill>
                <a:latin typeface="Times New Roman" panose="02020603050405020304" pitchFamily="18" charset="0"/>
                <a:ea typeface="Times New Roman" panose="02020603050405020304" pitchFamily="18" charset="0"/>
              </a:rPr>
              <a:t>адаптація</a:t>
            </a:r>
            <a:r>
              <a:rPr lang="ru-RU" spc="20" dirty="0">
                <a:solidFill>
                  <a:schemeClr val="bg1"/>
                </a:solidFill>
                <a:latin typeface="Times New Roman" panose="02020603050405020304" pitchFamily="18" charset="0"/>
                <a:ea typeface="Times New Roman" panose="02020603050405020304" pitchFamily="18" charset="0"/>
              </a:rPr>
              <a:t> до </a:t>
            </a:r>
            <a:r>
              <a:rPr lang="ru-RU" spc="20" dirty="0" err="1">
                <a:solidFill>
                  <a:schemeClr val="bg1"/>
                </a:solidFill>
                <a:latin typeface="Times New Roman" panose="02020603050405020304" pitchFamily="18" charset="0"/>
                <a:ea typeface="Times New Roman" panose="02020603050405020304" pitchFamily="18" charset="0"/>
              </a:rPr>
              <a:t>змін</a:t>
            </a:r>
            <a:r>
              <a:rPr lang="ru-RU" spc="20" dirty="0">
                <a:solidFill>
                  <a:schemeClr val="bg1"/>
                </a:solidFill>
                <a:latin typeface="Times New Roman" panose="02020603050405020304" pitchFamily="18" charset="0"/>
                <a:ea typeface="Times New Roman" panose="02020603050405020304" pitchFamily="18" charset="0"/>
              </a:rPr>
              <a:t> </a:t>
            </a:r>
            <a:r>
              <a:rPr lang="ru-RU" spc="20" dirty="0" err="1">
                <a:solidFill>
                  <a:schemeClr val="bg1"/>
                </a:solidFill>
                <a:latin typeface="Times New Roman" panose="02020603050405020304" pitchFamily="18" charset="0"/>
                <a:ea typeface="Times New Roman" panose="02020603050405020304" pitchFamily="18" charset="0"/>
              </a:rPr>
              <a:t>навколишнього</a:t>
            </a:r>
            <a:r>
              <a:rPr lang="ru-RU" spc="20" dirty="0">
                <a:solidFill>
                  <a:schemeClr val="bg1"/>
                </a:solidFill>
                <a:latin typeface="Times New Roman" panose="02020603050405020304" pitchFamily="18" charset="0"/>
                <a:ea typeface="Times New Roman" panose="02020603050405020304" pitchFamily="18" charset="0"/>
              </a:rPr>
              <a:t> </a:t>
            </a:r>
            <a:r>
              <a:rPr lang="ru-RU" spc="20" dirty="0" err="1">
                <a:solidFill>
                  <a:schemeClr val="bg1"/>
                </a:solidFill>
                <a:latin typeface="Times New Roman" panose="02020603050405020304" pitchFamily="18" charset="0"/>
                <a:ea typeface="Times New Roman" panose="02020603050405020304" pitchFamily="18" charset="0"/>
              </a:rPr>
              <a:t>середовища</a:t>
            </a:r>
            <a:r>
              <a:rPr lang="ru-RU" spc="20" dirty="0">
                <a:solidFill>
                  <a:schemeClr val="bg1"/>
                </a:solidFill>
                <a:latin typeface="Times New Roman" panose="02020603050405020304" pitchFamily="18" charset="0"/>
                <a:ea typeface="Times New Roman" panose="02020603050405020304" pitchFamily="18" charset="0"/>
              </a:rPr>
              <a:t>. </a:t>
            </a:r>
            <a:r>
              <a:rPr lang="ru-RU" spc="20" dirty="0" err="1">
                <a:solidFill>
                  <a:schemeClr val="bg1"/>
                </a:solidFill>
                <a:latin typeface="Times New Roman" panose="02020603050405020304" pitchFamily="18" charset="0"/>
                <a:ea typeface="Times New Roman" panose="02020603050405020304" pitchFamily="18" charset="0"/>
              </a:rPr>
              <a:t>Вибір</a:t>
            </a:r>
            <a:r>
              <a:rPr lang="ru-RU" spc="20" dirty="0">
                <a:solidFill>
                  <a:schemeClr val="bg1"/>
                </a:solidFill>
                <a:latin typeface="Times New Roman" panose="02020603050405020304" pitchFamily="18" charset="0"/>
                <a:ea typeface="Times New Roman" panose="02020603050405020304" pitchFamily="18" charset="0"/>
              </a:rPr>
              <a:t> </a:t>
            </a:r>
            <a:r>
              <a:rPr lang="ru-RU" spc="20" dirty="0" err="1">
                <a:solidFill>
                  <a:schemeClr val="bg1"/>
                </a:solidFill>
                <a:latin typeface="Times New Roman" panose="02020603050405020304" pitchFamily="18" charset="0"/>
                <a:ea typeface="Times New Roman" panose="02020603050405020304" pitchFamily="18" charset="0"/>
              </a:rPr>
              <a:t>тієї</a:t>
            </a:r>
            <a:r>
              <a:rPr lang="ru-RU" spc="20" dirty="0">
                <a:solidFill>
                  <a:schemeClr val="bg1"/>
                </a:solidFill>
                <a:latin typeface="Times New Roman" panose="02020603050405020304" pitchFamily="18" charset="0"/>
                <a:ea typeface="Times New Roman" panose="02020603050405020304" pitchFamily="18" charset="0"/>
              </a:rPr>
              <a:t> </a:t>
            </a:r>
            <a:r>
              <a:rPr lang="ru-RU" spc="20" dirty="0" err="1">
                <a:solidFill>
                  <a:schemeClr val="bg1"/>
                </a:solidFill>
                <a:latin typeface="Times New Roman" panose="02020603050405020304" pitchFamily="18" charset="0"/>
                <a:ea typeface="Times New Roman" panose="02020603050405020304" pitchFamily="18" charset="0"/>
              </a:rPr>
              <a:t>чи</a:t>
            </a:r>
            <a:r>
              <a:rPr lang="ru-RU" spc="20" dirty="0">
                <a:solidFill>
                  <a:schemeClr val="bg1"/>
                </a:solidFill>
                <a:latin typeface="Times New Roman" panose="02020603050405020304" pitchFamily="18" charset="0"/>
                <a:ea typeface="Times New Roman" panose="02020603050405020304" pitchFamily="18" charset="0"/>
              </a:rPr>
              <a:t> </a:t>
            </a:r>
            <a:r>
              <a:rPr lang="ru-RU" spc="20" dirty="0" err="1">
                <a:solidFill>
                  <a:schemeClr val="bg1"/>
                </a:solidFill>
                <a:latin typeface="Times New Roman" panose="02020603050405020304" pitchFamily="18" charset="0"/>
                <a:ea typeface="Times New Roman" panose="02020603050405020304" pitchFamily="18" charset="0"/>
              </a:rPr>
              <a:t>іншої</a:t>
            </a:r>
            <a:r>
              <a:rPr lang="ru-RU" spc="20" dirty="0">
                <a:solidFill>
                  <a:schemeClr val="bg1"/>
                </a:solidFill>
                <a:latin typeface="Times New Roman" panose="02020603050405020304" pitchFamily="18" charset="0"/>
                <a:ea typeface="Times New Roman" panose="02020603050405020304" pitchFamily="18" charset="0"/>
              </a:rPr>
              <a:t> </a:t>
            </a:r>
            <a:r>
              <a:rPr lang="ru-RU" spc="20" dirty="0" err="1">
                <a:solidFill>
                  <a:schemeClr val="bg1"/>
                </a:solidFill>
                <a:latin typeface="Times New Roman" panose="02020603050405020304" pitchFamily="18" charset="0"/>
                <a:ea typeface="Times New Roman" panose="02020603050405020304" pitchFamily="18" charset="0"/>
              </a:rPr>
              <a:t>форми</a:t>
            </a:r>
            <a:r>
              <a:rPr lang="ru-RU" spc="20" dirty="0">
                <a:solidFill>
                  <a:schemeClr val="bg1"/>
                </a:solidFill>
                <a:latin typeface="Times New Roman" panose="02020603050405020304" pitchFamily="18" charset="0"/>
                <a:ea typeface="Times New Roman" panose="02020603050405020304" pitchFamily="18" charset="0"/>
              </a:rPr>
              <a:t> </a:t>
            </a:r>
            <a:r>
              <a:rPr lang="ru-RU" spc="20" dirty="0" err="1">
                <a:solidFill>
                  <a:schemeClr val="bg1"/>
                </a:solidFill>
                <a:latin typeface="Times New Roman" panose="02020603050405020304" pitchFamily="18" charset="0"/>
                <a:ea typeface="Times New Roman" panose="02020603050405020304" pitchFamily="18" charset="0"/>
              </a:rPr>
              <a:t>функціонування</a:t>
            </a:r>
            <a:r>
              <a:rPr lang="ru-RU" spc="20" dirty="0">
                <a:solidFill>
                  <a:schemeClr val="bg1"/>
                </a:solidFill>
                <a:latin typeface="Times New Roman" panose="02020603050405020304" pitchFamily="18" charset="0"/>
                <a:ea typeface="Times New Roman" panose="02020603050405020304" pitchFamily="18" charset="0"/>
              </a:rPr>
              <a:t> </a:t>
            </a:r>
            <a:r>
              <a:rPr lang="ru-RU" spc="20" dirty="0" err="1">
                <a:solidFill>
                  <a:schemeClr val="bg1"/>
                </a:solidFill>
                <a:latin typeface="Times New Roman" panose="02020603050405020304" pitchFamily="18" charset="0"/>
                <a:ea typeface="Times New Roman" panose="02020603050405020304" pitchFamily="18" charset="0"/>
              </a:rPr>
              <a:t>економічного</a:t>
            </a:r>
            <a:r>
              <a:rPr lang="ru-RU" spc="20" dirty="0">
                <a:solidFill>
                  <a:schemeClr val="bg1"/>
                </a:solidFill>
                <a:latin typeface="Times New Roman" panose="02020603050405020304" pitchFamily="18" charset="0"/>
                <a:ea typeface="Times New Roman" panose="02020603050405020304" pitchFamily="18" charset="0"/>
              </a:rPr>
              <a:t> </a:t>
            </a:r>
            <a:r>
              <a:rPr lang="ru-RU" spc="20" dirty="0" err="1">
                <a:solidFill>
                  <a:schemeClr val="bg1"/>
                </a:solidFill>
                <a:latin typeface="Times New Roman" panose="02020603050405020304" pitchFamily="18" charset="0"/>
                <a:ea typeface="Times New Roman" panose="02020603050405020304" pitchFamily="18" charset="0"/>
              </a:rPr>
              <a:t>механізму</a:t>
            </a:r>
            <a:r>
              <a:rPr lang="ru-RU" spc="20" dirty="0">
                <a:solidFill>
                  <a:schemeClr val="bg1"/>
                </a:solidFill>
                <a:latin typeface="Times New Roman" panose="02020603050405020304" pitchFamily="18" charset="0"/>
                <a:ea typeface="Times New Roman" panose="02020603050405020304" pitchFamily="18" charset="0"/>
              </a:rPr>
              <a:t> </a:t>
            </a:r>
            <a:r>
              <a:rPr lang="ru-RU" spc="20" dirty="0" err="1">
                <a:solidFill>
                  <a:schemeClr val="bg1"/>
                </a:solidFill>
                <a:latin typeface="Times New Roman" panose="02020603050405020304" pitchFamily="18" charset="0"/>
                <a:ea typeface="Times New Roman" panose="02020603050405020304" pitchFamily="18" charset="0"/>
              </a:rPr>
              <a:t>підприємства</a:t>
            </a:r>
            <a:r>
              <a:rPr lang="ru-RU" spc="20" dirty="0">
                <a:solidFill>
                  <a:schemeClr val="bg1"/>
                </a:solidFill>
                <a:latin typeface="Times New Roman" panose="02020603050405020304" pitchFamily="18" charset="0"/>
                <a:ea typeface="Times New Roman" panose="02020603050405020304" pitchFamily="18" charset="0"/>
              </a:rPr>
              <a:t> </a:t>
            </a:r>
            <a:r>
              <a:rPr lang="ru-RU" spc="20" dirty="0" err="1">
                <a:solidFill>
                  <a:schemeClr val="bg1"/>
                </a:solidFill>
                <a:latin typeface="Times New Roman" panose="02020603050405020304" pitchFamily="18" charset="0"/>
                <a:ea typeface="Times New Roman" panose="02020603050405020304" pitchFamily="18" charset="0"/>
              </a:rPr>
              <a:t>значною</a:t>
            </a:r>
            <a:r>
              <a:rPr lang="ru-RU" spc="20" dirty="0">
                <a:solidFill>
                  <a:schemeClr val="bg1"/>
                </a:solidFill>
                <a:latin typeface="Times New Roman" panose="02020603050405020304" pitchFamily="18" charset="0"/>
                <a:ea typeface="Times New Roman" panose="02020603050405020304" pitchFamily="18" charset="0"/>
              </a:rPr>
              <a:t> </a:t>
            </a:r>
            <a:r>
              <a:rPr lang="ru-RU" spc="20" dirty="0" err="1">
                <a:solidFill>
                  <a:schemeClr val="bg1"/>
                </a:solidFill>
                <a:latin typeface="Times New Roman" panose="02020603050405020304" pitchFamily="18" charset="0"/>
                <a:ea typeface="Times New Roman" panose="02020603050405020304" pitchFamily="18" charset="0"/>
              </a:rPr>
              <a:t>мірою</a:t>
            </a:r>
            <a:r>
              <a:rPr lang="ru-RU" spc="20" dirty="0">
                <a:solidFill>
                  <a:schemeClr val="bg1"/>
                </a:solidFill>
                <a:latin typeface="Times New Roman" panose="02020603050405020304" pitchFamily="18" charset="0"/>
                <a:ea typeface="Times New Roman" panose="02020603050405020304" pitchFamily="18" charset="0"/>
              </a:rPr>
              <a:t> </a:t>
            </a:r>
            <a:r>
              <a:rPr lang="ru-RU" spc="20" dirty="0" err="1">
                <a:solidFill>
                  <a:schemeClr val="bg1"/>
                </a:solidFill>
                <a:latin typeface="Times New Roman" panose="02020603050405020304" pitchFamily="18" charset="0"/>
                <a:ea typeface="Times New Roman" panose="02020603050405020304" pitchFamily="18" charset="0"/>
              </a:rPr>
              <a:t>залежить</a:t>
            </a:r>
            <a:r>
              <a:rPr lang="ru-RU" spc="20" dirty="0">
                <a:solidFill>
                  <a:schemeClr val="bg1"/>
                </a:solidFill>
                <a:latin typeface="Times New Roman" panose="02020603050405020304" pitchFamily="18" charset="0"/>
                <a:ea typeface="Times New Roman" panose="02020603050405020304" pitchFamily="18" charset="0"/>
              </a:rPr>
              <a:t> </a:t>
            </a:r>
            <a:r>
              <a:rPr lang="ru-RU" spc="20" dirty="0" err="1">
                <a:solidFill>
                  <a:schemeClr val="bg1"/>
                </a:solidFill>
                <a:latin typeface="Times New Roman" panose="02020603050405020304" pitchFamily="18" charset="0"/>
                <a:ea typeface="Times New Roman" panose="02020603050405020304" pitchFamily="18" charset="0"/>
              </a:rPr>
              <a:t>також</a:t>
            </a:r>
            <a:r>
              <a:rPr lang="ru-RU" spc="20" dirty="0">
                <a:solidFill>
                  <a:schemeClr val="bg1"/>
                </a:solidFill>
                <a:latin typeface="Times New Roman" panose="02020603050405020304" pitchFamily="18" charset="0"/>
                <a:ea typeface="Times New Roman" panose="02020603050405020304" pitchFamily="18" charset="0"/>
              </a:rPr>
              <a:t> </a:t>
            </a:r>
            <a:r>
              <a:rPr lang="ru-RU" spc="20" dirty="0" err="1">
                <a:solidFill>
                  <a:schemeClr val="bg1"/>
                </a:solidFill>
                <a:latin typeface="Times New Roman" panose="02020603050405020304" pitchFamily="18" charset="0"/>
                <a:ea typeface="Times New Roman" panose="02020603050405020304" pitchFamily="18" charset="0"/>
              </a:rPr>
              <a:t>від</a:t>
            </a:r>
            <a:r>
              <a:rPr lang="ru-RU" spc="20" dirty="0">
                <a:solidFill>
                  <a:schemeClr val="bg1"/>
                </a:solidFill>
                <a:latin typeface="Times New Roman" panose="02020603050405020304" pitchFamily="18" charset="0"/>
                <a:ea typeface="Times New Roman" panose="02020603050405020304" pitchFamily="18" charset="0"/>
              </a:rPr>
              <a:t> того, яку </a:t>
            </a:r>
            <a:r>
              <a:rPr lang="ru-RU" spc="20" dirty="0" err="1">
                <a:solidFill>
                  <a:schemeClr val="bg1"/>
                </a:solidFill>
                <a:latin typeface="Times New Roman" panose="02020603050405020304" pitchFamily="18" charset="0"/>
                <a:ea typeface="Times New Roman" panose="02020603050405020304" pitchFamily="18" charset="0"/>
              </a:rPr>
              <a:t>ринкову</a:t>
            </a:r>
            <a:r>
              <a:rPr lang="ru-RU" spc="20" dirty="0">
                <a:solidFill>
                  <a:schemeClr val="bg1"/>
                </a:solidFill>
                <a:latin typeface="Times New Roman" panose="02020603050405020304" pitchFamily="18" charset="0"/>
                <a:ea typeface="Times New Roman" panose="02020603050405020304" pitchFamily="18" charset="0"/>
              </a:rPr>
              <a:t> </a:t>
            </a:r>
            <a:r>
              <a:rPr lang="ru-RU" spc="20" dirty="0" err="1">
                <a:solidFill>
                  <a:schemeClr val="bg1"/>
                </a:solidFill>
                <a:latin typeface="Times New Roman" panose="02020603050405020304" pitchFamily="18" charset="0"/>
                <a:ea typeface="Times New Roman" panose="02020603050405020304" pitchFamily="18" charset="0"/>
              </a:rPr>
              <a:t>політику</a:t>
            </a:r>
            <a:r>
              <a:rPr lang="ru-RU" spc="20" dirty="0">
                <a:solidFill>
                  <a:schemeClr val="bg1"/>
                </a:solidFill>
                <a:latin typeface="Times New Roman" panose="02020603050405020304" pitchFamily="18" charset="0"/>
                <a:ea typeface="Times New Roman" panose="02020603050405020304" pitchFamily="18" charset="0"/>
              </a:rPr>
              <a:t> проводить </a:t>
            </a:r>
            <a:r>
              <a:rPr lang="ru-RU" spc="20" dirty="0" err="1">
                <a:solidFill>
                  <a:schemeClr val="bg1"/>
                </a:solidFill>
                <a:latin typeface="Times New Roman" panose="02020603050405020304" pitchFamily="18" charset="0"/>
                <a:ea typeface="Times New Roman" panose="02020603050405020304" pitchFamily="18" charset="0"/>
              </a:rPr>
              <a:t>підприємство</a:t>
            </a:r>
            <a:r>
              <a:rPr lang="ru-RU" spc="20" dirty="0">
                <a:solidFill>
                  <a:schemeClr val="bg1"/>
                </a:solidFill>
                <a:latin typeface="Times New Roman" panose="02020603050405020304" pitchFamily="18" charset="0"/>
                <a:ea typeface="Times New Roman" panose="02020603050405020304" pitchFamily="18" charset="0"/>
              </a:rPr>
              <a:t>, </a:t>
            </a:r>
            <a:r>
              <a:rPr lang="ru-RU" spc="20" dirty="0" err="1">
                <a:solidFill>
                  <a:schemeClr val="bg1"/>
                </a:solidFill>
                <a:latin typeface="Times New Roman" panose="02020603050405020304" pitchFamily="18" charset="0"/>
                <a:ea typeface="Times New Roman" panose="02020603050405020304" pitchFamily="18" charset="0"/>
              </a:rPr>
              <a:t>яких</a:t>
            </a:r>
            <a:r>
              <a:rPr lang="ru-RU" spc="20" dirty="0">
                <a:solidFill>
                  <a:schemeClr val="bg1"/>
                </a:solidFill>
                <a:latin typeface="Times New Roman" panose="02020603050405020304" pitchFamily="18" charset="0"/>
                <a:ea typeface="Times New Roman" panose="02020603050405020304" pitchFamily="18" charset="0"/>
              </a:rPr>
              <a:t> </a:t>
            </a:r>
            <a:r>
              <a:rPr lang="ru-RU" spc="20" dirty="0" err="1">
                <a:solidFill>
                  <a:schemeClr val="bg1"/>
                </a:solidFill>
                <a:latin typeface="Times New Roman" panose="02020603050405020304" pitchFamily="18" charset="0"/>
                <a:ea typeface="Times New Roman" panose="02020603050405020304" pitchFamily="18" charset="0"/>
              </a:rPr>
              <a:t>стратегічних</a:t>
            </a:r>
            <a:r>
              <a:rPr lang="ru-RU" spc="20" dirty="0">
                <a:solidFill>
                  <a:schemeClr val="bg1"/>
                </a:solidFill>
                <a:latin typeface="Times New Roman" panose="02020603050405020304" pitchFamily="18" charset="0"/>
                <a:ea typeface="Times New Roman" panose="02020603050405020304" pitchFamily="18" charset="0"/>
              </a:rPr>
              <a:t> </a:t>
            </a:r>
            <a:r>
              <a:rPr lang="ru-RU" spc="20" dirty="0" err="1">
                <a:solidFill>
                  <a:schemeClr val="bg1"/>
                </a:solidFill>
                <a:latin typeface="Times New Roman" panose="02020603050405020304" pitchFamily="18" charset="0"/>
                <a:ea typeface="Times New Roman" panose="02020603050405020304" pitchFamily="18" charset="0"/>
              </a:rPr>
              <a:t>цілей</a:t>
            </a:r>
            <a:r>
              <a:rPr lang="ru-RU" spc="20" dirty="0">
                <a:solidFill>
                  <a:schemeClr val="bg1"/>
                </a:solidFill>
                <a:latin typeface="Times New Roman" panose="02020603050405020304" pitchFamily="18" charset="0"/>
                <a:ea typeface="Times New Roman" panose="02020603050405020304" pitchFamily="18" charset="0"/>
              </a:rPr>
              <a:t> </a:t>
            </a:r>
            <a:r>
              <a:rPr lang="ru-RU" spc="20" dirty="0" err="1">
                <a:solidFill>
                  <a:schemeClr val="bg1"/>
                </a:solidFill>
                <a:latin typeface="Times New Roman" panose="02020603050405020304" pitchFamily="18" charset="0"/>
                <a:ea typeface="Times New Roman" panose="02020603050405020304" pitchFamily="18" charset="0"/>
              </a:rPr>
              <a:t>воно</a:t>
            </a:r>
            <a:r>
              <a:rPr lang="ru-RU" spc="20" dirty="0">
                <a:solidFill>
                  <a:schemeClr val="bg1"/>
                </a:solidFill>
                <a:latin typeface="Times New Roman" panose="02020603050405020304" pitchFamily="18" charset="0"/>
                <a:ea typeface="Times New Roman" panose="02020603050405020304" pitchFamily="18" charset="0"/>
              </a:rPr>
              <a:t> </a:t>
            </a:r>
            <a:r>
              <a:rPr lang="ru-RU" spc="20" dirty="0" err="1">
                <a:solidFill>
                  <a:schemeClr val="bg1"/>
                </a:solidFill>
                <a:latin typeface="Times New Roman" panose="02020603050405020304" pitchFamily="18" charset="0"/>
                <a:ea typeface="Times New Roman" panose="02020603050405020304" pitchFamily="18" charset="0"/>
              </a:rPr>
              <a:t>намагається</a:t>
            </a:r>
            <a:r>
              <a:rPr lang="ru-RU" spc="20" dirty="0">
                <a:solidFill>
                  <a:schemeClr val="bg1"/>
                </a:solidFill>
                <a:latin typeface="Times New Roman" panose="02020603050405020304" pitchFamily="18" charset="0"/>
                <a:ea typeface="Times New Roman" panose="02020603050405020304" pitchFamily="18" charset="0"/>
              </a:rPr>
              <a:t> </a:t>
            </a:r>
            <a:r>
              <a:rPr lang="ru-RU" spc="20" dirty="0" err="1">
                <a:solidFill>
                  <a:schemeClr val="bg1"/>
                </a:solidFill>
                <a:latin typeface="Times New Roman" panose="02020603050405020304" pitchFamily="18" charset="0"/>
                <a:ea typeface="Times New Roman" panose="02020603050405020304" pitchFamily="18" charset="0"/>
              </a:rPr>
              <a:t>досягти</a:t>
            </a:r>
            <a:r>
              <a:rPr lang="ru-RU" spc="20" dirty="0">
                <a:solidFill>
                  <a:schemeClr val="bg1"/>
                </a:solidFill>
                <a:latin typeface="Times New Roman" panose="02020603050405020304" pitchFamily="18" charset="0"/>
                <a:ea typeface="Times New Roman" panose="02020603050405020304" pitchFamily="18" charset="0"/>
              </a:rPr>
              <a:t>: </a:t>
            </a:r>
            <a:r>
              <a:rPr lang="ru-RU" spc="20" dirty="0" err="1">
                <a:solidFill>
                  <a:schemeClr val="bg1"/>
                </a:solidFill>
                <a:latin typeface="Times New Roman" panose="02020603050405020304" pitchFamily="18" charset="0"/>
                <a:ea typeface="Times New Roman" panose="02020603050405020304" pitchFamily="18" charset="0"/>
              </a:rPr>
              <a:t>чи</a:t>
            </a:r>
            <a:r>
              <a:rPr lang="ru-RU" spc="20" dirty="0">
                <a:solidFill>
                  <a:schemeClr val="bg1"/>
                </a:solidFill>
                <a:latin typeface="Times New Roman" panose="02020603050405020304" pitchFamily="18" charset="0"/>
                <a:ea typeface="Times New Roman" panose="02020603050405020304" pitchFamily="18" charset="0"/>
              </a:rPr>
              <a:t> </a:t>
            </a:r>
            <a:r>
              <a:rPr lang="ru-RU" spc="20" dirty="0" err="1">
                <a:solidFill>
                  <a:schemeClr val="bg1"/>
                </a:solidFill>
                <a:latin typeface="Times New Roman" panose="02020603050405020304" pitchFamily="18" charset="0"/>
                <a:ea typeface="Times New Roman" panose="02020603050405020304" pitchFamily="18" charset="0"/>
              </a:rPr>
              <a:t>визначити</a:t>
            </a:r>
            <a:r>
              <a:rPr lang="ru-RU" spc="20" dirty="0">
                <a:solidFill>
                  <a:schemeClr val="bg1"/>
                </a:solidFill>
                <a:latin typeface="Times New Roman" panose="02020603050405020304" pitchFamily="18" charset="0"/>
                <a:ea typeface="Times New Roman" panose="02020603050405020304" pitchFamily="18" charset="0"/>
              </a:rPr>
              <a:t> та </a:t>
            </a:r>
            <a:r>
              <a:rPr lang="ru-RU" spc="20" dirty="0" err="1">
                <a:solidFill>
                  <a:schemeClr val="bg1"/>
                </a:solidFill>
                <a:latin typeface="Times New Roman" panose="02020603050405020304" pitchFamily="18" charset="0"/>
                <a:ea typeface="Times New Roman" panose="02020603050405020304" pitchFamily="18" charset="0"/>
              </a:rPr>
              <a:t>захопити</a:t>
            </a:r>
            <a:r>
              <a:rPr lang="ru-RU" spc="20" dirty="0">
                <a:solidFill>
                  <a:schemeClr val="bg1"/>
                </a:solidFill>
                <a:latin typeface="Times New Roman" panose="02020603050405020304" pitchFamily="18" charset="0"/>
                <a:ea typeface="Times New Roman" panose="02020603050405020304" pitchFamily="18" charset="0"/>
              </a:rPr>
              <a:t> </a:t>
            </a:r>
            <a:r>
              <a:rPr lang="ru-RU" spc="20" dirty="0" err="1">
                <a:solidFill>
                  <a:schemeClr val="bg1"/>
                </a:solidFill>
                <a:latin typeface="Times New Roman" panose="02020603050405020304" pitchFamily="18" charset="0"/>
                <a:ea typeface="Times New Roman" panose="02020603050405020304" pitchFamily="18" charset="0"/>
              </a:rPr>
              <a:t>нову</a:t>
            </a:r>
            <a:r>
              <a:rPr lang="ru-RU" spc="20" dirty="0">
                <a:solidFill>
                  <a:schemeClr val="bg1"/>
                </a:solidFill>
                <a:latin typeface="Times New Roman" panose="02020603050405020304" pitchFamily="18" charset="0"/>
                <a:ea typeface="Times New Roman" panose="02020603050405020304" pitchFamily="18" charset="0"/>
              </a:rPr>
              <a:t> </a:t>
            </a:r>
            <a:r>
              <a:rPr lang="ru-RU" spc="20" dirty="0" err="1">
                <a:solidFill>
                  <a:schemeClr val="bg1"/>
                </a:solidFill>
                <a:latin typeface="Times New Roman" panose="02020603050405020304" pitchFamily="18" charset="0"/>
                <a:ea typeface="Times New Roman" panose="02020603050405020304" pitchFamily="18" charset="0"/>
              </a:rPr>
              <a:t>ринкову</a:t>
            </a:r>
            <a:r>
              <a:rPr lang="ru-RU" spc="20" dirty="0">
                <a:solidFill>
                  <a:schemeClr val="bg1"/>
                </a:solidFill>
                <a:latin typeface="Times New Roman" panose="02020603050405020304" pitchFamily="18" charset="0"/>
                <a:ea typeface="Times New Roman" panose="02020603050405020304" pitchFamily="18" charset="0"/>
              </a:rPr>
              <a:t> </a:t>
            </a:r>
            <a:r>
              <a:rPr lang="ru-RU" spc="20" dirty="0" err="1">
                <a:solidFill>
                  <a:schemeClr val="bg1"/>
                </a:solidFill>
                <a:latin typeface="Times New Roman" panose="02020603050405020304" pitchFamily="18" charset="0"/>
                <a:ea typeface="Times New Roman" panose="02020603050405020304" pitchFamily="18" charset="0"/>
              </a:rPr>
              <a:t>нішу</a:t>
            </a:r>
            <a:r>
              <a:rPr lang="ru-RU" spc="20" dirty="0">
                <a:solidFill>
                  <a:schemeClr val="bg1"/>
                </a:solidFill>
                <a:latin typeface="Times New Roman" panose="02020603050405020304" pitchFamily="18" charset="0"/>
                <a:ea typeface="Times New Roman" panose="02020603050405020304" pitchFamily="18" charset="0"/>
              </a:rPr>
              <a:t>, </a:t>
            </a:r>
            <a:r>
              <a:rPr lang="ru-RU" spc="20" dirty="0" err="1">
                <a:solidFill>
                  <a:schemeClr val="bg1"/>
                </a:solidFill>
                <a:latin typeface="Times New Roman" panose="02020603050405020304" pitchFamily="18" charset="0"/>
                <a:ea typeface="Times New Roman" panose="02020603050405020304" pitchFamily="18" charset="0"/>
              </a:rPr>
              <a:t>чи</a:t>
            </a:r>
            <a:r>
              <a:rPr lang="ru-RU" spc="20" dirty="0">
                <a:solidFill>
                  <a:schemeClr val="bg1"/>
                </a:solidFill>
                <a:latin typeface="Times New Roman" panose="02020603050405020304" pitchFamily="18" charset="0"/>
                <a:ea typeface="Times New Roman" panose="02020603050405020304" pitchFamily="18" charset="0"/>
              </a:rPr>
              <a:t> </a:t>
            </a:r>
            <a:r>
              <a:rPr lang="ru-RU" spc="20" dirty="0" err="1">
                <a:solidFill>
                  <a:schemeClr val="bg1"/>
                </a:solidFill>
                <a:latin typeface="Times New Roman" panose="02020603050405020304" pitchFamily="18" charset="0"/>
                <a:ea typeface="Times New Roman" panose="02020603050405020304" pitchFamily="18" charset="0"/>
              </a:rPr>
              <a:t>забезпечити</a:t>
            </a:r>
            <a:r>
              <a:rPr lang="ru-RU" spc="20" dirty="0">
                <a:solidFill>
                  <a:schemeClr val="bg1"/>
                </a:solidFill>
                <a:latin typeface="Times New Roman" panose="02020603050405020304" pitchFamily="18" charset="0"/>
                <a:ea typeface="Times New Roman" panose="02020603050405020304" pitchFamily="18" charset="0"/>
              </a:rPr>
              <a:t> </a:t>
            </a:r>
            <a:r>
              <a:rPr lang="ru-RU" spc="20" dirty="0" err="1">
                <a:solidFill>
                  <a:schemeClr val="bg1"/>
                </a:solidFill>
                <a:latin typeface="Times New Roman" panose="02020603050405020304" pitchFamily="18" charset="0"/>
                <a:ea typeface="Times New Roman" panose="02020603050405020304" pitchFamily="18" charset="0"/>
              </a:rPr>
              <a:t>стабільну</a:t>
            </a:r>
            <a:r>
              <a:rPr lang="ru-RU" spc="20" dirty="0">
                <a:solidFill>
                  <a:schemeClr val="bg1"/>
                </a:solidFill>
                <a:latin typeface="Times New Roman" panose="02020603050405020304" pitchFamily="18" charset="0"/>
                <a:ea typeface="Times New Roman" panose="02020603050405020304" pitchFamily="18" charset="0"/>
              </a:rPr>
              <a:t> </a:t>
            </a:r>
            <a:r>
              <a:rPr lang="ru-RU" spc="20" dirty="0" err="1">
                <a:solidFill>
                  <a:schemeClr val="bg1"/>
                </a:solidFill>
                <a:latin typeface="Times New Roman" panose="02020603050405020304" pitchFamily="18" charset="0"/>
                <a:ea typeface="Times New Roman" panose="02020603050405020304" pitchFamily="18" charset="0"/>
              </a:rPr>
              <a:t>діяльність</a:t>
            </a:r>
            <a:r>
              <a:rPr lang="ru-RU" spc="20" dirty="0">
                <a:solidFill>
                  <a:schemeClr val="bg1"/>
                </a:solidFill>
                <a:latin typeface="Times New Roman" panose="02020603050405020304" pitchFamily="18" charset="0"/>
                <a:ea typeface="Times New Roman" panose="02020603050405020304" pitchFamily="18" charset="0"/>
              </a:rPr>
              <a:t>, </a:t>
            </a:r>
            <a:r>
              <a:rPr lang="ru-RU" spc="20" dirty="0" err="1">
                <a:solidFill>
                  <a:schemeClr val="bg1"/>
                </a:solidFill>
                <a:latin typeface="Times New Roman" panose="02020603050405020304" pitchFamily="18" charset="0"/>
                <a:ea typeface="Times New Roman" panose="02020603050405020304" pitchFamily="18" charset="0"/>
              </a:rPr>
              <a:t>чи</a:t>
            </a:r>
            <a:r>
              <a:rPr lang="ru-RU" spc="20" dirty="0">
                <a:solidFill>
                  <a:schemeClr val="bg1"/>
                </a:solidFill>
                <a:latin typeface="Times New Roman" panose="02020603050405020304" pitchFamily="18" charset="0"/>
                <a:ea typeface="Times New Roman" panose="02020603050405020304" pitchFamily="18" charset="0"/>
              </a:rPr>
              <a:t> не </a:t>
            </a:r>
            <a:r>
              <a:rPr lang="ru-RU" spc="20" dirty="0" err="1">
                <a:solidFill>
                  <a:schemeClr val="bg1"/>
                </a:solidFill>
                <a:latin typeface="Times New Roman" panose="02020603050405020304" pitchFamily="18" charset="0"/>
                <a:ea typeface="Times New Roman" panose="02020603050405020304" pitchFamily="18" charset="0"/>
              </a:rPr>
              <a:t>звертати</a:t>
            </a:r>
            <a:r>
              <a:rPr lang="ru-RU" spc="20" dirty="0">
                <a:solidFill>
                  <a:schemeClr val="bg1"/>
                </a:solidFill>
                <a:latin typeface="Times New Roman" panose="02020603050405020304" pitchFamily="18" charset="0"/>
                <a:ea typeface="Times New Roman" panose="02020603050405020304" pitchFamily="18" charset="0"/>
              </a:rPr>
              <a:t> </a:t>
            </a:r>
            <a:r>
              <a:rPr lang="ru-RU" spc="20" dirty="0" err="1">
                <a:solidFill>
                  <a:schemeClr val="bg1"/>
                </a:solidFill>
                <a:latin typeface="Times New Roman" panose="02020603050405020304" pitchFamily="18" charset="0"/>
                <a:ea typeface="Times New Roman" panose="02020603050405020304" pitchFamily="18" charset="0"/>
              </a:rPr>
              <a:t>увагу</a:t>
            </a:r>
            <a:r>
              <a:rPr lang="ru-RU" spc="20" dirty="0">
                <a:solidFill>
                  <a:schemeClr val="bg1"/>
                </a:solidFill>
                <a:latin typeface="Times New Roman" panose="02020603050405020304" pitchFamily="18" charset="0"/>
                <a:ea typeface="Times New Roman" panose="02020603050405020304" pitchFamily="18" charset="0"/>
              </a:rPr>
              <a:t> на </a:t>
            </a:r>
            <a:r>
              <a:rPr lang="ru-RU" spc="20" dirty="0" err="1">
                <a:solidFill>
                  <a:schemeClr val="bg1"/>
                </a:solidFill>
                <a:latin typeface="Times New Roman" panose="02020603050405020304" pitchFamily="18" charset="0"/>
                <a:ea typeface="Times New Roman" panose="02020603050405020304" pitchFamily="18" charset="0"/>
              </a:rPr>
              <a:t>зміну</a:t>
            </a:r>
            <a:r>
              <a:rPr lang="ru-RU" spc="20" dirty="0">
                <a:solidFill>
                  <a:schemeClr val="bg1"/>
                </a:solidFill>
                <a:latin typeface="Times New Roman" panose="02020603050405020304" pitchFamily="18" charset="0"/>
                <a:ea typeface="Times New Roman" panose="02020603050405020304" pitchFamily="18" charset="0"/>
              </a:rPr>
              <a:t> </a:t>
            </a:r>
            <a:r>
              <a:rPr lang="ru-RU" spc="20" dirty="0" err="1">
                <a:solidFill>
                  <a:schemeClr val="bg1"/>
                </a:solidFill>
                <a:latin typeface="Times New Roman" panose="02020603050405020304" pitchFamily="18" charset="0"/>
                <a:ea typeface="Times New Roman" panose="02020603050405020304" pitchFamily="18" charset="0"/>
              </a:rPr>
              <a:t>ринкових</a:t>
            </a:r>
            <a:r>
              <a:rPr lang="ru-RU" spc="20" dirty="0">
                <a:solidFill>
                  <a:schemeClr val="bg1"/>
                </a:solidFill>
                <a:latin typeface="Times New Roman" panose="02020603050405020304" pitchFamily="18" charset="0"/>
                <a:ea typeface="Times New Roman" panose="02020603050405020304" pitchFamily="18" charset="0"/>
              </a:rPr>
              <a:t> умов </a:t>
            </a:r>
            <a:r>
              <a:rPr lang="ru-RU" spc="20" dirty="0" err="1">
                <a:solidFill>
                  <a:schemeClr val="bg1"/>
                </a:solidFill>
                <a:latin typeface="Times New Roman" panose="02020603050405020304" pitchFamily="18" charset="0"/>
                <a:ea typeface="Times New Roman" panose="02020603050405020304" pitchFamily="18" charset="0"/>
              </a:rPr>
              <a:t>функціонування</a:t>
            </a:r>
            <a:endParaRPr lang="uk-UA" dirty="0">
              <a:solidFill>
                <a:schemeClr val="bg1"/>
              </a:solidFill>
            </a:endParaRPr>
          </a:p>
        </p:txBody>
      </p:sp>
    </p:spTree>
    <p:extLst>
      <p:ext uri="{BB962C8B-B14F-4D97-AF65-F5344CB8AC3E}">
        <p14:creationId xmlns:p14="http://schemas.microsoft.com/office/powerpoint/2010/main" val="3535027625"/>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DDD09BA6-B87E-4498-8779-E0466F41584D}"/>
              </a:ext>
            </a:extLst>
          </p:cNvPr>
          <p:cNvSpPr/>
          <p:nvPr/>
        </p:nvSpPr>
        <p:spPr>
          <a:xfrm>
            <a:off x="1275424" y="1706628"/>
            <a:ext cx="9445841" cy="3139321"/>
          </a:xfrm>
          <a:prstGeom prst="rect">
            <a:avLst/>
          </a:prstGeom>
        </p:spPr>
        <p:txBody>
          <a:bodyPr wrap="square">
            <a:spAutoFit/>
          </a:bodyPr>
          <a:lstStyle/>
          <a:p>
            <a:pPr indent="191135" algn="just"/>
            <a:r>
              <a:rPr lang="uk-UA" dirty="0">
                <a:solidFill>
                  <a:schemeClr val="bg1"/>
                </a:solidFill>
                <a:latin typeface="Times New Roman" panose="02020603050405020304" pitchFamily="18" charset="0"/>
                <a:ea typeface="Times New Roman" panose="02020603050405020304" pitchFamily="18" charset="0"/>
              </a:rPr>
              <a:t>На думку провідних фахівців, адаптація можлива при вирішенні трьох фундаментальних проблем, що безпосередньо впливають на форму економічного механізму підприємства:</a:t>
            </a:r>
            <a:endParaRPr lang="uk-UA" sz="1200" dirty="0">
              <a:solidFill>
                <a:schemeClr val="bg1"/>
              </a:solidFill>
              <a:latin typeface="Times New Roman" panose="02020603050405020304" pitchFamily="18" charset="0"/>
              <a:ea typeface="Times New Roman" panose="02020603050405020304" pitchFamily="18" charset="0"/>
            </a:endParaRPr>
          </a:p>
          <a:p>
            <a:pPr marL="342900" lvl="0" indent="-342900" algn="just">
              <a:buFont typeface="+mj-lt"/>
              <a:buAutoNum type="arabicPeriod"/>
            </a:pPr>
            <a:r>
              <a:rPr lang="uk-UA" dirty="0">
                <a:solidFill>
                  <a:schemeClr val="bg1"/>
                </a:solidFill>
                <a:latin typeface="Times New Roman" panose="02020603050405020304" pitchFamily="18" charset="0"/>
                <a:ea typeface="Times New Roman" panose="02020603050405020304" pitchFamily="18" charset="0"/>
              </a:rPr>
              <a:t>Проблема підприємництва: уточнення або переорієнтація сфер діяльності підприємства. </a:t>
            </a:r>
          </a:p>
          <a:p>
            <a:pPr marL="342900" lvl="0" indent="-342900" algn="just">
              <a:buFont typeface="+mj-lt"/>
              <a:buAutoNum type="arabicPeriod"/>
            </a:pPr>
            <a:r>
              <a:rPr lang="uk-UA" dirty="0">
                <a:solidFill>
                  <a:schemeClr val="bg1"/>
                </a:solidFill>
                <a:latin typeface="Times New Roman" panose="02020603050405020304" pitchFamily="18" charset="0"/>
                <a:ea typeface="Times New Roman" panose="02020603050405020304" pitchFamily="18" charset="0"/>
              </a:rPr>
              <a:t>Проблема інжинірингу: створення технічної системи, яка б забезпечила можливість реалізації попереднього рішення, а саме: вибір технології, переформування інформаційної мережі та системи контролю.</a:t>
            </a:r>
            <a:endParaRPr lang="uk-UA" sz="1200" dirty="0">
              <a:solidFill>
                <a:schemeClr val="bg1"/>
              </a:solidFill>
              <a:latin typeface="Times New Roman" panose="02020603050405020304" pitchFamily="18" charset="0"/>
              <a:ea typeface="Times New Roman" panose="02020603050405020304" pitchFamily="18" charset="0"/>
            </a:endParaRPr>
          </a:p>
          <a:p>
            <a:pPr marL="342900" lvl="0" indent="-342900" algn="just">
              <a:buFont typeface="+mj-lt"/>
              <a:buAutoNum type="arabicPeriod"/>
            </a:pPr>
            <a:r>
              <a:rPr lang="uk-UA" spc="-10" dirty="0">
                <a:solidFill>
                  <a:schemeClr val="bg1"/>
                </a:solidFill>
                <a:latin typeface="Times New Roman" panose="02020603050405020304" pitchFamily="18" charset="0"/>
                <a:ea typeface="Times New Roman" panose="02020603050405020304" pitchFamily="18" charset="0"/>
              </a:rPr>
              <a:t>Адміністративна проблема: визначення структур і процедур, які б забезпечували нормальне функціонування підприємства.</a:t>
            </a:r>
            <a:endParaRPr lang="uk-UA" sz="1200" dirty="0">
              <a:solidFill>
                <a:schemeClr val="bg1"/>
              </a:solidFill>
              <a:latin typeface="Times New Roman" panose="02020603050405020304" pitchFamily="18" charset="0"/>
              <a:ea typeface="Times New Roman" panose="02020603050405020304" pitchFamily="18" charset="0"/>
            </a:endParaRPr>
          </a:p>
          <a:p>
            <a:r>
              <a:rPr lang="uk-UA" dirty="0">
                <a:solidFill>
                  <a:schemeClr val="bg1"/>
                </a:solidFill>
                <a:latin typeface="Times New Roman" panose="02020603050405020304" pitchFamily="18" charset="0"/>
                <a:ea typeface="Times New Roman" panose="02020603050405020304" pitchFamily="18" charset="0"/>
              </a:rPr>
              <a:t>	</a:t>
            </a:r>
          </a:p>
          <a:p>
            <a:r>
              <a:rPr lang="uk-UA" dirty="0">
                <a:solidFill>
                  <a:schemeClr val="bg1"/>
                </a:solidFill>
                <a:latin typeface="Times New Roman" panose="02020603050405020304" pitchFamily="18" charset="0"/>
                <a:ea typeface="Times New Roman" panose="02020603050405020304" pitchFamily="18" charset="0"/>
              </a:rPr>
              <a:t>	Послідовне вирішення цих проблем формує цикл адаптації підприємства. Кожне підприємство визначає свою стратегію адаптації виходячи з власних особливостей.</a:t>
            </a:r>
            <a:endParaRPr lang="uk-UA" dirty="0">
              <a:solidFill>
                <a:schemeClr val="bg1"/>
              </a:solidFill>
            </a:endParaRPr>
          </a:p>
        </p:txBody>
      </p:sp>
    </p:spTree>
    <p:extLst>
      <p:ext uri="{BB962C8B-B14F-4D97-AF65-F5344CB8AC3E}">
        <p14:creationId xmlns:p14="http://schemas.microsoft.com/office/powerpoint/2010/main" val="4118751435"/>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83E0E0CB-6D4E-46E3-83FC-3F547FC5F778}"/>
              </a:ext>
            </a:extLst>
          </p:cNvPr>
          <p:cNvSpPr/>
          <p:nvPr/>
        </p:nvSpPr>
        <p:spPr>
          <a:xfrm>
            <a:off x="1547673" y="856085"/>
            <a:ext cx="9096654" cy="5355312"/>
          </a:xfrm>
          <a:prstGeom prst="rect">
            <a:avLst/>
          </a:prstGeom>
        </p:spPr>
        <p:txBody>
          <a:bodyPr wrap="square">
            <a:spAutoFit/>
          </a:bodyPr>
          <a:lstStyle/>
          <a:p>
            <a:pPr lvl="0" algn="ctr">
              <a:spcAft>
                <a:spcPts val="0"/>
              </a:spcAft>
            </a:pPr>
            <a:r>
              <a:rPr lang="uk-UA">
                <a:solidFill>
                  <a:schemeClr val="bg1"/>
                </a:solidFill>
              </a:rPr>
              <a:t>ПИТАННЯ ДЛЯ ОБГОВОРЕННЯ</a:t>
            </a:r>
            <a:endParaRPr lang="uk-UA" dirty="0">
              <a:solidFill>
                <a:schemeClr val="bg1"/>
              </a:solidFill>
            </a:endParaRPr>
          </a:p>
          <a:p>
            <a:pPr marL="342900" lvl="0" indent="-342900" algn="just">
              <a:spcAft>
                <a:spcPts val="0"/>
              </a:spcAft>
              <a:buFont typeface="+mj-lt"/>
              <a:buAutoNum type="arabicPeriod"/>
            </a:pPr>
            <a:r>
              <a:rPr lang="uk-UA" i="1" dirty="0">
                <a:solidFill>
                  <a:schemeClr val="bg1"/>
                </a:solidFill>
                <a:latin typeface="Times New Roman" panose="02020603050405020304" pitchFamily="18" charset="0"/>
                <a:ea typeface="Times New Roman" panose="02020603050405020304" pitchFamily="18" charset="0"/>
              </a:rPr>
              <a:t>Дайте визначення поняття «господарський механізм».</a:t>
            </a:r>
            <a:endParaRPr lang="uk-UA" sz="1600" dirty="0">
              <a:solidFill>
                <a:schemeClr val="bg1"/>
              </a:solidFill>
              <a:latin typeface="Times New Roman" panose="02020603050405020304" pitchFamily="18" charset="0"/>
              <a:ea typeface="Times New Roman" panose="02020603050405020304" pitchFamily="18" charset="0"/>
            </a:endParaRPr>
          </a:p>
          <a:p>
            <a:pPr marL="342900" lvl="0" indent="-342900" algn="just">
              <a:spcAft>
                <a:spcPts val="0"/>
              </a:spcAft>
              <a:buFont typeface="+mj-lt"/>
              <a:buAutoNum type="arabicPeriod"/>
            </a:pPr>
            <a:r>
              <a:rPr lang="uk-UA" i="1" dirty="0">
                <a:solidFill>
                  <a:schemeClr val="bg1"/>
                </a:solidFill>
                <a:latin typeface="Times New Roman" panose="02020603050405020304" pitchFamily="18" charset="0"/>
                <a:ea typeface="Times New Roman" panose="02020603050405020304" pitchFamily="18" charset="0"/>
              </a:rPr>
              <a:t>У чому полягає сутність економічного механізму підприємства?</a:t>
            </a:r>
            <a:endParaRPr lang="uk-UA" sz="1600" dirty="0">
              <a:solidFill>
                <a:schemeClr val="bg1"/>
              </a:solidFill>
              <a:latin typeface="Times New Roman" panose="02020603050405020304" pitchFamily="18" charset="0"/>
              <a:ea typeface="Times New Roman" panose="02020603050405020304" pitchFamily="18" charset="0"/>
            </a:endParaRPr>
          </a:p>
          <a:p>
            <a:pPr marL="342900" lvl="0" indent="-342900" algn="just">
              <a:spcAft>
                <a:spcPts val="0"/>
              </a:spcAft>
              <a:buFont typeface="+mj-lt"/>
              <a:buAutoNum type="arabicPeriod"/>
            </a:pPr>
            <a:r>
              <a:rPr lang="uk-UA" i="1" dirty="0">
                <a:solidFill>
                  <a:schemeClr val="bg1"/>
                </a:solidFill>
                <a:latin typeface="Times New Roman" panose="02020603050405020304" pitchFamily="18" charset="0"/>
                <a:ea typeface="Times New Roman" panose="02020603050405020304" pitchFamily="18" charset="0"/>
              </a:rPr>
              <a:t>З’ясуйте складові внутрішнього економічного механізму підприємства.</a:t>
            </a:r>
            <a:endParaRPr lang="uk-UA" sz="1600" dirty="0">
              <a:solidFill>
                <a:schemeClr val="bg1"/>
              </a:solidFill>
              <a:latin typeface="Times New Roman" panose="02020603050405020304" pitchFamily="18" charset="0"/>
              <a:ea typeface="Times New Roman" panose="02020603050405020304" pitchFamily="18" charset="0"/>
            </a:endParaRPr>
          </a:p>
          <a:p>
            <a:pPr marL="342900" lvl="0" indent="-342900" algn="just">
              <a:spcAft>
                <a:spcPts val="0"/>
              </a:spcAft>
              <a:buFont typeface="+mj-lt"/>
              <a:buAutoNum type="arabicPeriod"/>
            </a:pPr>
            <a:r>
              <a:rPr lang="uk-UA" i="1" dirty="0">
                <a:solidFill>
                  <a:schemeClr val="bg1"/>
                </a:solidFill>
                <a:latin typeface="Times New Roman" panose="02020603050405020304" pitchFamily="18" charset="0"/>
                <a:ea typeface="Times New Roman" panose="02020603050405020304" pitchFamily="18" charset="0"/>
              </a:rPr>
              <a:t>Що таке організаційно-технічна система підприємства?</a:t>
            </a:r>
            <a:endParaRPr lang="uk-UA" sz="1600" dirty="0">
              <a:solidFill>
                <a:schemeClr val="bg1"/>
              </a:solidFill>
              <a:latin typeface="Times New Roman" panose="02020603050405020304" pitchFamily="18" charset="0"/>
              <a:ea typeface="Times New Roman" panose="02020603050405020304" pitchFamily="18" charset="0"/>
            </a:endParaRPr>
          </a:p>
          <a:p>
            <a:pPr marL="342900" lvl="0" indent="-342900" algn="just">
              <a:spcAft>
                <a:spcPts val="0"/>
              </a:spcAft>
              <a:buFont typeface="+mj-lt"/>
              <a:buAutoNum type="arabicPeriod"/>
            </a:pPr>
            <a:r>
              <a:rPr lang="uk-UA" i="1" dirty="0">
                <a:solidFill>
                  <a:schemeClr val="bg1"/>
                </a:solidFill>
                <a:latin typeface="Times New Roman" panose="02020603050405020304" pitchFamily="18" charset="0"/>
                <a:ea typeface="Times New Roman" panose="02020603050405020304" pitchFamily="18" charset="0"/>
              </a:rPr>
              <a:t>Які різновиди </a:t>
            </a:r>
            <a:r>
              <a:rPr lang="uk-UA" i="1" dirty="0" err="1">
                <a:solidFill>
                  <a:schemeClr val="bg1"/>
                </a:solidFill>
                <a:latin typeface="Times New Roman" panose="02020603050405020304" pitchFamily="18" charset="0"/>
                <a:ea typeface="Times New Roman" panose="02020603050405020304" pitchFamily="18" charset="0"/>
              </a:rPr>
              <a:t>зв’язків</a:t>
            </a:r>
            <a:r>
              <a:rPr lang="uk-UA" i="1" dirty="0">
                <a:solidFill>
                  <a:schemeClr val="bg1"/>
                </a:solidFill>
                <a:latin typeface="Times New Roman" panose="02020603050405020304" pitchFamily="18" charset="0"/>
                <a:ea typeface="Times New Roman" panose="02020603050405020304" pitchFamily="18" charset="0"/>
              </a:rPr>
              <a:t> можна встановити між підрозділами та адміністративним центром підприємства?</a:t>
            </a:r>
            <a:endParaRPr lang="uk-UA" sz="1600" dirty="0">
              <a:solidFill>
                <a:schemeClr val="bg1"/>
              </a:solidFill>
              <a:latin typeface="Times New Roman" panose="02020603050405020304" pitchFamily="18" charset="0"/>
              <a:ea typeface="Times New Roman" panose="02020603050405020304" pitchFamily="18" charset="0"/>
            </a:endParaRPr>
          </a:p>
          <a:p>
            <a:pPr marL="342900" lvl="0" indent="-342900" algn="just">
              <a:spcAft>
                <a:spcPts val="0"/>
              </a:spcAft>
              <a:buFont typeface="+mj-lt"/>
              <a:buAutoNum type="arabicPeriod"/>
            </a:pPr>
            <a:r>
              <a:rPr lang="uk-UA" i="1" spc="-10" dirty="0">
                <a:solidFill>
                  <a:schemeClr val="bg1"/>
                </a:solidFill>
                <a:latin typeface="Times New Roman" panose="02020603050405020304" pitchFamily="18" charset="0"/>
                <a:ea typeface="Times New Roman" panose="02020603050405020304" pitchFamily="18" charset="0"/>
              </a:rPr>
              <a:t>Від яких чинників залежить форма </a:t>
            </a:r>
            <a:r>
              <a:rPr lang="uk-UA" i="1" spc="-10" dirty="0" err="1">
                <a:solidFill>
                  <a:schemeClr val="bg1"/>
                </a:solidFill>
                <a:latin typeface="Times New Roman" panose="02020603050405020304" pitchFamily="18" charset="0"/>
                <a:ea typeface="Times New Roman" panose="02020603050405020304" pitchFamily="18" charset="0"/>
              </a:rPr>
              <a:t>зв’язків</a:t>
            </a:r>
            <a:r>
              <a:rPr lang="uk-UA" i="1" spc="-10" dirty="0">
                <a:solidFill>
                  <a:schemeClr val="bg1"/>
                </a:solidFill>
                <a:latin typeface="Times New Roman" panose="02020603050405020304" pitchFamily="18" charset="0"/>
                <a:ea typeface="Times New Roman" panose="02020603050405020304" pitchFamily="18" charset="0"/>
              </a:rPr>
              <a:t> між окремими підро</a:t>
            </a:r>
            <a:r>
              <a:rPr lang="uk-UA" i="1" dirty="0">
                <a:solidFill>
                  <a:schemeClr val="bg1"/>
                </a:solidFill>
                <a:latin typeface="Times New Roman" panose="02020603050405020304" pitchFamily="18" charset="0"/>
                <a:ea typeface="Times New Roman" panose="02020603050405020304" pitchFamily="18" charset="0"/>
              </a:rPr>
              <a:t>з­ділами підприємства?</a:t>
            </a:r>
            <a:endParaRPr lang="uk-UA" sz="1600" dirty="0">
              <a:solidFill>
                <a:schemeClr val="bg1"/>
              </a:solidFill>
              <a:latin typeface="Times New Roman" panose="02020603050405020304" pitchFamily="18" charset="0"/>
              <a:ea typeface="Times New Roman" panose="02020603050405020304" pitchFamily="18" charset="0"/>
            </a:endParaRPr>
          </a:p>
          <a:p>
            <a:pPr marL="342900" lvl="0" indent="-342900" algn="just">
              <a:spcAft>
                <a:spcPts val="0"/>
              </a:spcAft>
              <a:buFont typeface="+mj-lt"/>
              <a:buAutoNum type="arabicPeriod"/>
            </a:pPr>
            <a:r>
              <a:rPr lang="uk-UA" i="1" dirty="0">
                <a:solidFill>
                  <a:schemeClr val="bg1"/>
                </a:solidFill>
                <a:latin typeface="Times New Roman" panose="02020603050405020304" pitchFamily="18" charset="0"/>
                <a:ea typeface="Times New Roman" panose="02020603050405020304" pitchFamily="18" charset="0"/>
              </a:rPr>
              <a:t>У чому полягає сутність мотиваційного механізму функціонування підприємства та його підрозділів?</a:t>
            </a:r>
            <a:endParaRPr lang="uk-UA" sz="1600" dirty="0">
              <a:solidFill>
                <a:schemeClr val="bg1"/>
              </a:solidFill>
              <a:latin typeface="Times New Roman" panose="02020603050405020304" pitchFamily="18" charset="0"/>
              <a:ea typeface="Times New Roman" panose="02020603050405020304" pitchFamily="18" charset="0"/>
            </a:endParaRPr>
          </a:p>
          <a:p>
            <a:pPr marL="342900" lvl="0" indent="-342900" algn="just">
              <a:spcAft>
                <a:spcPts val="0"/>
              </a:spcAft>
              <a:buFont typeface="+mj-lt"/>
              <a:buAutoNum type="arabicPeriod"/>
            </a:pPr>
            <a:r>
              <a:rPr lang="uk-UA" i="1" dirty="0">
                <a:solidFill>
                  <a:schemeClr val="bg1"/>
                </a:solidFill>
                <a:latin typeface="Times New Roman" panose="02020603050405020304" pitchFamily="18" charset="0"/>
                <a:ea typeface="Times New Roman" panose="02020603050405020304" pitchFamily="18" charset="0"/>
              </a:rPr>
              <a:t>Які основні принципи побудови внутрішнього економічного механізму підприємства ?</a:t>
            </a:r>
            <a:endParaRPr lang="uk-UA" sz="1600" dirty="0">
              <a:solidFill>
                <a:schemeClr val="bg1"/>
              </a:solidFill>
              <a:latin typeface="Times New Roman" panose="02020603050405020304" pitchFamily="18" charset="0"/>
              <a:ea typeface="Times New Roman" panose="02020603050405020304" pitchFamily="18" charset="0"/>
            </a:endParaRPr>
          </a:p>
          <a:p>
            <a:pPr marL="342900" lvl="0" indent="-342900" algn="just">
              <a:spcAft>
                <a:spcPts val="0"/>
              </a:spcAft>
              <a:buFont typeface="+mj-lt"/>
              <a:buAutoNum type="arabicPeriod"/>
            </a:pPr>
            <a:r>
              <a:rPr lang="uk-UA" i="1" dirty="0">
                <a:solidFill>
                  <a:schemeClr val="bg1"/>
                </a:solidFill>
                <a:latin typeface="Times New Roman" panose="02020603050405020304" pitchFamily="18" charset="0"/>
                <a:ea typeface="Times New Roman" panose="02020603050405020304" pitchFamily="18" charset="0"/>
              </a:rPr>
              <a:t>Визначте основні організаційні передумови функціонування внутрішнього економічного механізму підприємства.</a:t>
            </a:r>
            <a:endParaRPr lang="uk-UA" sz="1600" dirty="0">
              <a:solidFill>
                <a:schemeClr val="bg1"/>
              </a:solidFill>
              <a:latin typeface="Times New Roman" panose="02020603050405020304" pitchFamily="18" charset="0"/>
              <a:ea typeface="Times New Roman" panose="02020603050405020304" pitchFamily="18" charset="0"/>
            </a:endParaRPr>
          </a:p>
          <a:p>
            <a:pPr marL="342900" lvl="0" indent="-342900" algn="just">
              <a:spcAft>
                <a:spcPts val="0"/>
              </a:spcAft>
              <a:buFont typeface="+mj-lt"/>
              <a:buAutoNum type="arabicPeriod"/>
            </a:pPr>
            <a:r>
              <a:rPr lang="uk-UA" i="1" dirty="0">
                <a:solidFill>
                  <a:schemeClr val="bg1"/>
                </a:solidFill>
                <a:latin typeface="Times New Roman" panose="02020603050405020304" pitchFamily="18" charset="0"/>
                <a:ea typeface="Times New Roman" panose="02020603050405020304" pitchFamily="18" charset="0"/>
              </a:rPr>
              <a:t>Які форми функціонування внутрішнього економічного механізму </a:t>
            </a:r>
            <a:r>
              <a:rPr lang="uk-UA" i="1" cap="all" dirty="0">
                <a:solidFill>
                  <a:schemeClr val="bg1"/>
                </a:solidFill>
                <a:latin typeface="Times New Roman" panose="02020603050405020304" pitchFamily="18" charset="0"/>
                <a:ea typeface="Times New Roman" panose="02020603050405020304" pitchFamily="18" charset="0"/>
              </a:rPr>
              <a:t>в</a:t>
            </a:r>
            <a:r>
              <a:rPr lang="uk-UA" i="1" dirty="0">
                <a:solidFill>
                  <a:schemeClr val="bg1"/>
                </a:solidFill>
                <a:latin typeface="Times New Roman" panose="02020603050405020304" pitchFamily="18" charset="0"/>
                <a:ea typeface="Times New Roman" panose="02020603050405020304" pitchFamily="18" charset="0"/>
              </a:rPr>
              <a:t>ам відомі?</a:t>
            </a:r>
            <a:endParaRPr lang="uk-UA" sz="1600" dirty="0">
              <a:solidFill>
                <a:schemeClr val="bg1"/>
              </a:solidFill>
              <a:latin typeface="Times New Roman" panose="02020603050405020304" pitchFamily="18" charset="0"/>
              <a:ea typeface="Times New Roman" panose="02020603050405020304" pitchFamily="18" charset="0"/>
            </a:endParaRPr>
          </a:p>
          <a:p>
            <a:pPr marL="342900" lvl="0" indent="-342900" algn="just">
              <a:spcAft>
                <a:spcPts val="0"/>
              </a:spcAft>
              <a:buFont typeface="+mj-lt"/>
              <a:buAutoNum type="arabicPeriod"/>
            </a:pPr>
            <a:r>
              <a:rPr lang="uk-UA" i="1" cap="all" dirty="0">
                <a:solidFill>
                  <a:schemeClr val="bg1"/>
                </a:solidFill>
                <a:latin typeface="Times New Roman" panose="02020603050405020304" pitchFamily="18" charset="0"/>
                <a:ea typeface="Times New Roman" panose="02020603050405020304" pitchFamily="18" charset="0"/>
              </a:rPr>
              <a:t>н</a:t>
            </a:r>
            <a:r>
              <a:rPr lang="uk-UA" i="1" dirty="0">
                <a:solidFill>
                  <a:schemeClr val="bg1"/>
                </a:solidFill>
                <a:latin typeface="Times New Roman" panose="02020603050405020304" pitchFamily="18" charset="0"/>
                <a:ea typeface="Times New Roman" panose="02020603050405020304" pitchFamily="18" charset="0"/>
              </a:rPr>
              <a:t>азвіть і охарактеризуйте основні режими функціонування внутрішнього економічного механізму?</a:t>
            </a:r>
          </a:p>
          <a:p>
            <a:pPr marL="342900" lvl="0" indent="-342900" algn="just">
              <a:spcAft>
                <a:spcPts val="0"/>
              </a:spcAft>
              <a:buFont typeface="+mj-lt"/>
              <a:buAutoNum type="arabicPeriod"/>
            </a:pPr>
            <a:r>
              <a:rPr lang="uk-UA" i="1" dirty="0">
                <a:solidFill>
                  <a:schemeClr val="bg1"/>
                </a:solidFill>
                <a:latin typeface="Times New Roman" panose="02020603050405020304" pitchFamily="18" charset="0"/>
                <a:ea typeface="Times New Roman" panose="02020603050405020304" pitchFamily="18" charset="0"/>
              </a:rPr>
              <a:t>Які фундаментальні проблеми необхідно вирішувати керівництву підприємств при їх адаптації до динамічних зовнішніх умов функціонування?</a:t>
            </a:r>
            <a:endParaRPr lang="uk-UA" dirty="0">
              <a:solidFill>
                <a:schemeClr val="bg1"/>
              </a:solidFill>
            </a:endParaRPr>
          </a:p>
          <a:p>
            <a:pPr lvl="0" algn="just">
              <a:spcAft>
                <a:spcPts val="0"/>
              </a:spcAft>
            </a:pPr>
            <a:endParaRPr lang="uk-UA" dirty="0">
              <a:solidFill>
                <a:schemeClr val="bg1"/>
              </a:solidFill>
            </a:endParaRPr>
          </a:p>
        </p:txBody>
      </p:sp>
    </p:spTree>
    <p:extLst>
      <p:ext uri="{BB962C8B-B14F-4D97-AF65-F5344CB8AC3E}">
        <p14:creationId xmlns:p14="http://schemas.microsoft.com/office/powerpoint/2010/main" val="22458304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B2B6DEC4-8527-4BE9-8B71-FE917B47E2E5}"/>
              </a:ext>
            </a:extLst>
          </p:cNvPr>
          <p:cNvSpPr/>
          <p:nvPr/>
        </p:nvSpPr>
        <p:spPr>
          <a:xfrm>
            <a:off x="1988597" y="1800164"/>
            <a:ext cx="7670307" cy="2585323"/>
          </a:xfrm>
          <a:prstGeom prst="rect">
            <a:avLst/>
          </a:prstGeom>
        </p:spPr>
        <p:txBody>
          <a:bodyPr wrap="square">
            <a:spAutoFit/>
          </a:bodyPr>
          <a:lstStyle/>
          <a:p>
            <a:pPr indent="457200" algn="just"/>
            <a:r>
              <a:rPr lang="uk-UA" dirty="0">
                <a:solidFill>
                  <a:schemeClr val="bg1"/>
                </a:solidFill>
                <a:latin typeface="Times New Roman" panose="02020603050405020304" pitchFamily="18" charset="0"/>
                <a:ea typeface="Times New Roman" panose="02020603050405020304" pitchFamily="18" charset="0"/>
              </a:rPr>
              <a:t>Основними елементами будь-якого господарського механізму є господарюючі суб’єкти (організатори виробництва) і відносини, у які вони вступають з приводу організації суспільного виробництва (або господарські відносини). </a:t>
            </a:r>
          </a:p>
          <a:p>
            <a:pPr indent="457200"/>
            <a:r>
              <a:rPr lang="ru-RU" dirty="0" err="1">
                <a:solidFill>
                  <a:schemeClr val="bg1"/>
                </a:solidFill>
                <a:latin typeface="Times New Roman" panose="02020603050405020304" pitchFamily="18" charset="0"/>
                <a:ea typeface="Times New Roman" panose="02020603050405020304" pitchFamily="18" charset="0"/>
              </a:rPr>
              <a:t>Господарюючі</a:t>
            </a:r>
            <a:r>
              <a:rPr lang="ru-RU" dirty="0">
                <a:solidFill>
                  <a:schemeClr val="bg1"/>
                </a:solidFill>
                <a:latin typeface="Times New Roman" panose="02020603050405020304" pitchFamily="18" charset="0"/>
                <a:ea typeface="Times New Roman" panose="02020603050405020304" pitchFamily="18" charset="0"/>
              </a:rPr>
              <a:t> </a:t>
            </a:r>
            <a:r>
              <a:rPr lang="ru-RU" dirty="0" err="1">
                <a:solidFill>
                  <a:schemeClr val="bg1"/>
                </a:solidFill>
                <a:latin typeface="Times New Roman" panose="02020603050405020304" pitchFamily="18" charset="0"/>
                <a:ea typeface="Times New Roman" panose="02020603050405020304" pitchFamily="18" charset="0"/>
              </a:rPr>
              <a:t>суб’єкти</a:t>
            </a:r>
            <a:r>
              <a:rPr lang="ru-RU" dirty="0">
                <a:solidFill>
                  <a:schemeClr val="bg1"/>
                </a:solidFill>
                <a:latin typeface="Times New Roman" panose="02020603050405020304" pitchFamily="18" charset="0"/>
                <a:ea typeface="Times New Roman" panose="02020603050405020304" pitchFamily="18" charset="0"/>
              </a:rPr>
              <a:t>, </a:t>
            </a:r>
            <a:r>
              <a:rPr lang="ru-RU" dirty="0" err="1">
                <a:solidFill>
                  <a:schemeClr val="bg1"/>
                </a:solidFill>
                <a:latin typeface="Times New Roman" panose="02020603050405020304" pitchFamily="18" charset="0"/>
                <a:ea typeface="Times New Roman" panose="02020603050405020304" pitchFamily="18" charset="0"/>
              </a:rPr>
              <a:t>якими</a:t>
            </a:r>
            <a:r>
              <a:rPr lang="ru-RU" dirty="0">
                <a:solidFill>
                  <a:schemeClr val="bg1"/>
                </a:solidFill>
                <a:latin typeface="Times New Roman" panose="02020603050405020304" pitchFamily="18" charset="0"/>
                <a:ea typeface="Times New Roman" panose="02020603050405020304" pitchFamily="18" charset="0"/>
              </a:rPr>
              <a:t> </a:t>
            </a:r>
            <a:r>
              <a:rPr lang="ru-RU" dirty="0" err="1">
                <a:solidFill>
                  <a:schemeClr val="bg1"/>
                </a:solidFill>
                <a:latin typeface="Times New Roman" panose="02020603050405020304" pitchFamily="18" charset="0"/>
                <a:ea typeface="Times New Roman" panose="02020603050405020304" pitchFamily="18" charset="0"/>
              </a:rPr>
              <a:t>можуть</a:t>
            </a:r>
            <a:r>
              <a:rPr lang="ru-RU" dirty="0">
                <a:solidFill>
                  <a:schemeClr val="bg1"/>
                </a:solidFill>
                <a:latin typeface="Times New Roman" panose="02020603050405020304" pitchFamily="18" charset="0"/>
                <a:ea typeface="Times New Roman" panose="02020603050405020304" pitchFamily="18" charset="0"/>
              </a:rPr>
              <a:t> бути як </a:t>
            </a:r>
            <a:r>
              <a:rPr lang="ru-RU" dirty="0" err="1">
                <a:solidFill>
                  <a:schemeClr val="bg1"/>
                </a:solidFill>
                <a:latin typeface="Times New Roman" panose="02020603050405020304" pitchFamily="18" charset="0"/>
                <a:ea typeface="Times New Roman" panose="02020603050405020304" pitchFamily="18" charset="0"/>
              </a:rPr>
              <a:t>окремі</a:t>
            </a:r>
            <a:r>
              <a:rPr lang="ru-RU" dirty="0">
                <a:solidFill>
                  <a:schemeClr val="bg1"/>
                </a:solidFill>
                <a:latin typeface="Times New Roman" panose="02020603050405020304" pitchFamily="18" charset="0"/>
                <a:ea typeface="Times New Roman" panose="02020603050405020304" pitchFamily="18" charset="0"/>
              </a:rPr>
              <a:t> особи, так і </a:t>
            </a:r>
            <a:r>
              <a:rPr lang="ru-RU" dirty="0" err="1">
                <a:solidFill>
                  <a:schemeClr val="bg1"/>
                </a:solidFill>
                <a:latin typeface="Times New Roman" panose="02020603050405020304" pitchFamily="18" charset="0"/>
                <a:ea typeface="Times New Roman" panose="02020603050405020304" pitchFamily="18" charset="0"/>
              </a:rPr>
              <a:t>підприємства</a:t>
            </a:r>
            <a:r>
              <a:rPr lang="ru-RU" dirty="0">
                <a:solidFill>
                  <a:schemeClr val="bg1"/>
                </a:solidFill>
                <a:latin typeface="Times New Roman" panose="02020603050405020304" pitchFamily="18" charset="0"/>
                <a:ea typeface="Times New Roman" panose="02020603050405020304" pitchFamily="18" charset="0"/>
              </a:rPr>
              <a:t>, </a:t>
            </a:r>
            <a:r>
              <a:rPr lang="ru-RU" dirty="0" err="1">
                <a:solidFill>
                  <a:schemeClr val="bg1"/>
                </a:solidFill>
                <a:latin typeface="Times New Roman" panose="02020603050405020304" pitchFamily="18" charset="0"/>
                <a:ea typeface="Times New Roman" panose="02020603050405020304" pitchFamily="18" charset="0"/>
              </a:rPr>
              <a:t>мають</a:t>
            </a:r>
            <a:r>
              <a:rPr lang="ru-RU" dirty="0">
                <a:solidFill>
                  <a:schemeClr val="bg1"/>
                </a:solidFill>
                <a:latin typeface="Times New Roman" panose="02020603050405020304" pitchFamily="18" charset="0"/>
                <a:ea typeface="Times New Roman" panose="02020603050405020304" pitchFamily="18" charset="0"/>
              </a:rPr>
              <a:t> </a:t>
            </a:r>
            <a:r>
              <a:rPr lang="ru-RU" dirty="0" err="1">
                <a:solidFill>
                  <a:schemeClr val="bg1"/>
                </a:solidFill>
                <a:latin typeface="Times New Roman" panose="02020603050405020304" pitchFamily="18" charset="0"/>
                <a:ea typeface="Times New Roman" panose="02020603050405020304" pitchFamily="18" charset="0"/>
              </a:rPr>
              <a:t>достатню</a:t>
            </a:r>
            <a:r>
              <a:rPr lang="ru-RU" dirty="0">
                <a:solidFill>
                  <a:schemeClr val="bg1"/>
                </a:solidFill>
                <a:latin typeface="Times New Roman" panose="02020603050405020304" pitchFamily="18" charset="0"/>
                <a:ea typeface="Times New Roman" panose="02020603050405020304" pitchFamily="18" charset="0"/>
              </a:rPr>
              <a:t> </a:t>
            </a:r>
            <a:r>
              <a:rPr lang="ru-RU" dirty="0" err="1">
                <a:solidFill>
                  <a:schemeClr val="bg1"/>
                </a:solidFill>
                <a:latin typeface="Times New Roman" panose="02020603050405020304" pitchFamily="18" charset="0"/>
                <a:ea typeface="Times New Roman" panose="02020603050405020304" pitchFamily="18" charset="0"/>
              </a:rPr>
              <a:t>самостійність</a:t>
            </a:r>
            <a:r>
              <a:rPr lang="ru-RU" dirty="0">
                <a:solidFill>
                  <a:schemeClr val="bg1"/>
                </a:solidFill>
                <a:latin typeface="Times New Roman" panose="02020603050405020304" pitchFamily="18" charset="0"/>
                <a:ea typeface="Times New Roman" panose="02020603050405020304" pitchFamily="18" charset="0"/>
              </a:rPr>
              <a:t>. </a:t>
            </a:r>
            <a:r>
              <a:rPr lang="ru-RU" dirty="0" err="1">
                <a:solidFill>
                  <a:schemeClr val="bg1"/>
                </a:solidFill>
                <a:latin typeface="Times New Roman" panose="02020603050405020304" pitchFamily="18" charset="0"/>
                <a:ea typeface="Times New Roman" panose="02020603050405020304" pitchFamily="18" charset="0"/>
              </a:rPr>
              <a:t>Це</a:t>
            </a:r>
            <a:r>
              <a:rPr lang="ru-RU" dirty="0">
                <a:solidFill>
                  <a:schemeClr val="bg1"/>
                </a:solidFill>
                <a:latin typeface="Times New Roman" panose="02020603050405020304" pitchFamily="18" charset="0"/>
                <a:ea typeface="Times New Roman" panose="02020603050405020304" pitchFamily="18" charset="0"/>
              </a:rPr>
              <a:t> </a:t>
            </a:r>
            <a:r>
              <a:rPr lang="ru-RU" dirty="0" err="1">
                <a:solidFill>
                  <a:schemeClr val="bg1"/>
                </a:solidFill>
                <a:latin typeface="Times New Roman" panose="02020603050405020304" pitchFamily="18" charset="0"/>
                <a:ea typeface="Times New Roman" panose="02020603050405020304" pitchFamily="18" charset="0"/>
              </a:rPr>
              <a:t>дає</a:t>
            </a:r>
            <a:r>
              <a:rPr lang="ru-RU" dirty="0">
                <a:solidFill>
                  <a:schemeClr val="bg1"/>
                </a:solidFill>
                <a:latin typeface="Times New Roman" panose="02020603050405020304" pitchFamily="18" charset="0"/>
                <a:ea typeface="Times New Roman" panose="02020603050405020304" pitchFamily="18" charset="0"/>
              </a:rPr>
              <a:t> </a:t>
            </a:r>
            <a:r>
              <a:rPr lang="ru-RU" dirty="0" err="1">
                <a:solidFill>
                  <a:schemeClr val="bg1"/>
                </a:solidFill>
                <a:latin typeface="Times New Roman" panose="02020603050405020304" pitchFamily="18" charset="0"/>
                <a:ea typeface="Times New Roman" panose="02020603050405020304" pitchFamily="18" charset="0"/>
              </a:rPr>
              <a:t>їм</a:t>
            </a:r>
            <a:r>
              <a:rPr lang="ru-RU" dirty="0">
                <a:solidFill>
                  <a:schemeClr val="bg1"/>
                </a:solidFill>
                <a:latin typeface="Times New Roman" panose="02020603050405020304" pitchFamily="18" charset="0"/>
                <a:ea typeface="Times New Roman" panose="02020603050405020304" pitchFamily="18" charset="0"/>
              </a:rPr>
              <a:t> </a:t>
            </a:r>
            <a:r>
              <a:rPr lang="ru-RU" dirty="0" err="1">
                <a:solidFill>
                  <a:schemeClr val="bg1"/>
                </a:solidFill>
                <a:latin typeface="Times New Roman" panose="02020603050405020304" pitchFamily="18" charset="0"/>
                <a:ea typeface="Times New Roman" panose="02020603050405020304" pitchFamily="18" charset="0"/>
              </a:rPr>
              <a:t>змогу</a:t>
            </a:r>
            <a:r>
              <a:rPr lang="ru-RU" dirty="0">
                <a:solidFill>
                  <a:schemeClr val="bg1"/>
                </a:solidFill>
                <a:latin typeface="Times New Roman" panose="02020603050405020304" pitchFamily="18" charset="0"/>
                <a:ea typeface="Times New Roman" panose="02020603050405020304" pitchFamily="18" charset="0"/>
              </a:rPr>
              <a:t> на </a:t>
            </a:r>
            <a:r>
              <a:rPr lang="ru-RU" dirty="0" err="1">
                <a:solidFill>
                  <a:schemeClr val="bg1"/>
                </a:solidFill>
                <a:latin typeface="Times New Roman" panose="02020603050405020304" pitchFamily="18" charset="0"/>
                <a:ea typeface="Times New Roman" panose="02020603050405020304" pitchFamily="18" charset="0"/>
              </a:rPr>
              <a:t>основі</a:t>
            </a:r>
            <a:r>
              <a:rPr lang="ru-RU" dirty="0">
                <a:solidFill>
                  <a:schemeClr val="bg1"/>
                </a:solidFill>
                <a:latin typeface="Times New Roman" panose="02020603050405020304" pitchFamily="18" charset="0"/>
                <a:ea typeface="Times New Roman" panose="02020603050405020304" pitchFamily="18" charset="0"/>
              </a:rPr>
              <a:t> </a:t>
            </a:r>
            <a:r>
              <a:rPr lang="ru-RU" dirty="0" err="1">
                <a:solidFill>
                  <a:schemeClr val="bg1"/>
                </a:solidFill>
                <a:latin typeface="Times New Roman" panose="02020603050405020304" pitchFamily="18" charset="0"/>
                <a:ea typeface="Times New Roman" panose="02020603050405020304" pitchFamily="18" charset="0"/>
              </a:rPr>
              <a:t>визначення</a:t>
            </a:r>
            <a:r>
              <a:rPr lang="ru-RU" dirty="0">
                <a:solidFill>
                  <a:schemeClr val="bg1"/>
                </a:solidFill>
                <a:latin typeface="Times New Roman" panose="02020603050405020304" pitchFamily="18" charset="0"/>
                <a:ea typeface="Times New Roman" panose="02020603050405020304" pitchFamily="18" charset="0"/>
              </a:rPr>
              <a:t> </a:t>
            </a:r>
            <a:r>
              <a:rPr lang="ru-RU" dirty="0" err="1">
                <a:solidFill>
                  <a:schemeClr val="bg1"/>
                </a:solidFill>
                <a:latin typeface="Times New Roman" panose="02020603050405020304" pitchFamily="18" charset="0"/>
                <a:ea typeface="Times New Roman" panose="02020603050405020304" pitchFamily="18" charset="0"/>
              </a:rPr>
              <a:t>економічних</a:t>
            </a:r>
            <a:r>
              <a:rPr lang="ru-RU" dirty="0">
                <a:solidFill>
                  <a:schemeClr val="bg1"/>
                </a:solidFill>
                <a:latin typeface="Times New Roman" panose="02020603050405020304" pitchFamily="18" charset="0"/>
                <a:ea typeface="Times New Roman" panose="02020603050405020304" pitchFamily="18" charset="0"/>
              </a:rPr>
              <a:t> </a:t>
            </a:r>
            <a:r>
              <a:rPr lang="ru-RU" dirty="0" err="1">
                <a:solidFill>
                  <a:schemeClr val="bg1"/>
                </a:solidFill>
                <a:latin typeface="Times New Roman" panose="02020603050405020304" pitchFamily="18" charset="0"/>
                <a:ea typeface="Times New Roman" panose="02020603050405020304" pitchFamily="18" charset="0"/>
              </a:rPr>
              <a:t>інтересів</a:t>
            </a:r>
            <a:r>
              <a:rPr lang="ru-RU" dirty="0">
                <a:solidFill>
                  <a:schemeClr val="bg1"/>
                </a:solidFill>
                <a:latin typeface="Times New Roman" panose="02020603050405020304" pitchFamily="18" charset="0"/>
                <a:ea typeface="Times New Roman" panose="02020603050405020304" pitchFamily="18" charset="0"/>
              </a:rPr>
              <a:t> </a:t>
            </a:r>
            <a:r>
              <a:rPr lang="ru-RU" dirty="0" err="1">
                <a:solidFill>
                  <a:schemeClr val="bg1"/>
                </a:solidFill>
                <a:latin typeface="Times New Roman" panose="02020603050405020304" pitchFamily="18" charset="0"/>
                <a:ea typeface="Times New Roman" panose="02020603050405020304" pitchFamily="18" charset="0"/>
              </a:rPr>
              <a:t>проявляти</a:t>
            </a:r>
            <a:r>
              <a:rPr lang="ru-RU" dirty="0">
                <a:solidFill>
                  <a:schemeClr val="bg1"/>
                </a:solidFill>
                <a:latin typeface="Times New Roman" panose="02020603050405020304" pitchFamily="18" charset="0"/>
                <a:ea typeface="Times New Roman" panose="02020603050405020304" pitchFamily="18" charset="0"/>
              </a:rPr>
              <a:t> </a:t>
            </a:r>
            <a:r>
              <a:rPr lang="ru-RU" dirty="0" err="1">
                <a:solidFill>
                  <a:schemeClr val="bg1"/>
                </a:solidFill>
                <a:latin typeface="Times New Roman" panose="02020603050405020304" pitchFamily="18" charset="0"/>
                <a:ea typeface="Times New Roman" panose="02020603050405020304" pitchFamily="18" charset="0"/>
              </a:rPr>
              <a:t>підприємницьку</a:t>
            </a:r>
            <a:r>
              <a:rPr lang="ru-RU" dirty="0">
                <a:solidFill>
                  <a:schemeClr val="bg1"/>
                </a:solidFill>
                <a:latin typeface="Times New Roman" panose="02020603050405020304" pitchFamily="18" charset="0"/>
                <a:ea typeface="Times New Roman" panose="02020603050405020304" pitchFamily="18" charset="0"/>
              </a:rPr>
              <a:t> </a:t>
            </a:r>
            <a:r>
              <a:rPr lang="ru-RU" dirty="0" err="1">
                <a:solidFill>
                  <a:schemeClr val="bg1"/>
                </a:solidFill>
                <a:latin typeface="Times New Roman" panose="02020603050405020304" pitchFamily="18" charset="0"/>
                <a:ea typeface="Times New Roman" panose="02020603050405020304" pitchFamily="18" charset="0"/>
              </a:rPr>
              <a:t>ініціативу</a:t>
            </a:r>
            <a:r>
              <a:rPr lang="ru-RU" dirty="0">
                <a:solidFill>
                  <a:schemeClr val="bg1"/>
                </a:solidFill>
                <a:latin typeface="Times New Roman" panose="02020603050405020304" pitchFamily="18" charset="0"/>
                <a:ea typeface="Times New Roman" panose="02020603050405020304" pitchFamily="18" charset="0"/>
              </a:rPr>
              <a:t>, </a:t>
            </a:r>
            <a:r>
              <a:rPr lang="ru-RU" dirty="0" err="1">
                <a:solidFill>
                  <a:schemeClr val="bg1"/>
                </a:solidFill>
                <a:latin typeface="Times New Roman" panose="02020603050405020304" pitchFamily="18" charset="0"/>
                <a:ea typeface="Times New Roman" panose="02020603050405020304" pitchFamily="18" charset="0"/>
              </a:rPr>
              <a:t>приймати</a:t>
            </a:r>
            <a:r>
              <a:rPr lang="ru-RU" dirty="0">
                <a:solidFill>
                  <a:schemeClr val="bg1"/>
                </a:solidFill>
                <a:latin typeface="Times New Roman" panose="02020603050405020304" pitchFamily="18" charset="0"/>
                <a:ea typeface="Times New Roman" panose="02020603050405020304" pitchFamily="18" charset="0"/>
              </a:rPr>
              <a:t> </a:t>
            </a:r>
            <a:r>
              <a:rPr lang="ru-RU" dirty="0" err="1">
                <a:solidFill>
                  <a:schemeClr val="bg1"/>
                </a:solidFill>
                <a:latin typeface="Times New Roman" panose="02020603050405020304" pitchFamily="18" charset="0"/>
                <a:ea typeface="Times New Roman" panose="02020603050405020304" pitchFamily="18" charset="0"/>
              </a:rPr>
              <a:t>відповідні</a:t>
            </a:r>
            <a:r>
              <a:rPr lang="ru-RU" dirty="0">
                <a:solidFill>
                  <a:schemeClr val="bg1"/>
                </a:solidFill>
                <a:latin typeface="Times New Roman" panose="02020603050405020304" pitchFamily="18" charset="0"/>
                <a:ea typeface="Times New Roman" panose="02020603050405020304" pitchFamily="18" charset="0"/>
              </a:rPr>
              <a:t> </a:t>
            </a:r>
            <a:r>
              <a:rPr lang="ru-RU" dirty="0" err="1">
                <a:solidFill>
                  <a:schemeClr val="bg1"/>
                </a:solidFill>
                <a:latin typeface="Times New Roman" panose="02020603050405020304" pitchFamily="18" charset="0"/>
                <a:ea typeface="Times New Roman" panose="02020603050405020304" pitchFamily="18" charset="0"/>
              </a:rPr>
              <a:t>рішення</a:t>
            </a:r>
            <a:r>
              <a:rPr lang="ru-RU" dirty="0">
                <a:solidFill>
                  <a:schemeClr val="bg1"/>
                </a:solidFill>
                <a:latin typeface="Times New Roman" panose="02020603050405020304" pitchFamily="18" charset="0"/>
                <a:ea typeface="Times New Roman" panose="02020603050405020304" pitchFamily="18" charset="0"/>
              </a:rPr>
              <a:t> і </a:t>
            </a:r>
            <a:r>
              <a:rPr lang="ru-RU" dirty="0" err="1">
                <a:solidFill>
                  <a:schemeClr val="bg1"/>
                </a:solidFill>
                <a:latin typeface="Times New Roman" panose="02020603050405020304" pitchFamily="18" charset="0"/>
                <a:ea typeface="Times New Roman" panose="02020603050405020304" pitchFamily="18" charset="0"/>
              </a:rPr>
              <a:t>здійснювати</a:t>
            </a:r>
            <a:r>
              <a:rPr lang="ru-RU" dirty="0">
                <a:solidFill>
                  <a:schemeClr val="bg1"/>
                </a:solidFill>
                <a:latin typeface="Times New Roman" panose="02020603050405020304" pitchFamily="18" charset="0"/>
                <a:ea typeface="Times New Roman" panose="02020603050405020304" pitchFamily="18" charset="0"/>
              </a:rPr>
              <a:t> </a:t>
            </a:r>
            <a:r>
              <a:rPr lang="ru-RU" dirty="0" err="1">
                <a:solidFill>
                  <a:schemeClr val="bg1"/>
                </a:solidFill>
                <a:latin typeface="Times New Roman" panose="02020603050405020304" pitchFamily="18" charset="0"/>
                <a:ea typeface="Times New Roman" panose="02020603050405020304" pitchFamily="18" charset="0"/>
              </a:rPr>
              <a:t>господарську</a:t>
            </a:r>
            <a:r>
              <a:rPr lang="ru-RU" dirty="0">
                <a:solidFill>
                  <a:schemeClr val="bg1"/>
                </a:solidFill>
                <a:latin typeface="Times New Roman" panose="02020603050405020304" pitchFamily="18" charset="0"/>
                <a:ea typeface="Times New Roman" panose="02020603050405020304" pitchFamily="18" charset="0"/>
              </a:rPr>
              <a:t> </a:t>
            </a:r>
            <a:r>
              <a:rPr lang="ru-RU" dirty="0" err="1">
                <a:solidFill>
                  <a:schemeClr val="bg1"/>
                </a:solidFill>
                <a:latin typeface="Times New Roman" panose="02020603050405020304" pitchFamily="18" charset="0"/>
                <a:ea typeface="Times New Roman" panose="02020603050405020304" pitchFamily="18" charset="0"/>
              </a:rPr>
              <a:t>діяльність</a:t>
            </a:r>
            <a:r>
              <a:rPr lang="ru-RU" dirty="0">
                <a:solidFill>
                  <a:schemeClr val="bg1"/>
                </a:solidFill>
                <a:latin typeface="Times New Roman" panose="02020603050405020304" pitchFamily="18" charset="0"/>
                <a:ea typeface="Times New Roman" panose="02020603050405020304" pitchFamily="18" charset="0"/>
              </a:rPr>
              <a:t>, </a:t>
            </a:r>
            <a:r>
              <a:rPr lang="ru-RU" dirty="0" err="1">
                <a:solidFill>
                  <a:schemeClr val="bg1"/>
                </a:solidFill>
                <a:latin typeface="Times New Roman" panose="02020603050405020304" pitchFamily="18" charset="0"/>
                <a:ea typeface="Times New Roman" panose="02020603050405020304" pitchFamily="18" charset="0"/>
              </a:rPr>
              <a:t>тобто</a:t>
            </a:r>
            <a:r>
              <a:rPr lang="ru-RU" dirty="0">
                <a:solidFill>
                  <a:schemeClr val="bg1"/>
                </a:solidFill>
                <a:latin typeface="Times New Roman" panose="02020603050405020304" pitchFamily="18" charset="0"/>
                <a:ea typeface="Times New Roman" panose="02020603050405020304" pitchFamily="18" charset="0"/>
              </a:rPr>
              <a:t> реально </a:t>
            </a:r>
            <a:r>
              <a:rPr lang="ru-RU" dirty="0" err="1">
                <a:solidFill>
                  <a:schemeClr val="bg1"/>
                </a:solidFill>
                <a:latin typeface="Times New Roman" panose="02020603050405020304" pitchFamily="18" charset="0"/>
                <a:ea typeface="Times New Roman" panose="02020603050405020304" pitchFamily="18" charset="0"/>
              </a:rPr>
              <a:t>брати</a:t>
            </a:r>
            <a:r>
              <a:rPr lang="ru-RU" dirty="0">
                <a:solidFill>
                  <a:schemeClr val="bg1"/>
                </a:solidFill>
                <a:latin typeface="Times New Roman" panose="02020603050405020304" pitchFamily="18" charset="0"/>
                <a:ea typeface="Times New Roman" panose="02020603050405020304" pitchFamily="18" charset="0"/>
              </a:rPr>
              <a:t> участь у </a:t>
            </a:r>
            <a:r>
              <a:rPr lang="ru-RU" dirty="0" err="1">
                <a:solidFill>
                  <a:schemeClr val="bg1"/>
                </a:solidFill>
                <a:latin typeface="Times New Roman" panose="02020603050405020304" pitchFamily="18" charset="0"/>
                <a:ea typeface="Times New Roman" panose="02020603050405020304" pitchFamily="18" charset="0"/>
              </a:rPr>
              <a:t>процесі</a:t>
            </a:r>
            <a:r>
              <a:rPr lang="ru-RU" dirty="0">
                <a:solidFill>
                  <a:schemeClr val="bg1"/>
                </a:solidFill>
                <a:latin typeface="Times New Roman" panose="02020603050405020304" pitchFamily="18" charset="0"/>
                <a:ea typeface="Times New Roman" panose="02020603050405020304" pitchFamily="18" charset="0"/>
              </a:rPr>
              <a:t> </a:t>
            </a:r>
            <a:r>
              <a:rPr lang="ru-RU" dirty="0" err="1">
                <a:solidFill>
                  <a:schemeClr val="bg1"/>
                </a:solidFill>
                <a:latin typeface="Times New Roman" panose="02020603050405020304" pitchFamily="18" charset="0"/>
                <a:ea typeface="Times New Roman" panose="02020603050405020304" pitchFamily="18" charset="0"/>
              </a:rPr>
              <a:t>організації</a:t>
            </a:r>
            <a:r>
              <a:rPr lang="ru-RU" dirty="0">
                <a:solidFill>
                  <a:schemeClr val="bg1"/>
                </a:solidFill>
                <a:latin typeface="Times New Roman" panose="02020603050405020304" pitchFamily="18" charset="0"/>
                <a:ea typeface="Times New Roman" panose="02020603050405020304" pitchFamily="18" charset="0"/>
              </a:rPr>
              <a:t> </a:t>
            </a:r>
            <a:r>
              <a:rPr lang="ru-RU" dirty="0" err="1">
                <a:solidFill>
                  <a:schemeClr val="bg1"/>
                </a:solidFill>
                <a:latin typeface="Times New Roman" panose="02020603050405020304" pitchFamily="18" charset="0"/>
                <a:ea typeface="Times New Roman" panose="02020603050405020304" pitchFamily="18" charset="0"/>
              </a:rPr>
              <a:t>виробництва</a:t>
            </a:r>
            <a:r>
              <a:rPr lang="ru-RU" dirty="0">
                <a:latin typeface="Times New Roman" panose="02020603050405020304" pitchFamily="18" charset="0"/>
                <a:ea typeface="Times New Roman" panose="02020603050405020304" pitchFamily="18" charset="0"/>
              </a:rPr>
              <a:t>.</a:t>
            </a:r>
            <a:endParaRPr lang="uk-UA" dirty="0"/>
          </a:p>
        </p:txBody>
      </p:sp>
    </p:spTree>
    <p:extLst>
      <p:ext uri="{BB962C8B-B14F-4D97-AF65-F5344CB8AC3E}">
        <p14:creationId xmlns:p14="http://schemas.microsoft.com/office/powerpoint/2010/main" val="187379910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7F9AC056-53C4-4CDA-A0DC-DECBE6AD7E05}"/>
              </a:ext>
            </a:extLst>
          </p:cNvPr>
          <p:cNvSpPr/>
          <p:nvPr/>
        </p:nvSpPr>
        <p:spPr>
          <a:xfrm>
            <a:off x="2148396" y="1782902"/>
            <a:ext cx="7696939" cy="2585323"/>
          </a:xfrm>
          <a:prstGeom prst="rect">
            <a:avLst/>
          </a:prstGeom>
        </p:spPr>
        <p:txBody>
          <a:bodyPr wrap="square">
            <a:spAutoFit/>
          </a:bodyPr>
          <a:lstStyle/>
          <a:p>
            <a:pPr indent="191135" algn="just">
              <a:spcAft>
                <a:spcPts val="0"/>
              </a:spcAft>
            </a:pPr>
            <a:r>
              <a:rPr lang="uk-UA" dirty="0">
                <a:solidFill>
                  <a:schemeClr val="bg1"/>
                </a:solidFill>
                <a:latin typeface="Times New Roman" panose="02020603050405020304" pitchFamily="18" charset="0"/>
                <a:ea typeface="Times New Roman" panose="02020603050405020304" pitchFamily="18" charset="0"/>
              </a:rPr>
              <a:t>Господарюючі суб’єкти спираються у своїй діяльності на матеріальні фактори, які виконують функцію економічних орієнтирів та важелів, носіїв господарської інформації. До матеріальних факторів господарювання належать: засоби виробництва, обсяг і структура продукції, пропорції продуктообміну.</a:t>
            </a:r>
            <a:endParaRPr lang="uk-UA" sz="1200" dirty="0">
              <a:solidFill>
                <a:schemeClr val="bg1"/>
              </a:solidFill>
              <a:latin typeface="Times New Roman" panose="02020603050405020304" pitchFamily="18" charset="0"/>
              <a:ea typeface="Times New Roman" panose="02020603050405020304" pitchFamily="18" charset="0"/>
            </a:endParaRPr>
          </a:p>
          <a:p>
            <a:pPr indent="191135" algn="just">
              <a:spcAft>
                <a:spcPts val="0"/>
              </a:spcAft>
            </a:pPr>
            <a:r>
              <a:rPr lang="uk-UA" spc="-10" dirty="0">
                <a:solidFill>
                  <a:schemeClr val="bg1"/>
                </a:solidFill>
                <a:latin typeface="Times New Roman" panose="02020603050405020304" pitchFamily="18" charset="0"/>
                <a:ea typeface="Times New Roman" panose="02020603050405020304" pitchFamily="18" charset="0"/>
              </a:rPr>
              <a:t>У розпорядженні господарюючих суб’єктів перебувають різноманітні засоби господарювання, які створюють матеріальне та нематеріальне забезпечення господарської діяльності, тобто ресурси, що використовуються для досягнення господарських цілей. </a:t>
            </a:r>
            <a:endParaRPr lang="uk-UA" dirty="0">
              <a:solidFill>
                <a:schemeClr val="bg1"/>
              </a:solidFill>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79351754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BB633E1E-FFA0-4D87-822E-AE31A49CEF3A}"/>
              </a:ext>
            </a:extLst>
          </p:cNvPr>
          <p:cNvSpPr/>
          <p:nvPr/>
        </p:nvSpPr>
        <p:spPr>
          <a:xfrm>
            <a:off x="2068495" y="1776978"/>
            <a:ext cx="7794595" cy="2862322"/>
          </a:xfrm>
          <a:prstGeom prst="rect">
            <a:avLst/>
          </a:prstGeom>
        </p:spPr>
        <p:txBody>
          <a:bodyPr wrap="square">
            <a:spAutoFit/>
          </a:bodyPr>
          <a:lstStyle/>
          <a:p>
            <a:pPr indent="191135" algn="just">
              <a:spcAft>
                <a:spcPts val="0"/>
              </a:spcAft>
            </a:pPr>
            <a:r>
              <a:rPr lang="uk-UA" dirty="0">
                <a:solidFill>
                  <a:schemeClr val="bg1"/>
                </a:solidFill>
                <a:latin typeface="Times New Roman" panose="02020603050405020304" pitchFamily="18" charset="0"/>
                <a:ea typeface="Times New Roman" panose="02020603050405020304" pitchFamily="18" charset="0"/>
              </a:rPr>
              <a:t>Суб’єкти господарювання вступають в економічні відносини, які можуть бути прямими (двосторонні угоди і прямий продуктообмін), непрямими (субпідряд або ринковий продуктообмін), виробничими, невиробничими та ін. Економічні відносини реалізуються як юридично оформлені, так і юридично неоформлені.</a:t>
            </a:r>
            <a:endParaRPr lang="uk-UA" sz="1200" dirty="0">
              <a:solidFill>
                <a:schemeClr val="bg1"/>
              </a:solidFill>
              <a:latin typeface="Times New Roman" panose="02020603050405020304" pitchFamily="18" charset="0"/>
              <a:ea typeface="Times New Roman" panose="02020603050405020304" pitchFamily="18" charset="0"/>
            </a:endParaRPr>
          </a:p>
          <a:p>
            <a:pPr indent="191135" algn="just">
              <a:spcAft>
                <a:spcPts val="0"/>
              </a:spcAft>
            </a:pPr>
            <a:r>
              <a:rPr lang="uk-UA" dirty="0">
                <a:solidFill>
                  <a:schemeClr val="bg1"/>
                </a:solidFill>
                <a:latin typeface="Times New Roman" panose="02020603050405020304" pitchFamily="18" charset="0"/>
                <a:ea typeface="Times New Roman" panose="02020603050405020304" pitchFamily="18" charset="0"/>
              </a:rPr>
              <a:t>Центральним у системі господарського механізму є </a:t>
            </a:r>
            <a:r>
              <a:rPr lang="uk-UA" b="1" i="1" dirty="0">
                <a:solidFill>
                  <a:schemeClr val="bg1"/>
                </a:solidFill>
                <a:latin typeface="Times New Roman" panose="02020603050405020304" pitchFamily="18" charset="0"/>
                <a:ea typeface="Times New Roman" panose="02020603050405020304" pitchFamily="18" charset="0"/>
              </a:rPr>
              <a:t>економічний механізм</a:t>
            </a:r>
            <a:r>
              <a:rPr lang="uk-UA" dirty="0">
                <a:solidFill>
                  <a:schemeClr val="bg1"/>
                </a:solidFill>
                <a:latin typeface="Times New Roman" panose="02020603050405020304" pitchFamily="18" charset="0"/>
                <a:ea typeface="Times New Roman" panose="02020603050405020304" pitchFamily="18" charset="0"/>
              </a:rPr>
              <a:t>, що діє через економічні інтереси як усвідомлені матеріальні потреби людей та складається з комплексу економічних способів, методів, важелів, нормативів, показників, за допомогою яких реалізуються об’єктивні економічні закони. </a:t>
            </a:r>
            <a:endParaRPr lang="uk-UA" sz="1200" dirty="0">
              <a:solidFill>
                <a:schemeClr val="bg1"/>
              </a:solidFill>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69055527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F91FA230-715B-44CB-8B52-0EF9CD28887D}"/>
              </a:ext>
            </a:extLst>
          </p:cNvPr>
          <p:cNvSpPr/>
          <p:nvPr/>
        </p:nvSpPr>
        <p:spPr>
          <a:xfrm>
            <a:off x="1500325" y="1640833"/>
            <a:ext cx="8478175" cy="3416320"/>
          </a:xfrm>
          <a:prstGeom prst="rect">
            <a:avLst/>
          </a:prstGeom>
        </p:spPr>
        <p:txBody>
          <a:bodyPr wrap="square">
            <a:spAutoFit/>
          </a:bodyPr>
          <a:lstStyle/>
          <a:p>
            <a:pPr indent="191135" algn="just">
              <a:spcAft>
                <a:spcPts val="0"/>
              </a:spcAft>
            </a:pPr>
            <a:r>
              <a:rPr lang="uk-UA" dirty="0">
                <a:solidFill>
                  <a:schemeClr val="bg1"/>
                </a:solidFill>
                <a:latin typeface="Times New Roman" panose="02020603050405020304" pitchFamily="18" charset="0"/>
                <a:ea typeface="Times New Roman" panose="02020603050405020304" pitchFamily="18" charset="0"/>
              </a:rPr>
              <a:t>Економічний механізм підприємства має складну структуру, однак можна виділити такі його складові, як механізм формування і використання ресурсів (капіталу); механізм управління затратами; механізм управління фінансами; мотиваційний механізм; механізм взаємодії з ринком. </a:t>
            </a:r>
          </a:p>
          <a:p>
            <a:pPr indent="191135" algn="just">
              <a:spcAft>
                <a:spcPts val="0"/>
              </a:spcAft>
            </a:pPr>
            <a:r>
              <a:rPr lang="uk-UA" spc="-20" dirty="0">
                <a:solidFill>
                  <a:schemeClr val="bg1"/>
                </a:solidFill>
                <a:latin typeface="Times New Roman" panose="02020603050405020304" pitchFamily="18" charset="0"/>
                <a:ea typeface="Times New Roman" panose="02020603050405020304" pitchFamily="18" charset="0"/>
              </a:rPr>
              <a:t>Таким чином, економічний механізм підприємства, з одного боку, має забезпечувати зовнішні зв’язки останнього і створювати відповідні умови отримання доходу. З іншого боку, цей механізм спрямований на розвиток виробничих відносин усередині підприємства. У першому випадку його принципи цілком визначаються особливостями господарського механізму суспільства (домінуючою формою власності на засоби виробництва, існуючими системами ціноутворення, оподаткування, планування тощо), а в другому випадку — особливостями виробничих відносин на підприємстві. </a:t>
            </a:r>
            <a:endParaRPr lang="uk-UA" dirty="0">
              <a:solidFill>
                <a:schemeClr val="bg1"/>
              </a:solidFill>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2797652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16268D24-4EC0-4954-B819-97702E0E92D4}"/>
              </a:ext>
            </a:extLst>
          </p:cNvPr>
          <p:cNvSpPr/>
          <p:nvPr/>
        </p:nvSpPr>
        <p:spPr>
          <a:xfrm>
            <a:off x="2284520" y="1776979"/>
            <a:ext cx="6939379" cy="3139321"/>
          </a:xfrm>
          <a:prstGeom prst="rect">
            <a:avLst/>
          </a:prstGeom>
        </p:spPr>
        <p:txBody>
          <a:bodyPr wrap="square">
            <a:spAutoFit/>
          </a:bodyPr>
          <a:lstStyle/>
          <a:p>
            <a:pPr indent="191135" algn="just">
              <a:spcAft>
                <a:spcPts val="0"/>
              </a:spcAft>
            </a:pPr>
            <a:r>
              <a:rPr lang="uk-UA" spc="-10" dirty="0">
                <a:solidFill>
                  <a:schemeClr val="bg1"/>
                </a:solidFill>
                <a:latin typeface="Times New Roman" panose="02020603050405020304" pitchFamily="18" charset="0"/>
                <a:ea typeface="Times New Roman" panose="02020603050405020304" pitchFamily="18" charset="0"/>
              </a:rPr>
              <a:t>Функціонування підприємства як системи господарюючих елементів (підрозділів) забезпечується через його внутрішній економічний механізм. Структура цього механізму визначається через:</a:t>
            </a:r>
            <a:endParaRPr lang="uk-UA" dirty="0">
              <a:solidFill>
                <a:schemeClr val="bg1"/>
              </a:solidFill>
              <a:latin typeface="Times New Roman" panose="02020603050405020304" pitchFamily="18" charset="0"/>
              <a:ea typeface="Times New Roman" panose="02020603050405020304" pitchFamily="18" charset="0"/>
            </a:endParaRPr>
          </a:p>
          <a:p>
            <a:pPr marL="342900" lvl="0" indent="-342900" algn="just">
              <a:spcAft>
                <a:spcPts val="0"/>
              </a:spcAft>
              <a:buClr>
                <a:srgbClr val="808080"/>
              </a:buClr>
              <a:buSzPts val="1150"/>
              <a:buFont typeface="Symbol" panose="05050102010706020507" pitchFamily="18" charset="2"/>
              <a:buChar char=""/>
              <a:tabLst>
                <a:tab pos="270510" algn="l"/>
              </a:tabLst>
            </a:pPr>
            <a:r>
              <a:rPr lang="uk-UA" dirty="0">
                <a:solidFill>
                  <a:schemeClr val="bg1"/>
                </a:solidFill>
                <a:latin typeface="Times New Roman" panose="02020603050405020304" pitchFamily="18" charset="0"/>
                <a:ea typeface="Times New Roman" panose="02020603050405020304" pitchFamily="18" charset="0"/>
              </a:rPr>
              <a:t>організаційно-технічну систему або формування вертикальних </a:t>
            </a:r>
            <a:r>
              <a:rPr lang="uk-UA" dirty="0" err="1">
                <a:solidFill>
                  <a:schemeClr val="bg1"/>
                </a:solidFill>
                <a:latin typeface="Times New Roman" panose="02020603050405020304" pitchFamily="18" charset="0"/>
                <a:ea typeface="Times New Roman" panose="02020603050405020304" pitchFamily="18" charset="0"/>
              </a:rPr>
              <a:t>зв’язків</a:t>
            </a:r>
            <a:r>
              <a:rPr lang="uk-UA" dirty="0">
                <a:solidFill>
                  <a:schemeClr val="bg1"/>
                </a:solidFill>
                <a:latin typeface="Times New Roman" panose="02020603050405020304" pitchFamily="18" charset="0"/>
                <a:ea typeface="Times New Roman" panose="02020603050405020304" pitchFamily="18" charset="0"/>
              </a:rPr>
              <a:t> між підрозділами й адміністративним центром та горизонтальних </a:t>
            </a:r>
            <a:r>
              <a:rPr lang="uk-UA" dirty="0" err="1">
                <a:solidFill>
                  <a:schemeClr val="bg1"/>
                </a:solidFill>
                <a:latin typeface="Times New Roman" panose="02020603050405020304" pitchFamily="18" charset="0"/>
                <a:ea typeface="Times New Roman" panose="02020603050405020304" pitchFamily="18" charset="0"/>
              </a:rPr>
              <a:t>зв’язків</a:t>
            </a:r>
            <a:r>
              <a:rPr lang="uk-UA" dirty="0">
                <a:solidFill>
                  <a:schemeClr val="bg1"/>
                </a:solidFill>
                <a:latin typeface="Times New Roman" panose="02020603050405020304" pitchFamily="18" charset="0"/>
                <a:ea typeface="Times New Roman" panose="02020603050405020304" pitchFamily="18" charset="0"/>
              </a:rPr>
              <a:t> між окремими підрозділами;</a:t>
            </a:r>
            <a:endParaRPr lang="uk-UA" sz="1200" dirty="0">
              <a:solidFill>
                <a:schemeClr val="bg1"/>
              </a:solidFill>
              <a:latin typeface="Times New Roman" panose="02020603050405020304" pitchFamily="18" charset="0"/>
              <a:ea typeface="Times New Roman" panose="02020603050405020304" pitchFamily="18" charset="0"/>
            </a:endParaRPr>
          </a:p>
          <a:p>
            <a:pPr marL="342900" lvl="0" indent="-342900" algn="just">
              <a:spcAft>
                <a:spcPts val="0"/>
              </a:spcAft>
              <a:buClr>
                <a:srgbClr val="808080"/>
              </a:buClr>
              <a:buSzPts val="1150"/>
              <a:buFont typeface="Symbol" panose="05050102010706020507" pitchFamily="18" charset="2"/>
              <a:buChar char=""/>
              <a:tabLst>
                <a:tab pos="270510" algn="l"/>
              </a:tabLst>
            </a:pPr>
            <a:r>
              <a:rPr lang="uk-UA" dirty="0">
                <a:solidFill>
                  <a:schemeClr val="bg1"/>
                </a:solidFill>
                <a:latin typeface="Times New Roman" panose="02020603050405020304" pitchFamily="18" charset="0"/>
                <a:ea typeface="Times New Roman" panose="02020603050405020304" pitchFamily="18" charset="0"/>
              </a:rPr>
              <a:t>систему планування діяльності підрозділів;</a:t>
            </a:r>
            <a:endParaRPr lang="uk-UA" sz="1200" dirty="0">
              <a:solidFill>
                <a:schemeClr val="bg1"/>
              </a:solidFill>
              <a:latin typeface="Times New Roman" panose="02020603050405020304" pitchFamily="18" charset="0"/>
              <a:ea typeface="Times New Roman" panose="02020603050405020304" pitchFamily="18" charset="0"/>
            </a:endParaRPr>
          </a:p>
          <a:p>
            <a:pPr marL="342900" lvl="0" indent="-342900" algn="just">
              <a:spcAft>
                <a:spcPts val="0"/>
              </a:spcAft>
              <a:buClr>
                <a:srgbClr val="808080"/>
              </a:buClr>
              <a:buSzPts val="1150"/>
              <a:buFont typeface="Symbol" panose="05050102010706020507" pitchFamily="18" charset="2"/>
              <a:buChar char=""/>
              <a:tabLst>
                <a:tab pos="270510" algn="l"/>
              </a:tabLst>
            </a:pPr>
            <a:r>
              <a:rPr lang="uk-UA" dirty="0">
                <a:solidFill>
                  <a:schemeClr val="bg1"/>
                </a:solidFill>
                <a:latin typeface="Times New Roman" panose="02020603050405020304" pitchFamily="18" charset="0"/>
                <a:ea typeface="Times New Roman" panose="02020603050405020304" pitchFamily="18" charset="0"/>
              </a:rPr>
              <a:t>систему контролю й оцінки діяльності підрозділів;</a:t>
            </a:r>
            <a:endParaRPr lang="uk-UA" sz="1200" dirty="0">
              <a:solidFill>
                <a:schemeClr val="bg1"/>
              </a:solidFill>
              <a:latin typeface="Times New Roman" panose="02020603050405020304" pitchFamily="18" charset="0"/>
              <a:ea typeface="Times New Roman" panose="02020603050405020304" pitchFamily="18" charset="0"/>
            </a:endParaRPr>
          </a:p>
          <a:p>
            <a:pPr marL="342900" lvl="0" indent="-342900" algn="just">
              <a:spcAft>
                <a:spcPts val="0"/>
              </a:spcAft>
              <a:buClr>
                <a:srgbClr val="808080"/>
              </a:buClr>
              <a:buSzPts val="1150"/>
              <a:buFont typeface="Symbol" panose="05050102010706020507" pitchFamily="18" charset="2"/>
              <a:buChar char=""/>
              <a:tabLst>
                <a:tab pos="270510" algn="l"/>
              </a:tabLst>
            </a:pPr>
            <a:r>
              <a:rPr lang="uk-UA" dirty="0">
                <a:solidFill>
                  <a:schemeClr val="bg1"/>
                </a:solidFill>
                <a:latin typeface="Times New Roman" panose="02020603050405020304" pitchFamily="18" charset="0"/>
                <a:ea typeface="Times New Roman" panose="02020603050405020304" pitchFamily="18" charset="0"/>
              </a:rPr>
              <a:t>установлення матеріальної відповідальності підрозділів;</a:t>
            </a:r>
            <a:endParaRPr lang="uk-UA" sz="1200" dirty="0">
              <a:solidFill>
                <a:schemeClr val="bg1"/>
              </a:solidFill>
              <a:latin typeface="Times New Roman" panose="02020603050405020304" pitchFamily="18" charset="0"/>
              <a:ea typeface="Times New Roman" panose="02020603050405020304" pitchFamily="18" charset="0"/>
            </a:endParaRPr>
          </a:p>
          <a:p>
            <a:pPr marL="342900" lvl="0" indent="-342900" algn="just">
              <a:spcAft>
                <a:spcPts val="0"/>
              </a:spcAft>
              <a:buClr>
                <a:srgbClr val="808080"/>
              </a:buClr>
              <a:buSzPts val="1150"/>
              <a:buFont typeface="Symbol" panose="05050102010706020507" pitchFamily="18" charset="2"/>
              <a:buChar char=""/>
              <a:tabLst>
                <a:tab pos="270510" algn="l"/>
              </a:tabLst>
            </a:pPr>
            <a:r>
              <a:rPr lang="uk-UA" dirty="0">
                <a:solidFill>
                  <a:schemeClr val="bg1"/>
                </a:solidFill>
                <a:latin typeface="Times New Roman" panose="02020603050405020304" pitchFamily="18" charset="0"/>
                <a:ea typeface="Times New Roman" panose="02020603050405020304" pitchFamily="18" charset="0"/>
              </a:rPr>
              <a:t>мотиваційний механізм функціонування.</a:t>
            </a:r>
            <a:endParaRPr lang="uk-UA" sz="1200" dirty="0">
              <a:solidFill>
                <a:schemeClr val="bg1"/>
              </a:solidFill>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99755572"/>
      </p:ext>
    </p:extLst>
  </p:cSld>
  <p:clrMapOvr>
    <a:masterClrMapping/>
  </p:clrMapOvr>
</p:sld>
</file>

<file path=ppt/theme/theme1.xml><?xml version="1.0" encoding="utf-8"?>
<a:theme xmlns:a="http://schemas.openxmlformats.org/drawingml/2006/main" name="BlockprintVTI">
  <a:themeElements>
    <a:clrScheme name="AnalogousFromDarkSeedLeftStep">
      <a:dk1>
        <a:srgbClr val="000000"/>
      </a:dk1>
      <a:lt1>
        <a:srgbClr val="FFFFFF"/>
      </a:lt1>
      <a:dk2>
        <a:srgbClr val="1A1634"/>
      </a:dk2>
      <a:lt2>
        <a:srgbClr val="F0F3F3"/>
      </a:lt2>
      <a:accent1>
        <a:srgbClr val="E72950"/>
      </a:accent1>
      <a:accent2>
        <a:srgbClr val="D5178E"/>
      </a:accent2>
      <a:accent3>
        <a:srgbClr val="DF29E7"/>
      </a:accent3>
      <a:accent4>
        <a:srgbClr val="7E17D5"/>
      </a:accent4>
      <a:accent5>
        <a:srgbClr val="4129E7"/>
      </a:accent5>
      <a:accent6>
        <a:srgbClr val="174ED5"/>
      </a:accent6>
      <a:hlink>
        <a:srgbClr val="7351C5"/>
      </a:hlink>
      <a:folHlink>
        <a:srgbClr val="7F7F7F"/>
      </a:folHlink>
    </a:clrScheme>
    <a:fontScheme name="Custom 56">
      <a:majorFont>
        <a:latin typeface="Avenir Next LT Pro"/>
        <a:ea typeface=""/>
        <a:cs typeface=""/>
      </a:majorFont>
      <a:minorFont>
        <a:latin typeface="Avenir Next LT Pr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BlockprintVTI" id="{AA8C8908-6BA4-477C-AEA4-CB6C32A1FE3B}" vid="{36392749-7C1D-4938-93BB-440CD2A1B0AB}"/>
    </a:ext>
  </a:extLst>
</a:theme>
</file>

<file path=docProps/app.xml><?xml version="1.0" encoding="utf-8"?>
<Properties xmlns="http://schemas.openxmlformats.org/officeDocument/2006/extended-properties" xmlns:vt="http://schemas.openxmlformats.org/officeDocument/2006/docPropsVTypes">
  <TotalTime>105</TotalTime>
  <Words>3200</Words>
  <Application>Microsoft Office PowerPoint</Application>
  <PresentationFormat>Широкоэкранный</PresentationFormat>
  <Paragraphs>113</Paragraphs>
  <Slides>47</Slides>
  <Notes>0</Notes>
  <HiddenSlides>0</HiddenSlides>
  <MMClips>0</MMClips>
  <ScaleCrop>false</ScaleCrop>
  <HeadingPairs>
    <vt:vector size="6" baseType="variant">
      <vt:variant>
        <vt:lpstr>Использованные шрифты</vt:lpstr>
      </vt:variant>
      <vt:variant>
        <vt:i4>5</vt:i4>
      </vt:variant>
      <vt:variant>
        <vt:lpstr>Тема</vt:lpstr>
      </vt:variant>
      <vt:variant>
        <vt:i4>1</vt:i4>
      </vt:variant>
      <vt:variant>
        <vt:lpstr>Заголовки слайдов</vt:lpstr>
      </vt:variant>
      <vt:variant>
        <vt:i4>47</vt:i4>
      </vt:variant>
    </vt:vector>
  </HeadingPairs>
  <TitlesOfParts>
    <vt:vector size="53" baseType="lpstr">
      <vt:lpstr>Arial</vt:lpstr>
      <vt:lpstr>Avenir Next LT Pro</vt:lpstr>
      <vt:lpstr>AvenirNext LT Pro Medium</vt:lpstr>
      <vt:lpstr>Symbol</vt:lpstr>
      <vt:lpstr>Times New Roman</vt:lpstr>
      <vt:lpstr>BlockprintVTI</vt:lpstr>
      <vt:lpstr> Побудова внутрішньо економічних відносин на підприємстві. Частина 1. </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Побудова внутрішньо економічних відносин на підприємстві. Частина 1. </dc:title>
  <dc:creator>Катерина Бужимська</dc:creator>
  <cp:lastModifiedBy>Катерина Бужимська</cp:lastModifiedBy>
  <cp:revision>35</cp:revision>
  <dcterms:created xsi:type="dcterms:W3CDTF">2022-11-14T03:51:27Z</dcterms:created>
  <dcterms:modified xsi:type="dcterms:W3CDTF">2022-11-14T05:37:09Z</dcterms:modified>
</cp:coreProperties>
</file>