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84" r:id="rId4"/>
    <p:sldId id="274" r:id="rId5"/>
    <p:sldId id="276" r:id="rId6"/>
    <p:sldId id="277" r:id="rId7"/>
    <p:sldId id="278" r:id="rId8"/>
    <p:sldId id="279" r:id="rId9"/>
    <p:sldId id="280" r:id="rId10"/>
    <p:sldId id="286" r:id="rId11"/>
    <p:sldId id="283" r:id="rId12"/>
    <p:sldId id="281" r:id="rId13"/>
  </p:sldIdLst>
  <p:sldSz cx="18288000" cy="10287000"/>
  <p:notesSz cx="6858000" cy="9144000"/>
  <p:embeddedFontLst>
    <p:embeddedFont>
      <p:font typeface="Vollkorn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57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2171700"/>
            <a:ext cx="165354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2600" b="1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2. ВИКОРИСТАННЯ ПРОГРАМНИХ ПРОДУКТІВ </a:t>
            </a:r>
            <a:endParaRPr lang="uk-UA" sz="2600" b="1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de-AT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MICROSOFT </a:t>
            </a:r>
            <a:r>
              <a:rPr lang="de-AT" sz="2600" b="1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WORD, MICROSOFT EXCEL </a:t>
            </a:r>
            <a:r>
              <a:rPr lang="uk-UA" sz="2600" b="1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ТА </a:t>
            </a:r>
            <a:r>
              <a:rPr lang="de-AT" sz="2600" b="1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MICROSOFT POWERPOINT</a:t>
            </a:r>
            <a:endParaRPr lang="uk-UA" sz="2600" b="1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pPr algn="ctr"/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1. Текстовий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редактор </a:t>
            </a:r>
            <a:r>
              <a:rPr lang="de-AT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Word, Excel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та </a:t>
            </a:r>
            <a:r>
              <a:rPr lang="de-AT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PowerPoint</a:t>
            </a:r>
            <a:r>
              <a:rPr lang="de-AT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: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функціональні можливості та інтерфейс 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Робота з таблицями та вбудованими об’єктами 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Використання формул, графічне представлення даних та сортування інформації в </a:t>
            </a:r>
            <a:r>
              <a:rPr lang="de-AT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Excel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для цілей </a:t>
            </a: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аналізу</a:t>
            </a: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4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Захист документів </a:t>
            </a:r>
            <a:r>
              <a:rPr lang="de-AT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Microsoft Word, Excel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та </a:t>
            </a:r>
            <a:r>
              <a:rPr lang="de-AT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PowerPoint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за допомогою паролів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838200" y="1562100"/>
            <a:ext cx="15934623" cy="38318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Графічне представлення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даних</a:t>
            </a: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Типи діаграм в </a:t>
            </a:r>
            <a:r>
              <a:rPr lang="de-AT" sz="2600" b="1" dirty="0" smtClean="0">
                <a:latin typeface="Vollkorn" panose="020B0604020202020204" charset="0"/>
                <a:ea typeface="Vollkorn" panose="020B0604020202020204" charset="0"/>
              </a:rPr>
              <a:t>Excel:</a:t>
            </a: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Гістограма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для порівняння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категорій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Лінійний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графік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для відстеження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змін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Кругова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діаграма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для відображення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часток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Графік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розсіювання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для аналізу зв’язків між змінними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0833" t="4074" r="13750" b="12963"/>
          <a:stretch/>
        </p:blipFill>
        <p:spPr>
          <a:xfrm>
            <a:off x="10134599" y="1028700"/>
            <a:ext cx="7933623" cy="712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4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1066800" y="342900"/>
            <a:ext cx="15934623" cy="800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b="1" dirty="0" err="1">
                <a:latin typeface="Vollkorn" panose="020B0604020202020204" charset="0"/>
                <a:ea typeface="Vollkorn" panose="020B0604020202020204" charset="0"/>
              </a:rPr>
              <a:t>Методи</a:t>
            </a:r>
            <a:r>
              <a:rPr lang="ru-RU" sz="26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b="1" dirty="0" err="1" smtClean="0">
                <a:latin typeface="Vollkorn" panose="020B0604020202020204" charset="0"/>
                <a:ea typeface="Vollkorn" panose="020B0604020202020204" charset="0"/>
              </a:rPr>
              <a:t>захисту</a:t>
            </a:r>
            <a:r>
              <a:rPr lang="ru-RU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b="1" dirty="0" err="1" smtClean="0">
                <a:latin typeface="Vollkorn" panose="020B0604020202020204" charset="0"/>
                <a:ea typeface="Vollkorn" panose="020B0604020202020204" charset="0"/>
              </a:rPr>
              <a:t>текстових</a:t>
            </a:r>
            <a:r>
              <a:rPr lang="ru-RU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b="1" dirty="0" err="1" smtClean="0">
                <a:latin typeface="Vollkorn" panose="020B0604020202020204" charset="0"/>
                <a:ea typeface="Vollkorn" panose="020B0604020202020204" charset="0"/>
              </a:rPr>
              <a:t>документів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0833" t="38889" r="38750" b="38889"/>
          <a:stretch/>
        </p:blipFill>
        <p:spPr>
          <a:xfrm>
            <a:off x="6172200" y="1243470"/>
            <a:ext cx="4107180" cy="2514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7083" t="25555" r="37083" b="34444"/>
          <a:stretch/>
        </p:blipFill>
        <p:spPr>
          <a:xfrm>
            <a:off x="543339" y="1357770"/>
            <a:ext cx="4724400" cy="4114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34166" t="41111" r="34583" b="21852"/>
          <a:stretch/>
        </p:blipFill>
        <p:spPr>
          <a:xfrm>
            <a:off x="5549348" y="4305300"/>
            <a:ext cx="5715000" cy="381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37083" t="17407" r="37083" b="40370"/>
          <a:stretch/>
        </p:blipFill>
        <p:spPr>
          <a:xfrm>
            <a:off x="11582400" y="1243470"/>
            <a:ext cx="47244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0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723900"/>
            <a:ext cx="14897100" cy="7201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Текстовий редактор (текстовий процесор) 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це програма, призначена для створення та опрацювання текстової інформації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 сучасних умовах, коли можливості текстових редакторів значно розширилися, деякі з них здобули назву текстових процесорів.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Серед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текстових процесорів найбільш поширеними є </a:t>
            </a:r>
            <a:r>
              <a:rPr lang="de-AT" sz="2600" b="1" dirty="0">
                <a:latin typeface="Vollkorn" panose="020B0604020202020204" charset="0"/>
                <a:ea typeface="Vollkorn" panose="020B0604020202020204" charset="0"/>
              </a:rPr>
              <a:t>Microsoft </a:t>
            </a:r>
            <a:r>
              <a:rPr lang="de-AT" sz="2600" b="1" dirty="0" smtClean="0">
                <a:latin typeface="Vollkorn" panose="020B0604020202020204" charset="0"/>
                <a:ea typeface="Vollkorn" panose="020B0604020202020204" charset="0"/>
              </a:rPr>
              <a:t>Word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який є складовою частиною програмного пакета 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Microsoft </a:t>
            </a:r>
            <a:r>
              <a:rPr lang="de-AT" sz="2600" dirty="0" smtClean="0">
                <a:latin typeface="Vollkorn" panose="020B0604020202020204" charset="0"/>
                <a:ea typeface="Vollkorn" panose="020B0604020202020204" charset="0"/>
              </a:rPr>
              <a:t>Office.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Текстові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редактори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 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WordPad,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Блокнот (вбудовані текстові редактори сімейства операційних систем 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Windows)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ін.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sz="2600" b="1" dirty="0" smtClean="0">
                <a:latin typeface="Vollkorn" panose="020B0604020202020204" charset="0"/>
                <a:ea typeface="Vollkorn" panose="020B0604020202020204" charset="0"/>
              </a:rPr>
              <a:t>Microsoft </a:t>
            </a:r>
            <a:r>
              <a:rPr lang="de-AT" sz="2600" b="1" dirty="0">
                <a:latin typeface="Vollkorn" panose="020B0604020202020204" charset="0"/>
                <a:ea typeface="Vollkorn" panose="020B0604020202020204" charset="0"/>
              </a:rPr>
              <a:t>Word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характеризується такими позитивними якостями, як універсальність, потужність, різноманітність інструментарію, інтегрованість з іншими прикладними засобами (табличним процесором 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Excel,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системою управління базами даних 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Access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тощо).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Ці переваги й сприяли тому, що він став своєрідним стандартом серед текстових процесорів і його встановлено майже на кожному комп’ютері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723900"/>
            <a:ext cx="14897100" cy="4801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До основних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функцій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Microsoft Word належать: 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lvl="0" indent="2667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організація введення й редагування тексту за допомогою клавіатури та збереження його в пам’яті; </a:t>
            </a:r>
          </a:p>
          <a:p>
            <a:pPr marL="457200" lvl="0" indent="2667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форматування тексту (оформлення тексту, зміна його параметрів); </a:t>
            </a:r>
          </a:p>
          <a:p>
            <a:pPr marL="457200" lvl="0" indent="2667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опрацювання декількох документів одночасно; </a:t>
            </a:r>
          </a:p>
          <a:p>
            <a:pPr marL="457200" lvl="0" indent="2667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попередній перегляд перед друком та друкування документів; </a:t>
            </a:r>
          </a:p>
          <a:p>
            <a:pPr marL="457200" lvl="0" indent="2667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перевірка правопису; </a:t>
            </a:r>
          </a:p>
          <a:p>
            <a:pPr marL="457200" lvl="0" indent="2667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використання графічних зображень у тексті; </a:t>
            </a:r>
          </a:p>
          <a:p>
            <a:pPr marL="457200" lvl="0" indent="2667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використання таблиць у тексті;</a:t>
            </a:r>
          </a:p>
          <a:p>
            <a:pPr marL="457200" lvl="0" indent="2667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використання макросів (програмованих вставок) у документах.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07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71600" y="419100"/>
            <a:ext cx="14554200" cy="4401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56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Вікно </a:t>
            </a:r>
            <a:r>
              <a:rPr lang="de-AT" sz="2600" b="1" dirty="0">
                <a:latin typeface="Vollkorn" panose="020B0604020202020204" charset="0"/>
                <a:ea typeface="Vollkorn" panose="020B0604020202020204" charset="0"/>
              </a:rPr>
              <a:t>Microsoft Word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містить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такі основні елементи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indent="3556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</a:p>
          <a:p>
            <a:pPr marL="971550" indent="-514350" algn="just">
              <a:buFont typeface="+mj-lt"/>
              <a:buAutoNum type="arabicPeriod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рядок заголовка</a:t>
            </a:r>
          </a:p>
          <a:p>
            <a:pPr marL="971550" indent="-514350" algn="just">
              <a:buFont typeface="+mj-lt"/>
              <a:buAutoNum type="arabicPeriod"/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971550" indent="-514350" algn="just">
              <a:buFont typeface="+mj-lt"/>
              <a:buAutoNum type="arabicPeriod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меню програми</a:t>
            </a:r>
          </a:p>
          <a:p>
            <a:pPr marL="971550" indent="-514350" algn="just">
              <a:buFont typeface="+mj-lt"/>
              <a:buAutoNum type="arabicPeriod"/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971550" indent="-514350" algn="just">
              <a:buFont typeface="+mj-lt"/>
              <a:buAutoNum type="arabicPeriod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панель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інструментів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971550" indent="-514350" algn="just">
              <a:buFont typeface="+mj-lt"/>
              <a:buAutoNum type="arabicPeriod"/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971550" indent="-514350" algn="just">
              <a:buFont typeface="+mj-lt"/>
              <a:buAutoNum type="arabicPeriod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робоче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поле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971550" indent="-514350" algn="just">
              <a:buFont typeface="+mj-lt"/>
              <a:buAutoNum type="arabicPeriod"/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971550" indent="-514350" algn="just">
              <a:buFont typeface="+mj-lt"/>
              <a:buAutoNum type="arabicPeriod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рядок стану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b="3933"/>
          <a:stretch/>
        </p:blipFill>
        <p:spPr>
          <a:xfrm>
            <a:off x="5791200" y="1028700"/>
            <a:ext cx="12268200" cy="7086599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9944100" y="318105"/>
            <a:ext cx="533400" cy="7105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0790695" y="470505"/>
            <a:ext cx="533400" cy="7105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2934950" y="825802"/>
            <a:ext cx="533400" cy="7105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7315200" y="7212385"/>
            <a:ext cx="533400" cy="7105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2401550" y="3851922"/>
            <a:ext cx="533400" cy="7105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1485900"/>
            <a:ext cx="15849599" cy="6140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56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Електронна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таблиця </a:t>
            </a:r>
            <a:r>
              <a:rPr lang="de-AT" sz="2600" b="1" dirty="0">
                <a:latin typeface="Vollkorn" panose="020B0604020202020204" charset="0"/>
                <a:ea typeface="Vollkorn" panose="020B0604020202020204" charset="0"/>
              </a:rPr>
              <a:t>Microsoft Excel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–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це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програма для автоматичного опрацювання даних, поданих у вигляді таблиці.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56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56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3556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Можливості електронної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таблиці </a:t>
            </a:r>
            <a:r>
              <a:rPr lang="de-AT" sz="2600" b="1" dirty="0">
                <a:latin typeface="Vollkorn" panose="020B0604020202020204" charset="0"/>
                <a:ea typeface="Vollkorn" panose="020B0604020202020204" charset="0"/>
              </a:rPr>
              <a:t>Microsoft Excel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indent="3556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</a:p>
          <a:p>
            <a:pPr indent="355600" algn="just">
              <a:spcAft>
                <a:spcPts val="600"/>
              </a:spcAft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організація введення даних у таблицю та збереження їх у пам’яті комп’ютера;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5600" algn="just">
              <a:spcAft>
                <a:spcPts val="600"/>
              </a:spcAft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редагування даних у таблицях (копіювання, переміщення, видалення тощо);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5600" algn="just">
              <a:spcAft>
                <a:spcPts val="600"/>
              </a:spcAft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форматування даних таблиці (оформлення тексту таблиці);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5600" algn="just">
              <a:spcAft>
                <a:spcPts val="600"/>
              </a:spcAft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ілюстрування таблиць за допомогою рисунків, анімацій тощо;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5600" algn="just">
              <a:spcAft>
                <a:spcPts val="600"/>
              </a:spcAft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виконання математичних розрахунків за даними таблиці;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5600" algn="just">
              <a:spcAft>
                <a:spcPts val="600"/>
              </a:spcAft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використання макросів (програмних вставок) для виконання обчислень за даними таблиці;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5600" algn="just">
              <a:spcAft>
                <a:spcPts val="600"/>
              </a:spcAft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побудова діаграм та графіків за даними таблиці;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5600" algn="just">
              <a:spcAft>
                <a:spcPts val="600"/>
              </a:spcAft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друкування таблиць.</a:t>
            </a: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3"/>
          <p:cNvSpPr txBox="1"/>
          <p:nvPr/>
        </p:nvSpPr>
        <p:spPr>
          <a:xfrm>
            <a:off x="1371600" y="419100"/>
            <a:ext cx="14554200" cy="4401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56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Вікно </a:t>
            </a:r>
            <a:r>
              <a:rPr lang="de-AT" sz="2600" b="1" dirty="0">
                <a:latin typeface="Vollkorn" panose="020B0604020202020204" charset="0"/>
                <a:ea typeface="Vollkorn" panose="020B0604020202020204" charset="0"/>
              </a:rPr>
              <a:t>Microsoft Excel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містить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такі основні елементи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indent="3556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</a:p>
          <a:p>
            <a:pPr marL="971550" indent="-514350" algn="just">
              <a:buFont typeface="+mj-lt"/>
              <a:buAutoNum type="arabicPeriod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рядок заголовка</a:t>
            </a:r>
          </a:p>
          <a:p>
            <a:pPr marL="971550" indent="-514350" algn="just">
              <a:buFont typeface="+mj-lt"/>
              <a:buAutoNum type="arabicPeriod"/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971550" indent="-514350" algn="just">
              <a:buFont typeface="+mj-lt"/>
              <a:buAutoNum type="arabicPeriod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меню програми</a:t>
            </a:r>
          </a:p>
          <a:p>
            <a:pPr marL="971550" indent="-514350" algn="just">
              <a:buFont typeface="+mj-lt"/>
              <a:buAutoNum type="arabicPeriod"/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971550" indent="-514350" algn="just">
              <a:buFont typeface="+mj-lt"/>
              <a:buAutoNum type="arabicPeriod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панель інструментів </a:t>
            </a:r>
          </a:p>
          <a:p>
            <a:pPr marL="971550" indent="-514350" algn="just">
              <a:buFont typeface="+mj-lt"/>
              <a:buAutoNum type="arabicPeriod"/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971550" indent="-514350" algn="just">
              <a:buFont typeface="+mj-lt"/>
              <a:buAutoNum type="arabicPeriod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робоче поле </a:t>
            </a:r>
          </a:p>
          <a:p>
            <a:pPr marL="971550" indent="-514350" algn="just">
              <a:buFont typeface="+mj-lt"/>
              <a:buAutoNum type="arabicPeriod"/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971550" indent="-514350" algn="just">
              <a:buFont typeface="+mj-lt"/>
              <a:buAutoNum type="arabicPeriod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рядок стану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3750"/>
          <a:stretch/>
        </p:blipFill>
        <p:spPr>
          <a:xfrm>
            <a:off x="5715000" y="1282095"/>
            <a:ext cx="12344400" cy="7076420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6734659" y="723900"/>
            <a:ext cx="533400" cy="5581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8382000" y="723900"/>
            <a:ext cx="533400" cy="7105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0287000" y="1178901"/>
            <a:ext cx="533400" cy="7105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10287000" y="7353300"/>
            <a:ext cx="533400" cy="7105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1353800" y="4667905"/>
            <a:ext cx="533400" cy="7105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1943100"/>
            <a:ext cx="14706600" cy="47859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Програма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Microsoft PowerPoint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входить до пакета прикладних програмних продуктів Microsoft Office та призначена для створення презентацій.</a:t>
            </a:r>
          </a:p>
          <a:p>
            <a:pPr indent="357188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Основні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можливості Microsoft PowerPoint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>
              <a:spcAft>
                <a:spcPts val="60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створення електронних презентацій, які можуть містити текстові, графічні, звукові та відеоматеріали, анімаційні ефекти; 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>
              <a:spcAft>
                <a:spcPts val="60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оформлення друкованих документів, призначених для роздавання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під час різних заходів; </a:t>
            </a:r>
          </a:p>
          <a:p>
            <a:pPr indent="357188" algn="just">
              <a:spcAft>
                <a:spcPts val="60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· створення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веб-сторінок для розміщення та перегляду в мережі Інтернет; 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>
              <a:spcAft>
                <a:spcPts val="60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створення нотаток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доповідача.</a:t>
            </a:r>
          </a:p>
          <a:p>
            <a:pPr indent="357188" algn="just">
              <a:spcAft>
                <a:spcPts val="600"/>
              </a:spcAft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33500" y="723900"/>
            <a:ext cx="15621000" cy="52014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56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Вікно Microsoft PowerPoint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містить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такі основні елементи:</a:t>
            </a:r>
          </a:p>
          <a:p>
            <a:pPr indent="3556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</a:t>
            </a:r>
          </a:p>
          <a:p>
            <a:pPr marL="971550" indent="-514350" algn="just">
              <a:buFont typeface="+mj-lt"/>
              <a:buAutoNum type="arabicPeriod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рядок заголовка</a:t>
            </a:r>
          </a:p>
          <a:p>
            <a:pPr marL="971550" indent="-514350" algn="just">
              <a:buFont typeface="+mj-lt"/>
              <a:buAutoNum type="arabicPeriod"/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971550" indent="-514350" algn="just">
              <a:buFont typeface="+mj-lt"/>
              <a:buAutoNum type="arabicPeriod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меню програми</a:t>
            </a:r>
          </a:p>
          <a:p>
            <a:pPr marL="971550" indent="-514350" algn="just">
              <a:buFont typeface="+mj-lt"/>
              <a:buAutoNum type="arabicPeriod"/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971550" indent="-514350" algn="just">
              <a:buFont typeface="+mj-lt"/>
              <a:buAutoNum type="arabicPeriod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панель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інструментів</a:t>
            </a:r>
          </a:p>
          <a:p>
            <a:pPr marL="4572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</a:p>
          <a:p>
            <a:pPr marL="971550" indent="-514350" algn="just">
              <a:buFont typeface="+mj-lt"/>
              <a:buAutoNum type="arabicPeriod" startAt="4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панель змісту презентації</a:t>
            </a:r>
          </a:p>
          <a:p>
            <a:pPr marL="971550" indent="-514350" algn="just">
              <a:buFont typeface="+mj-lt"/>
              <a:buAutoNum type="arabicPeriod" startAt="4"/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971550" indent="-514350" algn="just">
              <a:buFont typeface="+mj-lt"/>
              <a:buAutoNum type="arabicPeriod" startAt="4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робоче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поле </a:t>
            </a:r>
          </a:p>
          <a:p>
            <a:pPr marL="971550" indent="-514350" algn="just">
              <a:buFont typeface="+mj-lt"/>
              <a:buAutoNum type="arabicPeriod" startAt="4"/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971550" indent="-514350" algn="just">
              <a:buFont typeface="+mj-lt"/>
              <a:buAutoNum type="arabicPeriod" startAt="4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рядок стану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b="4074"/>
          <a:stretch/>
        </p:blipFill>
        <p:spPr>
          <a:xfrm>
            <a:off x="6762750" y="1562100"/>
            <a:ext cx="12192000" cy="6934200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8715859" y="992309"/>
            <a:ext cx="533400" cy="5581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0363200" y="992309"/>
            <a:ext cx="533400" cy="7105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12268200" y="1447310"/>
            <a:ext cx="533400" cy="7105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2268200" y="7621709"/>
            <a:ext cx="533400" cy="7105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13448472" y="3679909"/>
            <a:ext cx="533400" cy="7105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7467600" y="2969314"/>
            <a:ext cx="533400" cy="7105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0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3" name="TextBox 3"/>
          <p:cNvSpPr txBox="1"/>
          <p:nvPr/>
        </p:nvSpPr>
        <p:spPr>
          <a:xfrm>
            <a:off x="1066800" y="342900"/>
            <a:ext cx="15934623" cy="8802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Основні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функції для аналізу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даних: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Статистичні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функції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/>
            </a:r>
            <a:br>
              <a:rPr lang="uk-UA" sz="2600" dirty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=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SUM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A1:A10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 – сума значень</a:t>
            </a:r>
            <a:br>
              <a:rPr lang="uk-UA" sz="2600" dirty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=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AVERAGE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A1:A10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 – середнє арифметичне</a:t>
            </a:r>
            <a:br>
              <a:rPr lang="uk-UA" sz="2600" dirty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=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MIN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A1:A10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 /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MAX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A1:A10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 – мінімальне/максимальне значення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Логічні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функції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/>
            </a:r>
            <a:br>
              <a:rPr lang="uk-UA" sz="2600" dirty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=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IF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A1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&gt;100, "Високе", "Низьке") – умова "якщо"</a:t>
            </a:r>
            <a:br>
              <a:rPr lang="uk-UA" sz="2600" dirty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=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AND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A1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&gt;50,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B1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&lt;100) – логічний оператор "І"</a:t>
            </a:r>
            <a:br>
              <a:rPr lang="uk-UA" sz="2600" dirty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=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OR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A1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&gt;50,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B1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&lt;100) – логічний оператор "АБО"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Пошук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та витяг даних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/>
            </a:r>
            <a:br>
              <a:rPr lang="uk-UA" sz="2600" dirty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=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VLOOKUP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(50,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A1:B10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2,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FALSE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 – пошук значення</a:t>
            </a:r>
          </a:p>
          <a:p>
            <a:pPr indent="357188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indent="357188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r="51250" b="78148"/>
          <a:stretch/>
        </p:blipFill>
        <p:spPr>
          <a:xfrm>
            <a:off x="8610600" y="419100"/>
            <a:ext cx="89154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</TotalTime>
  <Words>564</Words>
  <Application>Microsoft Office PowerPoint</Application>
  <PresentationFormat>Произвольный</PresentationFormat>
  <Paragraphs>128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Vollkorn</vt:lpstr>
      <vt:lpstr>Calibri</vt:lpstr>
      <vt:lpstr>Times New Roman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User</cp:lastModifiedBy>
  <cp:revision>75</cp:revision>
  <dcterms:created xsi:type="dcterms:W3CDTF">2006-08-16T00:00:00Z</dcterms:created>
  <dcterms:modified xsi:type="dcterms:W3CDTF">2025-03-02T21:59:11Z</dcterms:modified>
  <dc:identifier>DAGCUslPLi8</dc:identifier>
</cp:coreProperties>
</file>