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9"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22.10.2024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r>
              <a:rPr lang="ru-RU" sz="2500" b="1" i="1" u="sng" dirty="0">
                <a:latin typeface="Times New Roman" pitchFamily="18" charset="0"/>
                <a:cs typeface="Times New Roman" pitchFamily="18" charset="0"/>
              </a:rPr>
              <a:t>Тема 5. </a:t>
            </a:r>
            <a:r>
              <a:rPr lang="ru-RU" sz="2500" b="1" i="1" u="sng" dirty="0" err="1">
                <a:latin typeface="Times New Roman" pitchFamily="18" charset="0"/>
                <a:cs typeface="Times New Roman" pitchFamily="18" charset="0"/>
              </a:rPr>
              <a:t>Фінансово-кредитна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економіки</a:t>
            </a:r>
            <a:r>
              <a:rPr lang="ru-RU" sz="2500" b="1" i="1" u="sng" dirty="0">
                <a:latin typeface="Times New Roman" pitchFamily="18" charset="0"/>
                <a:cs typeface="Times New Roman" pitchFamily="18" charset="0"/>
              </a:rPr>
              <a:t> </a:t>
            </a:r>
            <a:r>
              <a:rPr lang="en-US" sz="2500" b="1" i="1" u="sng" dirty="0" smtClean="0">
                <a:latin typeface="Times New Roman" pitchFamily="18" charset="0"/>
                <a:cs typeface="Times New Roman" pitchFamily="18" charset="0"/>
              </a:rPr>
              <a:t/>
            </a:r>
            <a:br>
              <a:rPr lang="en-US" sz="2500" b="1" i="1" u="sng" dirty="0" smtClean="0">
                <a:latin typeface="Times New Roman" pitchFamily="18" charset="0"/>
                <a:cs typeface="Times New Roman" pitchFamily="18" charset="0"/>
              </a:rPr>
            </a:br>
            <a:r>
              <a:rPr lang="ru-RU" sz="2500" b="1" i="1" u="sng" dirty="0">
                <a:latin typeface="Times New Roman" pitchFamily="18" charset="0"/>
                <a:cs typeface="Times New Roman" pitchFamily="18" charset="0"/>
              </a:rPr>
              <a:t/>
            </a:r>
            <a:br>
              <a:rPr lang="ru-RU" sz="2500" b="1" i="1" u="sng" dirty="0">
                <a:latin typeface="Times New Roman" pitchFamily="18" charset="0"/>
                <a:cs typeface="Times New Roman" pitchFamily="18" charset="0"/>
              </a:rPr>
            </a:br>
            <a:r>
              <a:rPr lang="ru-RU" sz="2500" b="1" i="1" dirty="0">
                <a:latin typeface="Times New Roman" pitchFamily="18" charset="0"/>
                <a:cs typeface="Times New Roman" pitchFamily="18" charset="0"/>
              </a:rPr>
              <a:t>1. </a:t>
            </a:r>
            <a:r>
              <a:rPr lang="ru-RU" sz="2500" b="1" i="1" dirty="0" err="1">
                <a:latin typeface="Times New Roman" pitchFamily="18" charset="0"/>
                <a:cs typeface="Times New Roman" pitchFamily="18" charset="0"/>
              </a:rPr>
              <a:t>Фінансова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економіки</a:t>
            </a:r>
            <a:r>
              <a:rPr lang="ru-RU" sz="2500" b="1" i="1" dirty="0">
                <a:latin typeface="Times New Roman" pitchFamily="18" charset="0"/>
                <a:cs typeface="Times New Roman" pitchFamily="18" charset="0"/>
              </a:rPr>
              <a:t>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2. </a:t>
            </a:r>
            <a:r>
              <a:rPr lang="ru-RU" sz="2500" b="1" i="1" dirty="0" err="1">
                <a:latin typeface="Times New Roman" pitchFamily="18" charset="0"/>
                <a:cs typeface="Times New Roman" pitchFamily="18" charset="0"/>
              </a:rPr>
              <a:t>Бюджетна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України</a:t>
            </a:r>
            <a:r>
              <a:rPr lang="ru-RU" sz="2500" b="1" i="1" dirty="0">
                <a:latin typeface="Times New Roman" pitchFamily="18" charset="0"/>
                <a:cs typeface="Times New Roman" pitchFamily="18" charset="0"/>
              </a:rPr>
              <a:t>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3. </a:t>
            </a:r>
            <a:r>
              <a:rPr lang="ru-RU" sz="2500" b="1" i="1" dirty="0" err="1">
                <a:latin typeface="Times New Roman" pitchFamily="18" charset="0"/>
                <a:cs typeface="Times New Roman" pitchFamily="18" charset="0"/>
              </a:rPr>
              <a:t>Податкова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України</a:t>
            </a:r>
            <a:r>
              <a:rPr lang="ru-RU" sz="2500" b="1" i="1" dirty="0">
                <a:latin typeface="Times New Roman" pitchFamily="18" charset="0"/>
                <a:cs typeface="Times New Roman" pitchFamily="18" charset="0"/>
              </a:rPr>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4. Кредитно-</a:t>
            </a:r>
            <a:r>
              <a:rPr lang="ru-RU" sz="2500" b="1" i="1" dirty="0" err="1">
                <a:latin typeface="Times New Roman" pitchFamily="18" charset="0"/>
                <a:cs typeface="Times New Roman" pitchFamily="18" charset="0"/>
              </a:rPr>
              <a:t>банківська</a:t>
            </a:r>
            <a:r>
              <a:rPr lang="ru-RU" sz="2500" b="1" i="1" dirty="0">
                <a:latin typeface="Times New Roman" pitchFamily="18" charset="0"/>
                <a:cs typeface="Times New Roman" pitchFamily="18" charset="0"/>
              </a:rPr>
              <a:t> система</a:t>
            </a: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021" y="182880"/>
            <a:ext cx="11697018" cy="5587683"/>
          </a:xfrm>
        </p:spPr>
        <p:txBody>
          <a:bodyPr/>
          <a:lstStyle/>
          <a:p>
            <a:pPr marL="0" indent="0" algn="ctr">
              <a:buNone/>
            </a:pPr>
            <a:r>
              <a:rPr lang="uk-UA" sz="2400" dirty="0">
                <a:solidFill>
                  <a:srgbClr val="FF0000"/>
                </a:solidFill>
                <a:latin typeface="Times New Roman" pitchFamily="18" charset="0"/>
                <a:cs typeface="Times New Roman" pitchFamily="18" charset="0"/>
              </a:rPr>
              <a:t>Що ж являє собою стабілізація фінансової системи та як цей чинник впливає на економіку України? </a:t>
            </a:r>
            <a:endParaRPr lang="uk-UA" sz="2400" dirty="0" smtClean="0">
              <a:solidFill>
                <a:srgbClr val="FF0000"/>
              </a:solidFill>
              <a:latin typeface="Times New Roman" pitchFamily="18" charset="0"/>
              <a:cs typeface="Times New Roman" pitchFamily="18" charset="0"/>
            </a:endParaRPr>
          </a:p>
          <a:p>
            <a:pPr marL="0" indent="0">
              <a:buNone/>
            </a:pPr>
            <a:r>
              <a:rPr lang="uk-UA" sz="2000" b="0" dirty="0" smtClean="0">
                <a:latin typeface="Times New Roman" pitchFamily="18" charset="0"/>
                <a:cs typeface="Times New Roman" pitchFamily="18" charset="0"/>
              </a:rPr>
              <a:t>Стабільна </a:t>
            </a:r>
            <a:r>
              <a:rPr lang="uk-UA" sz="2000" b="0" dirty="0">
                <a:latin typeface="Times New Roman" pitchFamily="18" charset="0"/>
                <a:cs typeface="Times New Roman" pitchFamily="18" charset="0"/>
              </a:rPr>
              <a:t>й ефективна фінансова система, якій довіряють громадяни і бізнес, – необхідна умова для розвитку економіки. Національний банк України сприяє фінансовій стабільності, допомагаючи фінансовій системі ефективно виконувати свої функції та бути стійкою до криз. Він вживає різноманітні заходи, щоб звести до мінімуму ризики для всієї фінансової системи, а також допомагає банкам протистояти системним ризикам. </a:t>
            </a:r>
            <a:endParaRPr lang="uk-UA" sz="2000" b="0" dirty="0" smtClean="0">
              <a:latin typeface="Times New Roman" pitchFamily="18" charset="0"/>
              <a:cs typeface="Times New Roman" pitchFamily="18" charset="0"/>
            </a:endParaRPr>
          </a:p>
          <a:p>
            <a:pPr marL="0" indent="0" algn="ctr">
              <a:buNone/>
            </a:pPr>
            <a:r>
              <a:rPr lang="uk-UA" sz="2000" b="0" dirty="0" smtClean="0">
                <a:solidFill>
                  <a:srgbClr val="FF0000"/>
                </a:solidFill>
                <a:latin typeface="Times New Roman" pitchFamily="18" charset="0"/>
                <a:cs typeface="Times New Roman" pitchFamily="18" charset="0"/>
              </a:rPr>
              <a:t>За </a:t>
            </a:r>
            <a:r>
              <a:rPr lang="uk-UA" sz="2000" b="0" dirty="0">
                <a:solidFill>
                  <a:srgbClr val="FF0000"/>
                </a:solidFill>
                <a:latin typeface="Times New Roman" pitchFamily="18" charset="0"/>
                <a:cs typeface="Times New Roman" pitchFamily="18" charset="0"/>
              </a:rPr>
              <a:t>фінансової стабільності відбуваються такі процеси: ­ </a:t>
            </a:r>
            <a:endParaRPr lang="uk-UA" sz="2000" b="0" dirty="0" smtClean="0">
              <a:solidFill>
                <a:srgbClr val="FF0000"/>
              </a:solidFill>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фінансова </a:t>
            </a:r>
            <a:r>
              <a:rPr lang="uk-UA" sz="1500" b="0" dirty="0">
                <a:latin typeface="Times New Roman" pitchFamily="18" charset="0"/>
                <a:cs typeface="Times New Roman" pitchFamily="18" charset="0"/>
              </a:rPr>
              <a:t>система ефективно перетворює вільні кошти громадян та бізнесу на кредити та інвестиції; ­ фінансова система ліквідна та капіталізована, а відтак стійка до кризових явищ;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платежі </a:t>
            </a:r>
            <a:r>
              <a:rPr lang="uk-UA" sz="1500" b="0" dirty="0">
                <a:latin typeface="Times New Roman" pitchFamily="18" charset="0"/>
                <a:cs typeface="Times New Roman" pitchFamily="18" charset="0"/>
              </a:rPr>
              <a:t>та розрахунки здійснюються вчасно та в повному обсязі;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учасники </a:t>
            </a:r>
            <a:r>
              <a:rPr lang="uk-UA" sz="1500" b="0" dirty="0">
                <a:latin typeface="Times New Roman" pitchFamily="18" charset="0"/>
                <a:cs typeface="Times New Roman" pitchFamily="18" charset="0"/>
              </a:rPr>
              <a:t>фінансової системи зважено оцінюють ризики та управляють ними; ­ труднощі окремих фінансових установ не поширюються на систему в цілому. ­ </a:t>
            </a:r>
            <a:endParaRPr lang="uk-UA" sz="1500" b="0" dirty="0" smtClean="0">
              <a:latin typeface="Times New Roman" pitchFamily="18" charset="0"/>
              <a:cs typeface="Times New Roman" pitchFamily="18" charset="0"/>
            </a:endParaRPr>
          </a:p>
          <a:p>
            <a:pPr marL="0" indent="457200" algn="just">
              <a:lnSpc>
                <a:spcPct val="100000"/>
              </a:lnSpc>
              <a:spcBef>
                <a:spcPts val="0"/>
              </a:spcBef>
              <a:buNone/>
            </a:pPr>
            <a:r>
              <a:rPr lang="uk-UA" sz="1500" i="1" u="sng" dirty="0" smtClean="0">
                <a:latin typeface="Times New Roman" pitchFamily="18" charset="0"/>
                <a:cs typeface="Times New Roman" pitchFamily="18" charset="0"/>
              </a:rPr>
              <a:t>Для </a:t>
            </a:r>
            <a:r>
              <a:rPr lang="uk-UA" sz="1500" i="1" u="sng" dirty="0">
                <a:latin typeface="Times New Roman" pitchFamily="18" charset="0"/>
                <a:cs typeface="Times New Roman" pitchFamily="18" charset="0"/>
              </a:rPr>
              <a:t>досягнення цього, Національний банк України постійно вдосконалює інструментарій щодо сприяння фінансовій стабільності у країні. Для прикладу, він застосовує такі підходи: ­ </a:t>
            </a:r>
            <a:endParaRPr lang="uk-UA" sz="1500" i="1" u="sng"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провадить </a:t>
            </a:r>
            <a:r>
              <a:rPr lang="uk-UA" sz="1500" b="0" dirty="0" err="1">
                <a:latin typeface="Times New Roman" pitchFamily="18" charset="0"/>
                <a:cs typeface="Times New Roman" pitchFamily="18" charset="0"/>
              </a:rPr>
              <a:t>макропруденційну</a:t>
            </a:r>
            <a:r>
              <a:rPr lang="uk-UA" sz="1500" b="0" dirty="0">
                <a:latin typeface="Times New Roman" pitchFamily="18" charset="0"/>
                <a:cs typeface="Times New Roman" pitchFamily="18" charset="0"/>
              </a:rPr>
              <a:t> політику;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підтримує </a:t>
            </a:r>
            <a:r>
              <a:rPr lang="uk-UA" sz="1500" b="0" dirty="0">
                <a:latin typeface="Times New Roman" pitchFamily="18" charset="0"/>
                <a:cs typeface="Times New Roman" pitchFamily="18" charset="0"/>
              </a:rPr>
              <a:t>банки як кредитор останньої інстанції;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сприяє </a:t>
            </a:r>
            <a:r>
              <a:rPr lang="uk-UA" sz="1500" b="0" dirty="0">
                <a:latin typeface="Times New Roman" pitchFamily="18" charset="0"/>
                <a:cs typeface="Times New Roman" pitchFamily="18" charset="0"/>
              </a:rPr>
              <a:t>фінансовій стійкості банків, насамперед системно важливих</a:t>
            </a:r>
            <a:r>
              <a:rPr lang="uk-UA" sz="1500" b="0" dirty="0" smtClean="0">
                <a:latin typeface="Times New Roman" pitchFamily="18" charset="0"/>
                <a:cs typeface="Times New Roman" pitchFamily="18" charset="0"/>
              </a:rPr>
              <a:t>;</a:t>
            </a:r>
            <a:r>
              <a:rPr lang="ru-RU" sz="1500" b="0" dirty="0">
                <a:latin typeface="Times New Roman" pitchFamily="18" charset="0"/>
                <a:cs typeface="Times New Roman" pitchFamily="18" charset="0"/>
              </a:rPr>
              <a:t> ­ </a:t>
            </a:r>
            <a:endParaRPr lang="ru-RU" sz="1500" b="0" dirty="0" smtClean="0">
              <a:latin typeface="Times New Roman" pitchFamily="18" charset="0"/>
              <a:cs typeface="Times New Roman" pitchFamily="18" charset="0"/>
            </a:endParaRPr>
          </a:p>
          <a:p>
            <a:pPr algn="just">
              <a:lnSpc>
                <a:spcPct val="100000"/>
              </a:lnSpc>
              <a:spcBef>
                <a:spcPts val="0"/>
              </a:spcBef>
            </a:pPr>
            <a:r>
              <a:rPr lang="ru-RU" sz="1500" b="0" dirty="0" err="1" smtClean="0">
                <a:latin typeface="Times New Roman" pitchFamily="18" charset="0"/>
                <a:cs typeface="Times New Roman" pitchFamily="18" charset="0"/>
              </a:rPr>
              <a:t>здійснює</a:t>
            </a:r>
            <a:r>
              <a:rPr lang="ru-RU" sz="1500" b="0" dirty="0" smtClean="0">
                <a:latin typeface="Times New Roman" pitchFamily="18" charset="0"/>
                <a:cs typeface="Times New Roman" pitchFamily="18" charset="0"/>
              </a:rPr>
              <a:t> </a:t>
            </a:r>
            <a:r>
              <a:rPr lang="ru-RU" sz="1500" b="0" dirty="0" err="1">
                <a:latin typeface="Times New Roman" pitchFamily="18" charset="0"/>
                <a:cs typeface="Times New Roman" pitchFamily="18" charset="0"/>
              </a:rPr>
              <a:t>нагляд</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оверсайт</a:t>
            </a:r>
            <a:r>
              <a:rPr lang="ru-RU" sz="1500" b="0" dirty="0">
                <a:latin typeface="Times New Roman" pitchFamily="18" charset="0"/>
                <a:cs typeface="Times New Roman" pitchFamily="18" charset="0"/>
              </a:rPr>
              <a:t>) за банками, </a:t>
            </a:r>
            <a:r>
              <a:rPr lang="ru-RU" sz="1500" b="0" dirty="0" err="1">
                <a:latin typeface="Times New Roman" pitchFamily="18" charset="0"/>
                <a:cs typeface="Times New Roman" pitchFamily="18" charset="0"/>
              </a:rPr>
              <a:t>платіжними</a:t>
            </a:r>
            <a:r>
              <a:rPr lang="ru-RU" sz="1500" b="0" dirty="0">
                <a:latin typeface="Times New Roman" pitchFamily="18" charset="0"/>
                <a:cs typeface="Times New Roman" pitchFamily="18" charset="0"/>
              </a:rPr>
              <a:t> системами та системами </a:t>
            </a:r>
            <a:r>
              <a:rPr lang="ru-RU" sz="1500" b="0" dirty="0" err="1">
                <a:latin typeface="Times New Roman" pitchFamily="18" charset="0"/>
                <a:cs typeface="Times New Roman" pitchFamily="18" charset="0"/>
              </a:rPr>
              <a:t>розрахунків</a:t>
            </a:r>
            <a:r>
              <a:rPr lang="ru-RU" sz="1500" b="0" dirty="0">
                <a:latin typeface="Times New Roman" pitchFamily="18" charset="0"/>
                <a:cs typeface="Times New Roman" pitchFamily="18" charset="0"/>
              </a:rPr>
              <a:t>; ­ </a:t>
            </a:r>
            <a:endParaRPr lang="ru-RU" sz="1500" b="0" dirty="0" smtClean="0">
              <a:latin typeface="Times New Roman" pitchFamily="18" charset="0"/>
              <a:cs typeface="Times New Roman" pitchFamily="18" charset="0"/>
            </a:endParaRPr>
          </a:p>
          <a:p>
            <a:pPr algn="just">
              <a:lnSpc>
                <a:spcPct val="100000"/>
              </a:lnSpc>
              <a:spcBef>
                <a:spcPts val="0"/>
              </a:spcBef>
            </a:pPr>
            <a:r>
              <a:rPr lang="ru-RU" sz="1500" b="0" dirty="0" err="1" smtClean="0">
                <a:latin typeface="Times New Roman" pitchFamily="18" charset="0"/>
                <a:cs typeface="Times New Roman" pitchFamily="18" charset="0"/>
              </a:rPr>
              <a:t>здійснює</a:t>
            </a:r>
            <a:r>
              <a:rPr lang="ru-RU" sz="1500" b="0" dirty="0" smtClean="0">
                <a:latin typeface="Times New Roman" pitchFamily="18" charset="0"/>
                <a:cs typeface="Times New Roman" pitchFamily="18" charset="0"/>
              </a:rPr>
              <a:t> </a:t>
            </a:r>
            <a:r>
              <a:rPr lang="ru-RU" sz="1500" b="0" dirty="0" err="1">
                <a:latin typeface="Times New Roman" pitchFamily="18" charset="0"/>
                <a:cs typeface="Times New Roman" pitchFamily="18" charset="0"/>
              </a:rPr>
              <a:t>стрес-тестування</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банківської</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системи</a:t>
            </a:r>
            <a:r>
              <a:rPr lang="ru-RU" sz="1500" b="0" dirty="0">
                <a:latin typeface="Times New Roman" pitchFamily="18" charset="0"/>
                <a:cs typeface="Times New Roman" pitchFamily="18" charset="0"/>
              </a:rPr>
              <a:t> та </a:t>
            </a:r>
            <a:r>
              <a:rPr lang="ru-RU" sz="1500" b="0" dirty="0" err="1">
                <a:latin typeface="Times New Roman" pitchFamily="18" charset="0"/>
                <a:cs typeface="Times New Roman" pitchFamily="18" charset="0"/>
              </a:rPr>
              <a:t>найбільших</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позичальників</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банків</a:t>
            </a:r>
            <a:r>
              <a:rPr lang="ru-RU" sz="1500" b="0" dirty="0">
                <a:latin typeface="Times New Roman" pitchFamily="18" charset="0"/>
                <a:cs typeface="Times New Roman" pitchFamily="18" charset="0"/>
              </a:rPr>
              <a:t>.</a:t>
            </a:r>
            <a:endParaRPr lang="uk-UA" sz="1500" b="0" dirty="0">
              <a:latin typeface="Times New Roman" pitchFamily="18" charset="0"/>
              <a:cs typeface="Times New Roman" pitchFamily="18" charset="0"/>
            </a:endParaRPr>
          </a:p>
        </p:txBody>
      </p:sp>
    </p:spTree>
    <p:extLst>
      <p:ext uri="{BB962C8B-B14F-4D97-AF65-F5344CB8AC3E}">
        <p14:creationId xmlns:p14="http://schemas.microsoft.com/office/powerpoint/2010/main" val="4591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312421" y="213360"/>
            <a:ext cx="11544618" cy="5557203"/>
          </a:xfrm>
        </p:spPr>
        <p:txBody>
          <a:bodyPr/>
          <a:lstStyle/>
          <a:p>
            <a:pPr marL="0" indent="457200" algn="just">
              <a:lnSpc>
                <a:spcPct val="100000"/>
              </a:lnSpc>
              <a:spcBef>
                <a:spcPts val="0"/>
              </a:spcBef>
              <a:buNone/>
            </a:pPr>
            <a:r>
              <a:rPr lang="uk-UA" sz="1500" b="0" dirty="0">
                <a:latin typeface="Times New Roman" pitchFamily="18" charset="0"/>
                <a:cs typeface="Times New Roman" pitchFamily="18" charset="0"/>
              </a:rPr>
              <a:t>Для того, щоб об’єктивно оцінити рівень стабільності фінансової системи використовують показник </a:t>
            </a:r>
            <a:r>
              <a:rPr lang="uk-UA" sz="1500" i="1" u="sng" dirty="0">
                <a:latin typeface="Times New Roman" pitchFamily="18" charset="0"/>
                <a:cs typeface="Times New Roman" pitchFamily="18" charset="0"/>
              </a:rPr>
              <a:t>Індексу фінансового стресу (ІФС). </a:t>
            </a:r>
            <a:endParaRPr lang="uk-UA" sz="1500" i="1" u="sng" dirty="0" smtClean="0">
              <a:latin typeface="Times New Roman" pitchFamily="18" charset="0"/>
              <a:cs typeface="Times New Roman" pitchFamily="18" charset="0"/>
            </a:endParaRPr>
          </a:p>
          <a:p>
            <a:pPr marL="0" indent="457200" algn="just">
              <a:lnSpc>
                <a:spcPct val="100000"/>
              </a:lnSpc>
              <a:spcBef>
                <a:spcPts val="0"/>
              </a:spcBef>
              <a:buNone/>
            </a:pPr>
            <a:r>
              <a:rPr lang="uk-UA" sz="1500" b="0" dirty="0" smtClean="0">
                <a:latin typeface="Times New Roman" pitchFamily="18" charset="0"/>
                <a:cs typeface="Times New Roman" pitchFamily="18" charset="0"/>
              </a:rPr>
              <a:t>Індекс </a:t>
            </a:r>
            <a:r>
              <a:rPr lang="uk-UA" sz="1500" b="0" dirty="0">
                <a:latin typeface="Times New Roman" pitchFamily="18" charset="0"/>
                <a:cs typeface="Times New Roman" pitchFamily="18" charset="0"/>
              </a:rPr>
              <a:t>фінансового стресу – це індикатор, що відображає рівень напруги у фінансовому секторі України. ІФС набуває значень від 0 до 1, де 0 – повна відсутність напруги та 1 – найвищий рівень стресу. </a:t>
            </a:r>
            <a:endParaRPr lang="uk-UA" sz="1500" b="0" dirty="0" smtClean="0">
              <a:latin typeface="Times New Roman" pitchFamily="18" charset="0"/>
              <a:cs typeface="Times New Roman" pitchFamily="18" charset="0"/>
            </a:endParaRPr>
          </a:p>
          <a:p>
            <a:pPr marL="0" indent="457200" algn="just">
              <a:lnSpc>
                <a:spcPct val="100000"/>
              </a:lnSpc>
              <a:spcBef>
                <a:spcPts val="0"/>
              </a:spcBef>
              <a:buNone/>
            </a:pPr>
            <a:r>
              <a:rPr lang="uk-UA" sz="1500" b="0" dirty="0" smtClean="0">
                <a:latin typeface="Times New Roman" pitchFamily="18" charset="0"/>
                <a:cs typeface="Times New Roman" pitchFamily="18" charset="0"/>
              </a:rPr>
              <a:t>ІФС </a:t>
            </a:r>
            <a:r>
              <a:rPr lang="uk-UA" sz="1500" b="0" dirty="0">
                <a:latin typeface="Times New Roman" pitchFamily="18" charset="0"/>
                <a:cs typeface="Times New Roman" pitchFamily="18" charset="0"/>
              </a:rPr>
              <a:t>демонструє виключно поточний стан справ, але не вказує на майбутні ризики. Індекс фінансового стресу дає змогу: виміряти рівень стресу фінансової системи; оцінити глибину і тривалість періоду нестабільності фінансових ринків, а також порівняти його з рівнем стресу в минулі кризи; оцінити ефективність антикризових заходів; визначити характер потрясінь фінансової системи та її окремих складових – системний чи епізодичний.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68" y="2272665"/>
            <a:ext cx="7745412"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15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1" y="188914"/>
            <a:ext cx="11552236" cy="557846"/>
          </a:xfrm>
        </p:spPr>
        <p:txBody>
          <a:bodyPr>
            <a:normAutofit/>
          </a:bodyPr>
          <a:lstStyle/>
          <a:p>
            <a:r>
              <a:rPr lang="ru-RU" sz="2500" b="1" i="1" u="sng" dirty="0">
                <a:latin typeface="Times New Roman" pitchFamily="18" charset="0"/>
                <a:cs typeface="Times New Roman" pitchFamily="18" charset="0"/>
              </a:rPr>
              <a:t>2. </a:t>
            </a:r>
            <a:r>
              <a:rPr lang="ru-RU" sz="2500" b="1" i="1" u="sng" dirty="0" err="1">
                <a:latin typeface="Times New Roman" pitchFamily="18" charset="0"/>
                <a:cs typeface="Times New Roman" pitchFamily="18" charset="0"/>
              </a:rPr>
              <a:t>Бюджетна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України</a:t>
            </a:r>
            <a:endParaRPr lang="uk-UA" sz="2500" u="sng" dirty="0"/>
          </a:p>
        </p:txBody>
      </p:sp>
      <p:sp>
        <p:nvSpPr>
          <p:cNvPr id="3" name="Місце для тексту 2"/>
          <p:cNvSpPr>
            <a:spLocks noGrp="1"/>
          </p:cNvSpPr>
          <p:nvPr>
            <p:ph type="body" sz="quarter" idx="10"/>
          </p:nvPr>
        </p:nvSpPr>
        <p:spPr>
          <a:xfrm>
            <a:off x="266701" y="746760"/>
            <a:ext cx="5501639" cy="5023803"/>
          </a:xfrm>
        </p:spPr>
        <p:txBody>
          <a:bodyPr/>
          <a:lstStyle/>
          <a:p>
            <a:pPr marL="0" indent="457200" algn="just">
              <a:lnSpc>
                <a:spcPct val="100000"/>
              </a:lnSpc>
              <a:spcBef>
                <a:spcPts val="0"/>
              </a:spcBef>
              <a:buNone/>
            </a:pPr>
            <a:r>
              <a:rPr lang="ru-RU" sz="2000" b="0" dirty="0" err="1">
                <a:solidFill>
                  <a:schemeClr val="tx1">
                    <a:lumMod val="50000"/>
                  </a:schemeClr>
                </a:solidFill>
                <a:latin typeface="Times New Roman" pitchFamily="18" charset="0"/>
                <a:cs typeface="Times New Roman" pitchFamily="18" charset="0"/>
              </a:rPr>
              <a:t>Економічна</a:t>
            </a:r>
            <a:r>
              <a:rPr lang="ru-RU" sz="2000" b="0" dirty="0">
                <a:solidFill>
                  <a:schemeClr val="tx1">
                    <a:lumMod val="50000"/>
                  </a:schemeClr>
                </a:solidFill>
                <a:latin typeface="Times New Roman" pitchFamily="18" charset="0"/>
                <a:cs typeface="Times New Roman" pitchFamily="18" charset="0"/>
              </a:rPr>
              <a:t> природа бюджету </a:t>
            </a:r>
            <a:r>
              <a:rPr lang="ru-RU" sz="2000" b="0" dirty="0" err="1">
                <a:solidFill>
                  <a:schemeClr val="tx1">
                    <a:lumMod val="50000"/>
                  </a:schemeClr>
                </a:solidFill>
                <a:latin typeface="Times New Roman" pitchFamily="18" charset="0"/>
                <a:cs typeface="Times New Roman" pitchFamily="18" charset="0"/>
              </a:rPr>
              <a:t>виявляється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саме</a:t>
            </a:r>
            <a:r>
              <a:rPr lang="ru-RU" sz="2000" b="0" dirty="0">
                <a:solidFill>
                  <a:schemeClr val="tx1">
                    <a:lumMod val="50000"/>
                  </a:schemeClr>
                </a:solidFill>
                <a:latin typeface="Times New Roman" pitchFamily="18" charset="0"/>
                <a:cs typeface="Times New Roman" pitchFamily="18" charset="0"/>
              </a:rPr>
              <a:t> в тому, </a:t>
            </a:r>
            <a:r>
              <a:rPr lang="ru-RU" sz="2000" b="0" dirty="0" err="1">
                <a:solidFill>
                  <a:schemeClr val="tx1">
                    <a:lumMod val="50000"/>
                  </a:schemeClr>
                </a:solidFill>
                <a:latin typeface="Times New Roman" pitchFamily="18" charset="0"/>
                <a:cs typeface="Times New Roman" pitchFamily="18" charset="0"/>
              </a:rPr>
              <a:t>що</a:t>
            </a:r>
            <a:r>
              <a:rPr lang="ru-RU" sz="2000" b="0" dirty="0">
                <a:solidFill>
                  <a:schemeClr val="tx1">
                    <a:lumMod val="50000"/>
                  </a:schemeClr>
                </a:solidFill>
                <a:latin typeface="Times New Roman" pitchFamily="18" charset="0"/>
                <a:cs typeface="Times New Roman" pitchFamily="18" charset="0"/>
              </a:rPr>
              <a:t> за </a:t>
            </a:r>
            <a:r>
              <a:rPr lang="ru-RU" sz="2000" b="0" dirty="0" err="1">
                <a:solidFill>
                  <a:schemeClr val="tx1">
                    <a:lumMod val="50000"/>
                  </a:schemeClr>
                </a:solidFill>
                <a:latin typeface="Times New Roman" pitchFamily="18" charset="0"/>
                <a:cs typeface="Times New Roman" pitchFamily="18" charset="0"/>
              </a:rPr>
              <a:t>його</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допомогою</a:t>
            </a:r>
            <a:r>
              <a:rPr lang="ru-RU" sz="2000" b="0" dirty="0">
                <a:solidFill>
                  <a:schemeClr val="tx1">
                    <a:lumMod val="50000"/>
                  </a:schemeClr>
                </a:solidFill>
                <a:latin typeface="Times New Roman" pitchFamily="18" charset="0"/>
                <a:cs typeface="Times New Roman" pitchFamily="18" charset="0"/>
              </a:rPr>
              <a:t> держава </a:t>
            </a:r>
            <a:r>
              <a:rPr lang="ru-RU" sz="2000" b="0" dirty="0" err="1">
                <a:solidFill>
                  <a:schemeClr val="tx1">
                    <a:lumMod val="50000"/>
                  </a:schemeClr>
                </a:solidFill>
                <a:latin typeface="Times New Roman" pitchFamily="18" charset="0"/>
                <a:cs typeface="Times New Roman" pitchFamily="18" charset="0"/>
              </a:rPr>
              <a:t>надає</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суспільству</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унікальні</a:t>
            </a:r>
            <a:r>
              <a:rPr lang="ru-RU" sz="2000" b="0" dirty="0">
                <a:solidFill>
                  <a:schemeClr val="tx1">
                    <a:lumMod val="50000"/>
                  </a:schemeClr>
                </a:solidFill>
                <a:latin typeface="Times New Roman" pitchFamily="18" charset="0"/>
                <a:cs typeface="Times New Roman" pitchFamily="18" charset="0"/>
              </a:rPr>
              <a:t> блага й </a:t>
            </a:r>
            <a:r>
              <a:rPr lang="ru-RU" sz="2000" b="0" dirty="0" err="1">
                <a:solidFill>
                  <a:schemeClr val="tx1">
                    <a:lumMod val="50000"/>
                  </a:schemeClr>
                </a:solidFill>
                <a:latin typeface="Times New Roman" pitchFamily="18" charset="0"/>
                <a:cs typeface="Times New Roman" pitchFamily="18" charset="0"/>
              </a:rPr>
              <a:t>послуги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які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істотно</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впливають</a:t>
            </a:r>
            <a:r>
              <a:rPr lang="ru-RU" sz="2000" b="0" dirty="0">
                <a:solidFill>
                  <a:schemeClr val="tx1">
                    <a:lumMod val="50000"/>
                  </a:schemeClr>
                </a:solidFill>
                <a:latin typeface="Times New Roman" pitchFamily="18" charset="0"/>
                <a:cs typeface="Times New Roman" pitchFamily="18" charset="0"/>
              </a:rPr>
              <a:t> на </a:t>
            </a:r>
            <a:r>
              <a:rPr lang="ru-RU" sz="2000" b="0" dirty="0" err="1">
                <a:solidFill>
                  <a:schemeClr val="tx1">
                    <a:lumMod val="50000"/>
                  </a:schemeClr>
                </a:solidFill>
                <a:latin typeface="Times New Roman" pitchFamily="18" charset="0"/>
                <a:cs typeface="Times New Roman" pitchFamily="18" charset="0"/>
              </a:rPr>
              <a:t>рівень</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добробуту</a:t>
            </a:r>
            <a:r>
              <a:rPr lang="ru-RU" sz="2000" b="0" dirty="0">
                <a:solidFill>
                  <a:schemeClr val="tx1">
                    <a:lumMod val="50000"/>
                  </a:schemeClr>
                </a:solidFill>
                <a:latin typeface="Times New Roman" pitchFamily="18" charset="0"/>
                <a:cs typeface="Times New Roman" pitchFamily="18" charset="0"/>
              </a:rPr>
              <a:t> та </a:t>
            </a:r>
            <a:r>
              <a:rPr lang="ru-RU" sz="2000" b="0" dirty="0" err="1">
                <a:solidFill>
                  <a:schemeClr val="tx1">
                    <a:lumMod val="50000"/>
                  </a:schemeClr>
                </a:solidFill>
                <a:latin typeface="Times New Roman" pitchFamily="18" charset="0"/>
                <a:cs typeface="Times New Roman" pitchFamily="18" charset="0"/>
              </a:rPr>
              <a:t>якість</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життя</a:t>
            </a:r>
            <a:r>
              <a:rPr lang="ru-RU" sz="2000" b="0" dirty="0">
                <a:solidFill>
                  <a:schemeClr val="tx1">
                    <a:lumMod val="50000"/>
                  </a:schemeClr>
                </a:solidFill>
                <a:latin typeface="Times New Roman" pitchFamily="18" charset="0"/>
                <a:cs typeface="Times New Roman" pitchFamily="18" charset="0"/>
              </a:rPr>
              <a:t>. До таких благ належать оборона </a:t>
            </a:r>
            <a:r>
              <a:rPr lang="ru-RU" sz="2000" b="0" dirty="0" err="1">
                <a:solidFill>
                  <a:schemeClr val="tx1">
                    <a:lumMod val="50000"/>
                  </a:schemeClr>
                </a:solidFill>
                <a:latin typeface="Times New Roman" pitchFamily="18" charset="0"/>
                <a:cs typeface="Times New Roman" pitchFamily="18" charset="0"/>
              </a:rPr>
              <a:t>країни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національна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безпека</a:t>
            </a:r>
            <a:r>
              <a:rPr lang="ru-RU" sz="2000" b="0" dirty="0">
                <a:solidFill>
                  <a:schemeClr val="tx1">
                    <a:lumMod val="50000"/>
                  </a:schemeClr>
                </a:solidFill>
                <a:latin typeface="Times New Roman" pitchFamily="18" charset="0"/>
                <a:cs typeface="Times New Roman" pitchFamily="18" charset="0"/>
              </a:rPr>
              <a:t> й правопорядок, </a:t>
            </a:r>
            <a:r>
              <a:rPr lang="ru-RU" sz="2000" b="0" dirty="0" err="1">
                <a:solidFill>
                  <a:schemeClr val="tx1">
                    <a:lumMod val="50000"/>
                  </a:schemeClr>
                </a:solidFill>
                <a:latin typeface="Times New Roman" pitchFamily="18" charset="0"/>
                <a:cs typeface="Times New Roman" pitchFamily="18" charset="0"/>
              </a:rPr>
              <a:t>благоустрій</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захист</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довкілля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освіта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охорона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здоров'я</a:t>
            </a:r>
            <a:r>
              <a:rPr lang="ru-RU" sz="2000" b="0" dirty="0">
                <a:solidFill>
                  <a:schemeClr val="tx1">
                    <a:lumMod val="50000"/>
                  </a:schemeClr>
                </a:solidFill>
                <a:latin typeface="Times New Roman" pitchFamily="18" charset="0"/>
                <a:cs typeface="Times New Roman" pitchFamily="18" charset="0"/>
              </a:rPr>
              <a:t>, наука, культура </a:t>
            </a:r>
            <a:r>
              <a:rPr lang="ru-RU" sz="2000" b="0" dirty="0" err="1">
                <a:solidFill>
                  <a:schemeClr val="tx1">
                    <a:lumMod val="50000"/>
                  </a:schemeClr>
                </a:solidFill>
                <a:latin typeface="Times New Roman" pitchFamily="18" charset="0"/>
                <a:cs typeface="Times New Roman" pitchFamily="18" charset="0"/>
              </a:rPr>
              <a:t>тощо</a:t>
            </a:r>
            <a:r>
              <a:rPr lang="ru-RU" sz="2000" b="0" dirty="0">
                <a:solidFill>
                  <a:schemeClr val="tx1">
                    <a:lumMod val="50000"/>
                  </a:schemeClr>
                </a:solidFill>
                <a:latin typeface="Times New Roman" pitchFamily="18" charset="0"/>
                <a:cs typeface="Times New Roman" pitchFamily="18" charset="0"/>
              </a:rPr>
              <a:t>. У </a:t>
            </a:r>
            <a:r>
              <a:rPr lang="ru-RU" sz="2000" b="0" dirty="0" err="1">
                <a:solidFill>
                  <a:schemeClr val="tx1">
                    <a:lumMod val="50000"/>
                  </a:schemeClr>
                </a:solidFill>
                <a:latin typeface="Times New Roman" pitchFamily="18" charset="0"/>
                <a:cs typeface="Times New Roman" pitchFamily="18" charset="0"/>
              </a:rPr>
              <a:t>бюджеті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сконцентровані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інтереси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держави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суб'єктів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господарювання</a:t>
            </a:r>
            <a:r>
              <a:rPr lang="ru-RU" sz="2000" b="0" dirty="0">
                <a:solidFill>
                  <a:schemeClr val="tx1">
                    <a:lumMod val="50000"/>
                  </a:schemeClr>
                </a:solidFill>
                <a:latin typeface="Times New Roman" pitchFamily="18" charset="0"/>
                <a:cs typeface="Times New Roman" pitchFamily="18" charset="0"/>
              </a:rPr>
              <a:t> та </a:t>
            </a:r>
            <a:r>
              <a:rPr lang="ru-RU" sz="2000" b="0" dirty="0" err="1">
                <a:solidFill>
                  <a:schemeClr val="tx1">
                    <a:lumMod val="50000"/>
                  </a:schemeClr>
                </a:solidFill>
                <a:latin typeface="Times New Roman" pitchFamily="18" charset="0"/>
                <a:cs typeface="Times New Roman" pitchFamily="18" charset="0"/>
              </a:rPr>
              <a:t>населення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Між</a:t>
            </a:r>
            <a:r>
              <a:rPr lang="ru-RU" sz="2000" b="0" dirty="0">
                <a:solidFill>
                  <a:schemeClr val="tx1">
                    <a:lumMod val="50000"/>
                  </a:schemeClr>
                </a:solidFill>
                <a:latin typeface="Times New Roman" pitchFamily="18" charset="0"/>
                <a:cs typeface="Times New Roman" pitchFamily="18" charset="0"/>
              </a:rPr>
              <a:t> ними </a:t>
            </a:r>
            <a:r>
              <a:rPr lang="ru-RU" sz="2000" b="0" dirty="0" err="1">
                <a:solidFill>
                  <a:schemeClr val="tx1">
                    <a:lumMod val="50000"/>
                  </a:schemeClr>
                </a:solidFill>
                <a:latin typeface="Times New Roman" pitchFamily="18" charset="0"/>
                <a:cs typeface="Times New Roman" pitchFamily="18" charset="0"/>
              </a:rPr>
              <a:t>відбувається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постійне</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протиборство</a:t>
            </a:r>
            <a:r>
              <a:rPr lang="ru-RU" sz="2000" b="0" dirty="0">
                <a:solidFill>
                  <a:schemeClr val="tx1">
                    <a:lumMod val="50000"/>
                  </a:schemeClr>
                </a:solidFill>
                <a:latin typeface="Times New Roman" pitchFamily="18" charset="0"/>
                <a:cs typeface="Times New Roman" pitchFamily="18" charset="0"/>
              </a:rPr>
              <a:t> за </a:t>
            </a:r>
            <a:r>
              <a:rPr lang="ru-RU" sz="2000" b="0" dirty="0" err="1">
                <a:solidFill>
                  <a:schemeClr val="tx1">
                    <a:lumMod val="50000"/>
                  </a:schemeClr>
                </a:solidFill>
                <a:latin typeface="Times New Roman" pitchFamily="18" charset="0"/>
                <a:cs typeface="Times New Roman" pitchFamily="18" charset="0"/>
              </a:rPr>
              <a:t>присвоєння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певної</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частини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суспільного</a:t>
            </a:r>
            <a:r>
              <a:rPr lang="ru-RU" sz="2000" b="0" dirty="0">
                <a:solidFill>
                  <a:schemeClr val="tx1">
                    <a:lumMod val="50000"/>
                  </a:schemeClr>
                </a:solidFill>
                <a:latin typeface="Times New Roman" pitchFamily="18" charset="0"/>
                <a:cs typeface="Times New Roman" pitchFamily="18" charset="0"/>
              </a:rPr>
              <a:t> продукту. Тому головне </a:t>
            </a:r>
            <a:r>
              <a:rPr lang="ru-RU" sz="2000" b="0" dirty="0" err="1">
                <a:solidFill>
                  <a:schemeClr val="tx1">
                    <a:lumMod val="50000"/>
                  </a:schemeClr>
                </a:solidFill>
                <a:latin typeface="Times New Roman" pitchFamily="18" charset="0"/>
                <a:cs typeface="Times New Roman" pitchFamily="18" charset="0"/>
              </a:rPr>
              <a:t>призначення</a:t>
            </a:r>
            <a:r>
              <a:rPr lang="ru-RU" sz="2000" b="0" dirty="0">
                <a:solidFill>
                  <a:schemeClr val="tx1">
                    <a:lumMod val="50000"/>
                  </a:schemeClr>
                </a:solidFill>
                <a:latin typeface="Times New Roman" pitchFamily="18" charset="0"/>
                <a:cs typeface="Times New Roman" pitchFamily="18" charset="0"/>
              </a:rPr>
              <a:t> бюджету </a:t>
            </a:r>
            <a:r>
              <a:rPr lang="ru-RU" sz="2000" b="0" dirty="0" err="1">
                <a:solidFill>
                  <a:schemeClr val="tx1">
                    <a:lumMod val="50000"/>
                  </a:schemeClr>
                </a:solidFill>
                <a:latin typeface="Times New Roman" pitchFamily="18" charset="0"/>
                <a:cs typeface="Times New Roman" pitchFamily="18" charset="0"/>
              </a:rPr>
              <a:t>полягає</a:t>
            </a:r>
            <a:r>
              <a:rPr lang="ru-RU" sz="2000" b="0" dirty="0">
                <a:solidFill>
                  <a:schemeClr val="tx1">
                    <a:lumMod val="50000"/>
                  </a:schemeClr>
                </a:solidFill>
                <a:latin typeface="Times New Roman" pitchFamily="18" charset="0"/>
                <a:cs typeface="Times New Roman" pitchFamily="18" charset="0"/>
              </a:rPr>
              <a:t> у </a:t>
            </a:r>
            <a:r>
              <a:rPr lang="ru-RU" sz="2000" b="0" dirty="0" err="1">
                <a:solidFill>
                  <a:schemeClr val="tx1">
                    <a:lumMod val="50000"/>
                  </a:schemeClr>
                </a:solidFill>
                <a:latin typeface="Times New Roman" pitchFamily="18" charset="0"/>
                <a:cs typeface="Times New Roman" pitchFamily="18" charset="0"/>
              </a:rPr>
              <a:t>зрівноваженні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інтересів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усіх</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суб'єктів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суспільства</a:t>
            </a:r>
            <a:r>
              <a:rPr lang="ru-RU" sz="2000" b="0" dirty="0">
                <a:solidFill>
                  <a:schemeClr val="tx1">
                    <a:lumMod val="50000"/>
                  </a:schemeClr>
                </a:solidFill>
                <a:latin typeface="Times New Roman" pitchFamily="18" charset="0"/>
                <a:cs typeface="Times New Roman" pitchFamily="18" charset="0"/>
              </a:rPr>
              <a:t>.</a:t>
            </a:r>
            <a:endParaRPr lang="uk-UA" sz="2000" b="0" dirty="0">
              <a:solidFill>
                <a:schemeClr val="tx1">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3" y="876456"/>
            <a:ext cx="5656885" cy="42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6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6" y="763905"/>
            <a:ext cx="53816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071" y="678180"/>
            <a:ext cx="5406739" cy="488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26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769938"/>
            <a:ext cx="11522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1" y="1050823"/>
            <a:ext cx="5612765" cy="473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674" y="1177925"/>
            <a:ext cx="6025356" cy="448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0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0500" y="198120"/>
            <a:ext cx="4678679" cy="5303519"/>
          </a:xfrm>
        </p:spPr>
        <p:txBody>
          <a:bodyPr/>
          <a:lstStyle/>
          <a:p>
            <a:pPr marL="0" indent="457200" algn="just">
              <a:lnSpc>
                <a:spcPct val="100000"/>
              </a:lnSpc>
              <a:spcBef>
                <a:spcPts val="0"/>
              </a:spcBef>
              <a:buNone/>
            </a:pPr>
            <a:r>
              <a:rPr lang="uk-UA" sz="1400" i="1" u="sng" dirty="0">
                <a:latin typeface="Times New Roman" pitchFamily="18" charset="0"/>
                <a:cs typeface="Times New Roman" pitchFamily="18" charset="0"/>
              </a:rPr>
              <a:t>Бюджетна політика </a:t>
            </a:r>
            <a:r>
              <a:rPr lang="uk-UA" sz="1400" b="0" dirty="0">
                <a:latin typeface="Times New Roman" pitchFamily="18" charset="0"/>
                <a:cs typeface="Times New Roman" pitchFamily="18" charset="0"/>
              </a:rPr>
              <a:t>– сукупність заходів держави з організації та використання бюджетних ресурсів для забезпечення її економічного і соціального розвитку. Бюджетна політика спрямовується на оптимізацію та раціоналізацію формування доходів і використання державних фінансових ресурсів, підвищення ефективності державних інвестицій у економіку, узгодження загальнодержавних і місцевих інтересів у сфері міжбюджетних відносин, регулювання державного боргу та забезпечення соціальної справедливості при перерозподілі національного доходу. </a:t>
            </a:r>
            <a:endParaRPr lang="uk-UA" sz="1400" b="0" dirty="0" smtClean="0">
              <a:latin typeface="Times New Roman" pitchFamily="18" charset="0"/>
              <a:cs typeface="Times New Roman" pitchFamily="18" charset="0"/>
            </a:endParaRPr>
          </a:p>
          <a:p>
            <a:pPr marL="0" indent="457200" algn="just">
              <a:lnSpc>
                <a:spcPct val="100000"/>
              </a:lnSpc>
              <a:spcBef>
                <a:spcPts val="0"/>
              </a:spcBef>
              <a:buNone/>
            </a:pPr>
            <a:r>
              <a:rPr lang="uk-UA" sz="1400" i="1" u="sng" dirty="0" smtClean="0">
                <a:latin typeface="Times New Roman" pitchFamily="18" charset="0"/>
                <a:cs typeface="Times New Roman" pitchFamily="18" charset="0"/>
              </a:rPr>
              <a:t>Стратегічною </a:t>
            </a:r>
            <a:r>
              <a:rPr lang="uk-UA" sz="1400" i="1" u="sng" dirty="0">
                <a:latin typeface="Times New Roman" pitchFamily="18" charset="0"/>
                <a:cs typeface="Times New Roman" pitchFamily="18" charset="0"/>
              </a:rPr>
              <a:t>метою бюджетної політики</a:t>
            </a:r>
            <a:r>
              <a:rPr lang="uk-UA" sz="1400" b="0" dirty="0">
                <a:latin typeface="Times New Roman" pitchFamily="18" charset="0"/>
                <a:cs typeface="Times New Roman" pitchFamily="18" charset="0"/>
              </a:rPr>
              <a:t> є створення державою необхідних економічних, правових та організаційних засад щодо підвищення ролі бюджету як інструменту формування і оптимального розподілу фінансових ресурсів між різними ланками бюджетної системи для ефективного її розвитку, спрямованого на економічне зростання та підвищення життєвого рівня населення. За цих умов активний вплив бюджетної системи на фінансові зв'язки і потоки між різними секторами економіки виступає необхідною умовою для забезпечення економічного росту.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892" y="505336"/>
            <a:ext cx="6736541" cy="496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69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992260"/>
            <a:ext cx="5372100" cy="421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920" y="1267714"/>
            <a:ext cx="590492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1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7641" y="213360"/>
            <a:ext cx="11689398" cy="5557203"/>
          </a:xfrm>
        </p:spPr>
        <p:txBody>
          <a:bodyPr/>
          <a:lstStyle/>
          <a:p>
            <a:pPr marL="0" indent="457200" algn="ctr">
              <a:lnSpc>
                <a:spcPct val="100000"/>
              </a:lnSpc>
              <a:spcBef>
                <a:spcPts val="0"/>
              </a:spcBef>
              <a:buNone/>
            </a:pPr>
            <a:r>
              <a:rPr lang="uk-UA" sz="2000" i="1" u="sng" dirty="0">
                <a:latin typeface="Times New Roman" pitchFamily="18" charset="0"/>
                <a:cs typeface="Times New Roman" pitchFamily="18" charset="0"/>
              </a:rPr>
              <a:t>Організація бюджетного процесу в Україні регламентується Бюджетним кодексом України, рішеннями Верховної Ради України, місцевих рад та місцевих виконавчих органів. Бюджетний процес являє собою регламентовану нормами права діяльність, яка пов'язана зі складанням, розглядом, затвердженням, виконанням бюджетів, контролем за їх виконанням, розглядом та затвердженням звітів про виконання бюджетів, що входять до складу бюджетної системи України</a:t>
            </a:r>
            <a:r>
              <a:rPr lang="uk-UA" sz="2000" i="1" u="sng" dirty="0" smtClean="0">
                <a:latin typeface="Times New Roman" pitchFamily="18" charset="0"/>
                <a:cs typeface="Times New Roman" pitchFamily="18" charset="0"/>
              </a:rPr>
              <a:t>.</a:t>
            </a:r>
          </a:p>
          <a:p>
            <a:pPr marL="0" indent="457200" algn="ctr">
              <a:lnSpc>
                <a:spcPct val="100000"/>
              </a:lnSpc>
              <a:spcBef>
                <a:spcPts val="0"/>
              </a:spcBef>
              <a:buNone/>
            </a:pPr>
            <a:endParaRPr lang="uk-UA" sz="2000" i="1" u="sng"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 y="2214700"/>
            <a:ext cx="5507355" cy="31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7170420" y="2214700"/>
            <a:ext cx="4366260" cy="2862322"/>
          </a:xfrm>
          <a:prstGeom prst="rect">
            <a:avLst/>
          </a:prstGeom>
        </p:spPr>
        <p:txBody>
          <a:bodyPr wrap="square">
            <a:spAutoFit/>
          </a:bodyPr>
          <a:lstStyle/>
          <a:p>
            <a:r>
              <a:rPr lang="uk-UA" dirty="0"/>
              <a:t>Усі стадії бюджетного процесу повторюються систематично щорічно. Бюджет складається та затверджується на рік, що має назву бюджетного року або бюджетного періоду. В Україні бюджетний рік співпадає з календарним роком. У Великобританії, Канаді, Японії він починається з 1 квітня, в Італії - з 1 липня, в США - з 1 жовтня).</a:t>
            </a:r>
          </a:p>
        </p:txBody>
      </p:sp>
    </p:spTree>
    <p:extLst>
      <p:ext uri="{BB962C8B-B14F-4D97-AF65-F5344CB8AC3E}">
        <p14:creationId xmlns:p14="http://schemas.microsoft.com/office/powerpoint/2010/main" val="40262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 y="0"/>
            <a:ext cx="6073945" cy="422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140" y="2499361"/>
            <a:ext cx="5145116" cy="30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9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761520" y="434620"/>
            <a:ext cx="8668960" cy="508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860" y="188914"/>
            <a:ext cx="11453176" cy="603566"/>
          </a:xfrm>
        </p:spPr>
        <p:txBody>
          <a:bodyPr>
            <a:normAutofit/>
          </a:bodyPr>
          <a:lstStyle/>
          <a:p>
            <a:pPr algn="ctr"/>
            <a:r>
              <a:rPr lang="ru-RU" sz="2500" b="1" i="1" u="sng" dirty="0">
                <a:latin typeface="Times New Roman" pitchFamily="18" charset="0"/>
                <a:cs typeface="Times New Roman" pitchFamily="18" charset="0"/>
              </a:rPr>
              <a:t>1. </a:t>
            </a:r>
            <a:r>
              <a:rPr lang="ru-RU" sz="2500" b="1" i="1" u="sng" dirty="0" err="1">
                <a:latin typeface="Times New Roman" pitchFamily="18" charset="0"/>
                <a:cs typeface="Times New Roman" pitchFamily="18" charset="0"/>
              </a:rPr>
              <a:t>Фінансова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економіки</a:t>
            </a:r>
            <a:endParaRPr lang="uk-UA" sz="2500" u="sng" dirty="0"/>
          </a:p>
        </p:txBody>
      </p:sp>
      <p:sp>
        <p:nvSpPr>
          <p:cNvPr id="3" name="Місце для тексту 2"/>
          <p:cNvSpPr>
            <a:spLocks noGrp="1"/>
          </p:cNvSpPr>
          <p:nvPr>
            <p:ph type="body" sz="quarter" idx="10"/>
          </p:nvPr>
        </p:nvSpPr>
        <p:spPr>
          <a:xfrm>
            <a:off x="297180" y="640080"/>
            <a:ext cx="11559858" cy="5130483"/>
          </a:xfrm>
        </p:spPr>
        <p:txBody>
          <a:bodyPr/>
          <a:lstStyle/>
          <a:p>
            <a:pPr marL="0" indent="457200">
              <a:lnSpc>
                <a:spcPct val="150000"/>
              </a:lnSpc>
              <a:spcBef>
                <a:spcPts val="0"/>
              </a:spcBef>
              <a:buNone/>
            </a:pPr>
            <a:r>
              <a:rPr lang="uk-UA" sz="1500" b="0" dirty="0">
                <a:solidFill>
                  <a:srgbClr val="1F1F1F"/>
                </a:solidFill>
                <a:latin typeface="Times New Roman" pitchFamily="18" charset="0"/>
                <a:cs typeface="Times New Roman" pitchFamily="18" charset="0"/>
              </a:rPr>
              <a:t>ФІНАНСОВА СИСТЕМА — </a:t>
            </a:r>
            <a:r>
              <a:rPr lang="uk-UA" sz="1500" b="0" dirty="0">
                <a:solidFill>
                  <a:srgbClr val="040C28"/>
                </a:solidFill>
                <a:latin typeface="Times New Roman" pitchFamily="18" charset="0"/>
                <a:cs typeface="Times New Roman" pitchFamily="18" charset="0"/>
              </a:rPr>
              <a:t>сукупність відокремлених, але взаємопов'язаних сфер і ланок фінансових відносин, пов'язаних із формуванням і використанням централізованих і децентралізованих грошових фондів</a:t>
            </a:r>
            <a:r>
              <a:rPr lang="uk-UA" sz="1500" b="0" dirty="0" smtClean="0">
                <a:solidFill>
                  <a:srgbClr val="1F1F1F"/>
                </a:solidFill>
                <a:latin typeface="Times New Roman" pitchFamily="18" charset="0"/>
                <a:cs typeface="Times New Roman" pitchFamily="18" charset="0"/>
              </a:rPr>
              <a:t>.</a:t>
            </a:r>
          </a:p>
          <a:p>
            <a:pPr marL="0" indent="457200">
              <a:lnSpc>
                <a:spcPct val="150000"/>
              </a:lnSpc>
              <a:spcBef>
                <a:spcPts val="0"/>
              </a:spcBef>
              <a:buNone/>
            </a:pPr>
            <a:r>
              <a:rPr lang="vi-VN" sz="1500" dirty="0" smtClean="0">
                <a:solidFill>
                  <a:schemeClr val="tx1">
                    <a:lumMod val="50000"/>
                  </a:schemeClr>
                </a:solidFill>
                <a:latin typeface="Times New Roman" pitchFamily="18" charset="0"/>
                <a:cs typeface="Times New Roman" pitchFamily="18" charset="0"/>
              </a:rPr>
              <a:t>Фінансова систем</a:t>
            </a:r>
            <a:r>
              <a:rPr lang="uk-UA" sz="1500" dirty="0" smtClean="0">
                <a:solidFill>
                  <a:schemeClr val="tx1">
                    <a:lumMod val="50000"/>
                  </a:schemeClr>
                </a:solidFill>
                <a:latin typeface="Times New Roman" pitchFamily="18" charset="0"/>
                <a:cs typeface="Times New Roman" pitchFamily="18" charset="0"/>
              </a:rPr>
              <a:t>а</a:t>
            </a:r>
            <a:r>
              <a:rPr lang="vi-VN" sz="1500" b="0" dirty="0">
                <a:solidFill>
                  <a:schemeClr val="tx1">
                    <a:lumMod val="50000"/>
                  </a:schemeClr>
                </a:solidFill>
                <a:latin typeface="Times New Roman" pitchFamily="18" charset="0"/>
                <a:cs typeface="Times New Roman" pitchFamily="18" charset="0"/>
              </a:rPr>
              <a:t> — це сукупність урегульованих фінансово-правовими нормами окремих ланок фінансових відносин і фінансових установ, за допомогою яких держава формує, розподіляє і використовує централізовані і децентралізовані грошові фонди. Фінансова система виникла разом з появою держави і нерозривно зв'язана з її функціонуванням. За допомогою фінансової системи держава нагромаджує та використовує кошти для утримання свого апарату, а також спрямовує їх на виконання своїх функцій. Фінансова система охоплює грошові відносини між державою і підприємствами та організаціями, державою і населенням, </a:t>
            </a:r>
            <a:r>
              <a:rPr lang="vi-VN" sz="1500" b="0" dirty="0" smtClean="0">
                <a:solidFill>
                  <a:schemeClr val="tx1">
                    <a:lumMod val="50000"/>
                  </a:schemeClr>
                </a:solidFill>
                <a:latin typeface="Times New Roman" pitchFamily="18" charset="0"/>
                <a:cs typeface="Times New Roman" pitchFamily="18" charset="0"/>
              </a:rPr>
              <a:t>між</a:t>
            </a:r>
            <a:r>
              <a:rPr lang="uk-UA" sz="1500" b="0" dirty="0">
                <a:solidFill>
                  <a:schemeClr val="tx1">
                    <a:lumMod val="50000"/>
                  </a:schemeClr>
                </a:solidFill>
                <a:latin typeface="Times New Roman" pitchFamily="18" charset="0"/>
                <a:cs typeface="Times New Roman" pitchFamily="18" charset="0"/>
              </a:rPr>
              <a:t> </a:t>
            </a:r>
            <a:r>
              <a:rPr lang="vi-VN" sz="1500" b="0" dirty="0" smtClean="0">
                <a:solidFill>
                  <a:schemeClr val="tx1">
                    <a:lumMod val="50000"/>
                  </a:schemeClr>
                </a:solidFill>
                <a:latin typeface="Times New Roman" pitchFamily="18" charset="0"/>
                <a:cs typeface="Times New Roman" pitchFamily="18" charset="0"/>
              </a:rPr>
              <a:t>підприємствами </a:t>
            </a:r>
            <a:r>
              <a:rPr lang="vi-VN" sz="1500" b="0" dirty="0">
                <a:solidFill>
                  <a:schemeClr val="tx1">
                    <a:lumMod val="50000"/>
                  </a:schemeClr>
                </a:solidFill>
                <a:latin typeface="Times New Roman" pitchFamily="18" charset="0"/>
                <a:cs typeface="Times New Roman" pitchFamily="18" charset="0"/>
              </a:rPr>
              <a:t>і всередині них.</a:t>
            </a:r>
            <a:endParaRPr lang="uk-UA" sz="1500" dirty="0">
              <a:solidFill>
                <a:schemeClr val="tx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748" y="3216909"/>
            <a:ext cx="6180772" cy="314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1560" y="3232149"/>
            <a:ext cx="4236720" cy="2554545"/>
          </a:xfrm>
          <a:prstGeom prst="rect">
            <a:avLst/>
          </a:prstGeom>
          <a:noFill/>
        </p:spPr>
        <p:txBody>
          <a:bodyPr wrap="square" rtlCol="0">
            <a:spAutoFit/>
          </a:bodyPr>
          <a:lstStyle/>
          <a:p>
            <a:pPr algn="ctr"/>
            <a:r>
              <a:rPr lang="uk-UA" sz="1600" b="1" i="1" u="sng" dirty="0"/>
              <a:t>Фінансова система – це сукупність різноманітних видів фондів фінансових ресурсів, сконцентрованих у розпорядженні держави, господарюючих суб'єктах, окремих фінансових інститутах і населення для виконання покладених на них функцій, а також для задоволення економічних та соціальних потреб.</a:t>
            </a:r>
          </a:p>
        </p:txBody>
      </p:sp>
    </p:spTree>
    <p:extLst>
      <p:ext uri="{BB962C8B-B14F-4D97-AF65-F5344CB8AC3E}">
        <p14:creationId xmlns:p14="http://schemas.microsoft.com/office/powerpoint/2010/main" val="284392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04" y="1600248"/>
            <a:ext cx="5323775" cy="364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356360"/>
            <a:ext cx="6134100" cy="413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19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60490" y="158434"/>
            <a:ext cx="5166042" cy="462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099" y="283331"/>
            <a:ext cx="6451262" cy="229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8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15224" y="280353"/>
            <a:ext cx="4730821" cy="501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87440" y="670560"/>
            <a:ext cx="5173980" cy="4247317"/>
          </a:xfrm>
          <a:prstGeom prst="rect">
            <a:avLst/>
          </a:prstGeom>
          <a:noFill/>
        </p:spPr>
        <p:txBody>
          <a:bodyPr wrap="square" rtlCol="0">
            <a:spAutoFit/>
          </a:bodyPr>
          <a:lstStyle/>
          <a:p>
            <a:pPr algn="ctr"/>
            <a:r>
              <a:rPr lang="uk-UA" dirty="0">
                <a:solidFill>
                  <a:schemeClr val="tx1">
                    <a:lumMod val="50000"/>
                  </a:schemeClr>
                </a:solidFill>
              </a:rPr>
              <a:t>В Україні емісійні кошти Національного банку України забороняється прямо чи опосередковано залучати для фінансування дефіциту бюджету. Національний банк не має права надавати кредити в національній та іноземній валюті, як прямо, так і опосередковано через державну установу, іншу юридичну особу, майно якої перебуває у державній власності, на фінансування витрат Державного бюджету України. Також, Національний банк не має права купувати на первинному ринку цінні папери, емітовані Кабінетом Міністрів України, державною установою, іншою юридичною особою, майно якої перебуває у державній власності. </a:t>
            </a:r>
          </a:p>
        </p:txBody>
      </p:sp>
    </p:spTree>
    <p:extLst>
      <p:ext uri="{BB962C8B-B14F-4D97-AF65-F5344CB8AC3E}">
        <p14:creationId xmlns:p14="http://schemas.microsoft.com/office/powerpoint/2010/main" val="367228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784859" y="712788"/>
            <a:ext cx="3994785" cy="4217352"/>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Бюджетна система України має глибоке коріння, її </a:t>
            </a:r>
            <a:r>
              <a:rPr lang="uk-UA" sz="2000" b="0" dirty="0" smtClean="0">
                <a:solidFill>
                  <a:schemeClr val="tx1">
                    <a:lumMod val="50000"/>
                  </a:schemeClr>
                </a:solidFill>
                <a:latin typeface="Times New Roman" pitchFamily="18" charset="0"/>
                <a:cs typeface="Times New Roman" pitchFamily="18" charset="0"/>
              </a:rPr>
              <a:t>становлення відбувалося </a:t>
            </a:r>
            <a:r>
              <a:rPr lang="uk-UA" sz="2000" b="0" dirty="0">
                <a:solidFill>
                  <a:schemeClr val="tx1">
                    <a:lumMod val="50000"/>
                  </a:schemeClr>
                </a:solidFill>
                <a:latin typeface="Times New Roman" pitchFamily="18" charset="0"/>
                <a:cs typeface="Times New Roman" pitchFamily="18" charset="0"/>
              </a:rPr>
              <a:t>ще в часи Київської Русі, Гетьманщини, Запорозької </a:t>
            </a:r>
            <a:r>
              <a:rPr lang="uk-UA" sz="2000" b="0" dirty="0" smtClean="0">
                <a:solidFill>
                  <a:schemeClr val="tx1">
                    <a:lumMod val="50000"/>
                  </a:schemeClr>
                </a:solidFill>
                <a:latin typeface="Times New Roman" pitchFamily="18" charset="0"/>
                <a:cs typeface="Times New Roman" pitchFamily="18" charset="0"/>
              </a:rPr>
              <a:t>Січі. Сучасна </a:t>
            </a:r>
            <a:r>
              <a:rPr lang="uk-UA" sz="2000" b="0" dirty="0">
                <a:solidFill>
                  <a:schemeClr val="tx1">
                    <a:lumMod val="50000"/>
                  </a:schemeClr>
                </a:solidFill>
                <a:latin typeface="Times New Roman" pitchFamily="18" charset="0"/>
                <a:cs typeface="Times New Roman" pitchFamily="18" charset="0"/>
              </a:rPr>
              <a:t>бюджетна система сформувалась на базі бюджетних </a:t>
            </a:r>
            <a:r>
              <a:rPr lang="uk-UA" sz="2000" b="0" dirty="0" smtClean="0">
                <a:solidFill>
                  <a:schemeClr val="tx1">
                    <a:lumMod val="50000"/>
                  </a:schemeClr>
                </a:solidFill>
                <a:latin typeface="Times New Roman" pitchFamily="18" charset="0"/>
                <a:cs typeface="Times New Roman" pitchFamily="18" charset="0"/>
              </a:rPr>
              <a:t>відносин, які </a:t>
            </a:r>
            <a:r>
              <a:rPr lang="uk-UA" sz="2000" b="0" dirty="0">
                <a:solidFill>
                  <a:schemeClr val="tx1">
                    <a:lumMod val="50000"/>
                  </a:schemeClr>
                </a:solidFill>
                <a:latin typeface="Times New Roman" pitchFamily="18" charset="0"/>
                <a:cs typeface="Times New Roman" pitchFamily="18" charset="0"/>
              </a:rPr>
              <a:t>мали місце в Радянському </a:t>
            </a:r>
            <a:r>
              <a:rPr lang="uk-UA" sz="2000" b="0" dirty="0" smtClean="0">
                <a:solidFill>
                  <a:schemeClr val="tx1">
                    <a:lumMod val="50000"/>
                  </a:schemeClr>
                </a:solidFill>
                <a:latin typeface="Times New Roman" pitchFamily="18" charset="0"/>
                <a:cs typeface="Times New Roman" pitchFamily="18" charset="0"/>
              </a:rPr>
              <a:t>Союзі. Нині </a:t>
            </a:r>
            <a:r>
              <a:rPr lang="uk-UA" sz="2000" b="0" dirty="0">
                <a:solidFill>
                  <a:schemeClr val="tx1">
                    <a:lumMod val="50000"/>
                  </a:schemeClr>
                </a:solidFill>
                <a:latin typeface="Times New Roman" pitchFamily="18" charset="0"/>
                <a:cs typeface="Times New Roman" pitchFamily="18" charset="0"/>
              </a:rPr>
              <a:t>здійснюється реформування всіх сторін </a:t>
            </a:r>
            <a:r>
              <a:rPr lang="uk-UA" sz="2000" b="0" dirty="0" smtClean="0">
                <a:solidFill>
                  <a:schemeClr val="tx1">
                    <a:lumMod val="50000"/>
                  </a:schemeClr>
                </a:solidFill>
                <a:latin typeface="Times New Roman" pitchFamily="18" charset="0"/>
                <a:cs typeface="Times New Roman" pitchFamily="18" charset="0"/>
              </a:rPr>
              <a:t>соціально-економічного устрою </a:t>
            </a:r>
            <a:r>
              <a:rPr lang="uk-UA" sz="2000" b="0" dirty="0">
                <a:solidFill>
                  <a:schemeClr val="tx1">
                    <a:lumMod val="50000"/>
                  </a:schemeClr>
                </a:solidFill>
                <a:latin typeface="Times New Roman" pitchFamily="18" charset="0"/>
                <a:cs typeface="Times New Roman" pitchFamily="18" charset="0"/>
              </a:rPr>
              <a:t>держави, у тому числі формуються нові ознаки бюджетної </a:t>
            </a:r>
            <a:r>
              <a:rPr lang="uk-UA" sz="2000" b="0" dirty="0" smtClean="0">
                <a:solidFill>
                  <a:schemeClr val="tx1">
                    <a:lumMod val="50000"/>
                  </a:schemeClr>
                </a:solidFill>
                <a:latin typeface="Times New Roman" pitchFamily="18" charset="0"/>
                <a:cs typeface="Times New Roman" pitchFamily="18" charset="0"/>
              </a:rPr>
              <a:t>системи.</a:t>
            </a:r>
            <a:endParaRPr lang="uk-UA" sz="2000" b="0" dirty="0">
              <a:solidFill>
                <a:schemeClr val="tx1">
                  <a:lumMod val="50000"/>
                </a:schemeClr>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568008"/>
            <a:ext cx="587851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81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271406" y="259080"/>
            <a:ext cx="5901904" cy="510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93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43840" y="175261"/>
            <a:ext cx="5181599" cy="4328160"/>
          </a:xfrm>
        </p:spPr>
        <p:txBody>
          <a:bodyPr/>
          <a:lstStyle/>
          <a:p>
            <a:pPr marL="0" indent="457200" algn="just">
              <a:lnSpc>
                <a:spcPct val="100000"/>
              </a:lnSpc>
              <a:spcBef>
                <a:spcPts val="0"/>
              </a:spcBef>
              <a:buNone/>
            </a:pPr>
            <a:endParaRPr lang="uk-UA" sz="2000" b="0" dirty="0" smtClean="0">
              <a:latin typeface="Times New Roman" pitchFamily="18" charset="0"/>
              <a:cs typeface="Times New Roman" pitchFamily="18" charset="0"/>
            </a:endParaRPr>
          </a:p>
          <a:p>
            <a:pPr marL="0" indent="457200" algn="just">
              <a:lnSpc>
                <a:spcPct val="100000"/>
              </a:lnSpc>
              <a:spcBef>
                <a:spcPts val="0"/>
              </a:spcBef>
              <a:buNone/>
            </a:pPr>
            <a:r>
              <a:rPr lang="uk-UA" sz="2000" b="0" dirty="0" smtClean="0">
                <a:latin typeface="Times New Roman" pitchFamily="18" charset="0"/>
                <a:cs typeface="Times New Roman" pitchFamily="18" charset="0"/>
              </a:rPr>
              <a:t>Бюджетна </a:t>
            </a:r>
            <a:r>
              <a:rPr lang="uk-UA" sz="2000" b="0" dirty="0">
                <a:latin typeface="Times New Roman" pitchFamily="18" charset="0"/>
                <a:cs typeface="Times New Roman" pitchFamily="18" charset="0"/>
              </a:rPr>
              <a:t>система України - сукупність державного бюджету </a:t>
            </a:r>
            <a:r>
              <a:rPr lang="uk-UA" sz="2000" b="0" dirty="0" smtClean="0">
                <a:latin typeface="Times New Roman" pitchFamily="18" charset="0"/>
                <a:cs typeface="Times New Roman" pitchFamily="18" charset="0"/>
              </a:rPr>
              <a:t>та місцевих </a:t>
            </a:r>
            <a:r>
              <a:rPr lang="uk-UA" sz="2000" b="0" dirty="0">
                <a:latin typeface="Times New Roman" pitchFamily="18" charset="0"/>
                <a:cs typeface="Times New Roman" pitchFamily="18" charset="0"/>
              </a:rPr>
              <a:t>бюджетів, побудована з урахуванням економічних </a:t>
            </a:r>
            <a:r>
              <a:rPr lang="uk-UA" sz="2000" b="0" dirty="0" smtClean="0">
                <a:latin typeface="Times New Roman" pitchFamily="18" charset="0"/>
                <a:cs typeface="Times New Roman" pitchFamily="18" charset="0"/>
              </a:rPr>
              <a:t>відносин, державного </a:t>
            </a:r>
            <a:r>
              <a:rPr lang="uk-UA" sz="2000" b="0" dirty="0">
                <a:latin typeface="Times New Roman" pitchFamily="18" charset="0"/>
                <a:cs typeface="Times New Roman" pitchFamily="18" charset="0"/>
              </a:rPr>
              <a:t>і адміністративно-територіальних устроїв і </a:t>
            </a:r>
            <a:r>
              <a:rPr lang="uk-UA" sz="2000" b="0" dirty="0" smtClean="0">
                <a:latin typeface="Times New Roman" pitchFamily="18" charset="0"/>
                <a:cs typeface="Times New Roman" pitchFamily="18" charset="0"/>
              </a:rPr>
              <a:t>врегульована нормами </a:t>
            </a:r>
            <a:r>
              <a:rPr lang="uk-UA" sz="2000" b="0" dirty="0">
                <a:latin typeface="Times New Roman" pitchFamily="18" charset="0"/>
                <a:cs typeface="Times New Roman" pitchFamily="18" charset="0"/>
              </a:rPr>
              <a:t>права (стаття 2. «Визначення основних термінів» </a:t>
            </a:r>
            <a:r>
              <a:rPr lang="uk-UA" sz="2000" b="0" dirty="0" smtClean="0">
                <a:latin typeface="Times New Roman" pitchFamily="18" charset="0"/>
                <a:cs typeface="Times New Roman" pitchFamily="18" charset="0"/>
              </a:rPr>
              <a:t>Бюджетного Кодексу </a:t>
            </a:r>
            <a:r>
              <a:rPr lang="uk-UA" sz="2000" b="0" dirty="0">
                <a:latin typeface="Times New Roman" pitchFamily="18" charset="0"/>
                <a:cs typeface="Times New Roman" pitchFamily="18" charset="0"/>
              </a:rPr>
              <a:t>України).</a:t>
            </a:r>
          </a:p>
          <a:p>
            <a:pPr marL="0" indent="457200" algn="just">
              <a:lnSpc>
                <a:spcPct val="100000"/>
              </a:lnSpc>
              <a:spcBef>
                <a:spcPts val="0"/>
              </a:spcBef>
              <a:buNone/>
            </a:pPr>
            <a:r>
              <a:rPr lang="uk-UA" sz="2000" b="0" dirty="0">
                <a:latin typeface="Times New Roman" pitchFamily="18" charset="0"/>
                <a:cs typeface="Times New Roman" pitchFamily="18" charset="0"/>
              </a:rPr>
              <a:t>Бюджетний устрій – це організація та принципи побудови </a:t>
            </a:r>
            <a:r>
              <a:rPr lang="uk-UA" sz="2000" b="0" dirty="0" smtClean="0">
                <a:latin typeface="Times New Roman" pitchFamily="18" charset="0"/>
                <a:cs typeface="Times New Roman" pitchFamily="18" charset="0"/>
              </a:rPr>
              <a:t>бюджетної системи</a:t>
            </a:r>
            <a:r>
              <a:rPr lang="uk-UA" sz="2000" b="0" dirty="0">
                <a:latin typeface="Times New Roman" pitchFamily="18" charset="0"/>
                <a:cs typeface="Times New Roman" pitchFamily="18" charset="0"/>
              </a:rPr>
              <a:t>, її структура, взаємозв’язок між окремими ланками.</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632459"/>
            <a:ext cx="5204405" cy="435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81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40421"/>
            <a:ext cx="4297680" cy="513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12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40249" y="424866"/>
            <a:ext cx="10882131" cy="50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72740" y="60960"/>
            <a:ext cx="6080760" cy="369332"/>
          </a:xfrm>
          <a:prstGeom prst="rect">
            <a:avLst/>
          </a:prstGeom>
          <a:noFill/>
        </p:spPr>
        <p:txBody>
          <a:bodyPr wrap="square" rtlCol="0">
            <a:spAutoFit/>
          </a:bodyPr>
          <a:lstStyle/>
          <a:p>
            <a:pPr algn="ctr"/>
            <a:r>
              <a:rPr lang="uk-UA" b="1" i="1" dirty="0" smtClean="0"/>
              <a:t>ПРИНЦИПИ БЮДЖЕТНОЇ СИСТЕМИ УКРАЇНИ</a:t>
            </a:r>
            <a:endParaRPr lang="uk-UA" b="1" i="1" dirty="0"/>
          </a:p>
        </p:txBody>
      </p:sp>
    </p:spTree>
    <p:extLst>
      <p:ext uri="{BB962C8B-B14F-4D97-AF65-F5344CB8AC3E}">
        <p14:creationId xmlns:p14="http://schemas.microsoft.com/office/powerpoint/2010/main" val="261588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173480" y="188913"/>
            <a:ext cx="958596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1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649286"/>
          </a:xfrm>
        </p:spPr>
        <p:txBody>
          <a:bodyPr>
            <a:normAutofit/>
          </a:bodyPr>
          <a:lstStyle/>
          <a:p>
            <a:pPr algn="ctr"/>
            <a:r>
              <a:rPr lang="uk-UA" sz="2500" dirty="0">
                <a:latin typeface="Times New Roman" pitchFamily="18" charset="0"/>
                <a:cs typeface="Times New Roman" pitchFamily="18" charset="0"/>
              </a:rPr>
              <a:t>3. Податкова система України</a:t>
            </a:r>
          </a:p>
        </p:txBody>
      </p:sp>
      <p:sp>
        <p:nvSpPr>
          <p:cNvPr id="3" name="Місце для тексту 2"/>
          <p:cNvSpPr>
            <a:spLocks noGrp="1"/>
          </p:cNvSpPr>
          <p:nvPr>
            <p:ph type="body" sz="quarter" idx="10"/>
          </p:nvPr>
        </p:nvSpPr>
        <p:spPr>
          <a:xfrm>
            <a:off x="373380" y="754380"/>
            <a:ext cx="11483658" cy="5016183"/>
          </a:xfrm>
        </p:spPr>
        <p:txBody>
          <a:bodyPr/>
          <a:lstStyle/>
          <a:p>
            <a:pPr marL="0" indent="457200" algn="just">
              <a:lnSpc>
                <a:spcPct val="100000"/>
              </a:lnSpc>
              <a:spcBef>
                <a:spcPts val="0"/>
              </a:spcBef>
              <a:buNone/>
            </a:pPr>
            <a:r>
              <a:rPr lang="vi-VN" sz="2000" i="1" u="sng" dirty="0" smtClean="0">
                <a:solidFill>
                  <a:schemeClr val="tx1">
                    <a:lumMod val="50000"/>
                  </a:schemeClr>
                </a:solidFill>
                <a:latin typeface="Times New Roman" pitchFamily="18" charset="0"/>
                <a:cs typeface="Times New Roman" pitchFamily="18" charset="0"/>
              </a:rPr>
              <a:t>Податкова система  </a:t>
            </a:r>
            <a:r>
              <a:rPr lang="vi-VN" sz="2000" b="0" dirty="0">
                <a:solidFill>
                  <a:schemeClr val="tx1">
                    <a:lumMod val="50000"/>
                  </a:schemeClr>
                </a:solidFill>
                <a:latin typeface="Times New Roman" pitchFamily="18" charset="0"/>
                <a:cs typeface="Times New Roman" pitchFamily="18" charset="0"/>
              </a:rPr>
              <a:t>— це сукупність податків, зборів, інших обов'язкових платежів і внесків до бюджету і державних цільових фондів, які діють у встановленому законом порядку. Складається з прямих і непрямих податків. Прямі встановлюються безпосередньо на дохід або власність платника податків, непрямі включаються у вигляді надбавки до ціни товару і сплачуються споживачем.</a:t>
            </a:r>
          </a:p>
          <a:p>
            <a:pPr marL="0" indent="457200" algn="just">
              <a:lnSpc>
                <a:spcPct val="100000"/>
              </a:lnSpc>
              <a:spcBef>
                <a:spcPts val="0"/>
              </a:spcBef>
              <a:buNone/>
            </a:pPr>
            <a:endParaRPr lang="vi-VN" sz="20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vi-VN" sz="2000" i="1" u="sng" dirty="0">
                <a:solidFill>
                  <a:schemeClr val="tx1">
                    <a:lumMod val="50000"/>
                  </a:schemeClr>
                </a:solidFill>
                <a:latin typeface="Times New Roman" pitchFamily="18" charset="0"/>
                <a:cs typeface="Times New Roman" pitchFamily="18" charset="0"/>
              </a:rPr>
              <a:t>Виходячи із сутності податку як категорії, можна визначити 2 функції даного поняття</a:t>
            </a:r>
            <a:r>
              <a:rPr lang="vi-VN" sz="2000" i="1" u="sng" dirty="0" smtClean="0">
                <a:solidFill>
                  <a:schemeClr val="tx1">
                    <a:lumMod val="50000"/>
                  </a:schemeClr>
                </a:solidFill>
                <a:latin typeface="Times New Roman" pitchFamily="18" charset="0"/>
                <a:cs typeface="Times New Roman" pitchFamily="18" charset="0"/>
              </a:rPr>
              <a:t>:</a:t>
            </a:r>
            <a:endParaRPr lang="vi-VN" sz="20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vi-VN" sz="2000" dirty="0">
                <a:solidFill>
                  <a:schemeClr val="tx1">
                    <a:lumMod val="50000"/>
                  </a:schemeClr>
                </a:solidFill>
                <a:latin typeface="Times New Roman" pitchFamily="18" charset="0"/>
                <a:cs typeface="Times New Roman" pitchFamily="18" charset="0"/>
              </a:rPr>
              <a:t>1) </a:t>
            </a:r>
            <a:r>
              <a:rPr lang="vi-VN" sz="2000" b="0" dirty="0">
                <a:solidFill>
                  <a:schemeClr val="tx1">
                    <a:lumMod val="50000"/>
                  </a:schemeClr>
                </a:solidFill>
                <a:latin typeface="Times New Roman" pitchFamily="18" charset="0"/>
                <a:cs typeface="Times New Roman" pitchFamily="18" charset="0"/>
              </a:rPr>
              <a:t>фіскальна – з допомогою податків формуються фінансові ресурси держави. Податки виступають основним джерелом доходів бюджетів різних рівнів. Об'єктивне існування податків як основного джерела доходів передбачає:</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а) надходження їх рівномірно в календарному розрізі (рівнонапруженість);</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б) стабільність надходження;</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в) податки повинні рівномірно надходити по всіх територіальних рівнях;</a:t>
            </a:r>
          </a:p>
          <a:p>
            <a:pPr marL="0" indent="457200" algn="just">
              <a:lnSpc>
                <a:spcPct val="100000"/>
              </a:lnSpc>
              <a:spcBef>
                <a:spcPts val="0"/>
              </a:spcBef>
              <a:buNone/>
            </a:pPr>
            <a:r>
              <a:rPr lang="vi-VN" sz="2000" dirty="0">
                <a:solidFill>
                  <a:schemeClr val="tx1">
                    <a:lumMod val="50000"/>
                  </a:schemeClr>
                </a:solidFill>
                <a:latin typeface="Times New Roman" pitchFamily="18" charset="0"/>
                <a:cs typeface="Times New Roman" pitchFamily="18" charset="0"/>
              </a:rPr>
              <a:t>2) </a:t>
            </a:r>
            <a:r>
              <a:rPr lang="vi-VN" sz="2000" b="0" dirty="0">
                <a:solidFill>
                  <a:schemeClr val="tx1">
                    <a:lumMod val="50000"/>
                  </a:schemeClr>
                </a:solidFill>
                <a:latin typeface="Times New Roman" pitchFamily="18" charset="0"/>
                <a:cs typeface="Times New Roman" pitchFamily="18" charset="0"/>
              </a:rPr>
              <a:t>розподільчо-регулююча. Сутність даної функції в тому, що процес стягнення податку обов'язково означає розподіл певного явища чи процесу між податкоплатником та державою. Причому стягнення податку призводить до скорочення реальних об'єктів оподаткування для конкретних платників податку.</a:t>
            </a: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8955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553720"/>
            <a:ext cx="5598229" cy="36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73" y="553720"/>
            <a:ext cx="5835968" cy="36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2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312421" y="274320"/>
            <a:ext cx="11544618" cy="5496243"/>
          </a:xfrm>
        </p:spPr>
        <p:txBody>
          <a:bodyPr/>
          <a:lstStyle/>
          <a:p>
            <a:pPr marL="0" indent="457200" algn="just">
              <a:lnSpc>
                <a:spcPct val="100000"/>
              </a:lnSpc>
              <a:spcBef>
                <a:spcPts val="0"/>
              </a:spcBef>
              <a:buNone/>
            </a:pP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є </a:t>
            </a:r>
            <a:r>
              <a:rPr lang="ru-RU" sz="2000" b="0" dirty="0" err="1">
                <a:latin typeface="Times New Roman" pitchFamily="18" charset="0"/>
                <a:cs typeface="Times New Roman" pitchFamily="18" charset="0"/>
              </a:rPr>
              <a:t>провідною</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складовою</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публічних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доходів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Законодавче</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визначення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регламентується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положеннями</a:t>
            </a:r>
            <a:r>
              <a:rPr lang="ru-RU" sz="2000" b="0" dirty="0">
                <a:latin typeface="Times New Roman" pitchFamily="18" charset="0"/>
                <a:cs typeface="Times New Roman" pitchFamily="18" charset="0"/>
              </a:rPr>
              <a:t> статей 3-8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кодексу </a:t>
            </a:r>
            <a:r>
              <a:rPr lang="ru-RU" sz="2000" b="0" dirty="0" err="1">
                <a:latin typeface="Times New Roman" pitchFamily="18" charset="0"/>
                <a:cs typeface="Times New Roman" pitchFamily="18" charset="0"/>
              </a:rPr>
              <a:t>України</a:t>
            </a:r>
            <a:r>
              <a:rPr lang="ru-RU" sz="2000" b="0" dirty="0">
                <a:latin typeface="Times New Roman" pitchFamily="18" charset="0"/>
                <a:cs typeface="Times New Roman" pitchFamily="18" charset="0"/>
              </a:rPr>
              <a:t> № 2755-VІ </a:t>
            </a:r>
            <a:r>
              <a:rPr lang="ru-RU" sz="2000" b="0" dirty="0" err="1">
                <a:latin typeface="Times New Roman" pitchFamily="18" charset="0"/>
                <a:cs typeface="Times New Roman" pitchFamily="18" charset="0"/>
              </a:rPr>
              <a:t>від</a:t>
            </a:r>
            <a:r>
              <a:rPr lang="ru-RU" sz="2000" b="0" dirty="0">
                <a:latin typeface="Times New Roman" pitchFamily="18" charset="0"/>
                <a:cs typeface="Times New Roman" pitchFamily="18" charset="0"/>
              </a:rPr>
              <a:t> 02 </a:t>
            </a:r>
            <a:r>
              <a:rPr lang="ru-RU" sz="2000" b="0" dirty="0" err="1">
                <a:latin typeface="Times New Roman" pitchFamily="18" charset="0"/>
                <a:cs typeface="Times New Roman" pitchFamily="18" charset="0"/>
              </a:rPr>
              <a:t>грудня</a:t>
            </a:r>
            <a:r>
              <a:rPr lang="ru-RU" sz="2000" b="0" dirty="0">
                <a:latin typeface="Times New Roman" pitchFamily="18" charset="0"/>
                <a:cs typeface="Times New Roman" pitchFamily="18" charset="0"/>
              </a:rPr>
              <a:t> 2010 року, </a:t>
            </a:r>
            <a:r>
              <a:rPr lang="ru-RU" sz="2000" b="0" dirty="0" err="1">
                <a:latin typeface="Times New Roman" pitchFamily="18" charset="0"/>
                <a:cs typeface="Times New Roman" pitchFamily="18" charset="0"/>
              </a:rPr>
              <a:t>відповідно</a:t>
            </a:r>
            <a:r>
              <a:rPr lang="ru-RU" sz="2000" b="0" dirty="0">
                <a:latin typeface="Times New Roman" pitchFamily="18" charset="0"/>
                <a:cs typeface="Times New Roman" pitchFamily="18" charset="0"/>
              </a:rPr>
              <a:t> до </a:t>
            </a:r>
            <a:r>
              <a:rPr lang="ru-RU" sz="2000" b="0" dirty="0" err="1">
                <a:latin typeface="Times New Roman" pitchFamily="18" charset="0"/>
                <a:cs typeface="Times New Roman" pitchFamily="18" charset="0"/>
              </a:rPr>
              <a:t>якої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сукупність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і </a:t>
            </a:r>
            <a:r>
              <a:rPr lang="ru-RU" sz="2000" b="0" dirty="0" err="1">
                <a:latin typeface="Times New Roman" pitchFamily="18" charset="0"/>
                <a:cs typeface="Times New Roman" pitchFamily="18" charset="0"/>
              </a:rPr>
              <a:t>зборів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обов'язкових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до </a:t>
            </a:r>
            <a:r>
              <a:rPr lang="ru-RU" sz="2000" b="0" dirty="0" err="1">
                <a:latin typeface="Times New Roman" pitchFamily="18" charset="0"/>
                <a:cs typeface="Times New Roman" pitchFamily="18" charset="0"/>
              </a:rPr>
              <a:t>бюджетів</a:t>
            </a:r>
            <a:r>
              <a:rPr lang="ru-RU" sz="2000" b="0" dirty="0">
                <a:latin typeface="Times New Roman" pitchFamily="18" charset="0"/>
                <a:cs typeface="Times New Roman" pitchFamily="18" charset="0"/>
              </a:rPr>
              <a:t> та до </a:t>
            </a:r>
            <a:r>
              <a:rPr lang="ru-RU" sz="2000" b="0" dirty="0" err="1">
                <a:latin typeface="Times New Roman" pitchFamily="18" charset="0"/>
                <a:cs typeface="Times New Roman" pitchFamily="18" charset="0"/>
              </a:rPr>
              <a:t>державних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цільових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фондів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що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справляються</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встановленому</a:t>
            </a:r>
            <a:r>
              <a:rPr lang="ru-RU" sz="2000" b="0" dirty="0">
                <a:latin typeface="Times New Roman" pitchFamily="18" charset="0"/>
                <a:cs typeface="Times New Roman" pitchFamily="18" charset="0"/>
              </a:rPr>
              <a:t> законами </a:t>
            </a:r>
            <a:r>
              <a:rPr lang="ru-RU" sz="2000" b="0" dirty="0" err="1">
                <a:latin typeface="Times New Roman" pitchFamily="18" charset="0"/>
                <a:cs typeface="Times New Roman" pitchFamily="18" charset="0"/>
              </a:rPr>
              <a:t>України</a:t>
            </a:r>
            <a:r>
              <a:rPr lang="ru-RU" sz="2000" b="0" dirty="0">
                <a:latin typeface="Times New Roman" pitchFamily="18" charset="0"/>
                <a:cs typeface="Times New Roman" pitchFamily="18" charset="0"/>
              </a:rPr>
              <a:t> порядку, становить систему </a:t>
            </a:r>
            <a:r>
              <a:rPr lang="ru-RU" sz="2000" b="0" dirty="0" err="1">
                <a:latin typeface="Times New Roman" pitchFamily="18" charset="0"/>
                <a:cs typeface="Times New Roman" pitchFamily="18" charset="0"/>
              </a:rPr>
              <a:t>оподаткування</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цьому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випадку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поняття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ототожнюється</a:t>
            </a:r>
            <a:r>
              <a:rPr lang="ru-RU" sz="2000" b="0" dirty="0">
                <a:latin typeface="Times New Roman" pitchFamily="18" charset="0"/>
                <a:cs typeface="Times New Roman" pitchFamily="18" charset="0"/>
              </a:rPr>
              <a:t> з </a:t>
            </a:r>
            <a:r>
              <a:rPr lang="ru-RU" sz="2000" b="0" dirty="0" err="1">
                <a:latin typeface="Times New Roman" pitchFamily="18" charset="0"/>
                <a:cs typeface="Times New Roman" pitchFamily="18" charset="0"/>
              </a:rPr>
              <a:t>поняттям</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оподаткування</a:t>
            </a:r>
            <a:r>
              <a:rPr lang="ru-RU" sz="2000" b="0" dirty="0">
                <a:latin typeface="Times New Roman" pitchFamily="18" charset="0"/>
                <a:cs typeface="Times New Roman" pitchFamily="18" charset="0"/>
              </a:rPr>
              <a:t>, а </a:t>
            </a: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a:t>
            </a:r>
            <a:r>
              <a:rPr lang="ru-RU" sz="2000" b="0" dirty="0" err="1">
                <a:latin typeface="Times New Roman" pitchFamily="18" charset="0"/>
                <a:cs typeface="Times New Roman" pitchFamily="18" charset="0"/>
              </a:rPr>
              <a:t>розглядається</a:t>
            </a:r>
            <a:r>
              <a:rPr lang="ru-RU" sz="2000" b="0" dirty="0">
                <a:latin typeface="Times New Roman" pitchFamily="18" charset="0"/>
                <a:cs typeface="Times New Roman" pitchFamily="18" charset="0"/>
              </a:rPr>
              <a:t> як </a:t>
            </a:r>
            <a:r>
              <a:rPr lang="ru-RU" sz="2000" b="0" dirty="0" err="1">
                <a:latin typeface="Times New Roman" pitchFamily="18" charset="0"/>
                <a:cs typeface="Times New Roman" pitchFamily="18" charset="0"/>
              </a:rPr>
              <a:t>сукупність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інших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обов'язкових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характеру (</a:t>
            </a:r>
            <a:r>
              <a:rPr lang="ru-RU" sz="2000" b="0" dirty="0" err="1">
                <a:latin typeface="Times New Roman" pitchFamily="18" charset="0"/>
                <a:cs typeface="Times New Roman" pitchFamily="18" charset="0"/>
              </a:rPr>
              <a:t>розуміння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вузькому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значенні</a:t>
            </a:r>
            <a:r>
              <a:rPr lang="ru-RU" sz="2000" b="0" dirty="0">
                <a:latin typeface="Times New Roman" pitchFamily="18" charset="0"/>
                <a:cs typeface="Times New Roman" pitchFamily="18" charset="0"/>
              </a:rPr>
              <a:t>).</a:t>
            </a:r>
          </a:p>
          <a:p>
            <a:pPr marL="0" indent="457200" algn="just">
              <a:lnSpc>
                <a:spcPct val="100000"/>
              </a:lnSpc>
              <a:spcBef>
                <a:spcPts val="0"/>
              </a:spcBef>
              <a:buNone/>
            </a:pPr>
            <a:endParaRPr lang="ru-RU" sz="2000" b="0" dirty="0" smtClean="0">
              <a:latin typeface="Times New Roman" pitchFamily="18" charset="0"/>
              <a:cs typeface="Times New Roman" pitchFamily="18" charset="0"/>
            </a:endParaRPr>
          </a:p>
          <a:p>
            <a:pPr marL="0" indent="457200" algn="just">
              <a:lnSpc>
                <a:spcPct val="100000"/>
              </a:lnSpc>
              <a:spcBef>
                <a:spcPts val="0"/>
              </a:spcBef>
              <a:buNone/>
            </a:pPr>
            <a:r>
              <a:rPr lang="ru-RU" sz="2000" b="0" dirty="0" smtClean="0">
                <a:latin typeface="Times New Roman" pitchFamily="18" charset="0"/>
                <a:cs typeface="Times New Roman" pitchFamily="18" charset="0"/>
              </a:rPr>
              <a:t>З </a:t>
            </a:r>
            <a:r>
              <a:rPr lang="ru-RU" sz="2000" b="0" dirty="0" err="1">
                <a:latin typeface="Times New Roman" pitchFamily="18" charset="0"/>
                <a:cs typeface="Times New Roman" pitchFamily="18" charset="0"/>
              </a:rPr>
              <a:t>іншого</a:t>
            </a:r>
            <a:r>
              <a:rPr lang="ru-RU" sz="2000" b="0" dirty="0">
                <a:latin typeface="Times New Roman" pitchFamily="18" charset="0"/>
                <a:cs typeface="Times New Roman" pitchFamily="18" charset="0"/>
              </a:rPr>
              <a:t> боку, </a:t>
            </a: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a:t>
            </a:r>
            <a:r>
              <a:rPr lang="ru-RU" sz="2000" b="0" dirty="0" err="1">
                <a:latin typeface="Times New Roman" pitchFamily="18" charset="0"/>
                <a:cs typeface="Times New Roman" pitchFamily="18" charset="0"/>
              </a:rPr>
              <a:t>містить</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собі</a:t>
            </a:r>
            <a:r>
              <a:rPr lang="ru-RU" sz="2000" b="0" dirty="0">
                <a:latin typeface="Times New Roman" pitchFamily="18" charset="0"/>
                <a:cs typeface="Times New Roman" pitchFamily="18" charset="0"/>
              </a:rPr>
              <a:t> низку </a:t>
            </a:r>
            <a:r>
              <a:rPr lang="ru-RU" sz="2000" b="0" dirty="0" err="1">
                <a:latin typeface="Times New Roman" pitchFamily="18" charset="0"/>
                <a:cs typeface="Times New Roman" pitchFamily="18" charset="0"/>
              </a:rPr>
              <a:t>процесуальних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відносин</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щодо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встановлення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зміни</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скасування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інших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забезпечення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їхньої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сплати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організації</a:t>
            </a:r>
            <a:r>
              <a:rPr lang="ru-RU" sz="2000" b="0" dirty="0">
                <a:latin typeface="Times New Roman" pitchFamily="18" charset="0"/>
                <a:cs typeface="Times New Roman" pitchFamily="18" charset="0"/>
              </a:rPr>
              <a:t> контролю й </a:t>
            </a:r>
            <a:r>
              <a:rPr lang="ru-RU" sz="2000" b="0" dirty="0" err="1">
                <a:latin typeface="Times New Roman" pitchFamily="18" charset="0"/>
                <a:cs typeface="Times New Roman" pitchFamily="18" charset="0"/>
              </a:rPr>
              <a:t>застосування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відповідальності</a:t>
            </a:r>
            <a:r>
              <a:rPr lang="ru-RU" sz="2000" b="0" dirty="0">
                <a:latin typeface="Times New Roman" pitchFamily="18" charset="0"/>
                <a:cs typeface="Times New Roman" pitchFamily="18" charset="0"/>
              </a:rPr>
              <a:t> за </a:t>
            </a:r>
            <a:r>
              <a:rPr lang="ru-RU" sz="2000" b="0" dirty="0" err="1">
                <a:latin typeface="Times New Roman" pitchFamily="18" charset="0"/>
                <a:cs typeface="Times New Roman" pitchFamily="18" charset="0"/>
              </a:rPr>
              <a:t>порушення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законодавства</a:t>
            </a:r>
            <a:r>
              <a:rPr lang="ru-RU" sz="2000" b="0" dirty="0">
                <a:latin typeface="Times New Roman" pitchFamily="18" charset="0"/>
                <a:cs typeface="Times New Roman" pitchFamily="18" charset="0"/>
              </a:rPr>
              <a:t>.</a:t>
            </a:r>
          </a:p>
          <a:p>
            <a:pPr marL="0" indent="457200" algn="ctr">
              <a:lnSpc>
                <a:spcPct val="100000"/>
              </a:lnSpc>
              <a:spcBef>
                <a:spcPts val="0"/>
              </a:spcBef>
              <a:buNone/>
            </a:pPr>
            <a:endParaRPr lang="ru-RU" sz="2000" i="1" u="sng" dirty="0" smtClean="0">
              <a:latin typeface="Times New Roman" pitchFamily="18" charset="0"/>
              <a:cs typeface="Times New Roman" pitchFamily="18" charset="0"/>
            </a:endParaRPr>
          </a:p>
          <a:p>
            <a:pPr marL="0" indent="457200" algn="ctr">
              <a:lnSpc>
                <a:spcPct val="100000"/>
              </a:lnSpc>
              <a:spcBef>
                <a:spcPts val="0"/>
              </a:spcBef>
              <a:buNone/>
            </a:pPr>
            <a:r>
              <a:rPr lang="ru-RU" sz="2000" i="1" u="sng" dirty="0" err="1" smtClean="0">
                <a:latin typeface="Times New Roman" pitchFamily="18" charset="0"/>
                <a:cs typeface="Times New Roman" pitchFamily="18" charset="0"/>
              </a:rPr>
              <a:t>Отже</a:t>
            </a:r>
            <a:r>
              <a:rPr lang="ru-RU" sz="2000" i="1" u="sng" dirty="0">
                <a:latin typeface="Times New Roman" pitchFamily="18" charset="0"/>
                <a:cs typeface="Times New Roman" pitchFamily="18" charset="0"/>
              </a:rPr>
              <a:t>, у широкому </a:t>
            </a:r>
            <a:r>
              <a:rPr lang="ru-RU" sz="2000" i="1" u="sng" dirty="0" err="1">
                <a:latin typeface="Times New Roman" pitchFamily="18" charset="0"/>
                <a:cs typeface="Times New Roman" pitchFamily="18" charset="0"/>
              </a:rPr>
              <a:t>значенні</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під</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податковою</a:t>
            </a:r>
            <a:r>
              <a:rPr lang="ru-RU" sz="2000" i="1" u="sng" dirty="0">
                <a:latin typeface="Times New Roman" pitchFamily="18" charset="0"/>
                <a:cs typeface="Times New Roman" pitchFamily="18" charset="0"/>
              </a:rPr>
              <a:t> системою </a:t>
            </a:r>
            <a:r>
              <a:rPr lang="ru-RU" sz="2000" i="1" u="sng" dirty="0" err="1">
                <a:latin typeface="Times New Roman" pitchFamily="18" charset="0"/>
                <a:cs typeface="Times New Roman" pitchFamily="18" charset="0"/>
              </a:rPr>
              <a:t>слід</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розглядати</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взаємопов'язану</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сукупність</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чинних</a:t>
            </a:r>
            <a:r>
              <a:rPr lang="ru-RU" sz="2000" i="1" u="sng" dirty="0">
                <a:latin typeface="Times New Roman" pitchFamily="18" charset="0"/>
                <a:cs typeface="Times New Roman" pitchFamily="18" charset="0"/>
              </a:rPr>
              <a:t> у </a:t>
            </a:r>
            <a:r>
              <a:rPr lang="ru-RU" sz="2000" i="1" u="sng" dirty="0" err="1">
                <a:latin typeface="Times New Roman" pitchFamily="18" charset="0"/>
                <a:cs typeface="Times New Roman" pitchFamily="18" charset="0"/>
              </a:rPr>
              <a:t>конкретний</a:t>
            </a:r>
            <a:r>
              <a:rPr lang="ru-RU" sz="2000" i="1" u="sng" dirty="0">
                <a:latin typeface="Times New Roman" pitchFamily="18" charset="0"/>
                <a:cs typeface="Times New Roman" pitchFamily="18" charset="0"/>
              </a:rPr>
              <a:t> момент у </a:t>
            </a:r>
            <a:r>
              <a:rPr lang="ru-RU" sz="2000" i="1" u="sng" dirty="0" err="1">
                <a:latin typeface="Times New Roman" pitchFamily="18" charset="0"/>
                <a:cs typeface="Times New Roman" pitchFamily="18" charset="0"/>
              </a:rPr>
              <a:t>конкретній</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державі</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суттєвих</a:t>
            </a:r>
            <a:r>
              <a:rPr lang="ru-RU" sz="2000" i="1" u="sng" dirty="0">
                <a:latin typeface="Times New Roman" pitchFamily="18" charset="0"/>
                <a:cs typeface="Times New Roman" pitchFamily="18" charset="0"/>
              </a:rPr>
              <a:t> умов </a:t>
            </a:r>
            <a:r>
              <a:rPr lang="ru-RU" sz="2000" i="1" u="sng" dirty="0" err="1">
                <a:latin typeface="Times New Roman" pitchFamily="18" charset="0"/>
                <a:cs typeface="Times New Roman" pitchFamily="18" charset="0"/>
              </a:rPr>
              <a:t>оподаткування</a:t>
            </a:r>
            <a:r>
              <a:rPr lang="ru-RU" sz="2000" i="1" u="sng" dirty="0">
                <a:latin typeface="Times New Roman" pitchFamily="18" charset="0"/>
                <a:cs typeface="Times New Roman" pitchFamily="18" charset="0"/>
              </a:rPr>
              <a:t>.</a:t>
            </a:r>
            <a:endParaRPr lang="uk-UA" sz="2000" i="1" u="sng" dirty="0">
              <a:latin typeface="Times New Roman" pitchFamily="18" charset="0"/>
              <a:cs typeface="Times New Roman" pitchFamily="18" charset="0"/>
            </a:endParaRPr>
          </a:p>
        </p:txBody>
      </p:sp>
    </p:spTree>
    <p:extLst>
      <p:ext uri="{BB962C8B-B14F-4D97-AF65-F5344CB8AC3E}">
        <p14:creationId xmlns:p14="http://schemas.microsoft.com/office/powerpoint/2010/main" val="154624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9" y="505143"/>
            <a:ext cx="5530747" cy="255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58" y="3497897"/>
            <a:ext cx="2834322" cy="187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910" y="505143"/>
            <a:ext cx="4555490" cy="2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7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34963" y="2277072"/>
            <a:ext cx="11522075" cy="140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1" y="254473"/>
            <a:ext cx="10157459" cy="55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379221" y="280862"/>
            <a:ext cx="9563100" cy="532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46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24840" y="411479"/>
            <a:ext cx="10656903" cy="513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5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97180"/>
            <a:ext cx="5737859" cy="5473383"/>
          </a:xfrm>
        </p:spPr>
        <p:txBody>
          <a:bodyPr/>
          <a:lstStyle/>
          <a:p>
            <a:pPr marL="0" indent="457200" algn="just">
              <a:lnSpc>
                <a:spcPct val="100000"/>
              </a:lnSpc>
              <a:spcBef>
                <a:spcPts val="0"/>
              </a:spcBef>
              <a:buNone/>
            </a:pPr>
            <a:r>
              <a:rPr lang="ru-RU" sz="1600" b="0" dirty="0">
                <a:latin typeface="Times New Roman" pitchFamily="18" charset="0"/>
                <a:cs typeface="Times New Roman" pitchFamily="18" charset="0"/>
              </a:rPr>
              <a:t>У </a:t>
            </a:r>
            <a:r>
              <a:rPr lang="ru-RU" sz="1600" b="0" dirty="0" err="1">
                <a:latin typeface="Times New Roman" pitchFamily="18" charset="0"/>
                <a:cs typeface="Times New Roman" pitchFamily="18" charset="0"/>
              </a:rPr>
              <a:t>четвер</a:t>
            </a:r>
            <a:r>
              <a:rPr lang="ru-RU" sz="1600" b="0" dirty="0">
                <a:latin typeface="Times New Roman" pitchFamily="18" charset="0"/>
                <a:cs typeface="Times New Roman" pitchFamily="18" charset="0"/>
              </a:rPr>
              <a:t>, 10 </a:t>
            </a:r>
            <a:r>
              <a:rPr lang="ru-RU" sz="1600" b="0" dirty="0" err="1">
                <a:latin typeface="Times New Roman" pitchFamily="18" charset="0"/>
                <a:cs typeface="Times New Roman" pitchFamily="18" charset="0"/>
              </a:rPr>
              <a:t>жовтня</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Верховна</a:t>
            </a:r>
            <a:r>
              <a:rPr lang="ru-RU" sz="1600" b="0" dirty="0">
                <a:latin typeface="Times New Roman" pitchFamily="18" charset="0"/>
                <a:cs typeface="Times New Roman" pitchFamily="18" charset="0"/>
              </a:rPr>
              <a:t> Рада у другому </a:t>
            </a:r>
            <a:r>
              <a:rPr lang="ru-RU" sz="1600" b="0" dirty="0" err="1">
                <a:latin typeface="Times New Roman" pitchFamily="18" charset="0"/>
                <a:cs typeface="Times New Roman" pitchFamily="18" charset="0"/>
              </a:rPr>
              <a:t>читанні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проголосувала</a:t>
            </a:r>
            <a:r>
              <a:rPr lang="ru-RU" sz="1600" b="0" dirty="0">
                <a:latin typeface="Times New Roman" pitchFamily="18" charset="0"/>
                <a:cs typeface="Times New Roman" pitchFamily="18" charset="0"/>
              </a:rPr>
              <a:t> за </a:t>
            </a:r>
            <a:r>
              <a:rPr lang="ru-RU" sz="1600" b="0" dirty="0" err="1">
                <a:latin typeface="Times New Roman" pitchFamily="18" charset="0"/>
                <a:cs typeface="Times New Roman" pitchFamily="18" charset="0"/>
              </a:rPr>
              <a:t>законопроєкт</a:t>
            </a:r>
            <a:r>
              <a:rPr lang="ru-RU" sz="1600" b="0" dirty="0">
                <a:latin typeface="Times New Roman" pitchFamily="18" charset="0"/>
                <a:cs typeface="Times New Roman" pitchFamily="18" charset="0"/>
              </a:rPr>
              <a:t> №11416-д, </a:t>
            </a:r>
            <a:r>
              <a:rPr lang="ru-RU" sz="1600" b="0" dirty="0" err="1">
                <a:latin typeface="Times New Roman" pitchFamily="18" charset="0"/>
                <a:cs typeface="Times New Roman" pitchFamily="18" charset="0"/>
              </a:rPr>
              <a:t>що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передбачає</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зростання</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податків</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наповнення</a:t>
            </a:r>
            <a:r>
              <a:rPr lang="ru-RU" sz="1600" b="0" dirty="0">
                <a:latin typeface="Times New Roman" pitchFamily="18" charset="0"/>
                <a:cs typeface="Times New Roman" pitchFamily="18" charset="0"/>
              </a:rPr>
              <a:t> бюджету </a:t>
            </a:r>
            <a:r>
              <a:rPr lang="ru-RU" sz="1600" b="0" dirty="0" err="1">
                <a:latin typeface="Times New Roman" pitchFamily="18" charset="0"/>
                <a:cs typeface="Times New Roman" pitchFamily="18" charset="0"/>
              </a:rPr>
              <a:t>України</a:t>
            </a:r>
            <a:r>
              <a:rPr lang="ru-RU" sz="1600" b="0" dirty="0" smtClean="0">
                <a:latin typeface="Times New Roman" pitchFamily="18" charset="0"/>
                <a:cs typeface="Times New Roman" pitchFamily="18" charset="0"/>
              </a:rPr>
              <a:t>.</a:t>
            </a:r>
          </a:p>
          <a:p>
            <a:pPr marL="0" indent="457200" algn="just">
              <a:lnSpc>
                <a:spcPct val="100000"/>
              </a:lnSpc>
              <a:spcBef>
                <a:spcPts val="0"/>
              </a:spcBef>
              <a:buNone/>
            </a:pPr>
            <a:r>
              <a:rPr lang="ru-RU" sz="1600" b="0" dirty="0" err="1">
                <a:latin typeface="Times New Roman" pitchFamily="18" charset="0"/>
                <a:cs typeface="Times New Roman" pitchFamily="18" charset="0"/>
              </a:rPr>
              <a:t>Військовий</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збір</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інших</a:t>
            </a: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a:latin typeface="Times New Roman" pitchFamily="18" charset="0"/>
                <a:cs typeface="Times New Roman" pitchFamily="18" charset="0"/>
              </a:rPr>
              <a:t>Для </a:t>
            </a:r>
            <a:r>
              <a:rPr lang="ru-RU" sz="1600" b="0" dirty="0" err="1">
                <a:latin typeface="Times New Roman" pitchFamily="18" charset="0"/>
                <a:cs typeface="Times New Roman" pitchFamily="18" charset="0"/>
              </a:rPr>
              <a:t>найманих</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працівників</a:t>
            </a:r>
            <a:r>
              <a:rPr lang="ru-RU" sz="1600" b="0" dirty="0">
                <a:latin typeface="Times New Roman" pitchFamily="18" charset="0"/>
                <a:cs typeface="Times New Roman" pitchFamily="18" charset="0"/>
              </a:rPr>
              <a:t> ставка </a:t>
            </a:r>
            <a:r>
              <a:rPr lang="ru-RU" sz="1600" b="0" dirty="0" err="1">
                <a:latin typeface="Times New Roman" pitchFamily="18" charset="0"/>
                <a:cs typeface="Times New Roman" pitchFamily="18" charset="0"/>
              </a:rPr>
              <a:t>військового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збору</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також</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зросте</a:t>
            </a:r>
            <a:r>
              <a:rPr lang="ru-RU" sz="1600" b="0" dirty="0">
                <a:latin typeface="Times New Roman" pitchFamily="18" charset="0"/>
                <a:cs typeface="Times New Roman" pitchFamily="18" charset="0"/>
              </a:rPr>
              <a:t> до 5%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доходів</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Водночас</a:t>
            </a:r>
            <a:r>
              <a:rPr lang="ru-RU" sz="1600" b="0" dirty="0">
                <a:latin typeface="Times New Roman" pitchFamily="18" charset="0"/>
                <a:cs typeface="Times New Roman" pitchFamily="18" charset="0"/>
              </a:rPr>
              <a:t> вона не </a:t>
            </a:r>
            <a:r>
              <a:rPr lang="ru-RU" sz="1600" b="0" dirty="0" err="1">
                <a:latin typeface="Times New Roman" pitchFamily="18" charset="0"/>
                <a:cs typeface="Times New Roman" pitchFamily="18" charset="0"/>
              </a:rPr>
              <a:t>зросте</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військових</a:t>
            </a:r>
            <a:r>
              <a:rPr lang="ru-RU" sz="1600" b="0" dirty="0">
                <a:latin typeface="Times New Roman" pitchFamily="18" charset="0"/>
                <a:cs typeface="Times New Roman" pitchFamily="18" charset="0"/>
              </a:rPr>
              <a:t> – вони </a:t>
            </a:r>
            <a:r>
              <a:rPr lang="ru-RU" sz="1600" b="0" dirty="0" err="1">
                <a:latin typeface="Times New Roman" pitchFamily="18" charset="0"/>
                <a:cs typeface="Times New Roman" pitchFamily="18" charset="0"/>
              </a:rPr>
              <a:t>надалі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платитимуть</a:t>
            </a:r>
            <a:r>
              <a:rPr lang="ru-RU" sz="1600" b="0" dirty="0">
                <a:latin typeface="Times New Roman" pitchFamily="18" charset="0"/>
                <a:cs typeface="Times New Roman" pitchFamily="18" charset="0"/>
              </a:rPr>
              <a:t> 1,5</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ctr">
              <a:lnSpc>
                <a:spcPct val="100000"/>
              </a:lnSpc>
              <a:spcBef>
                <a:spcPts val="0"/>
              </a:spcBef>
              <a:buNone/>
            </a:pPr>
            <a:r>
              <a:rPr lang="ru-RU" sz="1600" i="1" u="sng" dirty="0" err="1">
                <a:latin typeface="Times New Roman" pitchFamily="18" charset="0"/>
                <a:cs typeface="Times New Roman" pitchFamily="18" charset="0"/>
              </a:rPr>
              <a:t>Інші</a:t>
            </a:r>
            <a:r>
              <a:rPr lang="ru-RU" sz="1600" i="1" u="sng" dirty="0">
                <a:latin typeface="Times New Roman" pitchFamily="18" charset="0"/>
                <a:cs typeface="Times New Roman" pitchFamily="18" charset="0"/>
              </a:rPr>
              <a:t> </a:t>
            </a:r>
            <a:r>
              <a:rPr lang="ru-RU" sz="1600" i="1" u="sng" dirty="0" err="1" smtClean="0">
                <a:latin typeface="Times New Roman" pitchFamily="18" charset="0"/>
                <a:cs typeface="Times New Roman" pitchFamily="18" charset="0"/>
              </a:rPr>
              <a:t>податки</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Згідно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зі</a:t>
            </a:r>
            <a:r>
              <a:rPr lang="ru-RU" sz="1600" b="0" dirty="0">
                <a:latin typeface="Times New Roman" pitchFamily="18" charset="0"/>
                <a:cs typeface="Times New Roman" pitchFamily="18" charset="0"/>
              </a:rPr>
              <a:t> законом, банки у 2024 </a:t>
            </a:r>
            <a:r>
              <a:rPr lang="ru-RU" sz="1600" b="0" dirty="0" err="1">
                <a:latin typeface="Times New Roman" pitchFamily="18" charset="0"/>
                <a:cs typeface="Times New Roman" pitchFamily="18" charset="0"/>
              </a:rPr>
              <a:t>році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мають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сплатити</a:t>
            </a:r>
            <a:r>
              <a:rPr lang="ru-RU" sz="1600" b="0" dirty="0">
                <a:latin typeface="Times New Roman" pitchFamily="18" charset="0"/>
                <a:cs typeface="Times New Roman" pitchFamily="18" charset="0"/>
              </a:rPr>
              <a:t> 50% </a:t>
            </a:r>
            <a:r>
              <a:rPr lang="ru-RU" sz="1600" b="0" dirty="0" err="1">
                <a:latin typeface="Times New Roman" pitchFamily="18" charset="0"/>
                <a:cs typeface="Times New Roman" pitchFamily="18" charset="0"/>
              </a:rPr>
              <a:t>податку</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Додамо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що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таку</a:t>
            </a:r>
            <a:r>
              <a:rPr lang="ru-RU" sz="1600" b="0" dirty="0">
                <a:latin typeface="Times New Roman" pitchFamily="18" charset="0"/>
                <a:cs typeface="Times New Roman" pitchFamily="18" charset="0"/>
              </a:rPr>
              <a:t> норму </a:t>
            </a:r>
            <a:r>
              <a:rPr lang="ru-RU" sz="1600" b="0" dirty="0" err="1">
                <a:latin typeface="Times New Roman" pitchFamily="18" charset="0"/>
                <a:cs typeface="Times New Roman" pitchFamily="18" charset="0"/>
              </a:rPr>
              <a:t>запроваджували</a:t>
            </a:r>
            <a:r>
              <a:rPr lang="ru-RU" sz="1600" b="0" dirty="0">
                <a:latin typeface="Times New Roman" pitchFamily="18" charset="0"/>
                <a:cs typeface="Times New Roman" pitchFamily="18" charset="0"/>
              </a:rPr>
              <a:t> і в 2023 </a:t>
            </a:r>
            <a:r>
              <a:rPr lang="ru-RU" sz="1600" b="0" dirty="0" err="1">
                <a:latin typeface="Times New Roman" pitchFamily="18" charset="0"/>
                <a:cs typeface="Times New Roman" pitchFamily="18" charset="0"/>
              </a:rPr>
              <a:t>році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тоді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банків</a:t>
            </a:r>
            <a:r>
              <a:rPr lang="ru-RU" sz="1600" b="0" dirty="0">
                <a:latin typeface="Times New Roman" pitchFamily="18" charset="0"/>
                <a:cs typeface="Times New Roman" pitchFamily="18" charset="0"/>
              </a:rPr>
              <a:t> у бюджет </a:t>
            </a:r>
            <a:r>
              <a:rPr lang="ru-RU" sz="1600" b="0" dirty="0" err="1">
                <a:latin typeface="Times New Roman" pitchFamily="18" charset="0"/>
                <a:cs typeface="Times New Roman" pitchFamily="18" charset="0"/>
              </a:rPr>
              <a:t>надійшли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рекордні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платежі</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Небанківські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фінустанови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окрім</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страхових</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компаній</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із</a:t>
            </a:r>
            <a:r>
              <a:rPr lang="ru-RU" sz="1600" b="0" dirty="0">
                <a:latin typeface="Times New Roman" pitchFamily="18" charset="0"/>
                <a:cs typeface="Times New Roman" pitchFamily="18" charset="0"/>
              </a:rPr>
              <a:t> початку 2025 року </a:t>
            </a:r>
            <a:r>
              <a:rPr lang="ru-RU" sz="1600" b="0" dirty="0" err="1">
                <a:latin typeface="Times New Roman" pitchFamily="18" charset="0"/>
                <a:cs typeface="Times New Roman" pitchFamily="18" charset="0"/>
              </a:rPr>
              <a:t>сплачуватимуть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у </a:t>
            </a:r>
            <a:r>
              <a:rPr lang="ru-RU" sz="1600" b="0" dirty="0" err="1">
                <a:latin typeface="Times New Roman" pitchFamily="18" charset="0"/>
                <a:cs typeface="Times New Roman" pitchFamily="18" charset="0"/>
              </a:rPr>
              <a:t>розмірі</a:t>
            </a:r>
            <a:r>
              <a:rPr lang="ru-RU" sz="1600" b="0" dirty="0">
                <a:latin typeface="Times New Roman" pitchFamily="18" charset="0"/>
                <a:cs typeface="Times New Roman" pitchFamily="18" charset="0"/>
              </a:rPr>
              <a:t> 25%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прибутку</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a:latin typeface="Times New Roman" pitchFamily="18" charset="0"/>
                <a:cs typeface="Times New Roman" pitchFamily="18" charset="0"/>
              </a:rPr>
              <a:t>Закон </a:t>
            </a:r>
            <a:r>
              <a:rPr lang="ru-RU" sz="1600" b="0" dirty="0" err="1">
                <a:latin typeface="Times New Roman" pitchFamily="18" charset="0"/>
                <a:cs typeface="Times New Roman" pitchFamily="18" charset="0"/>
              </a:rPr>
              <a:t>передбачає</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зміни</a:t>
            </a:r>
            <a:r>
              <a:rPr lang="ru-RU" sz="1600" b="0" dirty="0">
                <a:latin typeface="Times New Roman" pitchFamily="18" charset="0"/>
                <a:cs typeface="Times New Roman" pitchFamily="18" charset="0"/>
              </a:rPr>
              <a:t> і для АЗС. Вони </a:t>
            </a:r>
            <a:r>
              <a:rPr lang="ru-RU" sz="1600" b="0" dirty="0" err="1">
                <a:latin typeface="Times New Roman" pitchFamily="18" charset="0"/>
                <a:cs typeface="Times New Roman" pitchFamily="18" charset="0"/>
              </a:rPr>
              <a:t>мають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сплачувати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авансом. </a:t>
            </a:r>
            <a:r>
              <a:rPr lang="ru-RU" sz="1600" b="0" dirty="0" err="1">
                <a:latin typeface="Times New Roman" pitchFamily="18" charset="0"/>
                <a:cs typeface="Times New Roman" pitchFamily="18" charset="0"/>
              </a:rPr>
              <a:t>Ідеться</a:t>
            </a:r>
            <a:r>
              <a:rPr lang="ru-RU" sz="1600" b="0" dirty="0">
                <a:latin typeface="Times New Roman" pitchFamily="18" charset="0"/>
                <a:cs typeface="Times New Roman" pitchFamily="18" charset="0"/>
              </a:rPr>
              <a:t> про 30, 45 </a:t>
            </a:r>
            <a:r>
              <a:rPr lang="ru-RU" sz="1600" b="0" dirty="0" err="1">
                <a:latin typeface="Times New Roman" pitchFamily="18" charset="0"/>
                <a:cs typeface="Times New Roman" pitchFamily="18" charset="0"/>
              </a:rPr>
              <a:t>або</a:t>
            </a:r>
            <a:r>
              <a:rPr lang="ru-RU" sz="1600" b="0" dirty="0">
                <a:latin typeface="Times New Roman" pitchFamily="18" charset="0"/>
                <a:cs typeface="Times New Roman" pitchFamily="18" charset="0"/>
              </a:rPr>
              <a:t> 60 тис. </a:t>
            </a:r>
            <a:r>
              <a:rPr lang="ru-RU" sz="1600" b="0" dirty="0" err="1">
                <a:latin typeface="Times New Roman" pitchFamily="18" charset="0"/>
                <a:cs typeface="Times New Roman" pitchFamily="18" charset="0"/>
              </a:rPr>
              <a:t>грн</a:t>
            </a:r>
            <a:r>
              <a:rPr lang="ru-RU" sz="1600" b="0" dirty="0">
                <a:latin typeface="Times New Roman" pitchFamily="18" charset="0"/>
                <a:cs typeface="Times New Roman" pitchFamily="18" charset="0"/>
              </a:rPr>
              <a:t> – </a:t>
            </a:r>
            <a:r>
              <a:rPr lang="ru-RU" sz="1600" b="0" dirty="0" err="1">
                <a:latin typeface="Times New Roman" pitchFamily="18" charset="0"/>
                <a:cs typeface="Times New Roman" pitchFamily="18" charset="0"/>
              </a:rPr>
              <a:t>залежно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типу заправки, за </a:t>
            </a:r>
            <a:r>
              <a:rPr lang="ru-RU" sz="1600" b="0" dirty="0" err="1">
                <a:latin typeface="Times New Roman" pitchFamily="18" charset="0"/>
                <a:cs typeface="Times New Roman" pitchFamily="18" charset="0"/>
              </a:rPr>
              <a:t>кожне</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місце</a:t>
            </a:r>
            <a:r>
              <a:rPr lang="ru-RU" sz="1600" b="0" dirty="0">
                <a:latin typeface="Times New Roman" pitchFamily="18" charset="0"/>
                <a:cs typeface="Times New Roman" pitchFamily="18" charset="0"/>
              </a:rPr>
              <a:t> продажу </a:t>
            </a:r>
            <a:r>
              <a:rPr lang="ru-RU" sz="1600" b="0" dirty="0" err="1">
                <a:latin typeface="Times New Roman" pitchFamily="18" charset="0"/>
                <a:cs typeface="Times New Roman" pitchFamily="18" charset="0"/>
              </a:rPr>
              <a:t>пального</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Пункти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обміну</a:t>
            </a:r>
            <a:r>
              <a:rPr lang="ru-RU" sz="1600" b="0" dirty="0">
                <a:latin typeface="Times New Roman" pitchFamily="18" charset="0"/>
                <a:cs typeface="Times New Roman" pitchFamily="18" charset="0"/>
              </a:rPr>
              <a:t> валют </a:t>
            </a:r>
            <a:r>
              <a:rPr lang="ru-RU" sz="1600" b="0" dirty="0" err="1">
                <a:latin typeface="Times New Roman" pitchFamily="18" charset="0"/>
                <a:cs typeface="Times New Roman" pitchFamily="18" charset="0"/>
              </a:rPr>
              <a:t>також</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платитимуть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авансом. До того ж, у </a:t>
            </a:r>
            <a:r>
              <a:rPr lang="ru-RU" sz="1600" b="0" dirty="0" err="1">
                <a:latin typeface="Times New Roman" pitchFamily="18" charset="0"/>
                <a:cs typeface="Times New Roman" pitchFamily="18" charset="0"/>
              </a:rPr>
              <a:t>прив’язці</a:t>
            </a:r>
            <a:r>
              <a:rPr lang="ru-RU" sz="1600" b="0" dirty="0">
                <a:latin typeface="Times New Roman" pitchFamily="18" charset="0"/>
                <a:cs typeface="Times New Roman" pitchFamily="18" charset="0"/>
              </a:rPr>
              <a:t> до </a:t>
            </a:r>
            <a:r>
              <a:rPr lang="ru-RU" sz="1600" b="0" dirty="0" err="1" smtClean="0">
                <a:latin typeface="Times New Roman" pitchFamily="18" charset="0"/>
                <a:cs typeface="Times New Roman" pitchFamily="18" charset="0"/>
              </a:rPr>
              <a:t>євро</a:t>
            </a: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p:txBody>
      </p:sp>
      <p:sp>
        <p:nvSpPr>
          <p:cNvPr id="4" name="TextBox 3"/>
          <p:cNvSpPr txBox="1"/>
          <p:nvPr/>
        </p:nvSpPr>
        <p:spPr>
          <a:xfrm>
            <a:off x="6141720" y="289560"/>
            <a:ext cx="5615940" cy="5355312"/>
          </a:xfrm>
          <a:prstGeom prst="rect">
            <a:avLst/>
          </a:prstGeom>
          <a:noFill/>
        </p:spPr>
        <p:txBody>
          <a:bodyPr wrap="square" rtlCol="0">
            <a:spAutoFit/>
          </a:bodyPr>
          <a:lstStyle/>
          <a:p>
            <a:pPr indent="457200" algn="ctr"/>
            <a:r>
              <a:rPr lang="ru-RU" b="1" i="1" u="sng" dirty="0" smtClean="0">
                <a:latin typeface="Times New Roman" pitchFamily="18" charset="0"/>
                <a:cs typeface="Times New Roman" pitchFamily="18" charset="0"/>
              </a:rPr>
              <a:t>Без </a:t>
            </a:r>
            <a:r>
              <a:rPr lang="ru-RU" b="1" i="1" u="sng" dirty="0" err="1" smtClean="0">
                <a:latin typeface="Times New Roman" pitchFamily="18" charset="0"/>
                <a:cs typeface="Times New Roman" pitchFamily="18" charset="0"/>
              </a:rPr>
              <a:t>оподаткування</a:t>
            </a:r>
            <a:endParaRPr lang="ru-RU" dirty="0" smtClean="0">
              <a:latin typeface="Times New Roman" pitchFamily="18" charset="0"/>
              <a:cs typeface="Times New Roman" pitchFamily="18" charset="0"/>
            </a:endParaRPr>
          </a:p>
          <a:p>
            <a:pPr indent="457200" algn="just"/>
            <a:r>
              <a:rPr lang="ru-RU" dirty="0" err="1" smtClean="0">
                <a:latin typeface="Times New Roman" pitchFamily="18" charset="0"/>
                <a:cs typeface="Times New Roman" pitchFamily="18" charset="0"/>
              </a:rPr>
              <a:t>Депутати</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вирішили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кешбек</a:t>
            </a:r>
            <a:r>
              <a:rPr lang="ru-RU" dirty="0">
                <a:latin typeface="Times New Roman" pitchFamily="18" charset="0"/>
                <a:cs typeface="Times New Roman" pitchFamily="18" charset="0"/>
              </a:rPr>
              <a:t> – 10% </a:t>
            </a:r>
            <a:r>
              <a:rPr lang="ru-RU" dirty="0" err="1">
                <a:latin typeface="Times New Roman" pitchFamily="18" charset="0"/>
                <a:cs typeface="Times New Roman" pitchFamily="18" charset="0"/>
              </a:rPr>
              <a:t>кешбеку</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програмою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Зроблено</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оподатковуватися</a:t>
            </a:r>
            <a:r>
              <a:rPr lang="ru-RU" dirty="0">
                <a:latin typeface="Times New Roman" pitchFamily="18" charset="0"/>
                <a:cs typeface="Times New Roman" pitchFamily="18" charset="0"/>
              </a:rPr>
              <a:t> не буде. </a:t>
            </a:r>
            <a:r>
              <a:rPr lang="ru-RU" dirty="0" err="1">
                <a:latin typeface="Times New Roman" pitchFamily="18" charset="0"/>
                <a:cs typeface="Times New Roman" pitchFamily="18" charset="0"/>
              </a:rPr>
              <a:t>Нагадаємо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кешбек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банку, </a:t>
            </a:r>
            <a:r>
              <a:rPr lang="ru-RU" dirty="0" err="1">
                <a:latin typeface="Times New Roman" pitchFamily="18" charset="0"/>
                <a:cs typeface="Times New Roman" pitchFamily="18" charset="0"/>
              </a:rPr>
              <a:t>торгової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мережі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тощо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вважається</a:t>
            </a:r>
            <a:r>
              <a:rPr lang="ru-RU" dirty="0">
                <a:latin typeface="Times New Roman" pitchFamily="18" charset="0"/>
                <a:cs typeface="Times New Roman" pitchFamily="18" charset="0"/>
              </a:rPr>
              <a:t> доходом, </a:t>
            </a:r>
            <a:r>
              <a:rPr lang="ru-RU" dirty="0" err="1">
                <a:latin typeface="Times New Roman" pitchFamily="18" charset="0"/>
                <a:cs typeface="Times New Roman" pitchFamily="18" charset="0"/>
              </a:rPr>
              <a:t>тож</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нього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сплачується</a:t>
            </a:r>
            <a:r>
              <a:rPr lang="ru-RU" dirty="0">
                <a:latin typeface="Times New Roman" pitchFamily="18" charset="0"/>
                <a:cs typeface="Times New Roman" pitchFamily="18" charset="0"/>
              </a:rPr>
              <a:t> 18% ПДФО і </a:t>
            </a:r>
            <a:r>
              <a:rPr lang="ru-RU" dirty="0" err="1">
                <a:latin typeface="Times New Roman" pitchFamily="18" charset="0"/>
                <a:cs typeface="Times New Roman" pitchFamily="18" charset="0"/>
              </a:rPr>
              <a:t>військовий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раніше</a:t>
            </a:r>
            <a:r>
              <a:rPr lang="ru-RU" dirty="0">
                <a:latin typeface="Times New Roman" pitchFamily="18" charset="0"/>
                <a:cs typeface="Times New Roman" pitchFamily="18" charset="0"/>
              </a:rPr>
              <a:t> становив 1,5%, а </a:t>
            </a:r>
            <a:r>
              <a:rPr lang="ru-RU" dirty="0" err="1">
                <a:latin typeface="Times New Roman" pitchFamily="18" charset="0"/>
                <a:cs typeface="Times New Roman" pitchFamily="18" charset="0"/>
              </a:rPr>
              <a:t>тепер</a:t>
            </a:r>
            <a:r>
              <a:rPr lang="ru-RU" dirty="0">
                <a:latin typeface="Times New Roman" pitchFamily="18" charset="0"/>
                <a:cs typeface="Times New Roman" pitchFamily="18" charset="0"/>
              </a:rPr>
              <a:t> 5%.</a:t>
            </a:r>
          </a:p>
          <a:p>
            <a:pPr indent="457200" algn="just"/>
            <a:endParaRPr lang="ru-RU" dirty="0">
              <a:latin typeface="Times New Roman" pitchFamily="18" charset="0"/>
              <a:cs typeface="Times New Roman" pitchFamily="18" charset="0"/>
            </a:endParaRPr>
          </a:p>
          <a:p>
            <a:pPr indent="457200" algn="just"/>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не буде </a:t>
            </a:r>
            <a:r>
              <a:rPr lang="ru-RU" dirty="0" err="1">
                <a:latin typeface="Times New Roman" pitchFamily="18" charset="0"/>
                <a:cs typeface="Times New Roman" pitchFamily="18" charset="0"/>
              </a:rPr>
              <a:t>оподатковуватися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благодійна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допомога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надана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бюджетів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інших</a:t>
            </a:r>
            <a:r>
              <a:rPr lang="ru-RU" dirty="0">
                <a:latin typeface="Times New Roman" pitchFamily="18" charset="0"/>
                <a:cs typeface="Times New Roman" pitchFamily="18" charset="0"/>
              </a:rPr>
              <a:t> держав.</a:t>
            </a:r>
          </a:p>
          <a:p>
            <a:pPr indent="457200" algn="just"/>
            <a:endParaRPr lang="ru-RU" dirty="0">
              <a:latin typeface="Times New Roman" pitchFamily="18" charset="0"/>
              <a:cs typeface="Times New Roman" pitchFamily="18" charset="0"/>
            </a:endParaRPr>
          </a:p>
          <a:p>
            <a:pPr indent="457200" algn="just"/>
            <a:r>
              <a:rPr lang="ru-RU" dirty="0" err="1">
                <a:latin typeface="Times New Roman" pitchFamily="18" charset="0"/>
                <a:cs typeface="Times New Roman" pitchFamily="18" charset="0"/>
              </a:rPr>
              <a:t>Звіти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сплати</a:t>
            </a:r>
            <a:r>
              <a:rPr lang="ru-RU" dirty="0">
                <a:latin typeface="Times New Roman" pitchFamily="18" charset="0"/>
                <a:cs typeface="Times New Roman" pitchFamily="18" charset="0"/>
              </a:rPr>
              <a:t> ПДФО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початку 2025 року треба </a:t>
            </a:r>
            <a:r>
              <a:rPr lang="ru-RU" dirty="0" err="1">
                <a:latin typeface="Times New Roman" pitchFamily="18" charset="0"/>
                <a:cs typeface="Times New Roman" pitchFamily="18" charset="0"/>
              </a:rPr>
              <a:t>подавати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щомісячно</a:t>
            </a:r>
            <a:r>
              <a:rPr lang="ru-RU" dirty="0">
                <a:latin typeface="Times New Roman" pitchFamily="18" charset="0"/>
                <a:cs typeface="Times New Roman" pitchFamily="18" charset="0"/>
              </a:rPr>
              <a:t>, а не </a:t>
            </a:r>
            <a:r>
              <a:rPr lang="ru-RU" dirty="0" err="1">
                <a:latin typeface="Times New Roman" pitchFamily="18" charset="0"/>
                <a:cs typeface="Times New Roman" pitchFamily="18" charset="0"/>
              </a:rPr>
              <a:t>щоквартально</a:t>
            </a:r>
            <a:r>
              <a:rPr lang="ru-RU" dirty="0">
                <a:latin typeface="Times New Roman" pitchFamily="18" charset="0"/>
                <a:cs typeface="Times New Roman" pitchFamily="18" charset="0"/>
              </a:rPr>
              <a:t>, як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було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раніше</a:t>
            </a:r>
            <a:r>
              <a:rPr lang="ru-RU" dirty="0">
                <a:latin typeface="Times New Roman" pitchFamily="18" charset="0"/>
                <a:cs typeface="Times New Roman" pitchFamily="18" charset="0"/>
              </a:rPr>
              <a:t>.</a:t>
            </a:r>
          </a:p>
          <a:p>
            <a:pPr indent="457200" algn="just"/>
            <a:endParaRPr lang="ru-RU" dirty="0">
              <a:latin typeface="Times New Roman" pitchFamily="18" charset="0"/>
              <a:cs typeface="Times New Roman" pitchFamily="18" charset="0"/>
            </a:endParaRPr>
          </a:p>
          <a:p>
            <a:pPr indent="457200" algn="just"/>
            <a:r>
              <a:rPr lang="ru-RU" dirty="0">
                <a:latin typeface="Times New Roman" pitchFamily="18" charset="0"/>
                <a:cs typeface="Times New Roman" pitchFamily="18" charset="0"/>
              </a:rPr>
              <a:t>За </a:t>
            </a:r>
            <a:r>
              <a:rPr lang="ru-RU" dirty="0" err="1">
                <a:latin typeface="Times New Roman" pitchFamily="18" charset="0"/>
                <a:cs typeface="Times New Roman" pitchFamily="18" charset="0"/>
              </a:rPr>
              <a:t>підрахунками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нардепів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нові</a:t>
            </a:r>
            <a:r>
              <a:rPr lang="ru-RU" dirty="0">
                <a:latin typeface="Times New Roman" pitchFamily="18" charset="0"/>
                <a:cs typeface="Times New Roman" pitchFamily="18" charset="0"/>
              </a:rPr>
              <a:t> ставки </a:t>
            </a:r>
            <a:r>
              <a:rPr lang="ru-RU" dirty="0" err="1">
                <a:latin typeface="Times New Roman" pitchFamily="18" charset="0"/>
                <a:cs typeface="Times New Roman" pitchFamily="18" charset="0"/>
              </a:rPr>
              <a:t>податків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у 2024 </a:t>
            </a:r>
            <a:r>
              <a:rPr lang="ru-RU" dirty="0" err="1">
                <a:latin typeface="Times New Roman" pitchFamily="18" charset="0"/>
                <a:cs typeface="Times New Roman" pitchFamily="18" charset="0"/>
              </a:rPr>
              <a:t>році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мають</a:t>
            </a:r>
            <a:r>
              <a:rPr lang="ru-RU" dirty="0">
                <a:latin typeface="Times New Roman" pitchFamily="18" charset="0"/>
                <a:cs typeface="Times New Roman" pitchFamily="18" charset="0"/>
              </a:rPr>
              <a:t> принести в бюджет </a:t>
            </a:r>
            <a:r>
              <a:rPr lang="ru-RU" dirty="0" err="1">
                <a:latin typeface="Times New Roman" pitchFamily="18" charset="0"/>
                <a:cs typeface="Times New Roman" pitchFamily="18" charset="0"/>
              </a:rPr>
              <a:t>додаткові</a:t>
            </a:r>
            <a:r>
              <a:rPr lang="ru-RU" dirty="0">
                <a:latin typeface="Times New Roman" pitchFamily="18" charset="0"/>
                <a:cs typeface="Times New Roman" pitchFamily="18" charset="0"/>
              </a:rPr>
              <a:t> 58 млрд грн. У 2025 </a:t>
            </a:r>
            <a:r>
              <a:rPr lang="ru-RU" dirty="0" err="1">
                <a:latin typeface="Times New Roman" pitchFamily="18" charset="0"/>
                <a:cs typeface="Times New Roman" pitchFamily="18" charset="0"/>
              </a:rPr>
              <a:t>році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ще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понад</a:t>
            </a:r>
            <a:r>
              <a:rPr lang="ru-RU" dirty="0">
                <a:latin typeface="Times New Roman" pitchFamily="18" charset="0"/>
                <a:cs typeface="Times New Roman" pitchFamily="18" charset="0"/>
              </a:rPr>
              <a:t> 130 млрд.</a:t>
            </a:r>
          </a:p>
          <a:p>
            <a:endParaRPr lang="uk-UA" dirty="0"/>
          </a:p>
        </p:txBody>
      </p:sp>
    </p:spTree>
    <p:extLst>
      <p:ext uri="{BB962C8B-B14F-4D97-AF65-F5344CB8AC3E}">
        <p14:creationId xmlns:p14="http://schemas.microsoft.com/office/powerpoint/2010/main" val="3784175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 y="188914"/>
            <a:ext cx="11422696" cy="771206"/>
          </a:xfrm>
        </p:spPr>
        <p:txBody>
          <a:bodyPr>
            <a:normAutofit/>
          </a:bodyPr>
          <a:lstStyle/>
          <a:p>
            <a:pPr algn="ctr"/>
            <a:r>
              <a:rPr lang="ru-RU" sz="3000" b="1" i="1" u="sng" dirty="0" smtClean="0">
                <a:latin typeface="Times New Roman" pitchFamily="18" charset="0"/>
                <a:cs typeface="Times New Roman" pitchFamily="18" charset="0"/>
              </a:rPr>
              <a:t>Кредитно-</a:t>
            </a:r>
            <a:r>
              <a:rPr lang="ru-RU" sz="3000" b="1" i="1" u="sng" dirty="0" err="1" smtClean="0">
                <a:latin typeface="Times New Roman" pitchFamily="18" charset="0"/>
                <a:cs typeface="Times New Roman" pitchFamily="18" charset="0"/>
              </a:rPr>
              <a:t>банківська</a:t>
            </a:r>
            <a:r>
              <a:rPr lang="ru-RU" sz="3000" b="1" i="1" u="sng" dirty="0" smtClean="0">
                <a:latin typeface="Times New Roman" pitchFamily="18" charset="0"/>
                <a:cs typeface="Times New Roman" pitchFamily="18" charset="0"/>
              </a:rPr>
              <a:t> система</a:t>
            </a:r>
            <a:endParaRPr lang="uk-UA" sz="3000" u="sng" dirty="0"/>
          </a:p>
        </p:txBody>
      </p:sp>
      <p:sp>
        <p:nvSpPr>
          <p:cNvPr id="3" name="Місце для тексту 2"/>
          <p:cNvSpPr>
            <a:spLocks noGrp="1"/>
          </p:cNvSpPr>
          <p:nvPr>
            <p:ph type="body" sz="quarter" idx="10"/>
          </p:nvPr>
        </p:nvSpPr>
        <p:spPr>
          <a:xfrm>
            <a:off x="342900" y="861060"/>
            <a:ext cx="11514138" cy="4909503"/>
          </a:xfrm>
        </p:spPr>
        <p:txBody>
          <a:bodyPr/>
          <a:lstStyle/>
          <a:p>
            <a:pPr marL="0" indent="457200" algn="di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Під </a:t>
            </a:r>
            <a:r>
              <a:rPr lang="uk-UA" sz="2000" i="1" u="sng" dirty="0">
                <a:solidFill>
                  <a:schemeClr val="tx1">
                    <a:lumMod val="50000"/>
                  </a:schemeClr>
                </a:solidFill>
                <a:latin typeface="Times New Roman" pitchFamily="18" charset="0"/>
                <a:cs typeface="Times New Roman" pitchFamily="18" charset="0"/>
              </a:rPr>
              <a:t>банком</a:t>
            </a:r>
            <a:r>
              <a:rPr lang="uk-UA" sz="2000" b="0" dirty="0">
                <a:solidFill>
                  <a:schemeClr val="tx1">
                    <a:lumMod val="50000"/>
                  </a:schemeClr>
                </a:solidFill>
                <a:latin typeface="Times New Roman" pitchFamily="18" charset="0"/>
                <a:cs typeface="Times New Roman" pitchFamily="18" charset="0"/>
              </a:rPr>
              <a:t> розуміють фірму чи установу, яка спеціалізується на залученні вільних грошових заощаджень у вигляді депозитів (вкладів) та їх використанні шляхом надання кредитів під проценти</a:t>
            </a:r>
            <a:r>
              <a:rPr lang="uk-UA" sz="2000" b="0" dirty="0" smtClean="0">
                <a:solidFill>
                  <a:schemeClr val="tx1">
                    <a:lumMod val="50000"/>
                  </a:schemeClr>
                </a:solidFill>
                <a:latin typeface="Times New Roman" pitchFamily="18" charset="0"/>
                <a:cs typeface="Times New Roman" pitchFamily="18" charset="0"/>
              </a:rPr>
              <a:t>.</a:t>
            </a:r>
          </a:p>
          <a:p>
            <a:pPr marL="0" indent="457200" algn="di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Кредитно-банківська система </a:t>
            </a:r>
            <a:r>
              <a:rPr lang="uk-UA" sz="2000" b="0" dirty="0">
                <a:solidFill>
                  <a:schemeClr val="tx1">
                    <a:lumMod val="50000"/>
                  </a:schemeClr>
                </a:solidFill>
                <a:latin typeface="Times New Roman" pitchFamily="18" charset="0"/>
                <a:cs typeface="Times New Roman" pitchFamily="18" charset="0"/>
              </a:rPr>
              <a:t>— це сукупність банків та інших кредитно-фінансових установ і організацій, що займаються посередницькою діяльністю на грошовому (кредитному) ринку.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b="0" i="1" u="sng" dirty="0" smtClean="0">
                <a:solidFill>
                  <a:schemeClr val="tx1">
                    <a:lumMod val="50000"/>
                  </a:schemeClr>
                </a:solidFill>
                <a:latin typeface="Times New Roman" pitchFamily="18" charset="0"/>
                <a:cs typeface="Times New Roman" pitchFamily="18" charset="0"/>
              </a:rPr>
              <a:t>Кредитно-банківська </a:t>
            </a:r>
            <a:r>
              <a:rPr lang="uk-UA" sz="2000" b="0" i="1" u="sng" dirty="0">
                <a:solidFill>
                  <a:schemeClr val="tx1">
                    <a:lumMod val="50000"/>
                  </a:schemeClr>
                </a:solidFill>
                <a:latin typeface="Times New Roman" pitchFamily="18" charset="0"/>
                <a:cs typeface="Times New Roman" pitchFamily="18" charset="0"/>
              </a:rPr>
              <a:t>система країни включає в себе різні за своїми функціями інституції, а тому у ній виділяються три рівні (ланки): </a:t>
            </a:r>
            <a:endParaRPr lang="uk-UA" sz="2000" b="0" i="1" u="sng" dirty="0" smtClean="0">
              <a:solidFill>
                <a:schemeClr val="tx1">
                  <a:lumMod val="50000"/>
                </a:schemeClr>
              </a:solidFill>
              <a:latin typeface="Times New Roman" pitchFamily="18" charset="0"/>
              <a:cs typeface="Times New Roman" pitchFamily="18" charset="0"/>
            </a:endParaRP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Центральний </a:t>
            </a:r>
            <a:r>
              <a:rPr lang="uk-UA" sz="2000" b="0" dirty="0">
                <a:solidFill>
                  <a:schemeClr val="tx1">
                    <a:lumMod val="50000"/>
                  </a:schemeClr>
                </a:solidFill>
                <a:latin typeface="Times New Roman" pitchFamily="18" charset="0"/>
                <a:cs typeface="Times New Roman" pitchFamily="18" charset="0"/>
              </a:rPr>
              <a:t>банк; </a:t>
            </a: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банківська </a:t>
            </a:r>
            <a:r>
              <a:rPr lang="uk-UA" sz="2000" b="0" dirty="0">
                <a:solidFill>
                  <a:schemeClr val="tx1">
                    <a:lumMod val="50000"/>
                  </a:schemeClr>
                </a:solidFill>
                <a:latin typeface="Times New Roman" pitchFamily="18" charset="0"/>
                <a:cs typeface="Times New Roman" pitchFamily="18" charset="0"/>
              </a:rPr>
              <a:t>система; </a:t>
            </a:r>
            <a:endParaRPr lang="uk-UA" sz="2000" b="0" dirty="0" smtClean="0">
              <a:solidFill>
                <a:schemeClr val="tx1">
                  <a:lumMod val="50000"/>
                </a:schemeClr>
              </a:solidFill>
              <a:latin typeface="Times New Roman" pitchFamily="18" charset="0"/>
              <a:cs typeface="Times New Roman" pitchFamily="18" charset="0"/>
            </a:endParaRP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спеціалізовані </a:t>
            </a:r>
            <a:r>
              <a:rPr lang="uk-UA" sz="2000" b="0" dirty="0">
                <a:solidFill>
                  <a:schemeClr val="tx1">
                    <a:lumMod val="50000"/>
                  </a:schemeClr>
                </a:solidFill>
                <a:latin typeface="Times New Roman" pitchFamily="18" charset="0"/>
                <a:cs typeface="Times New Roman" pitchFamily="18" charset="0"/>
              </a:rPr>
              <a:t>небанківські кредитно-фінансові інституції (страхові компанії, інвестиційні та пенсійні фонди, кредитні спілки (кооперативи), ломбарди тощо). </a:t>
            </a:r>
            <a:endParaRPr lang="uk-UA" sz="2000" b="0"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Головною </a:t>
            </a:r>
            <a:r>
              <a:rPr lang="uk-UA" sz="2000" b="0" dirty="0">
                <a:solidFill>
                  <a:schemeClr val="tx1">
                    <a:lumMod val="50000"/>
                  </a:schemeClr>
                </a:solidFill>
                <a:latin typeface="Times New Roman" pitchFamily="18" charset="0"/>
                <a:cs typeface="Times New Roman" pitchFamily="18" charset="0"/>
              </a:rPr>
              <a:t>ланкою кредитно-банківської системи є банківська система, що включає широку мережу різних банків, передусім комерційних. </a:t>
            </a:r>
            <a:r>
              <a:rPr lang="uk-UA" sz="2000" i="1" u="sng" dirty="0">
                <a:solidFill>
                  <a:schemeClr val="tx1">
                    <a:lumMod val="50000"/>
                  </a:schemeClr>
                </a:solidFill>
                <a:latin typeface="Times New Roman" pitchFamily="18" charset="0"/>
                <a:cs typeface="Times New Roman" pitchFamily="18" charset="0"/>
              </a:rPr>
              <a:t>Комерційний банк </a:t>
            </a:r>
            <a:r>
              <a:rPr lang="uk-UA" sz="2000" b="0" dirty="0">
                <a:solidFill>
                  <a:schemeClr val="tx1">
                    <a:lumMod val="50000"/>
                  </a:schemeClr>
                </a:solidFill>
                <a:latin typeface="Times New Roman" pitchFamily="18" charset="0"/>
                <a:cs typeface="Times New Roman" pitchFamily="18" charset="0"/>
              </a:rPr>
              <a:t>— фінансово-кредитна установа, яка має дозвіл (ліцензію) на банківську діяльність, мобілізує вільні грошові кошти усіх суб'єктів господарювання та використовує їх як кредитний ресурс</a:t>
            </a:r>
          </a:p>
        </p:txBody>
      </p:sp>
    </p:spTree>
    <p:extLst>
      <p:ext uri="{BB962C8B-B14F-4D97-AF65-F5344CB8AC3E}">
        <p14:creationId xmlns:p14="http://schemas.microsoft.com/office/powerpoint/2010/main" val="1980451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74321" y="274320"/>
            <a:ext cx="11582718" cy="5496243"/>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В сучасній економіці активними операторами на грошово-кредитному </a:t>
            </a:r>
            <a:r>
              <a:rPr lang="uk-UA" sz="2000" b="0" dirty="0" smtClean="0">
                <a:solidFill>
                  <a:schemeClr val="tx1">
                    <a:lumMod val="50000"/>
                  </a:schemeClr>
                </a:solidFill>
                <a:latin typeface="Times New Roman" pitchFamily="18" charset="0"/>
                <a:cs typeface="Times New Roman" pitchFamily="18" charset="0"/>
              </a:rPr>
              <a:t>і загалом </a:t>
            </a:r>
            <a:r>
              <a:rPr lang="uk-UA" sz="2000" b="0" dirty="0">
                <a:solidFill>
                  <a:schemeClr val="tx1">
                    <a:lumMod val="50000"/>
                  </a:schemeClr>
                </a:solidFill>
                <a:latin typeface="Times New Roman" pitchFamily="18" charset="0"/>
                <a:cs typeface="Times New Roman" pitchFamily="18" charset="0"/>
              </a:rPr>
              <a:t>фінансовому ринку є не лише комерційні банки, а й </a:t>
            </a:r>
            <a:r>
              <a:rPr lang="uk-UA" sz="2000" b="0" dirty="0" smtClean="0">
                <a:solidFill>
                  <a:schemeClr val="tx1">
                    <a:lumMod val="50000"/>
                  </a:schemeClr>
                </a:solidFill>
                <a:latin typeface="Times New Roman" pitchFamily="18" charset="0"/>
                <a:cs typeface="Times New Roman" pitchFamily="18" charset="0"/>
              </a:rPr>
              <a:t>небанківські кредитно-фінансові </a:t>
            </a:r>
            <a:r>
              <a:rPr lang="uk-UA" sz="2000" b="0" dirty="0">
                <a:solidFill>
                  <a:schemeClr val="tx1">
                    <a:lumMod val="50000"/>
                  </a:schemeClr>
                </a:solidFill>
                <a:latin typeface="Times New Roman" pitchFamily="18" charset="0"/>
                <a:cs typeface="Times New Roman" pitchFamily="18" charset="0"/>
              </a:rPr>
              <a:t>інституції.</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Страхові компанії, </a:t>
            </a:r>
            <a:r>
              <a:rPr lang="uk-UA" sz="2000" b="0" dirty="0">
                <a:solidFill>
                  <a:schemeClr val="tx1">
                    <a:lumMod val="50000"/>
                  </a:schemeClr>
                </a:solidFill>
                <a:latin typeface="Times New Roman" pitchFamily="18" charset="0"/>
                <a:cs typeface="Times New Roman" pitchFamily="18" charset="0"/>
              </a:rPr>
              <a:t>на відміну від комерційних банків, залучають </a:t>
            </a:r>
            <a:r>
              <a:rPr lang="uk-UA" sz="2000" b="0" dirty="0" smtClean="0">
                <a:solidFill>
                  <a:schemeClr val="tx1">
                    <a:lumMod val="50000"/>
                  </a:schemeClr>
                </a:solidFill>
                <a:latin typeface="Times New Roman" pitchFamily="18" charset="0"/>
                <a:cs typeface="Times New Roman" pitchFamily="18" charset="0"/>
              </a:rPr>
              <a:t>не депозити</a:t>
            </a:r>
            <a:r>
              <a:rPr lang="uk-UA" sz="2000" b="0" dirty="0">
                <a:solidFill>
                  <a:schemeClr val="tx1">
                    <a:lumMod val="50000"/>
                  </a:schemeClr>
                </a:solidFill>
                <a:latin typeface="Times New Roman" pitchFamily="18" charset="0"/>
                <a:cs typeface="Times New Roman" pitchFamily="18" charset="0"/>
              </a:rPr>
              <a:t>, а постійні відрахування від доходів приватних осіб і фірм у </a:t>
            </a:r>
            <a:r>
              <a:rPr lang="uk-UA" sz="2000" b="0" dirty="0" smtClean="0">
                <a:solidFill>
                  <a:schemeClr val="tx1">
                    <a:lumMod val="50000"/>
                  </a:schemeClr>
                </a:solidFill>
                <a:latin typeface="Times New Roman" pitchFamily="18" charset="0"/>
                <a:cs typeface="Times New Roman" pitchFamily="18" charset="0"/>
              </a:rPr>
              <a:t>вигляді страхових </a:t>
            </a:r>
            <a:r>
              <a:rPr lang="uk-UA" sz="2000" b="0" dirty="0">
                <a:solidFill>
                  <a:schemeClr val="tx1">
                    <a:lumMod val="50000"/>
                  </a:schemeClr>
                </a:solidFill>
                <a:latin typeface="Times New Roman" pitchFamily="18" charset="0"/>
                <a:cs typeface="Times New Roman" pitchFamily="18" charset="0"/>
              </a:rPr>
              <a:t>премій (внесків).</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Пенсійні фонди </a:t>
            </a:r>
            <a:r>
              <a:rPr lang="uk-UA" sz="2000" b="0" dirty="0">
                <a:solidFill>
                  <a:schemeClr val="tx1">
                    <a:lumMod val="50000"/>
                  </a:schemeClr>
                </a:solidFill>
                <a:latin typeface="Times New Roman" pitchFamily="18" charset="0"/>
                <a:cs typeface="Times New Roman" pitchFamily="18" charset="0"/>
              </a:rPr>
              <a:t>формуються за рахунок пенсійних внесків. На </a:t>
            </a:r>
            <a:r>
              <a:rPr lang="uk-UA" sz="2000" b="0" dirty="0" smtClean="0">
                <a:solidFill>
                  <a:schemeClr val="tx1">
                    <a:lumMod val="50000"/>
                  </a:schemeClr>
                </a:solidFill>
                <a:latin typeface="Times New Roman" pitchFamily="18" charset="0"/>
                <a:cs typeface="Times New Roman" pitchFamily="18" charset="0"/>
              </a:rPr>
              <a:t>противагу страховим </a:t>
            </a:r>
            <a:r>
              <a:rPr lang="uk-UA" sz="2000" b="0" dirty="0">
                <a:solidFill>
                  <a:schemeClr val="tx1">
                    <a:lumMod val="50000"/>
                  </a:schemeClr>
                </a:solidFill>
                <a:latin typeface="Times New Roman" pitchFamily="18" charset="0"/>
                <a:cs typeface="Times New Roman" pitchFamily="18" charset="0"/>
              </a:rPr>
              <a:t>компаніям, внески до пенсійних фондів повертаються платникам </a:t>
            </a:r>
            <a:r>
              <a:rPr lang="uk-UA" sz="2000" b="0" dirty="0" smtClean="0">
                <a:solidFill>
                  <a:schemeClr val="tx1">
                    <a:lumMod val="50000"/>
                  </a:schemeClr>
                </a:solidFill>
                <a:latin typeface="Times New Roman" pitchFamily="18" charset="0"/>
                <a:cs typeface="Times New Roman" pitchFamily="18" charset="0"/>
              </a:rPr>
              <a:t>після досягнення </a:t>
            </a:r>
            <a:r>
              <a:rPr lang="uk-UA" sz="2000" b="0" dirty="0">
                <a:solidFill>
                  <a:schemeClr val="tx1">
                    <a:lumMod val="50000"/>
                  </a:schemeClr>
                </a:solidFill>
                <a:latin typeface="Times New Roman" pitchFamily="18" charset="0"/>
                <a:cs typeface="Times New Roman" pitchFamily="18" charset="0"/>
              </a:rPr>
              <a:t>ними пенсійного віку.</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Розрізняють два типи пенсійних фондів: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1) державний (ДПФ) — створюється для солідарної </a:t>
            </a:r>
            <a:r>
              <a:rPr lang="uk-UA" sz="2000" b="0" dirty="0" smtClean="0">
                <a:solidFill>
                  <a:schemeClr val="tx1">
                    <a:lumMod val="50000"/>
                  </a:schemeClr>
                </a:solidFill>
                <a:latin typeface="Times New Roman" pitchFamily="18" charset="0"/>
                <a:cs typeface="Times New Roman" pitchFamily="18" charset="0"/>
              </a:rPr>
              <a:t>системи обов'язкового </a:t>
            </a:r>
            <a:r>
              <a:rPr lang="uk-UA" sz="2000" b="0" dirty="0">
                <a:solidFill>
                  <a:schemeClr val="tx1">
                    <a:lumMod val="50000"/>
                  </a:schemeClr>
                </a:solidFill>
                <a:latin typeface="Times New Roman" pitchFamily="18" charset="0"/>
                <a:cs typeface="Times New Roman" pitchFamily="18" charset="0"/>
              </a:rPr>
              <a:t>державного пенсійного забезпечення.</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2) недержавні (НПФ) — обслуговують так звану </a:t>
            </a:r>
            <a:r>
              <a:rPr lang="uk-UA" sz="2000" b="0" dirty="0" smtClean="0">
                <a:solidFill>
                  <a:schemeClr val="tx1">
                    <a:lumMod val="50000"/>
                  </a:schemeClr>
                </a:solidFill>
                <a:latin typeface="Times New Roman" pitchFamily="18" charset="0"/>
                <a:cs typeface="Times New Roman" pitchFamily="18" charset="0"/>
              </a:rPr>
              <a:t>накопичувальну пенсійну </a:t>
            </a:r>
            <a:r>
              <a:rPr lang="uk-UA" sz="2000" b="0" dirty="0">
                <a:solidFill>
                  <a:schemeClr val="tx1">
                    <a:lumMod val="50000"/>
                  </a:schemeClr>
                </a:solidFill>
                <a:latin typeface="Times New Roman" pitchFamily="18" charset="0"/>
                <a:cs typeface="Times New Roman" pitchFamily="18" charset="0"/>
              </a:rPr>
              <a:t>систему, за якої пенсійні внески зараховуються на </a:t>
            </a:r>
            <a:r>
              <a:rPr lang="uk-UA" sz="2000" b="0" dirty="0" smtClean="0">
                <a:solidFill>
                  <a:schemeClr val="tx1">
                    <a:lumMod val="50000"/>
                  </a:schemeClr>
                </a:solidFill>
                <a:latin typeface="Times New Roman" pitchFamily="18" charset="0"/>
                <a:cs typeface="Times New Roman" pitchFamily="18" charset="0"/>
              </a:rPr>
              <a:t>персоніфіковані (особисті</a:t>
            </a:r>
            <a:r>
              <a:rPr lang="uk-UA" sz="2000" b="0" dirty="0">
                <a:solidFill>
                  <a:schemeClr val="tx1">
                    <a:lumMod val="50000"/>
                  </a:schemeClr>
                </a:solidFill>
                <a:latin typeface="Times New Roman" pitchFamily="18" charset="0"/>
                <a:cs typeface="Times New Roman" pitchFamily="18" charset="0"/>
              </a:rPr>
              <a:t>) рахунки вкладників та інвестуються з метою їхнього збільшення </a:t>
            </a:r>
            <a:r>
              <a:rPr lang="uk-UA" sz="2000" b="0" dirty="0" smtClean="0">
                <a:solidFill>
                  <a:schemeClr val="tx1">
                    <a:lumMod val="50000"/>
                  </a:schemeClr>
                </a:solidFill>
                <a:latin typeface="Times New Roman" pitchFamily="18" charset="0"/>
                <a:cs typeface="Times New Roman" pitchFamily="18" charset="0"/>
              </a:rPr>
              <a:t>та захисту </a:t>
            </a:r>
            <a:r>
              <a:rPr lang="uk-UA" sz="2000" b="0" dirty="0">
                <a:solidFill>
                  <a:schemeClr val="tx1">
                    <a:lumMod val="50000"/>
                  </a:schemeClr>
                </a:solidFill>
                <a:latin typeface="Times New Roman" pitchFamily="18" charset="0"/>
                <a:cs typeface="Times New Roman" pitchFamily="18" charset="0"/>
              </a:rPr>
              <a:t>від інфляції.</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Інвестиційні фонди </a:t>
            </a:r>
            <a:r>
              <a:rPr lang="uk-UA" sz="2000" b="0" dirty="0">
                <a:solidFill>
                  <a:schemeClr val="tx1">
                    <a:lumMod val="50000"/>
                  </a:schemeClr>
                </a:solidFill>
                <a:latin typeface="Times New Roman" pitchFamily="18" charset="0"/>
                <a:cs typeface="Times New Roman" pitchFamily="18" charset="0"/>
              </a:rPr>
              <a:t>формуються за рахунок залучення грошових </a:t>
            </a:r>
            <a:r>
              <a:rPr lang="uk-UA" sz="2000" b="0" dirty="0" smtClean="0">
                <a:solidFill>
                  <a:schemeClr val="tx1">
                    <a:lumMod val="50000"/>
                  </a:schemeClr>
                </a:solidFill>
                <a:latin typeface="Times New Roman" pitchFamily="18" charset="0"/>
                <a:cs typeface="Times New Roman" pitchFamily="18" charset="0"/>
              </a:rPr>
              <a:t>коштів інвесторів </a:t>
            </a:r>
            <a:r>
              <a:rPr lang="uk-UA" sz="2000" b="0" dirty="0">
                <a:solidFill>
                  <a:schemeClr val="tx1">
                    <a:lumMod val="50000"/>
                  </a:schemeClr>
                </a:solidFill>
                <a:latin typeface="Times New Roman" pitchFamily="18" charset="0"/>
                <a:cs typeface="Times New Roman" pitchFamily="18" charset="0"/>
              </a:rPr>
              <a:t>через випуск власних акцій, які надалі використовуються з </a:t>
            </a:r>
            <a:r>
              <a:rPr lang="uk-UA" sz="2000" b="0" dirty="0" smtClean="0">
                <a:solidFill>
                  <a:schemeClr val="tx1">
                    <a:lumMod val="50000"/>
                  </a:schemeClr>
                </a:solidFill>
                <a:latin typeface="Times New Roman" pitchFamily="18" charset="0"/>
                <a:cs typeface="Times New Roman" pitchFamily="18" charset="0"/>
              </a:rPr>
              <a:t>метою отримання </a:t>
            </a:r>
            <a:r>
              <a:rPr lang="uk-UA" sz="2000" b="0" dirty="0">
                <a:solidFill>
                  <a:schemeClr val="tx1">
                    <a:lumMod val="50000"/>
                  </a:schemeClr>
                </a:solidFill>
                <a:latin typeface="Times New Roman" pitchFamily="18" charset="0"/>
                <a:cs typeface="Times New Roman" pitchFamily="18" charset="0"/>
              </a:rPr>
              <a:t>прибутку шляхом вкладення їх у цінні папери інших </a:t>
            </a:r>
            <a:r>
              <a:rPr lang="uk-UA" sz="2000" b="0" dirty="0" smtClean="0">
                <a:solidFill>
                  <a:schemeClr val="tx1">
                    <a:lumMod val="50000"/>
                  </a:schemeClr>
                </a:solidFill>
                <a:latin typeface="Times New Roman" pitchFamily="18" charset="0"/>
                <a:cs typeface="Times New Roman" pitchFamily="18" charset="0"/>
              </a:rPr>
              <a:t>емітентів, корпоративні </a:t>
            </a:r>
            <a:r>
              <a:rPr lang="uk-UA" sz="2000" b="0" dirty="0">
                <a:solidFill>
                  <a:schemeClr val="tx1">
                    <a:lumMod val="50000"/>
                  </a:schemeClr>
                </a:solidFill>
                <a:latin typeface="Times New Roman" pitchFamily="18" charset="0"/>
                <a:cs typeface="Times New Roman" pitchFamily="18" charset="0"/>
              </a:rPr>
              <a:t>права (паї) та нерухомість.</a:t>
            </a:r>
          </a:p>
        </p:txBody>
      </p:sp>
    </p:spTree>
    <p:extLst>
      <p:ext uri="{BB962C8B-B14F-4D97-AF65-F5344CB8AC3E}">
        <p14:creationId xmlns:p14="http://schemas.microsoft.com/office/powerpoint/2010/main" val="3530012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0501" y="251460"/>
            <a:ext cx="11674158" cy="5435283"/>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Усі банки країни складають єдину </a:t>
            </a:r>
            <a:r>
              <a:rPr lang="uk-UA" sz="2000" i="1" u="sng" dirty="0">
                <a:solidFill>
                  <a:schemeClr val="tx1">
                    <a:lumMod val="50000"/>
                  </a:schemeClr>
                </a:solidFill>
                <a:latin typeface="Times New Roman" pitchFamily="18" charset="0"/>
                <a:cs typeface="Times New Roman" pitchFamily="18" charset="0"/>
              </a:rPr>
              <a:t>банківську систему. </a:t>
            </a:r>
            <a:r>
              <a:rPr lang="uk-UA" sz="2000" b="0" dirty="0">
                <a:solidFill>
                  <a:schemeClr val="tx1">
                    <a:lumMod val="50000"/>
                  </a:schemeClr>
                </a:solidFill>
                <a:latin typeface="Times New Roman" pitchFamily="18" charset="0"/>
                <a:cs typeface="Times New Roman" pitchFamily="18" charset="0"/>
              </a:rPr>
              <a:t>Як показує світова історія, банківська система буває двох типів: </a:t>
            </a:r>
            <a:r>
              <a:rPr lang="uk-UA" sz="2000" b="0" dirty="0" err="1" smtClean="0">
                <a:solidFill>
                  <a:schemeClr val="tx1">
                    <a:lumMod val="50000"/>
                  </a:schemeClr>
                </a:solidFill>
                <a:latin typeface="Times New Roman" pitchFamily="18" charset="0"/>
                <a:cs typeface="Times New Roman" pitchFamily="18" charset="0"/>
              </a:rPr>
              <a:t>однорівнева</a:t>
            </a:r>
            <a:r>
              <a:rPr lang="uk-UA" sz="2000" b="0" dirty="0" smtClean="0">
                <a:solidFill>
                  <a:schemeClr val="tx1">
                    <a:lumMod val="50000"/>
                  </a:schemeClr>
                </a:solidFill>
                <a:latin typeface="Times New Roman" pitchFamily="18" charset="0"/>
                <a:cs typeface="Times New Roman" pitchFamily="18" charset="0"/>
              </a:rPr>
              <a:t> та дворівнева</a:t>
            </a:r>
            <a:r>
              <a:rPr lang="uk-UA" sz="2000" b="0" dirty="0">
                <a:solidFill>
                  <a:schemeClr val="tx1">
                    <a:lumMod val="50000"/>
                  </a:schemeClr>
                </a:solidFill>
                <a:latin typeface="Times New Roman" pitchFamily="18" charset="0"/>
                <a:cs typeface="Times New Roman" pitchFamily="18" charset="0"/>
              </a:rPr>
              <a:t>.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i="1" u="sng" dirty="0" err="1" smtClean="0">
                <a:solidFill>
                  <a:schemeClr val="tx1">
                    <a:lumMod val="50000"/>
                  </a:schemeClr>
                </a:solidFill>
                <a:latin typeface="Times New Roman" pitchFamily="18" charset="0"/>
                <a:cs typeface="Times New Roman" pitchFamily="18" charset="0"/>
              </a:rPr>
              <a:t>Однорівнева</a:t>
            </a: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банківська система існує тоді, коли в країні відсутній центральний банк або коли всі банки функціонують як центральні. Така банківська система є вільно регульованою, тобто поведінка комерційних банків регулюється лише ринком. Даний тип банківської системи нехарактерний для сучасної розвиненої економіки. </a:t>
            </a:r>
            <a:r>
              <a:rPr lang="uk-UA" sz="2000" i="1" u="sng" dirty="0">
                <a:solidFill>
                  <a:schemeClr val="tx1">
                    <a:lumMod val="50000"/>
                  </a:schemeClr>
                </a:solidFill>
                <a:latin typeface="Times New Roman" pitchFamily="18" charset="0"/>
                <a:cs typeface="Times New Roman" pitchFamily="18" charset="0"/>
              </a:rPr>
              <a:t>Дворівнева</a:t>
            </a:r>
            <a:r>
              <a:rPr lang="uk-UA" sz="2000" b="0" dirty="0">
                <a:solidFill>
                  <a:schemeClr val="tx1">
                    <a:lumMod val="50000"/>
                  </a:schemeClr>
                </a:solidFill>
                <a:latin typeface="Times New Roman" pitchFamily="18" charset="0"/>
                <a:cs typeface="Times New Roman" pitchFamily="18" charset="0"/>
              </a:rPr>
              <a:t> банківська система припускає наявність єдиного центрального банку, який функціонує як «банк для банків», тобто зі свого боку регулює і контролює діяльність комерційних банків. Центральний банк — це банк, що стоїть на чолі банківської системи країни, наділений монопольним правом емісії кредитних грошей (банкнот) та здійснює грошово-кредитну </a:t>
            </a:r>
            <a:r>
              <a:rPr lang="uk-UA" sz="2000" b="0" dirty="0" smtClean="0">
                <a:solidFill>
                  <a:schemeClr val="tx1">
                    <a:lumMod val="50000"/>
                  </a:schemeClr>
                </a:solidFill>
                <a:latin typeface="Times New Roman" pitchFamily="18" charset="0"/>
                <a:cs typeface="Times New Roman" pitchFamily="18" charset="0"/>
              </a:rPr>
              <a:t>політику </a:t>
            </a:r>
            <a:r>
              <a:rPr lang="uk-UA" sz="2000" b="0" dirty="0">
                <a:solidFill>
                  <a:schemeClr val="tx1">
                    <a:lumMod val="50000"/>
                  </a:schemeClr>
                </a:solidFill>
                <a:latin typeface="Times New Roman" pitchFamily="18" charset="0"/>
                <a:cs typeface="Times New Roman" pitchFamily="18" charset="0"/>
              </a:rPr>
              <a:t>в інтересах національної економіки</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Основний зміст діяльності </a:t>
            </a:r>
            <a:r>
              <a:rPr lang="uk-UA" sz="2000" i="1" u="sng" dirty="0">
                <a:solidFill>
                  <a:schemeClr val="tx1">
                    <a:lumMod val="50000"/>
                  </a:schemeClr>
                </a:solidFill>
                <a:latin typeface="Times New Roman" pitchFamily="18" charset="0"/>
                <a:cs typeface="Times New Roman" pitchFamily="18" charset="0"/>
              </a:rPr>
              <a:t>НБУ</a:t>
            </a:r>
            <a:r>
              <a:rPr lang="uk-UA" sz="2000" b="0" dirty="0">
                <a:solidFill>
                  <a:schemeClr val="tx1">
                    <a:lumMod val="50000"/>
                  </a:schemeClr>
                </a:solidFill>
                <a:latin typeface="Times New Roman" pitchFamily="18" charset="0"/>
                <a:cs typeface="Times New Roman" pitchFamily="18" charset="0"/>
              </a:rPr>
              <a:t> як банку банків та органу державного управління розкривається через систему його функцій та операцій. Традиційно центральний банк виконує чотири основні функції: здійснює монопольну емісію банкнот, є банком банків, банкіром уряду, проводить грошово-кредитне регулювання і банківський нагляд.</a:t>
            </a:r>
          </a:p>
        </p:txBody>
      </p:sp>
    </p:spTree>
    <p:extLst>
      <p:ext uri="{BB962C8B-B14F-4D97-AF65-F5344CB8AC3E}">
        <p14:creationId xmlns:p14="http://schemas.microsoft.com/office/powerpoint/2010/main" val="2385750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74320"/>
            <a:ext cx="11681778" cy="5496243"/>
          </a:xfrm>
        </p:spPr>
        <p:txBody>
          <a:bodyPr/>
          <a:lstStyle/>
          <a:p>
            <a:pPr marL="0" indent="0" algn="just">
              <a:lnSpc>
                <a:spcPct val="100000"/>
              </a:lnSpc>
              <a:spcBef>
                <a:spcPts val="0"/>
              </a:spcBef>
              <a:buNone/>
            </a:pPr>
            <a:r>
              <a:rPr lang="uk-UA" sz="1700" b="0" dirty="0">
                <a:solidFill>
                  <a:srgbClr val="000000"/>
                </a:solidFill>
                <a:latin typeface="Times New Roman" pitchFamily="18" charset="0"/>
                <a:cs typeface="Times New Roman" pitchFamily="18" charset="0"/>
              </a:rPr>
              <a:t>Відповідно до Конституції України (ст. 99) та Закону України “Про Національний банк України” (ст. 6) забезпечення стабільності грошової одиниці є основною функцією ‑ Національного банку України. Законодавець закріпив за НБУ виконання й інших </a:t>
            </a:r>
            <a:r>
              <a:rPr lang="uk-UA" sz="1700" i="1" u="sng" dirty="0">
                <a:solidFill>
                  <a:srgbClr val="000000"/>
                </a:solidFill>
                <a:latin typeface="Times New Roman" pitchFamily="18" charset="0"/>
                <a:cs typeface="Times New Roman" pitchFamily="18" charset="0"/>
              </a:rPr>
              <a:t>функцій</a:t>
            </a:r>
            <a:r>
              <a:rPr lang="uk-UA" sz="1700" b="0" dirty="0">
                <a:solidFill>
                  <a:srgbClr val="000000"/>
                </a:solidFill>
                <a:latin typeface="Times New Roman" pitchFamily="18" charset="0"/>
                <a:cs typeface="Times New Roman" pitchFamily="18" charset="0"/>
              </a:rPr>
              <a:t>:</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 відповідно до розроблених Радою Національного банку України Основних засад грошово-кредитної політики визначає та проводить грошово-кредитну політику;</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2) монопольно здійснює емісію національної валюти України та організує її обіг;</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3) виступає кредитором останньої інстанції для банків і організує систему рефінансування;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4) встановлює для банків правила проведення банківських операцій, бухгалтерського обліку і звітності, захисту інформації, коштів та майна;</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 організовує створення та методологічно забезпечує систему грошово-кредитної і банківської статистичної інформації та статистики платіжного балансу;</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 визначає систему, порядок і форми платежів, у тому числі між банками;</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7) визначає напрями розвитку сучасних електронних банківських технологій, створює, координує та контролює створення електронних платіжних засобів, платіжних систем, автоматизації банківської діяльності та засобів захисту банківської інформації;</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8) здійснює банківське регулювання та нагляд;</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9) веде Державний реєстр банків, здійснює ліцензування банківської діяльності та операцій у передбачених законами випадках;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10) веде офіційний реєстр ідентифікаційних номерів емітентів платіжних карток внутрішньодержавних платіжних систем;</a:t>
            </a:r>
          </a:p>
          <a:p>
            <a:pPr marL="0" indent="228600" algn="just">
              <a:lnSpc>
                <a:spcPct val="100000"/>
              </a:lnSpc>
              <a:spcBef>
                <a:spcPts val="0"/>
              </a:spcBef>
              <a:buNone/>
            </a:pPr>
            <a:endParaRPr lang="uk-UA" sz="1700" b="0" dirty="0">
              <a:latin typeface="Times New Roman" pitchFamily="18" charset="0"/>
              <a:cs typeface="Times New Roman" pitchFamily="18" charset="0"/>
            </a:endParaRPr>
          </a:p>
        </p:txBody>
      </p:sp>
    </p:spTree>
    <p:extLst>
      <p:ext uri="{BB962C8B-B14F-4D97-AF65-F5344CB8AC3E}">
        <p14:creationId xmlns:p14="http://schemas.microsoft.com/office/powerpoint/2010/main" val="326316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4" y="414655"/>
            <a:ext cx="46767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220" y="547350"/>
            <a:ext cx="5447841" cy="28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167640" y="3747750"/>
            <a:ext cx="11628120" cy="1815882"/>
          </a:xfrm>
          <a:prstGeom prst="rect">
            <a:avLst/>
          </a:prstGeom>
        </p:spPr>
        <p:txBody>
          <a:bodyPr wrap="square">
            <a:spAutoFit/>
          </a:bodyPr>
          <a:lstStyle/>
          <a:p>
            <a:pPr algn="just"/>
            <a:r>
              <a:rPr lang="uk-UA" sz="1400" b="1" i="1" u="sng" dirty="0">
                <a:solidFill>
                  <a:schemeClr val="tx1">
                    <a:lumMod val="50000"/>
                  </a:schemeClr>
                </a:solidFill>
              </a:rPr>
              <a:t>Принципи побудови фінансової системи:</a:t>
            </a:r>
          </a:p>
          <a:p>
            <a:pPr algn="just"/>
            <a:r>
              <a:rPr lang="uk-UA" sz="1400" dirty="0" smtClean="0">
                <a:solidFill>
                  <a:schemeClr val="tx1">
                    <a:lumMod val="50000"/>
                  </a:schemeClr>
                </a:solidFill>
              </a:rPr>
              <a:t>• </a:t>
            </a:r>
            <a:r>
              <a:rPr lang="uk-UA" sz="1400" dirty="0">
                <a:solidFill>
                  <a:schemeClr val="tx1">
                    <a:lumMod val="50000"/>
                  </a:schemeClr>
                </a:solidFill>
              </a:rPr>
              <a:t>принцип самостійності – кожна ланка фінансової системи є самостійною і відмінною від іншої;</a:t>
            </a:r>
          </a:p>
          <a:p>
            <a:pPr algn="just"/>
            <a:r>
              <a:rPr lang="uk-UA" sz="1400" dirty="0" smtClean="0">
                <a:solidFill>
                  <a:schemeClr val="tx1">
                    <a:lumMod val="50000"/>
                  </a:schemeClr>
                </a:solidFill>
              </a:rPr>
              <a:t>• </a:t>
            </a:r>
            <a:r>
              <a:rPr lang="uk-UA" sz="1400" dirty="0">
                <a:solidFill>
                  <a:schemeClr val="tx1">
                    <a:lumMod val="50000"/>
                  </a:schemeClr>
                </a:solidFill>
              </a:rPr>
              <a:t>принцип єдності – спільна ціль для всіх;</a:t>
            </a:r>
          </a:p>
          <a:p>
            <a:pPr algn="just"/>
            <a:r>
              <a:rPr lang="uk-UA" sz="1400" dirty="0" smtClean="0">
                <a:solidFill>
                  <a:schemeClr val="tx1">
                    <a:lumMod val="50000"/>
                  </a:schemeClr>
                </a:solidFill>
              </a:rPr>
              <a:t>• </a:t>
            </a:r>
            <a:r>
              <a:rPr lang="uk-UA" sz="1400" dirty="0">
                <a:solidFill>
                  <a:schemeClr val="tx1">
                    <a:lumMod val="50000"/>
                  </a:schemeClr>
                </a:solidFill>
              </a:rPr>
              <a:t>принцип функціонального призначення ланок – способи і методи керування країною.</a:t>
            </a:r>
          </a:p>
          <a:p>
            <a:pPr algn="just"/>
            <a:r>
              <a:rPr lang="uk-UA" sz="1400" dirty="0" smtClean="0">
                <a:solidFill>
                  <a:schemeClr val="tx1">
                    <a:lumMod val="50000"/>
                  </a:schemeClr>
                </a:solidFill>
              </a:rPr>
              <a:t>На </a:t>
            </a:r>
            <a:r>
              <a:rPr lang="uk-UA" sz="1400" dirty="0" err="1">
                <a:solidFill>
                  <a:schemeClr val="tx1">
                    <a:lumMod val="50000"/>
                  </a:schemeClr>
                </a:solidFill>
              </a:rPr>
              <a:t>мікрорівні</a:t>
            </a:r>
            <a:r>
              <a:rPr lang="uk-UA" sz="1400" dirty="0">
                <a:solidFill>
                  <a:schemeClr val="tx1">
                    <a:lumMod val="50000"/>
                  </a:schemeClr>
                </a:solidFill>
              </a:rPr>
              <a:t> національна фінансова система включає фінанси суб’єктів підприємництва, а на макрорівні – державні фінанси, страхування, фінансовий ринок.</a:t>
            </a:r>
          </a:p>
          <a:p>
            <a:pPr algn="just"/>
            <a:r>
              <a:rPr lang="uk-UA" sz="1400" dirty="0" smtClean="0">
                <a:solidFill>
                  <a:schemeClr val="tx1">
                    <a:lumMod val="50000"/>
                  </a:schemeClr>
                </a:solidFill>
              </a:rPr>
              <a:t>Основне </a:t>
            </a:r>
            <a:r>
              <a:rPr lang="uk-UA" sz="1400" dirty="0">
                <a:solidFill>
                  <a:schemeClr val="tx1">
                    <a:lumMod val="50000"/>
                  </a:schemeClr>
                </a:solidFill>
              </a:rPr>
              <a:t>призначення фінансової системи полягає у мобілізації та розміщенні обмежених ресурсів між конкуруючими напрямами їх використання.</a:t>
            </a:r>
          </a:p>
        </p:txBody>
      </p:sp>
    </p:spTree>
    <p:extLst>
      <p:ext uri="{BB962C8B-B14F-4D97-AF65-F5344CB8AC3E}">
        <p14:creationId xmlns:p14="http://schemas.microsoft.com/office/powerpoint/2010/main" val="3262487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14300" y="206375"/>
            <a:ext cx="11742738" cy="5564188"/>
          </a:xfrm>
        </p:spPr>
        <p:txBody>
          <a:bodyPr/>
          <a:lstStyle/>
          <a:p>
            <a:pPr marL="0" indent="457200" algn="just">
              <a:lnSpc>
                <a:spcPct val="100000"/>
              </a:lnSpc>
              <a:spcBef>
                <a:spcPts val="0"/>
              </a:spcBef>
              <a:buNone/>
            </a:pPr>
            <a:r>
              <a:rPr lang="uk-UA" sz="1650" b="0" dirty="0">
                <a:solidFill>
                  <a:schemeClr val="tx1">
                    <a:lumMod val="50000"/>
                  </a:schemeClr>
                </a:solidFill>
                <a:latin typeface="Times New Roman" pitchFamily="18" charset="0"/>
                <a:cs typeface="Times New Roman" pitchFamily="18" charset="0"/>
              </a:rPr>
              <a:t>11) здійснює сертифікацію аудиторів, які проводитимуть аудиторську перевірку банків, тимчасових адміністраторів та ліквідаторів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12</a:t>
            </a:r>
            <a:r>
              <a:rPr lang="uk-UA" sz="1650" b="0" dirty="0">
                <a:solidFill>
                  <a:schemeClr val="tx1">
                    <a:lumMod val="50000"/>
                  </a:schemeClr>
                </a:solidFill>
                <a:latin typeface="Times New Roman" pitchFamily="18" charset="0"/>
                <a:cs typeface="Times New Roman" pitchFamily="18" charset="0"/>
              </a:rPr>
              <a:t>) складає платіжний баланс, здійснює його аналіз та прогнозування;</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13</a:t>
            </a:r>
            <a:r>
              <a:rPr lang="uk-UA" sz="1650" b="0" dirty="0">
                <a:solidFill>
                  <a:schemeClr val="tx1">
                    <a:lumMod val="50000"/>
                  </a:schemeClr>
                </a:solidFill>
                <a:latin typeface="Times New Roman" pitchFamily="18" charset="0"/>
                <a:cs typeface="Times New Roman" pitchFamily="18" charset="0"/>
              </a:rPr>
              <a:t>) представляє інтереси України в центральних банках інших держав, міжнародних банках та інших кредитних установах, де співробітництво здійснюється на рівні центральних банків;</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14</a:t>
            </a:r>
            <a:r>
              <a:rPr lang="uk-UA" sz="1650" b="0" dirty="0">
                <a:solidFill>
                  <a:schemeClr val="tx1">
                    <a:lumMod val="50000"/>
                  </a:schemeClr>
                </a:solidFill>
                <a:latin typeface="Times New Roman" pitchFamily="18" charset="0"/>
                <a:cs typeface="Times New Roman" pitchFamily="18" charset="0"/>
              </a:rPr>
              <a:t>) здійснює відповідно до визначених спеціальним законом повноважень валютне регулювання, визначає порядок здійснення операцій в іноземній валюті, організовує і здійснює валютний контроль за банками та іншими фінансовими установами, які отримали ліцензію Національного банку на здійснення валютних операцій;</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15</a:t>
            </a:r>
            <a:r>
              <a:rPr lang="uk-UA" sz="1650" b="0" dirty="0">
                <a:solidFill>
                  <a:schemeClr val="tx1">
                    <a:lumMod val="50000"/>
                  </a:schemeClr>
                </a:solidFill>
                <a:latin typeface="Times New Roman" pitchFamily="18" charset="0"/>
                <a:cs typeface="Times New Roman" pitchFamily="18" charset="0"/>
              </a:rPr>
              <a:t>) забезпечує накопичення та зберігання золотовалютних резервів та здійснення операцій з ними та банківськими металами;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16</a:t>
            </a:r>
            <a:r>
              <a:rPr lang="uk-UA" sz="1650" b="0" dirty="0">
                <a:solidFill>
                  <a:schemeClr val="tx1">
                    <a:lumMod val="50000"/>
                  </a:schemeClr>
                </a:solidFill>
                <a:latin typeface="Times New Roman" pitchFamily="18" charset="0"/>
                <a:cs typeface="Times New Roman" pitchFamily="18" charset="0"/>
              </a:rPr>
              <a:t>) аналізує стан грошово-кредитних, фінансових, цінових та валютних відносин;</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17</a:t>
            </a:r>
            <a:r>
              <a:rPr lang="uk-UA" sz="1650" b="0" dirty="0">
                <a:solidFill>
                  <a:schemeClr val="tx1">
                    <a:lumMod val="50000"/>
                  </a:schemeClr>
                </a:solidFill>
                <a:latin typeface="Times New Roman" pitchFamily="18" charset="0"/>
                <a:cs typeface="Times New Roman" pitchFamily="18" charset="0"/>
              </a:rPr>
              <a:t>) організує інкасацію та перевезення банкнот і монет та інших цінностей, видає ліцензії на право інкасації та перевезення банкнот і монет та інших цінностей;</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18</a:t>
            </a:r>
            <a:r>
              <a:rPr lang="uk-UA" sz="1650" b="0" dirty="0">
                <a:solidFill>
                  <a:schemeClr val="tx1">
                    <a:lumMod val="50000"/>
                  </a:schemeClr>
                </a:solidFill>
                <a:latin typeface="Times New Roman" pitchFamily="18" charset="0"/>
                <a:cs typeface="Times New Roman" pitchFamily="18" charset="0"/>
              </a:rPr>
              <a:t>) реалізує державну політику з питань захисту державних секретів у системі Національного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19</a:t>
            </a:r>
            <a:r>
              <a:rPr lang="uk-UA" sz="1650" b="0" dirty="0">
                <a:solidFill>
                  <a:schemeClr val="tx1">
                    <a:lumMod val="50000"/>
                  </a:schemeClr>
                </a:solidFill>
                <a:latin typeface="Times New Roman" pitchFamily="18" charset="0"/>
                <a:cs typeface="Times New Roman" pitchFamily="18" charset="0"/>
              </a:rPr>
              <a:t>) бере участь у підготовці кадрів для банківської системи України;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20</a:t>
            </a:r>
            <a:r>
              <a:rPr lang="uk-UA" sz="1650" b="0" dirty="0">
                <a:solidFill>
                  <a:schemeClr val="tx1">
                    <a:lumMod val="50000"/>
                  </a:schemeClr>
                </a:solidFill>
                <a:latin typeface="Times New Roman" pitchFamily="18" charset="0"/>
                <a:cs typeface="Times New Roman" pitchFamily="18" charset="0"/>
              </a:rPr>
              <a:t>) визначає особливості функціонування банківської системи України в разі введення воєнного стану чи особливого періоду, здійснює мобілізаційну підготовку системи Національного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21</a:t>
            </a:r>
            <a:r>
              <a:rPr lang="uk-UA" sz="1650" b="0" dirty="0">
                <a:solidFill>
                  <a:schemeClr val="tx1">
                    <a:lumMod val="50000"/>
                  </a:schemeClr>
                </a:solidFill>
                <a:latin typeface="Times New Roman" pitchFamily="18" charset="0"/>
                <a:cs typeface="Times New Roman" pitchFamily="18" charset="0"/>
              </a:rPr>
              <a:t>) вносить у встановленому порядку пропозиції щодо законодавчого врегулювання питань, спрямованих на виконання функцій Національного банку України;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22</a:t>
            </a:r>
            <a:r>
              <a:rPr lang="uk-UA" sz="1650" b="0" dirty="0">
                <a:solidFill>
                  <a:schemeClr val="tx1">
                    <a:lumMod val="50000"/>
                  </a:schemeClr>
                </a:solidFill>
                <a:latin typeface="Times New Roman" pitchFamily="18" charset="0"/>
                <a:cs typeface="Times New Roman" pitchFamily="18" charset="0"/>
              </a:rPr>
              <a:t>) здійснює методологічне забезпечення з питань зберігання, захисту, використання та розкриття інформації, що становить банківську таємницю;</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23</a:t>
            </a:r>
            <a:r>
              <a:rPr lang="uk-UA" sz="1650" b="0" dirty="0">
                <a:solidFill>
                  <a:schemeClr val="tx1">
                    <a:lumMod val="50000"/>
                  </a:schemeClr>
                </a:solidFill>
                <a:latin typeface="Times New Roman" pitchFamily="18" charset="0"/>
                <a:cs typeface="Times New Roman" pitchFamily="18" charset="0"/>
              </a:rPr>
              <a:t>) здійснює інші функції у фінансово-кредитній сфері в межах своєї компетенції, визначеної законом.</a:t>
            </a:r>
          </a:p>
        </p:txBody>
      </p:sp>
    </p:spTree>
    <p:extLst>
      <p:ext uri="{BB962C8B-B14F-4D97-AF65-F5344CB8AC3E}">
        <p14:creationId xmlns:p14="http://schemas.microsoft.com/office/powerpoint/2010/main" val="325069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4781" y="190500"/>
            <a:ext cx="4945379" cy="5580063"/>
          </a:xfrm>
        </p:spPr>
        <p:txBody>
          <a:bodyPr/>
          <a:lstStyle/>
          <a:p>
            <a:r>
              <a:rPr lang="uk-UA" sz="1700" b="0" dirty="0">
                <a:latin typeface="Times New Roman" pitchFamily="18" charset="0"/>
                <a:cs typeface="Times New Roman" pitchFamily="18" charset="0"/>
              </a:rPr>
              <a:t>Національний банк щорічно інформує Верховну Раду України про напрями грошово-кредитної і валютної політики, розробленої Національним банком на наступний рік і на більш тривалий період.</a:t>
            </a:r>
          </a:p>
          <a:p>
            <a:pPr marL="0" indent="0">
              <a:buNone/>
            </a:pPr>
            <a:r>
              <a:rPr lang="uk-UA" sz="1700" i="1" u="sng" dirty="0">
                <a:latin typeface="Times New Roman" pitchFamily="18" charset="0"/>
                <a:cs typeface="Times New Roman" pitchFamily="18" charset="0"/>
              </a:rPr>
              <a:t>Основними напрямами</a:t>
            </a:r>
            <a:r>
              <a:rPr lang="uk-UA" sz="1700" b="0" dirty="0">
                <a:latin typeface="Times New Roman" pitchFamily="18" charset="0"/>
                <a:cs typeface="Times New Roman" pitchFamily="18" charset="0"/>
              </a:rPr>
              <a:t> державної грошово-кредитної політики є:</a:t>
            </a:r>
          </a:p>
          <a:p>
            <a:r>
              <a:rPr lang="uk-UA" sz="1700" b="0" dirty="0">
                <a:latin typeface="Times New Roman" pitchFamily="18" charset="0"/>
                <a:cs typeface="Times New Roman" pitchFamily="18" charset="0"/>
              </a:rPr>
              <a:t>а) аналіз та прогноз економічної кон’юнктури, яка складається у державі;</a:t>
            </a:r>
          </a:p>
          <a:p>
            <a:r>
              <a:rPr lang="uk-UA" sz="1700" b="0" dirty="0">
                <a:latin typeface="Times New Roman" pitchFamily="18" charset="0"/>
                <a:cs typeface="Times New Roman" pitchFamily="18" charset="0"/>
              </a:rPr>
              <a:t>б) обґрунтування обсягу грошової маси, що знаходиться в обігу на початок і кінець року;</a:t>
            </a:r>
          </a:p>
          <a:p>
            <a:r>
              <a:rPr lang="uk-UA" sz="1700" b="0" dirty="0">
                <a:latin typeface="Times New Roman" pitchFamily="18" charset="0"/>
                <a:cs typeface="Times New Roman" pitchFamily="18" charset="0"/>
              </a:rPr>
              <a:t>в) методи грошово-кредитного регулювання;</a:t>
            </a:r>
          </a:p>
          <a:p>
            <a:r>
              <a:rPr lang="uk-UA" sz="1700" b="0" dirty="0">
                <a:latin typeface="Times New Roman" pitchFamily="18" charset="0"/>
                <a:cs typeface="Times New Roman" pitchFamily="18" charset="0"/>
              </a:rPr>
              <a:t>г) шляхи регулювання рівня облікової та процентної ставок банківських та інших фінансово-кредитних установ;</a:t>
            </a:r>
          </a:p>
          <a:p>
            <a:r>
              <a:rPr lang="uk-UA" sz="1700" b="0" dirty="0">
                <a:latin typeface="Times New Roman" pitchFamily="18" charset="0"/>
                <a:cs typeface="Times New Roman" pitchFamily="18" charset="0"/>
              </a:rPr>
              <a:t>д) засади валютної політики;</a:t>
            </a:r>
          </a:p>
          <a:p>
            <a:r>
              <a:rPr lang="uk-UA" sz="1700" b="0" dirty="0">
                <a:latin typeface="Times New Roman" pitchFamily="18" charset="0"/>
                <a:cs typeface="Times New Roman" pitchFamily="18" charset="0"/>
              </a:rPr>
              <a:t>е) заходи щодо забезпечення стабільності купівельної спроможності грошової одиниці та стійкості її стосовно іноземних валют.</a:t>
            </a:r>
          </a:p>
          <a:p>
            <a:pPr marL="0" indent="0">
              <a:buNone/>
            </a:pPr>
            <a:endParaRPr lang="uk-UA" sz="1700" b="0" dirty="0">
              <a:latin typeface="Times New Roman" pitchFamily="18" charset="0"/>
              <a:cs typeface="Times New Roman" pitchFamily="18" charset="0"/>
            </a:endParaRPr>
          </a:p>
        </p:txBody>
      </p:sp>
      <p:sp>
        <p:nvSpPr>
          <p:cNvPr id="4" name="TextBox 3"/>
          <p:cNvSpPr txBox="1"/>
          <p:nvPr/>
        </p:nvSpPr>
        <p:spPr>
          <a:xfrm>
            <a:off x="5234940" y="198121"/>
            <a:ext cx="6781800" cy="5632311"/>
          </a:xfrm>
          <a:prstGeom prst="rect">
            <a:avLst/>
          </a:prstGeom>
          <a:noFill/>
        </p:spPr>
        <p:txBody>
          <a:bodyPr wrap="square" rtlCol="0">
            <a:spAutoFit/>
          </a:bodyPr>
          <a:lstStyle/>
          <a:p>
            <a:pPr algn="just"/>
            <a:r>
              <a:rPr lang="uk-UA" sz="1500" dirty="0">
                <a:latin typeface="Times New Roman" pitchFamily="18" charset="0"/>
                <a:cs typeface="Times New Roman" pitchFamily="18" charset="0"/>
              </a:rPr>
              <a:t>Загальний стан економіки здебільшого залежить від стану грошово-кредитної сфери. За числом інститутів, обсягом кредитних ресурсів і операцій базу всієї грошово-кредитної системи складають комерційні банки й інші кредитні установи. Достатньо відзначити, що від 75 до 90% грошової маси в більшості країн складають банківські депозити і лише 2,5‑10% — банкноти центрального банку. Тому державне регулювання грошово-кредитної сфери може бути успішним лише в тому випадку, коли держава через центральний банк здатна впливати на масштаби і характер операцій комерційних банків.</a:t>
            </a:r>
          </a:p>
          <a:p>
            <a:pPr algn="just"/>
            <a:r>
              <a:rPr lang="uk-UA" sz="1500" b="1" i="1" u="sng" dirty="0">
                <a:latin typeface="Times New Roman" pitchFamily="18" charset="0"/>
                <a:cs typeface="Times New Roman" pitchFamily="18" charset="0"/>
              </a:rPr>
              <a:t>Основними економічними засобами і методами</a:t>
            </a:r>
            <a:r>
              <a:rPr lang="uk-UA" sz="1500" dirty="0">
                <a:latin typeface="Times New Roman" pitchFamily="18" charset="0"/>
                <a:cs typeface="Times New Roman" pitchFamily="18" charset="0"/>
              </a:rPr>
              <a:t> грошово-кредитної політики є регулювання обсягу грошової маси через:</a:t>
            </a:r>
          </a:p>
          <a:p>
            <a:pPr algn="just"/>
            <a:r>
              <a:rPr lang="uk-UA" sz="1500" dirty="0">
                <a:latin typeface="Times New Roman" pitchFamily="18" charset="0"/>
                <a:cs typeface="Times New Roman" pitchFamily="18" charset="0"/>
              </a:rPr>
              <a:t>1) визначення та регулювання норм обов’язкових резервів для комерційних банків;</a:t>
            </a:r>
          </a:p>
          <a:p>
            <a:pPr algn="just"/>
            <a:r>
              <a:rPr lang="uk-UA" sz="1500" dirty="0">
                <a:latin typeface="Times New Roman" pitchFamily="18" charset="0"/>
                <a:cs typeface="Times New Roman" pitchFamily="18" charset="0"/>
              </a:rPr>
              <a:t>2) процентну політику;</a:t>
            </a:r>
          </a:p>
          <a:p>
            <a:pPr algn="just"/>
            <a:r>
              <a:rPr lang="uk-UA" sz="1500" dirty="0">
                <a:latin typeface="Times New Roman" pitchFamily="18" charset="0"/>
                <a:cs typeface="Times New Roman" pitchFamily="18" charset="0"/>
              </a:rPr>
              <a:t>3) рефінансування комерційних банків;</a:t>
            </a:r>
          </a:p>
          <a:p>
            <a:pPr algn="just"/>
            <a:r>
              <a:rPr lang="uk-UA" sz="1500" dirty="0">
                <a:latin typeface="Times New Roman" pitchFamily="18" charset="0"/>
                <a:cs typeface="Times New Roman" pitchFamily="18" charset="0"/>
              </a:rPr>
              <a:t>4) управління золотовалютними резервами;</a:t>
            </a:r>
          </a:p>
          <a:p>
            <a:pPr algn="just"/>
            <a:r>
              <a:rPr lang="uk-UA" sz="1500" dirty="0">
                <a:latin typeface="Times New Roman" pitchFamily="18" charset="0"/>
                <a:cs typeface="Times New Roman" pitchFamily="18" charset="0"/>
              </a:rPr>
              <a:t>5) операції з цінними паперами (крім цінних паперів, що підтверджують корпоративні права), у тому числі з казначейськими зобов’язаннями, на відкритому ринку;</a:t>
            </a:r>
          </a:p>
          <a:p>
            <a:pPr algn="just"/>
            <a:r>
              <a:rPr lang="uk-UA" sz="1500" dirty="0">
                <a:latin typeface="Times New Roman" pitchFamily="18" charset="0"/>
                <a:cs typeface="Times New Roman" pitchFamily="18" charset="0"/>
              </a:rPr>
              <a:t>6) регулювання імпорту та експорту капіталу;</a:t>
            </a:r>
          </a:p>
          <a:p>
            <a:pPr algn="just"/>
            <a:r>
              <a:rPr lang="uk-UA" sz="1500" dirty="0">
                <a:latin typeface="Times New Roman" pitchFamily="18" charset="0"/>
                <a:cs typeface="Times New Roman" pitchFamily="18" charset="0"/>
              </a:rPr>
              <a:t>7) емісію власних боргових зобов’язань та операції з ними.</a:t>
            </a:r>
          </a:p>
          <a:p>
            <a:pPr algn="just"/>
            <a:r>
              <a:rPr lang="uk-UA" sz="1500" dirty="0">
                <a:latin typeface="Times New Roman" pitchFamily="18" charset="0"/>
                <a:cs typeface="Times New Roman" pitchFamily="18" charset="0"/>
              </a:rPr>
              <a:t>Зазначені засоби і методи грошово-кредитного регулювання можна </a:t>
            </a:r>
            <a:r>
              <a:rPr lang="uk-UA" sz="1500" dirty="0" smtClean="0">
                <a:latin typeface="Times New Roman" pitchFamily="18" charset="0"/>
                <a:cs typeface="Times New Roman" pitchFamily="18" charset="0"/>
              </a:rPr>
              <a:t>назвати загальними </a:t>
            </a:r>
            <a:r>
              <a:rPr lang="uk-UA" sz="1500" dirty="0">
                <a:latin typeface="Times New Roman" pitchFamily="18" charset="0"/>
                <a:cs typeface="Times New Roman" pitchFamily="18" charset="0"/>
              </a:rPr>
              <a:t>в тому змісті, що вони впливають на операції всіх комерційних банків, на ринок позичкових капіталів у цілому.</a:t>
            </a:r>
          </a:p>
          <a:p>
            <a:pPr algn="just"/>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1648557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8" y="825818"/>
            <a:ext cx="6344293" cy="402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630" y="304090"/>
            <a:ext cx="4819650" cy="483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75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43840"/>
            <a:ext cx="11681778" cy="5526723"/>
          </a:xfrm>
        </p:spPr>
        <p:txBody>
          <a:bodyPr/>
          <a:lstStyle/>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Основні функції комерційних банків (універсального характеру):</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прийом депозитів;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надання кредитів;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здійснення безготівкових розрахунків між суб'єктами </a:t>
            </a:r>
            <a:r>
              <a:rPr lang="uk-UA" sz="2000" b="0" dirty="0" smtClean="0">
                <a:solidFill>
                  <a:schemeClr val="tx1">
                    <a:lumMod val="50000"/>
                  </a:schemeClr>
                </a:solidFill>
                <a:latin typeface="Times New Roman" pitchFamily="18" charset="0"/>
                <a:cs typeface="Times New Roman" pitchFamily="18" charset="0"/>
              </a:rPr>
              <a:t>господарювання за </a:t>
            </a:r>
            <a:r>
              <a:rPr lang="uk-UA" sz="2000" b="0" dirty="0">
                <a:solidFill>
                  <a:schemeClr val="tx1">
                    <a:lumMod val="50000"/>
                  </a:schemeClr>
                </a:solidFill>
                <a:latin typeface="Times New Roman" pitchFamily="18" charset="0"/>
                <a:cs typeface="Times New Roman" pitchFamily="18" charset="0"/>
              </a:rPr>
              <a:t>поставлені товари, виконані роботи, надані послуги;</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облік (дисконтування) векселів;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трастові операції (за дорученням клієнтів: обмін валют; </a:t>
            </a:r>
            <a:r>
              <a:rPr lang="uk-UA" sz="2000" b="0" dirty="0" smtClean="0">
                <a:solidFill>
                  <a:schemeClr val="tx1">
                    <a:lumMod val="50000"/>
                  </a:schemeClr>
                </a:solidFill>
                <a:latin typeface="Times New Roman" pitchFamily="18" charset="0"/>
                <a:cs typeface="Times New Roman" pitchFamily="18" charset="0"/>
              </a:rPr>
              <a:t>випуск, розміщення </a:t>
            </a:r>
            <a:r>
              <a:rPr lang="uk-UA" sz="2000" b="0" dirty="0">
                <a:solidFill>
                  <a:schemeClr val="tx1">
                    <a:lumMod val="50000"/>
                  </a:schemeClr>
                </a:solidFill>
                <a:latin typeface="Times New Roman" pitchFamily="18" charset="0"/>
                <a:cs typeface="Times New Roman" pitchFamily="18" charset="0"/>
              </a:rPr>
              <a:t>або придбання цінних паперів; управління майном, стягнення </a:t>
            </a:r>
            <a:r>
              <a:rPr lang="uk-UA" sz="2000" b="0" dirty="0" smtClean="0">
                <a:solidFill>
                  <a:schemeClr val="tx1">
                    <a:lumMod val="50000"/>
                  </a:schemeClr>
                </a:solidFill>
                <a:latin typeface="Times New Roman" pitchFamily="18" charset="0"/>
                <a:cs typeface="Times New Roman" pitchFamily="18" charset="0"/>
              </a:rPr>
              <a:t>платежів тощо</a:t>
            </a:r>
            <a:r>
              <a:rPr lang="uk-UA" sz="200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інформаційно-консультативні послуги тощо.</a:t>
            </a:r>
          </a:p>
        </p:txBody>
      </p:sp>
    </p:spTree>
    <p:extLst>
      <p:ext uri="{BB962C8B-B14F-4D97-AF65-F5344CB8AC3E}">
        <p14:creationId xmlns:p14="http://schemas.microsoft.com/office/powerpoint/2010/main" val="641982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2881" y="274320"/>
            <a:ext cx="11674158" cy="5496243"/>
          </a:xfrm>
        </p:spPr>
        <p:txBody>
          <a:bodyPr/>
          <a:lstStyle/>
          <a:p>
            <a:pPr marL="0" indent="0">
              <a:buNone/>
            </a:pPr>
            <a:r>
              <a:rPr lang="uk-UA" sz="2000" b="0" dirty="0"/>
              <a:t>Банківський механізм емісії кредитних грошей Усі комерційні банки по суті своїй є лише посередниками на грошовому ринку. Це означає, що прийняті депозити вони, з вигодою для себе, використовують як кредитний ресурс, але при цьому задля збереження своєї репутації (і спокою вкладників) частину депозитів таки резервують. </a:t>
            </a:r>
            <a:endParaRPr lang="uk-UA" sz="2000" b="0" dirty="0" smtClean="0"/>
          </a:p>
          <a:p>
            <a:pPr marL="0" indent="0">
              <a:buNone/>
            </a:pPr>
            <a:r>
              <a:rPr lang="ru-RU" sz="2000" b="0" dirty="0" err="1"/>
              <a:t>Офіційна</a:t>
            </a:r>
            <a:r>
              <a:rPr lang="ru-RU" sz="2000" b="0" dirty="0"/>
              <a:t> норма </a:t>
            </a:r>
            <a:r>
              <a:rPr lang="ru-RU" sz="2000" b="0" dirty="0" err="1"/>
              <a:t>банківських</a:t>
            </a:r>
            <a:r>
              <a:rPr lang="ru-RU" sz="2000" b="0" dirty="0"/>
              <a:t> </a:t>
            </a:r>
            <a:r>
              <a:rPr lang="ru-RU" sz="2000" b="0" dirty="0" err="1"/>
              <a:t>резервів</a:t>
            </a:r>
            <a:r>
              <a:rPr lang="ru-RU" sz="2000" b="0" dirty="0"/>
              <a:t> — </a:t>
            </a:r>
            <a:r>
              <a:rPr lang="ru-RU" sz="2000" b="0" dirty="0" err="1"/>
              <a:t>це</a:t>
            </a:r>
            <a:r>
              <a:rPr lang="ru-RU" sz="2000" b="0" dirty="0"/>
              <a:t> </a:t>
            </a:r>
            <a:r>
              <a:rPr lang="ru-RU" sz="2000" b="0" dirty="0" err="1"/>
              <a:t>встановлена</a:t>
            </a:r>
            <a:r>
              <a:rPr lang="ru-RU" sz="2000" b="0" dirty="0"/>
              <a:t> </a:t>
            </a:r>
            <a:r>
              <a:rPr lang="ru-RU" sz="2000" b="0" dirty="0" err="1"/>
              <a:t>Центральним</a:t>
            </a:r>
            <a:r>
              <a:rPr lang="ru-RU" sz="2000" b="0" dirty="0"/>
              <a:t> банком </a:t>
            </a:r>
            <a:r>
              <a:rPr lang="ru-RU" sz="2000" b="0" dirty="0" err="1"/>
              <a:t>частка</a:t>
            </a:r>
            <a:r>
              <a:rPr lang="ru-RU" sz="2000" b="0" dirty="0"/>
              <a:t> (</a:t>
            </a:r>
            <a:r>
              <a:rPr lang="ru-RU" sz="2000" b="0" dirty="0" err="1"/>
              <a:t>відсоток</a:t>
            </a:r>
            <a:r>
              <a:rPr lang="ru-RU" sz="2000" b="0" dirty="0"/>
              <a:t>) резерву до </a:t>
            </a:r>
            <a:r>
              <a:rPr lang="ru-RU" sz="2000" b="0" dirty="0" err="1"/>
              <a:t>суми</a:t>
            </a:r>
            <a:r>
              <a:rPr lang="ru-RU" sz="2000" b="0" dirty="0"/>
              <a:t> </a:t>
            </a:r>
            <a:r>
              <a:rPr lang="ru-RU" sz="2000" b="0" dirty="0" err="1"/>
              <a:t>депозитів</a:t>
            </a:r>
            <a:r>
              <a:rPr lang="ru-RU" sz="2000" b="0" dirty="0"/>
              <a:t> у </a:t>
            </a:r>
            <a:r>
              <a:rPr lang="ru-RU" sz="2000" b="0" dirty="0" err="1"/>
              <a:t>комерційному</a:t>
            </a:r>
            <a:r>
              <a:rPr lang="ru-RU" sz="2000" b="0" dirty="0"/>
              <a:t> банку. </a:t>
            </a:r>
            <a:r>
              <a:rPr lang="ru-RU" sz="2000" b="0" dirty="0" err="1"/>
              <a:t>Ця</a:t>
            </a:r>
            <a:r>
              <a:rPr lang="ru-RU" sz="2000" b="0" dirty="0"/>
              <a:t> норма </a:t>
            </a:r>
            <a:r>
              <a:rPr lang="ru-RU" sz="2000" b="0" dirty="0" err="1"/>
              <a:t>диференційована</a:t>
            </a:r>
            <a:r>
              <a:rPr lang="ru-RU" sz="2000" b="0" dirty="0"/>
              <a:t> в </a:t>
            </a:r>
            <a:r>
              <a:rPr lang="ru-RU" sz="2000" b="0" dirty="0" err="1"/>
              <a:t>залежності</a:t>
            </a:r>
            <a:r>
              <a:rPr lang="ru-RU" sz="2000" b="0" dirty="0"/>
              <a:t> </a:t>
            </a:r>
            <a:r>
              <a:rPr lang="ru-RU" sz="2000" b="0" dirty="0" err="1"/>
              <a:t>від</a:t>
            </a:r>
            <a:r>
              <a:rPr lang="ru-RU" sz="2000" b="0" dirty="0"/>
              <a:t> </a:t>
            </a:r>
            <a:r>
              <a:rPr lang="ru-RU" sz="2000" b="0" dirty="0" err="1"/>
              <a:t>терміну</a:t>
            </a:r>
            <a:r>
              <a:rPr lang="ru-RU" sz="2000" b="0" dirty="0"/>
              <a:t> і </a:t>
            </a:r>
            <a:r>
              <a:rPr lang="ru-RU" sz="2000" b="0" dirty="0" err="1"/>
              <a:t>розміру</a:t>
            </a:r>
            <a:r>
              <a:rPr lang="ru-RU" sz="2000" b="0" dirty="0"/>
              <a:t> депозиту, а </a:t>
            </a:r>
            <a:r>
              <a:rPr lang="ru-RU" sz="2000" b="0" dirty="0" err="1"/>
              <a:t>також</a:t>
            </a:r>
            <a:r>
              <a:rPr lang="ru-RU" sz="2000" b="0" dirty="0"/>
              <a:t> виду </a:t>
            </a:r>
            <a:r>
              <a:rPr lang="ru-RU" sz="2000" b="0" dirty="0" err="1"/>
              <a:t>грошової</a:t>
            </a:r>
            <a:r>
              <a:rPr lang="ru-RU" sz="2000" b="0" dirty="0"/>
              <a:t> </a:t>
            </a:r>
            <a:r>
              <a:rPr lang="ru-RU" sz="2000" b="0" dirty="0" err="1"/>
              <a:t>одиниці</a:t>
            </a:r>
            <a:r>
              <a:rPr lang="ru-RU" sz="2000" b="0" dirty="0"/>
              <a:t> (у </a:t>
            </a:r>
            <a:r>
              <a:rPr lang="ru-RU" sz="2000" b="0" dirty="0" err="1"/>
              <a:t>яких</a:t>
            </a:r>
            <a:r>
              <a:rPr lang="ru-RU" sz="2000" b="0" dirty="0"/>
              <a:t> грошах вклад). </a:t>
            </a:r>
            <a:endParaRPr lang="uk-UA"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215560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 y="807720"/>
            <a:ext cx="11635740" cy="4785926"/>
          </a:xfrm>
          <a:prstGeom prst="rect">
            <a:avLst/>
          </a:prstGeom>
          <a:noFill/>
        </p:spPr>
        <p:txBody>
          <a:bodyPr wrap="square" rtlCol="0">
            <a:spAutoFit/>
          </a:bodyPr>
          <a:lstStyle/>
          <a:p>
            <a:pPr algn="ctr"/>
            <a:r>
              <a:rPr lang="uk-UA" sz="1700" b="1" i="1" u="sng" dirty="0">
                <a:latin typeface="Times New Roman" pitchFamily="18" charset="0"/>
                <a:cs typeface="Times New Roman" pitchFamily="18" charset="0"/>
              </a:rPr>
              <a:t>Сфери та ланки фінансової системи У</a:t>
            </a:r>
            <a:r>
              <a:rPr lang="uk-UA" sz="1700" b="1" i="1" u="sng" dirty="0" smtClean="0">
                <a:latin typeface="Times New Roman" pitchFamily="18" charset="0"/>
                <a:cs typeface="Times New Roman" pitchFamily="18" charset="0"/>
              </a:rPr>
              <a:t>країни</a:t>
            </a:r>
            <a:endParaRPr lang="uk-UA" sz="1700" b="1" i="1" u="sng" dirty="0">
              <a:latin typeface="Times New Roman" pitchFamily="18" charset="0"/>
              <a:cs typeface="Times New Roman" pitchFamily="18" charset="0"/>
            </a:endParaRPr>
          </a:p>
          <a:p>
            <a:r>
              <a:rPr lang="uk-UA" sz="1200" dirty="0">
                <a:solidFill>
                  <a:schemeClr val="tx1">
                    <a:lumMod val="50000"/>
                  </a:schemeClr>
                </a:solidFill>
                <a:latin typeface="Times New Roman" pitchFamily="18" charset="0"/>
                <a:cs typeface="Times New Roman" pitchFamily="18" charset="0"/>
              </a:rPr>
              <a:t>Оскільки фінанси є інструментом розподілу і перерозподілу ВВП, то виділення сфер і ланок фінансової системи країни базується на етапах розподілу ВВП. Учасниками первинного розподілу ВВП є держава, суб’єкти господарювання, робітники та службовці. Виходячи з цього, виділяють три основні сфери національної фінансової системи:</a:t>
            </a:r>
          </a:p>
          <a:p>
            <a:r>
              <a:rPr lang="uk-UA" sz="1200" u="sng" dirty="0">
                <a:solidFill>
                  <a:schemeClr val="tx1">
                    <a:lumMod val="50000"/>
                  </a:schemeClr>
                </a:solidFill>
                <a:latin typeface="Times New Roman" pitchFamily="18" charset="0"/>
                <a:cs typeface="Times New Roman" pitchFamily="18" charset="0"/>
              </a:rPr>
              <a:t>• фінанси суб’єктів господарювання;</a:t>
            </a:r>
          </a:p>
          <a:p>
            <a:r>
              <a:rPr lang="uk-UA" sz="1200" u="sng" dirty="0">
                <a:solidFill>
                  <a:schemeClr val="tx1">
                    <a:lumMod val="50000"/>
                  </a:schemeClr>
                </a:solidFill>
                <a:latin typeface="Times New Roman" pitchFamily="18" charset="0"/>
                <a:cs typeface="Times New Roman" pitchFamily="18" charset="0"/>
              </a:rPr>
              <a:t>• державні фінанси;</a:t>
            </a:r>
          </a:p>
          <a:p>
            <a:r>
              <a:rPr lang="uk-UA" sz="1200" u="sng" dirty="0">
                <a:solidFill>
                  <a:schemeClr val="tx1">
                    <a:lumMod val="50000"/>
                  </a:schemeClr>
                </a:solidFill>
                <a:latin typeface="Times New Roman" pitchFamily="18" charset="0"/>
                <a:cs typeface="Times New Roman" pitchFamily="18" charset="0"/>
              </a:rPr>
              <a:t>• фінанси домогосподарств.</a:t>
            </a:r>
          </a:p>
          <a:p>
            <a:r>
              <a:rPr lang="uk-UA" sz="1200" dirty="0">
                <a:solidFill>
                  <a:schemeClr val="tx1">
                    <a:lumMod val="50000"/>
                  </a:schemeClr>
                </a:solidFill>
                <a:latin typeface="Times New Roman" pitchFamily="18" charset="0"/>
                <a:cs typeface="Times New Roman" pitchFamily="18" charset="0"/>
              </a:rPr>
              <a:t>Крім цього існують також дві забезпечувальні сфери, які включаються у фінансові відносини на етапі перерозподілу ВВП:</a:t>
            </a:r>
          </a:p>
          <a:p>
            <a:r>
              <a:rPr lang="uk-UA" sz="1200" u="sng" dirty="0">
                <a:solidFill>
                  <a:schemeClr val="tx1">
                    <a:lumMod val="50000"/>
                  </a:schemeClr>
                </a:solidFill>
                <a:latin typeface="Times New Roman" pitchFamily="18" charset="0"/>
                <a:cs typeface="Times New Roman" pitchFamily="18" charset="0"/>
              </a:rPr>
              <a:t>• фінансовий ринок;</a:t>
            </a:r>
          </a:p>
          <a:p>
            <a:r>
              <a:rPr lang="uk-UA" sz="1200" u="sng" dirty="0">
                <a:solidFill>
                  <a:schemeClr val="tx1">
                    <a:lumMod val="50000"/>
                  </a:schemeClr>
                </a:solidFill>
                <a:latin typeface="Times New Roman" pitchFamily="18" charset="0"/>
                <a:cs typeface="Times New Roman" pitchFamily="18" charset="0"/>
              </a:rPr>
              <a:t>• страхування.</a:t>
            </a:r>
          </a:p>
          <a:p>
            <a:r>
              <a:rPr lang="uk-UA" sz="1200" dirty="0">
                <a:solidFill>
                  <a:schemeClr val="tx1">
                    <a:lumMod val="50000"/>
                  </a:schemeClr>
                </a:solidFill>
                <a:latin typeface="Times New Roman" pitchFamily="18" charset="0"/>
                <a:cs typeface="Times New Roman" pitchFamily="18" charset="0"/>
              </a:rPr>
              <a:t>У </a:t>
            </a:r>
            <a:r>
              <a:rPr lang="uk-UA" sz="1200" dirty="0" err="1">
                <a:solidFill>
                  <a:schemeClr val="tx1">
                    <a:lumMod val="50000"/>
                  </a:schemeClr>
                </a:solidFill>
                <a:latin typeface="Times New Roman" pitchFamily="18" charset="0"/>
                <a:cs typeface="Times New Roman" pitchFamily="18" charset="0"/>
              </a:rPr>
              <a:t>складі фінансової системи можливо виділити наступн</a:t>
            </a:r>
            <a:r>
              <a:rPr lang="uk-UA" sz="1200" dirty="0">
                <a:solidFill>
                  <a:schemeClr val="tx1">
                    <a:lumMod val="50000"/>
                  </a:schemeClr>
                </a:solidFill>
                <a:latin typeface="Times New Roman" pitchFamily="18" charset="0"/>
                <a:cs typeface="Times New Roman" pitchFamily="18" charset="0"/>
              </a:rPr>
              <a:t>і сфери (підсистеми):</a:t>
            </a:r>
          </a:p>
          <a:p>
            <a:r>
              <a:rPr lang="uk-UA" sz="1200" u="sng" dirty="0">
                <a:solidFill>
                  <a:schemeClr val="tx1">
                    <a:lumMod val="50000"/>
                  </a:schemeClr>
                </a:solidFill>
                <a:latin typeface="Times New Roman" pitchFamily="18" charset="0"/>
                <a:cs typeface="Times New Roman" pitchFamily="18" charset="0"/>
              </a:rPr>
              <a:t>• централізовані фінанси, основу яких складають державні фінанси;</a:t>
            </a:r>
          </a:p>
          <a:p>
            <a:r>
              <a:rPr lang="uk-UA" sz="1200" u="sng" dirty="0">
                <a:solidFill>
                  <a:schemeClr val="tx1">
                    <a:lumMod val="50000"/>
                  </a:schemeClr>
                </a:solidFill>
                <a:latin typeface="Times New Roman" pitchFamily="18" charset="0"/>
                <a:cs typeface="Times New Roman" pitchFamily="18" charset="0"/>
              </a:rPr>
              <a:t>• децентралізовані фінанси, що включають фінанси суб’єктів господарювання (підприємств) та фінанси домогосподарств;</a:t>
            </a:r>
          </a:p>
          <a:p>
            <a:r>
              <a:rPr lang="uk-UA" sz="1200" u="sng" dirty="0">
                <a:solidFill>
                  <a:schemeClr val="tx1">
                    <a:lumMod val="50000"/>
                  </a:schemeClr>
                </a:solidFill>
                <a:latin typeface="Times New Roman" pitchFamily="18" charset="0"/>
                <a:cs typeface="Times New Roman" pitchFamily="18" charset="0"/>
              </a:rPr>
              <a:t>• фінансову інфраструктуру, що включає </a:t>
            </a:r>
            <a:r>
              <a:rPr lang="uk-UA" sz="1200" u="sng" dirty="0" err="1">
                <a:solidFill>
                  <a:schemeClr val="tx1">
                    <a:lumMod val="50000"/>
                  </a:schemeClr>
                </a:solidFill>
                <a:latin typeface="Times New Roman" pitchFamily="18" charset="0"/>
                <a:cs typeface="Times New Roman" pitchFamily="18" charset="0"/>
              </a:rPr>
              <a:t>фінасовий</a:t>
            </a:r>
            <a:r>
              <a:rPr lang="uk-UA" sz="1200" u="sng" dirty="0">
                <a:solidFill>
                  <a:schemeClr val="tx1">
                    <a:lumMod val="50000"/>
                  </a:schemeClr>
                </a:solidFill>
                <a:latin typeface="Times New Roman" pitchFamily="18" charset="0"/>
                <a:cs typeface="Times New Roman" pitchFamily="18" charset="0"/>
              </a:rPr>
              <a:t> ринок та систему органів управління фінансами;</a:t>
            </a:r>
          </a:p>
          <a:p>
            <a:r>
              <a:rPr lang="uk-UA" sz="1200" u="sng" dirty="0">
                <a:solidFill>
                  <a:schemeClr val="tx1">
                    <a:lumMod val="50000"/>
                  </a:schemeClr>
                </a:solidFill>
                <a:latin typeface="Times New Roman" pitchFamily="18" charset="0"/>
                <a:cs typeface="Times New Roman" pitchFamily="18" charset="0"/>
              </a:rPr>
              <a:t>• міжнародні фінанси.</a:t>
            </a:r>
          </a:p>
          <a:p>
            <a:r>
              <a:rPr lang="uk-UA" sz="1200" dirty="0">
                <a:solidFill>
                  <a:schemeClr val="tx1">
                    <a:lumMod val="50000"/>
                  </a:schemeClr>
                </a:solidFill>
                <a:latin typeface="Times New Roman" pitchFamily="18" charset="0"/>
                <a:cs typeface="Times New Roman" pitchFamily="18" charset="0"/>
              </a:rPr>
              <a:t>Структурно фінансова система складається зі сфер і ланок.</a:t>
            </a:r>
          </a:p>
          <a:p>
            <a:r>
              <a:rPr lang="uk-UA" sz="1200" dirty="0">
                <a:solidFill>
                  <a:schemeClr val="tx1">
                    <a:lumMod val="50000"/>
                  </a:schemeClr>
                </a:solidFill>
                <a:latin typeface="Times New Roman" pitchFamily="18" charset="0"/>
                <a:cs typeface="Times New Roman" pitchFamily="18" charset="0"/>
              </a:rPr>
              <a:t>Сфера </a:t>
            </a:r>
            <a:r>
              <a:rPr lang="uk-UA" sz="1200" dirty="0" err="1">
                <a:solidFill>
                  <a:schemeClr val="tx1">
                    <a:lumMod val="50000"/>
                  </a:schemeClr>
                </a:solidFill>
                <a:latin typeface="Times New Roman" pitchFamily="18" charset="0"/>
                <a:cs typeface="Times New Roman" pitchFamily="18" charset="0"/>
              </a:rPr>
              <a:t>фінансової системи характеризується наявністю з</a:t>
            </a:r>
            <a:r>
              <a:rPr lang="uk-UA" sz="1200" dirty="0">
                <a:solidFill>
                  <a:schemeClr val="tx1">
                    <a:lumMod val="50000"/>
                  </a:schemeClr>
                </a:solidFill>
                <a:latin typeface="Times New Roman" pitchFamily="18" charset="0"/>
                <a:cs typeface="Times New Roman" pitchFamily="18" charset="0"/>
              </a:rPr>
              <a:t>агальних за певною ознакою фінансових відносин, а ланки відображають елементи фінансових </a:t>
            </a:r>
            <a:r>
              <a:rPr lang="uk-UA" sz="1200" dirty="0" smtClean="0">
                <a:solidFill>
                  <a:schemeClr val="tx1">
                    <a:lumMod val="50000"/>
                  </a:schemeClr>
                </a:solidFill>
                <a:latin typeface="Times New Roman" pitchFamily="18" charset="0"/>
                <a:cs typeface="Times New Roman" pitchFamily="18" charset="0"/>
              </a:rPr>
              <a:t>відносин, які</a:t>
            </a:r>
            <a:r>
              <a:rPr lang="uk-UA" sz="1200" dirty="0">
                <a:solidFill>
                  <a:schemeClr val="tx1">
                    <a:lumMod val="50000"/>
                  </a:schemeClr>
                </a:solidFill>
                <a:latin typeface="Times New Roman" pitchFamily="18" charset="0"/>
                <a:cs typeface="Times New Roman" pitchFamily="18" charset="0"/>
              </a:rPr>
              <a:t> групуються за принципом формування фінансових ресурсів або специфічних форм і методів фінансових відносин.</a:t>
            </a:r>
          </a:p>
          <a:p>
            <a:r>
              <a:rPr lang="uk-UA" sz="1200" b="1" i="1" u="sng" dirty="0" err="1">
                <a:solidFill>
                  <a:schemeClr val="tx1">
                    <a:lumMod val="50000"/>
                  </a:schemeClr>
                </a:solidFill>
                <a:latin typeface="Times New Roman" pitchFamily="18" charset="0"/>
                <a:cs typeface="Times New Roman" pitchFamily="18" charset="0"/>
              </a:rPr>
              <a:t>Можна виділити такі сфери фінансової с</a:t>
            </a:r>
            <a:r>
              <a:rPr lang="uk-UA" sz="1200" b="1" i="1" u="sng" dirty="0">
                <a:solidFill>
                  <a:schemeClr val="tx1">
                    <a:lumMod val="50000"/>
                  </a:schemeClr>
                </a:solidFill>
                <a:latin typeface="Times New Roman" pitchFamily="18" charset="0"/>
                <a:cs typeface="Times New Roman" pitchFamily="18" charset="0"/>
              </a:rPr>
              <a:t>истеми:</a:t>
            </a:r>
          </a:p>
          <a:p>
            <a:r>
              <a:rPr lang="uk-UA" sz="1200" b="1" i="1" u="sng" dirty="0">
                <a:solidFill>
                  <a:schemeClr val="tx1">
                    <a:lumMod val="50000"/>
                  </a:schemeClr>
                </a:solidFill>
                <a:latin typeface="Times New Roman" pitchFamily="18" charset="0"/>
                <a:cs typeface="Times New Roman" pitchFamily="18" charset="0"/>
              </a:rPr>
              <a:t>сфера мікроекономіки – представлена фінансовими відносинами на рівні суб'єктів господарювання;</a:t>
            </a:r>
          </a:p>
          <a:p>
            <a:r>
              <a:rPr lang="uk-UA" sz="1200" b="1" i="1" u="sng" dirty="0">
                <a:solidFill>
                  <a:schemeClr val="tx1">
                    <a:lumMod val="50000"/>
                  </a:schemeClr>
                </a:solidFill>
                <a:latin typeface="Times New Roman" pitchFamily="18" charset="0"/>
                <a:cs typeface="Times New Roman" pitchFamily="18" charset="0"/>
              </a:rPr>
              <a:t>сфера макроекономіки – представлена фінансовими відносинами на рівні держави та </a:t>
            </a:r>
            <a:r>
              <a:rPr lang="uk-UA" sz="1200" b="1" i="1" u="sng" dirty="0" err="1">
                <a:solidFill>
                  <a:schemeClr val="tx1">
                    <a:lumMod val="50000"/>
                  </a:schemeClr>
                </a:solidFill>
                <a:latin typeface="Times New Roman" pitchFamily="18" charset="0"/>
                <a:cs typeface="Times New Roman" pitchFamily="18" charset="0"/>
              </a:rPr>
              <a:t>характеризує фінансову діяль</a:t>
            </a:r>
            <a:r>
              <a:rPr lang="uk-UA" sz="1200" b="1" i="1" u="sng" dirty="0">
                <a:solidFill>
                  <a:schemeClr val="tx1">
                    <a:lumMod val="50000"/>
                  </a:schemeClr>
                </a:solidFill>
                <a:latin typeface="Times New Roman" pitchFamily="18" charset="0"/>
                <a:cs typeface="Times New Roman" pitchFamily="18" charset="0"/>
              </a:rPr>
              <a:t>ність держави в цілому;</a:t>
            </a:r>
          </a:p>
          <a:p>
            <a:r>
              <a:rPr lang="uk-UA" sz="1200" b="1" i="1" u="sng" dirty="0">
                <a:solidFill>
                  <a:schemeClr val="tx1">
                    <a:lumMod val="50000"/>
                  </a:schemeClr>
                </a:solidFill>
                <a:latin typeface="Times New Roman" pitchFamily="18" charset="0"/>
                <a:cs typeface="Times New Roman" pitchFamily="18" charset="0"/>
              </a:rPr>
              <a:t>сфера світового господарства (сфера міжнародних фінансів) – представлена фінансовими відносинами на міжнародному рівні, відображає обмінні та перерозподільні фінансові відносини на світових ринках;</a:t>
            </a:r>
          </a:p>
          <a:p>
            <a:r>
              <a:rPr lang="uk-UA" sz="1200" b="1" i="1" u="sng" dirty="0">
                <a:solidFill>
                  <a:schemeClr val="tx1">
                    <a:lumMod val="50000"/>
                  </a:schemeClr>
                </a:solidFill>
                <a:latin typeface="Times New Roman" pitchFamily="18" charset="0"/>
                <a:cs typeface="Times New Roman" pitchFamily="18" charset="0"/>
              </a:rPr>
              <a:t>сфера забезпечення фінансових відносин – представлена фінансовими відносинами на всіх рівнях. Це фінансовий ринок, який охоплює рух фінансових ресурсів як специфічного товару.</a:t>
            </a:r>
          </a:p>
          <a:p>
            <a:endParaRPr lang="uk-UA" sz="1200" dirty="0">
              <a:latin typeface="Times New Roman" pitchFamily="18" charset="0"/>
              <a:cs typeface="Times New Roman" pitchFamily="18" charset="0"/>
            </a:endParaRPr>
          </a:p>
        </p:txBody>
      </p:sp>
    </p:spTree>
    <p:extLst>
      <p:ext uri="{BB962C8B-B14F-4D97-AF65-F5344CB8AC3E}">
        <p14:creationId xmlns:p14="http://schemas.microsoft.com/office/powerpoint/2010/main" val="136655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4998" y="113665"/>
            <a:ext cx="43243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0800"/>
            <a:ext cx="11717338"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40" y="485140"/>
            <a:ext cx="43148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0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2881" y="662939"/>
            <a:ext cx="5394959" cy="2750821"/>
          </a:xfrm>
        </p:spPr>
        <p:txBody>
          <a:bodyPr/>
          <a:lstStyle/>
          <a:p>
            <a:pPr marL="0" indent="457200" algn="just">
              <a:lnSpc>
                <a:spcPct val="100000"/>
              </a:lnSpc>
              <a:spcBef>
                <a:spcPts val="0"/>
              </a:spcBef>
              <a:buNone/>
            </a:pPr>
            <a:endParaRPr lang="uk-UA" sz="1700" i="1" u="sng"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700" i="1" u="sng" dirty="0" smtClean="0">
                <a:solidFill>
                  <a:schemeClr val="tx1">
                    <a:lumMod val="50000"/>
                  </a:schemeClr>
                </a:solidFill>
                <a:latin typeface="Times New Roman" pitchFamily="18" charset="0"/>
                <a:cs typeface="Times New Roman" pitchFamily="18" charset="0"/>
              </a:rPr>
              <a:t>а</a:t>
            </a:r>
            <a:r>
              <a:rPr lang="uk-UA" sz="1700" i="1" u="sng" dirty="0">
                <a:solidFill>
                  <a:schemeClr val="tx1">
                    <a:lumMod val="50000"/>
                  </a:schemeClr>
                </a:solidFill>
                <a:latin typeface="Times New Roman" pitchFamily="18" charset="0"/>
                <a:cs typeface="Times New Roman" pitchFamily="18" charset="0"/>
              </a:rPr>
              <a:t>) Органи управління:</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Міністерство фінансів;</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Державна податкова адміністрація;</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Контрольно-ревізійна служба;</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Казначейство;</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Пенсійний фонд;</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Рахункова палата</a:t>
            </a:r>
            <a:r>
              <a:rPr lang="uk-UA" sz="170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Аудиторська палата;</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Комітет із нагляду за страховою діяльністю</a:t>
            </a:r>
            <a:r>
              <a:rPr lang="uk-UA" sz="1700" b="0" dirty="0" smtClean="0">
                <a:solidFill>
                  <a:schemeClr val="tx1">
                    <a:lumMod val="50000"/>
                  </a:schemeClr>
                </a:solidFill>
                <a:latin typeface="Times New Roman" pitchFamily="18" charset="0"/>
                <a:cs typeface="Times New Roman" pitchFamily="18" charset="0"/>
              </a:rPr>
              <a:t>.</a:t>
            </a:r>
            <a:endParaRPr lang="uk-UA" sz="1700" b="0" dirty="0">
              <a:solidFill>
                <a:schemeClr val="tx1">
                  <a:lumMod val="50000"/>
                </a:schemeClr>
              </a:solidFill>
              <a:latin typeface="Times New Roman" pitchFamily="18" charset="0"/>
              <a:cs typeface="Times New Roman" pitchFamily="18" charset="0"/>
            </a:endParaRPr>
          </a:p>
        </p:txBody>
      </p:sp>
      <p:sp>
        <p:nvSpPr>
          <p:cNvPr id="4" name="Прямокутник 3"/>
          <p:cNvSpPr/>
          <p:nvPr/>
        </p:nvSpPr>
        <p:spPr>
          <a:xfrm>
            <a:off x="5273040" y="827633"/>
            <a:ext cx="6096000" cy="2185214"/>
          </a:xfrm>
          <a:prstGeom prst="rect">
            <a:avLst/>
          </a:prstGeom>
        </p:spPr>
        <p:txBody>
          <a:bodyPr>
            <a:spAutoFit/>
          </a:bodyPr>
          <a:lstStyle/>
          <a:p>
            <a:pPr lvl="0" indent="457200" algn="just"/>
            <a:r>
              <a:rPr lang="uk-UA" sz="1700" b="1" i="1" u="sng" dirty="0">
                <a:solidFill>
                  <a:schemeClr val="tx1">
                    <a:lumMod val="50000"/>
                  </a:schemeClr>
                </a:solidFill>
                <a:latin typeface="Times New Roman" pitchFamily="18" charset="0"/>
                <a:cs typeface="Times New Roman" pitchFamily="18" charset="0"/>
              </a:rPr>
              <a:t>б) Фінансові інститути:</a:t>
            </a:r>
          </a:p>
          <a:p>
            <a:pPr lvl="0" indent="457200" algn="just"/>
            <a:r>
              <a:rPr lang="uk-UA" sz="1700" dirty="0">
                <a:solidFill>
                  <a:schemeClr val="tx1">
                    <a:lumMod val="50000"/>
                  </a:schemeClr>
                </a:solidFill>
                <a:latin typeface="Times New Roman" pitchFamily="18" charset="0"/>
                <a:cs typeface="Times New Roman" pitchFamily="18" charset="0"/>
              </a:rPr>
              <a:t>·    Національний банк;</a:t>
            </a:r>
          </a:p>
          <a:p>
            <a:pPr lvl="0" indent="457200" algn="just"/>
            <a:r>
              <a:rPr lang="uk-UA" sz="1700" dirty="0">
                <a:solidFill>
                  <a:schemeClr val="tx1">
                    <a:lumMod val="50000"/>
                  </a:schemeClr>
                </a:solidFill>
                <a:latin typeface="Times New Roman" pitchFamily="18" charset="0"/>
                <a:cs typeface="Times New Roman" pitchFamily="18" charset="0"/>
              </a:rPr>
              <a:t>·    комерційні банки;</a:t>
            </a:r>
          </a:p>
          <a:p>
            <a:pPr lvl="0" indent="457200" algn="just"/>
            <a:r>
              <a:rPr lang="uk-UA" sz="1700" dirty="0">
                <a:solidFill>
                  <a:schemeClr val="tx1">
                    <a:lumMod val="50000"/>
                  </a:schemeClr>
                </a:solidFill>
                <a:latin typeface="Times New Roman" pitchFamily="18" charset="0"/>
                <a:cs typeface="Times New Roman" pitchFamily="18" charset="0"/>
              </a:rPr>
              <a:t>·    небанківські кредитні установи;</a:t>
            </a:r>
          </a:p>
          <a:p>
            <a:pPr lvl="0" indent="457200" algn="just"/>
            <a:r>
              <a:rPr lang="uk-UA" sz="1700" dirty="0">
                <a:solidFill>
                  <a:schemeClr val="tx1">
                    <a:lumMod val="50000"/>
                  </a:schemeClr>
                </a:solidFill>
                <a:latin typeface="Times New Roman" pitchFamily="18" charset="0"/>
                <a:cs typeface="Times New Roman" pitchFamily="18" charset="0"/>
              </a:rPr>
              <a:t>·    страхові компанії;</a:t>
            </a:r>
          </a:p>
          <a:p>
            <a:pPr lvl="0" indent="457200" algn="just"/>
            <a:r>
              <a:rPr lang="uk-UA" sz="1700" dirty="0">
                <a:solidFill>
                  <a:schemeClr val="tx1">
                    <a:lumMod val="50000"/>
                  </a:schemeClr>
                </a:solidFill>
                <a:latin typeface="Times New Roman" pitchFamily="18" charset="0"/>
                <a:cs typeface="Times New Roman" pitchFamily="18" charset="0"/>
              </a:rPr>
              <a:t>·    міжбанківська валютна біржа;</a:t>
            </a:r>
          </a:p>
          <a:p>
            <a:pPr lvl="0" indent="457200" algn="just"/>
            <a:r>
              <a:rPr lang="uk-UA" sz="1700" dirty="0">
                <a:solidFill>
                  <a:schemeClr val="tx1">
                    <a:lumMod val="50000"/>
                  </a:schemeClr>
                </a:solidFill>
                <a:latin typeface="Times New Roman" pitchFamily="18" charset="0"/>
                <a:cs typeface="Times New Roman" pitchFamily="18" charset="0"/>
              </a:rPr>
              <a:t>·    фондова біржа;</a:t>
            </a:r>
          </a:p>
          <a:p>
            <a:pPr lvl="0" indent="457200" algn="just"/>
            <a:r>
              <a:rPr lang="uk-UA" sz="1700" dirty="0">
                <a:solidFill>
                  <a:schemeClr val="tx1">
                    <a:lumMod val="50000"/>
                  </a:schemeClr>
                </a:solidFill>
                <a:latin typeface="Times New Roman" pitchFamily="18" charset="0"/>
                <a:cs typeface="Times New Roman" pitchFamily="18" charset="0"/>
              </a:rPr>
              <a:t>·    фінансові посередники на ринку цінних паперів.</a:t>
            </a:r>
          </a:p>
        </p:txBody>
      </p:sp>
      <p:sp>
        <p:nvSpPr>
          <p:cNvPr id="5" name="Прямокутник 4"/>
          <p:cNvSpPr/>
          <p:nvPr/>
        </p:nvSpPr>
        <p:spPr>
          <a:xfrm>
            <a:off x="2804160" y="3902289"/>
            <a:ext cx="6096000" cy="1400383"/>
          </a:xfrm>
          <a:prstGeom prst="rect">
            <a:avLst/>
          </a:prstGeom>
        </p:spPr>
        <p:txBody>
          <a:bodyPr>
            <a:spAutoFit/>
          </a:bodyPr>
          <a:lstStyle/>
          <a:p>
            <a:pPr lvl="0" indent="457200" algn="just"/>
            <a:r>
              <a:rPr lang="uk-UA" sz="1700" dirty="0">
                <a:solidFill>
                  <a:srgbClr val="224D83"/>
                </a:solidFill>
                <a:latin typeface="Times New Roman" pitchFamily="18" charset="0"/>
                <a:cs typeface="Times New Roman" pitchFamily="18" charset="0"/>
              </a:rPr>
              <a:t>Міністерство фінансів України здійснює загальне управління всією фінансовою системою як на загальнодержавному, так і на регіональних рівнях. У структурі Міністерства фінансів України виокремлюють центральний і регіональні органи.</a:t>
            </a:r>
          </a:p>
        </p:txBody>
      </p:sp>
      <p:sp>
        <p:nvSpPr>
          <p:cNvPr id="6" name="TextBox 5"/>
          <p:cNvSpPr txBox="1"/>
          <p:nvPr/>
        </p:nvSpPr>
        <p:spPr>
          <a:xfrm>
            <a:off x="2567940" y="60960"/>
            <a:ext cx="5349240" cy="923330"/>
          </a:xfrm>
          <a:prstGeom prst="rect">
            <a:avLst/>
          </a:prstGeom>
          <a:noFill/>
        </p:spPr>
        <p:txBody>
          <a:bodyPr wrap="square" rtlCol="0">
            <a:spAutoFit/>
          </a:bodyPr>
          <a:lstStyle/>
          <a:p>
            <a:pPr algn="ctr"/>
            <a:r>
              <a:rPr lang="ru-RU" b="1" i="1" u="sng" dirty="0" err="1"/>
              <a:t>Організаційно</a:t>
            </a:r>
            <a:r>
              <a:rPr lang="ru-RU" b="1" i="1" u="sng" dirty="0"/>
              <a:t> </a:t>
            </a:r>
            <a:r>
              <a:rPr lang="ru-RU" b="1" i="1" u="sng" dirty="0" err="1"/>
              <a:t>всі</a:t>
            </a:r>
            <a:r>
              <a:rPr lang="ru-RU" b="1" i="1" u="sng" dirty="0"/>
              <a:t> </a:t>
            </a:r>
            <a:r>
              <a:rPr lang="ru-RU" b="1" i="1" u="sng" dirty="0" err="1"/>
              <a:t>складові</a:t>
            </a:r>
            <a:r>
              <a:rPr lang="ru-RU" b="1" i="1" u="sng" dirty="0"/>
              <a:t> </a:t>
            </a:r>
            <a:r>
              <a:rPr lang="ru-RU" b="1" i="1" u="sng" dirty="0" err="1"/>
              <a:t>фінансової</a:t>
            </a:r>
            <a:r>
              <a:rPr lang="ru-RU" b="1" i="1" u="sng" dirty="0"/>
              <a:t> </a:t>
            </a:r>
            <a:r>
              <a:rPr lang="ru-RU" b="1" i="1" u="sng" dirty="0" err="1"/>
              <a:t>системи</a:t>
            </a:r>
            <a:r>
              <a:rPr lang="ru-RU" b="1" i="1" u="sng" dirty="0"/>
              <a:t> </a:t>
            </a:r>
            <a:r>
              <a:rPr lang="ru-RU" b="1" i="1" u="sng" dirty="0" err="1"/>
              <a:t>України</a:t>
            </a:r>
            <a:r>
              <a:rPr lang="ru-RU" b="1" i="1" u="sng" dirty="0"/>
              <a:t> </a:t>
            </a:r>
            <a:r>
              <a:rPr lang="ru-RU" b="1" i="1" u="sng" dirty="0" err="1"/>
              <a:t>можна</a:t>
            </a:r>
            <a:r>
              <a:rPr lang="ru-RU" b="1" i="1" u="sng" dirty="0"/>
              <a:t> </a:t>
            </a:r>
            <a:r>
              <a:rPr lang="ru-RU" b="1" i="1" u="sng" dirty="0" err="1"/>
              <a:t>умовно</a:t>
            </a:r>
            <a:r>
              <a:rPr lang="ru-RU" b="1" i="1" u="sng" dirty="0"/>
              <a:t> </a:t>
            </a:r>
            <a:r>
              <a:rPr lang="ru-RU" b="1" i="1" u="sng" dirty="0" err="1"/>
              <a:t>розділити</a:t>
            </a:r>
            <a:r>
              <a:rPr lang="ru-RU" b="1" i="1" u="sng" dirty="0"/>
              <a:t> на:</a:t>
            </a:r>
            <a:endParaRPr lang="uk-UA" b="1" i="1" u="sng" dirty="0"/>
          </a:p>
        </p:txBody>
      </p:sp>
    </p:spTree>
    <p:extLst>
      <p:ext uri="{BB962C8B-B14F-4D97-AF65-F5344CB8AC3E}">
        <p14:creationId xmlns:p14="http://schemas.microsoft.com/office/powerpoint/2010/main" val="15302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80" y="457502"/>
            <a:ext cx="5554980" cy="450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50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37161"/>
            <a:ext cx="5234939" cy="5196840"/>
          </a:xfrm>
        </p:spPr>
        <p:txBody>
          <a:bodyPr/>
          <a:lstStyle/>
          <a:p>
            <a:pPr marL="0" indent="0" algn="ctr">
              <a:buNone/>
            </a:pPr>
            <a:r>
              <a:rPr lang="uk-UA" sz="1800" i="1" u="sng" dirty="0">
                <a:latin typeface="Times New Roman" pitchFamily="18" charset="0"/>
                <a:cs typeface="Times New Roman" pitchFamily="18" charset="0"/>
              </a:rPr>
              <a:t>Об’єкти і </a:t>
            </a:r>
            <a:r>
              <a:rPr lang="uk-UA" sz="1800" i="1" u="sng" dirty="0" err="1">
                <a:latin typeface="Times New Roman" pitchFamily="18" charset="0"/>
                <a:cs typeface="Times New Roman" pitchFamily="18" charset="0"/>
              </a:rPr>
              <a:t>субєкти</a:t>
            </a:r>
            <a:r>
              <a:rPr lang="uk-UA" sz="1800" i="1" u="sng" dirty="0">
                <a:latin typeface="Times New Roman" pitchFamily="18" charset="0"/>
                <a:cs typeface="Times New Roman" pitchFamily="18" charset="0"/>
              </a:rPr>
              <a:t> управління фінансами</a:t>
            </a:r>
          </a:p>
          <a:p>
            <a:pPr marL="0" indent="0">
              <a:buNone/>
            </a:pPr>
            <a:endParaRPr lang="uk-UA" sz="1000" dirty="0">
              <a:latin typeface="Times New Roman" pitchFamily="18" charset="0"/>
              <a:cs typeface="Times New Roman" pitchFamily="18" charset="0"/>
            </a:endParaRPr>
          </a:p>
          <a:p>
            <a:pPr marL="0" indent="457200" algn="just">
              <a:lnSpc>
                <a:spcPct val="100000"/>
              </a:lnSpc>
              <a:spcBef>
                <a:spcPts val="0"/>
              </a:spcBef>
              <a:buNone/>
            </a:pPr>
            <a:r>
              <a:rPr lang="uk-UA" sz="1200" dirty="0">
                <a:solidFill>
                  <a:schemeClr val="tx1">
                    <a:lumMod val="50000"/>
                  </a:schemeClr>
                </a:solidFill>
                <a:latin typeface="Times New Roman" pitchFamily="18" charset="0"/>
                <a:cs typeface="Times New Roman" pitchFamily="18" charset="0"/>
              </a:rPr>
              <a:t>Організаційно-управлінський устрій фінансової системи кожної окремої країни є суб’єктивним явищем і залежить від внутрішньої структури фінансової системи країни, політичного та адміністративного устрою, історичних особливостей  тощо.</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Управління </a:t>
            </a:r>
            <a:r>
              <a:rPr lang="uk-UA" sz="1200" dirty="0">
                <a:solidFill>
                  <a:schemeClr val="tx1">
                    <a:lumMod val="50000"/>
                  </a:schemeClr>
                </a:solidFill>
                <a:latin typeface="Times New Roman" pitchFamily="18" charset="0"/>
                <a:cs typeface="Times New Roman" pitchFamily="18" charset="0"/>
              </a:rPr>
              <a:t>фінансами – це сукупність форм і методів цілеспрямованого впливу суб’єктів управління на процеси формування, розподілу і використання централізованих і децентралізованих фондів фінансових ресурсів.</a:t>
            </a: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Будь-яке </a:t>
            </a:r>
            <a:r>
              <a:rPr lang="uk-UA" sz="1200" dirty="0">
                <a:solidFill>
                  <a:schemeClr val="tx1">
                    <a:lumMod val="50000"/>
                  </a:schemeClr>
                </a:solidFill>
                <a:latin typeface="Times New Roman" pitchFamily="18" charset="0"/>
                <a:cs typeface="Times New Roman" pitchFamily="18" charset="0"/>
              </a:rPr>
              <a:t>управління передбачає виділення об’єкта (чим керують) і суб’єкта (хто керує).</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Об’єктом </a:t>
            </a:r>
            <a:r>
              <a:rPr lang="uk-UA" sz="1200" dirty="0">
                <a:solidFill>
                  <a:schemeClr val="tx1">
                    <a:lumMod val="50000"/>
                  </a:schemeClr>
                </a:solidFill>
                <a:latin typeface="Times New Roman" pitchFamily="18" charset="0"/>
                <a:cs typeface="Times New Roman" pitchFamily="18" charset="0"/>
              </a:rPr>
              <a:t>управління фінансами є централізовані і децентралізовані фонди фінансових ресурсів, а також різноманітні види фінансових відносин.</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Суб’єкти </a:t>
            </a:r>
            <a:r>
              <a:rPr lang="uk-UA" sz="1200" dirty="0">
                <a:solidFill>
                  <a:schemeClr val="tx1">
                    <a:lumMod val="50000"/>
                  </a:schemeClr>
                </a:solidFill>
                <a:latin typeface="Times New Roman" pitchFamily="18" charset="0"/>
                <a:cs typeface="Times New Roman" pitchFamily="18" charset="0"/>
              </a:rPr>
              <a:t>управління класифікуються відповідно до масштабності покладених на них функцій та завдань</a:t>
            </a:r>
            <a:r>
              <a:rPr lang="uk-UA" sz="120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pPr>
            <a:r>
              <a:rPr lang="uk-UA" sz="1200" dirty="0">
                <a:solidFill>
                  <a:schemeClr val="tx1">
                    <a:lumMod val="50000"/>
                  </a:schemeClr>
                </a:solidFill>
                <a:latin typeface="Times New Roman" pitchFamily="18" charset="0"/>
                <a:cs typeface="Times New Roman" pitchFamily="18" charset="0"/>
              </a:rPr>
              <a:t>Стратегічне управління фінансами</a:t>
            </a:r>
            <a:r>
              <a:rPr lang="uk-UA" sz="1200" b="0" dirty="0">
                <a:solidFill>
                  <a:schemeClr val="tx1">
                    <a:lumMod val="50000"/>
                  </a:schemeClr>
                </a:solidFill>
                <a:latin typeface="Times New Roman" pitchFamily="18" charset="0"/>
                <a:cs typeface="Times New Roman" pitchFamily="18" charset="0"/>
              </a:rPr>
              <a:t> передбачає розробку перспективних програм впливу за допомогою фінансових методів на оптимізацію розподілу ВВП, тобто на забезпечення всіх учасників розподілу необхідними фінансовими ресурсами.</a:t>
            </a:r>
          </a:p>
          <a:p>
            <a:pPr marL="0" indent="457200" algn="just">
              <a:lnSpc>
                <a:spcPct val="100000"/>
              </a:lnSpc>
              <a:spcBef>
                <a:spcPts val="0"/>
              </a:spcBef>
            </a:pPr>
            <a:r>
              <a:rPr lang="uk-UA" sz="1200" dirty="0">
                <a:solidFill>
                  <a:schemeClr val="tx1">
                    <a:lumMod val="50000"/>
                  </a:schemeClr>
                </a:solidFill>
                <a:latin typeface="Times New Roman" pitchFamily="18" charset="0"/>
                <a:cs typeface="Times New Roman" pitchFamily="18" charset="0"/>
              </a:rPr>
              <a:t>Оперативне управління фінансами</a:t>
            </a:r>
            <a:r>
              <a:rPr lang="uk-UA" sz="1200" b="0" dirty="0">
                <a:solidFill>
                  <a:schemeClr val="tx1">
                    <a:lumMod val="50000"/>
                  </a:schemeClr>
                </a:solidFill>
                <a:latin typeface="Times New Roman" pitchFamily="18" charset="0"/>
                <a:cs typeface="Times New Roman" pitchFamily="18" charset="0"/>
              </a:rPr>
              <a:t> проводиться на основі поточного аналізу конкретної фінансової ситуації і включає комплекс заходів для забезпечення максимальної раціоналізації формування, розподілу і використання фінансових ресурсів відповідної ланки фінансової системи країни.</a:t>
            </a:r>
          </a:p>
          <a:p>
            <a:pPr marL="0" indent="0">
              <a:buNone/>
            </a:pPr>
            <a:endParaRPr lang="uk-UA" sz="1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440" y="632460"/>
            <a:ext cx="43148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54457"/>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3161</Words>
  <Application>Microsoft Office PowerPoint</Application>
  <PresentationFormat>Довільний</PresentationFormat>
  <Paragraphs>192</Paragraphs>
  <Slides>44</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44</vt:i4>
      </vt:variant>
    </vt:vector>
  </HeadingPairs>
  <TitlesOfParts>
    <vt:vector size="45" baseType="lpstr">
      <vt:lpstr>Тема Office</vt:lpstr>
      <vt:lpstr>Тема 5. Фінансово-кредитна система економіки   1. Фінансова система економіки  2. Бюджетна система України  3. Податкова система України 4. Кредитно-банківська система</vt:lpstr>
      <vt:lpstr>1. Фінансова система економіки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Бюджетна система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Податкова система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Кредитно-банківська система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201</cp:revision>
  <dcterms:created xsi:type="dcterms:W3CDTF">2023-01-12T09:20:21Z</dcterms:created>
  <dcterms:modified xsi:type="dcterms:W3CDTF">2024-10-22T15:24:01Z</dcterms:modified>
</cp:coreProperties>
</file>