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5" r:id="rId5"/>
    <p:sldId id="264" r:id="rId6"/>
    <p:sldId id="276" r:id="rId7"/>
    <p:sldId id="263" r:id="rId8"/>
    <p:sldId id="267" r:id="rId9"/>
    <p:sldId id="262" r:id="rId10"/>
    <p:sldId id="268" r:id="rId11"/>
    <p:sldId id="266" r:id="rId12"/>
    <p:sldId id="261" r:id="rId13"/>
    <p:sldId id="260" r:id="rId14"/>
    <p:sldId id="259" r:id="rId15"/>
    <p:sldId id="269" r:id="rId16"/>
    <p:sldId id="272" r:id="rId17"/>
    <p:sldId id="273" r:id="rId18"/>
    <p:sldId id="277" r:id="rId19"/>
    <p:sldId id="270" r:id="rId20"/>
    <p:sldId id="278" r:id="rId21"/>
    <p:sldId id="279" r:id="rId22"/>
    <p:sldId id="275" r:id="rId23"/>
    <p:sldId id="280" r:id="rId24"/>
    <p:sldId id="274" r:id="rId25"/>
    <p:sldId id="271" r:id="rId26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019"/>
    <p:restoredTop sz="94640"/>
  </p:normalViewPr>
  <p:slideViewPr>
    <p:cSldViewPr snapToGrid="0">
      <p:cViewPr varScale="1">
        <p:scale>
          <a:sx n="105" d="100"/>
          <a:sy n="105" d="100"/>
        </p:scale>
        <p:origin x="200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8B3731-292F-D09E-8CA4-AE7EFBF66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uk-UA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 ПОЛЬОВІ ДОСЛІДЖЕННЯ</a:t>
            </a:r>
            <a:br>
              <a:rPr lang="ru-RU" sz="1000" dirty="0">
                <a:solidFill>
                  <a:srgbClr val="000000"/>
                </a:solidFill>
                <a:effectLst/>
                <a:latin typeface="Helvetica" pitchFamily="2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b="1" kern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Лекція 10</a:t>
            </a:r>
            <a:br>
              <a:rPr lang="ru-UA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138236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контакт з респондентом.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Існують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вуличні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змішана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методика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-тест»,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респонденту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логотипи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фотографії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Холл-тест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скупчення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обладнаному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приміщенні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методик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смаків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пристрастей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ємності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типів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симпатії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детального портрета типового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відкривається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основу постановки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потреби людей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подібними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потребами,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реагувати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маркетологів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Окремо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великим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купівельним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потенціалом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30385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поділ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чіткому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виділенню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ресурсів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успіху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точно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улюблені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Проаналізувавши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прагне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потрапити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 ринку, таким чином,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зосереджені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сегментах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заходи,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вживаються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ризиками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небезпеками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Тому, перш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вивести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розважливі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виявляються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незайняті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ніші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новинки,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випробовується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бренду.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 для нового продукту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одна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деталей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бренду.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запам'ятовується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дизайн упаковки,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зручна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форма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Математичними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статистичних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впізнаваність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виводить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самого продукту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аналогічними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товарами. я</a:t>
            </a:r>
          </a:p>
        </p:txBody>
      </p:sp>
    </p:spTree>
    <p:extLst>
      <p:ext uri="{BB962C8B-B14F-4D97-AF65-F5344CB8AC3E}">
        <p14:creationId xmlns:p14="http://schemas.microsoft.com/office/powerpoint/2010/main" val="1737047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назву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бренду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товару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запам'ятовування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бренду,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взаємозв'язку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марку.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найновішого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грамотно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проаналізувати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новинки.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-тесту.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Однак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продукту.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-тестом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роздачі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безкоштовних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зразків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тривалого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давно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ринку) продуктами.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випробувань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харчування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сигарет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напоїв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сліпий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метод,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бренд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продукту. Таким чином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тиск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авторитету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марки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підсвідомість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27441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бренду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властивостей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марки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присутніми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новинки,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сторін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порівнянні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продуктами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ставилися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спочатку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рецептури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боротьби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ними. </a:t>
            </a:r>
          </a:p>
          <a:p>
            <a:pPr algn="just"/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роблять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готового продукту.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поради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дизайну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упаковки.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3341128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4.2.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цінової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проблемами,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стоять перед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допомогою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візуального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ряду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слоганів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аспекту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звернути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два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моменти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носій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підвищення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продукт,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поліпшення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продукту,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спонукання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покупки;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комерційна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рекламу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окупності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0849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Робота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перевірку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трекінгові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кінець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Тестування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навпаки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початком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дратівливих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тих,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привертають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Згодом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поставлена перед нею.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переконливість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такого роду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доопрацювання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початку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самої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акцій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потребує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оцінки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будуть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подальшому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кампаній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виправдали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себе реклама,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зусилля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ресурси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ознайомлення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продуктом,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цільової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рекламованого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товару).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рекламу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645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ступінь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розкрученості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бренду;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марки;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асоціацій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рекламою;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бренду;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регулятором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нехтувати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існуючих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спрощені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масу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перш за все, простота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інтерв’ю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усвідомлює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спотворити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з'ясовують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максимальну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 той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товар.</a:t>
            </a:r>
            <a:endParaRPr sz="2000" b="0" dirty="0">
              <a:solidFill>
                <a:schemeClr val="bg2">
                  <a:lumMod val="50000"/>
                </a:schemeClr>
              </a:solidFill>
              <a:highlight>
                <a:srgbClr val="FF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455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фактора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PSM (price sensitivity measurement)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метод «сходи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price laddering). </a:t>
            </a:r>
            <a:endParaRPr lang="uk-UA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</a:t>
            </a:r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PSM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(price sensitivity measurement –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чутливості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запропонований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голландським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Вестерндорпом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1970-х роках.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відноситься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маса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повинна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синонім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але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погоджуватися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завищена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«сходи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товару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передбачуваної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споживачеві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шкалою (шкалою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зазначений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т. п.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тих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Маркетологів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цікавить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першу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товар,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захоче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тобто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низька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46132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D6F8807B-527F-DF07-2B55-2C3E5CCFC7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21921" y="109728"/>
            <a:ext cx="11735118" cy="5660835"/>
          </a:xfrm>
        </p:spPr>
        <p:txBody>
          <a:bodyPr/>
          <a:lstStyle/>
          <a:p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 «сходи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»:</a:t>
            </a: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пляшку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мінеральної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води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об’ємом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Респонденту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повідомляють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25 грн.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запитують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за такою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?»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шкалою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Лайкерта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— «точно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до 5 — «точно так»).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 28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запит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30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32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35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стане очевидно,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респондентів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відмовляються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Після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повторюють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зворотному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знижуючи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мінімальну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межу,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дешевим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неякісним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Результат: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26 до 32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0568339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ціноутворення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непрямі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подолання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прямих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не говорить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товару).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точними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але 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непрямих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належать: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покупки»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randomized shopping situation)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ВРТО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Brand-Price-Trade-Off). </a:t>
            </a:r>
            <a:endParaRPr lang="uk-UA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Brand-Price-Trade-Off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усунути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реакція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ВРТО робить прогноз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продукт.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перебуває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марки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відбувається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продукт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збереженні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продукти-замінники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конкурентами.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стоїть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трудомісткий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обробки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методу, як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конкретно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дізнатися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продукт.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2922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товару,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endParaRPr lang="ru-RU" sz="20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товару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практично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 бренду,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освоєнні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виробництва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продажу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істотно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цілісний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різноманітну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детальну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досліджуваний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видимі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шляхи та напрямки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ситуації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склалася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назріваючі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buNone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Повноцінний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тенденцій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ринку;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період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часу;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ємності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як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фінансовому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так і в натуральному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обсягу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ринку; </a:t>
            </a:r>
          </a:p>
          <a:p>
            <a:pPr marL="0" indent="0" algn="just">
              <a:buNone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ступеня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ринку;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1503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484EFE2-02D4-A808-8975-4DAADD20C91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5073" y="121920"/>
            <a:ext cx="11661966" cy="5648643"/>
          </a:xfrm>
        </p:spPr>
        <p:txBody>
          <a:bodyPr/>
          <a:lstStyle/>
          <a:p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Імітація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покупки»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Randomized Shopping Situation)</a:t>
            </a: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умов, максимально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наближених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реальної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без прямого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експеримент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тестовому онлайн-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магазині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схожих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шампунів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змінює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розміщення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дозволяє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зберігається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78208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762F629-59A7-93EA-6403-B6D8878843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182880"/>
            <a:ext cx="11637582" cy="5587683"/>
          </a:xfrm>
        </p:spPr>
        <p:txBody>
          <a:bodyPr/>
          <a:lstStyle/>
          <a:p>
            <a:r>
              <a:rPr lang="ru-UA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ВРТО (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Brand-Price-Trade-Off)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«торгу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маркою,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характеристиками»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надбавку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готовий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бренд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Респонденту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товару: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 Бренд А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Бренд В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120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 Бренд С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140 грн.</a:t>
            </a: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обирає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найвигіднішим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розраховують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сильно бренд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покупку,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встановлюють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еластичність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6447345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4.3.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Етапи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закладені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Будь-яка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особливо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собою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особи,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(систему, комплекс,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приведенню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стан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досягненню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поставленої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перед ним мети.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теорії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багато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альтернативне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відрізняються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кількістю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5810431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4A46760-28D1-2989-FB1C-A2F2A8C8518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329184"/>
            <a:ext cx="11637582" cy="5441379"/>
          </a:xfrm>
        </p:spPr>
        <p:txBody>
          <a:bodyPr/>
          <a:lstStyle/>
          <a:p>
            <a:pPr marL="0" indent="0">
              <a:buNone/>
            </a:pPr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Бінарне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двома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альтернативами — «так»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відхилити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директор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схвалити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проєкт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інвестицій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правил, норм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попереднього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затвердження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щомісячного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графіка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згідно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усталеною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процедурою.</a:t>
            </a:r>
          </a:p>
          <a:p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Багатоальтернативне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кожен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постачальника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серед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умови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доставки.</a:t>
            </a:r>
          </a:p>
          <a:p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тип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утворюють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шкалу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альтернатив.</a:t>
            </a:r>
          </a:p>
          <a:p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оптимального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знижки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1% до 10%)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збільшення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115829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вибору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раціонального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множини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впорядкування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літературі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»,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». 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усіма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те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взагалі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розкриваються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розмежувань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залежить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успіх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комбінації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маркетингу-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міксу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та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популярні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«продукт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модель Портера,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матриці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«Бостон консалтинг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».).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дуже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частково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взаємозамінні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проте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мотиватори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них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критерієм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виборі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моделі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кінцевий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широким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поява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заснована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розширенні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розуміння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концепції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орієнтованої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вважати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невід'ємним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елементом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охоплюють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сфері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маркетингу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логістики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6215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r>
              <a:rPr lang="ru-UA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5.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endParaRPr lang="ru-RU"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нового, нетипового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неефективні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Приклад: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впровадження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цифрової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запасами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ручного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обліку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підприємництві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виділяють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аспектів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заснованих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У межах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менеджер.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значущі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підприємець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маркетологи, у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участь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рішень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речі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інноваційний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творчий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6249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пристрастей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специфічних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аудит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збуту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наявність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зв'язків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гравцями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ринку.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схожі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цілями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ставить перед собою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суперечать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одна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цікавляться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динамікою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станом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товари-замінники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випуску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ними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Першим кроком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короткий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стратегічної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зрозуміле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технічного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(мета,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знайти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форма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45485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яка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була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комплексного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ринку,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сортується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використовується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товарному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плануванні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коригування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 товару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постійно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мінливим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запитах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endParaRPr lang="ru-RU" sz="2000" b="0" dirty="0">
              <a:solidFill>
                <a:schemeClr val="bg2">
                  <a:lumMod val="50000"/>
                </a:schemeClr>
              </a:solidFill>
              <a:highlight>
                <a:srgbClr val="00FF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комплексному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проводиться шляхом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роздрібної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мережі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спеціалізованих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соціологічних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умовах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ринку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підприємницька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розвивається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повинна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спиратися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слабких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посилення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займає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динамічний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своєрідний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центр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Всесвіту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навколо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обертається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виробляються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купуючи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він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забезпечує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дохід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вивчення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побажань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пристрастей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смаків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Знаючи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компанія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запропонувати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абсолютно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бізнес-структури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прагнуть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якнайкраще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якісніше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задовольнити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попит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намагаючись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швидше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конкуренти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2411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Сучасний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тому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багатьом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бажання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доводиться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прогнозувати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прораховувати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рухи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підлаштовуючись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них,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плаву».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Таким чином,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своєчасно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змінити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щось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налагодити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канали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продажів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скорегувати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рекламну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політику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словами,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оптимізувати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всю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систему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потрібно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коли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купує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стадіях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їхніх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симпатій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з'являється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званий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портрет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». Над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розгорнутим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портретом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соціологи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маркетологи,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враховуючи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демографічні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психологічні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вивчаються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частота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обсяги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покупок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покупки та ряд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22780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A6DE84B3-E830-3201-8D83-3EF37EB24E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9457" y="280416"/>
            <a:ext cx="11637582" cy="5490147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те,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доступ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правдивої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в свою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чергу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його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портрета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урахуванням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потенційного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різних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брендів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проникнення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марок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ринок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фактори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лояльність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пред'являються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них.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рівень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прихильності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іміджевих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марок.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Наріжним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каменем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були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уявлення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співвідношення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таких характеристик товару, як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760135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вільних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привабливих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товару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споживчих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сегментів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слід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пам'ятати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заходу з метою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залучення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00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Суть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роботи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полягає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мотивів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прийняття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покупку,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пошуку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причин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стимулів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приймається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рішення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товару.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цінових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очікувань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допомагає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встановити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рамки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цінового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діапазону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який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буде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прийнятним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конкретного сегмента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самого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виявлення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залежності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попиту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пропонований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просувається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товар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нього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методику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розрахувати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здійснювати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власний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підролзділи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залучена з боку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незалежна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оплачуються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 договору,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укладеного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між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замовником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виконавцем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Рідше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запрошують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вузького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профілю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У кожного такого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варіанту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переваги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вибір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ж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залишається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керівництвом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2653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Так,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наприклад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співробітники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підрозділи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краще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цілі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продукцію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того,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економляться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кошти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Недоліками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неправильна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інтерпретація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навіть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підтасовка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внутрішньокорпоративних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груп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Запрошені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боку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консалтингові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індивідуальні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консультанти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опанувати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великі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декількох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одночасно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крім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того, практично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достатній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досвід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Таким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притаманна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велика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об'єктивність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через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відсутність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інтересу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недоліків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вартість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витрачений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пошук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відомої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фірми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консультанта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хорошою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репутацією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Найбільша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проблема —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ймовірність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витоку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Прийом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результатами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супроводжуватися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проблемою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надлишку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розчленованості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Доцільно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багаторівневої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звітності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проміжних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підсумкового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звіту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додатком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заповнених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анкет,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аудіо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та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відеозаписів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</a:p>
          <a:p>
            <a:pPr algn="just"/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доповіді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3885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9263CCEA-98E9-0516-12C3-EA86C8A0C0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90005" y="178130"/>
            <a:ext cx="11667033" cy="5592433"/>
          </a:xfrm>
        </p:spPr>
        <p:txBody>
          <a:bodyPr/>
          <a:lstStyle/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Підсумковий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повинен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містити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менше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60-80%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«по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справі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»,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ході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отриманих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даних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звіт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— 25~30%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напрямків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найважливіших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питань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готові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випливають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з них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пропозиції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Техніка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має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велике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оскільки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вона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highlight>
                  <a:srgbClr val="FFFF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базуються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зборі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первинної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інформації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безпосередньо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впливає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достовірність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її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результату.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так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польові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маркетингові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основними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методами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Розрізняють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телефонні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які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можуть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проводитися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місцях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проживання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придбання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товарів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послуг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b="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</a:t>
            </a:r>
            <a:r>
              <a:rPr lang="ru-RU" sz="2000" b="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-тест). </a:t>
            </a:r>
          </a:p>
          <a:p>
            <a:pPr algn="just"/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Телефонне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опитування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i="1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відносять</a:t>
            </a:r>
            <a:r>
              <a:rPr lang="ru-RU" sz="2000" i="1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дослідження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складаються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анкетування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покупців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телефону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Вони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застосовуються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випадках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стислі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терміни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за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невеликі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гроші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отримати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кількісні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дані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споживачів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громадську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думку.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Телефонне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бути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автоматизованим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західних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країнах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працюють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із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застосуванням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CATI)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ручним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– коли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інтерв'юер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вносить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dirty="0" err="1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паперовий</a:t>
            </a:r>
            <a:r>
              <a:rPr lang="ru-RU" sz="20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бланк. </a:t>
            </a:r>
            <a:endParaRPr sz="2000" b="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881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2087</TotalTime>
  <Words>3980</Words>
  <Application>Microsoft Macintosh PowerPoint</Application>
  <PresentationFormat>Широкоэкранный</PresentationFormat>
  <Paragraphs>139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Helvetica</vt:lpstr>
      <vt:lpstr>Montserrat</vt:lpstr>
      <vt:lpstr>Montserrat ExtraBold</vt:lpstr>
      <vt:lpstr>Times New Roman</vt:lpstr>
      <vt:lpstr>Тема Office</vt:lpstr>
      <vt:lpstr> МАРКЕТИНГОВІ ПОЛЬОВІ ДОСЛІДЖЕННЯ   Лекція 10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Александр Ткачук</cp:lastModifiedBy>
  <cp:revision>98</cp:revision>
  <dcterms:created xsi:type="dcterms:W3CDTF">2023-01-12T09:20:21Z</dcterms:created>
  <dcterms:modified xsi:type="dcterms:W3CDTF">2025-11-05T16:51:46Z</dcterms:modified>
</cp:coreProperties>
</file>