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mf" ContentType="image/x-wmf"/>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406" r:id="rId3"/>
    <p:sldId id="437" r:id="rId4"/>
    <p:sldId id="438" r:id="rId5"/>
    <p:sldId id="324" r:id="rId6"/>
    <p:sldId id="303" r:id="rId8"/>
    <p:sldId id="309" r:id="rId9"/>
    <p:sldId id="305" r:id="rId10"/>
    <p:sldId id="310" r:id="rId11"/>
    <p:sldId id="311" r:id="rId12"/>
    <p:sldId id="325" r:id="rId13"/>
    <p:sldId id="408" r:id="rId14"/>
    <p:sldId id="318" r:id="rId15"/>
    <p:sldId id="326" r:id="rId16"/>
    <p:sldId id="327" r:id="rId17"/>
    <p:sldId id="328" r:id="rId18"/>
    <p:sldId id="329" r:id="rId19"/>
    <p:sldId id="330" r:id="rId20"/>
    <p:sldId id="319" r:id="rId21"/>
    <p:sldId id="320" r:id="rId22"/>
    <p:sldId id="441" r:id="rId23"/>
    <p:sldId id="526" r:id="rId24"/>
    <p:sldId id="443" r:id="rId25"/>
    <p:sldId id="444" r:id="rId26"/>
    <p:sldId id="527" r:id="rId27"/>
    <p:sldId id="268" r:id="rId28"/>
    <p:sldId id="410" r:id="rId29"/>
    <p:sldId id="411" r:id="rId30"/>
    <p:sldId id="321" r:id="rId31"/>
    <p:sldId id="409" r:id="rId32"/>
    <p:sldId id="412" r:id="rId33"/>
    <p:sldId id="322" r:id="rId34"/>
    <p:sldId id="333" r:id="rId35"/>
    <p:sldId id="413" r:id="rId36"/>
    <p:sldId id="340" r:id="rId37"/>
    <p:sldId id="341" r:id="rId38"/>
    <p:sldId id="342" r:id="rId39"/>
    <p:sldId id="354" r:id="rId40"/>
    <p:sldId id="457" r:id="rId41"/>
    <p:sldId id="458" r:id="rId42"/>
    <p:sldId id="459" r:id="rId43"/>
    <p:sldId id="460" r:id="rId44"/>
    <p:sldId id="462" r:id="rId45"/>
    <p:sldId id="463" r:id="rId46"/>
    <p:sldId id="417" r:id="rId47"/>
    <p:sldId id="504" r:id="rId48"/>
    <p:sldId id="498" r:id="rId49"/>
    <p:sldId id="499" r:id="rId50"/>
    <p:sldId id="500" r:id="rId51"/>
    <p:sldId id="501" r:id="rId52"/>
    <p:sldId id="502" r:id="rId53"/>
    <p:sldId id="503" r:id="rId54"/>
    <p:sldId id="349" r:id="rId55"/>
    <p:sldId id="347" r:id="rId56"/>
    <p:sldId id="421" r:id="rId57"/>
    <p:sldId id="422" r:id="rId58"/>
    <p:sldId id="423" r:id="rId59"/>
    <p:sldId id="424" r:id="rId60"/>
    <p:sldId id="425" r:id="rId61"/>
    <p:sldId id="426" r:id="rId62"/>
    <p:sldId id="427" r:id="rId63"/>
    <p:sldId id="428" r:id="rId64"/>
    <p:sldId id="429" r:id="rId65"/>
    <p:sldId id="430" r:id="rId66"/>
    <p:sldId id="431" r:id="rId67"/>
    <p:sldId id="432" r:id="rId68"/>
    <p:sldId id="433" r:id="rId69"/>
  </p:sldIdLst>
  <p:sldSz cx="9144000" cy="6858000" type="screen4x3"/>
  <p:notesSz cx="6815455" cy="9946005"/>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6EC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7" d="100"/>
          <a:sy n="67" d="100"/>
        </p:scale>
        <p:origin x="168"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2" Type="http://schemas.openxmlformats.org/officeDocument/2006/relationships/tableStyles" Target="tableStyles.xml"/><Relationship Id="rId71" Type="http://schemas.openxmlformats.org/officeDocument/2006/relationships/viewProps" Target="viewProps.xml"/><Relationship Id="rId70" Type="http://schemas.openxmlformats.org/officeDocument/2006/relationships/presProps" Target="presProps.xml"/><Relationship Id="rId7" Type="http://schemas.openxmlformats.org/officeDocument/2006/relationships/notesMaster" Target="notesMasters/notesMaster1.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4" Type="http://schemas.openxmlformats.org/officeDocument/2006/relationships/image" Target="../media/image20.wmf"/><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Верхний колонтитул 1"/>
          <p:cNvSpPr>
            <a:spLocks noGrp="1"/>
          </p:cNvSpPr>
          <p:nvPr>
            <p:ph type="hdr" sz="quarter"/>
          </p:nvPr>
        </p:nvSpPr>
        <p:spPr>
          <a:xfrm>
            <a:off x="0" y="0"/>
            <a:ext cx="2952750" cy="498475"/>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Дата 2"/>
          <p:cNvSpPr>
            <a:spLocks noGrp="1"/>
          </p:cNvSpPr>
          <p:nvPr>
            <p:ph type="dt" idx="1"/>
          </p:nvPr>
        </p:nvSpPr>
        <p:spPr>
          <a:xfrm>
            <a:off x="3860800" y="0"/>
            <a:ext cx="2952750" cy="498475"/>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7ED6C218-8A43-452E-A42A-FBC9539D7008}" type="datetimeFigureOut">
              <a:rPr kumimoji="0" lang="ru-RU"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ru-RU"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Образ слайда 3"/>
          <p:cNvSpPr>
            <a:spLocks noGrp="1" noRot="1" noChangeAspect="1"/>
          </p:cNvSpPr>
          <p:nvPr>
            <p:ph type="sldImg" idx="2"/>
          </p:nvPr>
        </p:nvSpPr>
        <p:spPr>
          <a:xfrm>
            <a:off x="1168400" y="1243013"/>
            <a:ext cx="4478338" cy="3357563"/>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ru-RU"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Заметки 4"/>
          <p:cNvSpPr>
            <a:spLocks noGrp="1"/>
          </p:cNvSpPr>
          <p:nvPr>
            <p:ph type="body" sz="quarter" idx="3"/>
          </p:nvPr>
        </p:nvSpPr>
        <p:spPr>
          <a:xfrm>
            <a:off x="681038" y="4786313"/>
            <a:ext cx="5453063" cy="3916363"/>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smtClean="0">
                <a:ln>
                  <a:noFill/>
                </a:ln>
                <a:solidFill>
                  <a:schemeClr val="tx1"/>
                </a:solidFill>
                <a:effectLst/>
                <a:uLnTx/>
                <a:uFillTx/>
                <a:latin typeface="+mn-lt"/>
                <a:ea typeface="+mn-ea"/>
                <a:cs typeface="+mn-cs"/>
              </a:rPr>
              <a:t>Образец текста</a:t>
            </a:r>
            <a:endParaRPr kumimoji="0" lang="ru-RU"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smtClean="0">
                <a:ln>
                  <a:noFill/>
                </a:ln>
                <a:solidFill>
                  <a:schemeClr val="tx1"/>
                </a:solidFill>
                <a:effectLst/>
                <a:uLnTx/>
                <a:uFillTx/>
                <a:latin typeface="+mn-lt"/>
                <a:ea typeface="+mn-ea"/>
                <a:cs typeface="+mn-cs"/>
              </a:rPr>
              <a:t>Второй уровень</a:t>
            </a:r>
            <a:endParaRPr kumimoji="0" lang="ru-RU"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smtClean="0">
                <a:ln>
                  <a:noFill/>
                </a:ln>
                <a:solidFill>
                  <a:schemeClr val="tx1"/>
                </a:solidFill>
                <a:effectLst/>
                <a:uLnTx/>
                <a:uFillTx/>
                <a:latin typeface="+mn-lt"/>
                <a:ea typeface="+mn-ea"/>
                <a:cs typeface="+mn-cs"/>
              </a:rPr>
              <a:t>Третий уровень</a:t>
            </a:r>
            <a:endParaRPr kumimoji="0" lang="ru-RU"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smtClean="0">
                <a:ln>
                  <a:noFill/>
                </a:ln>
                <a:solidFill>
                  <a:schemeClr val="tx1"/>
                </a:solidFill>
                <a:effectLst/>
                <a:uLnTx/>
                <a:uFillTx/>
                <a:latin typeface="+mn-lt"/>
                <a:ea typeface="+mn-ea"/>
                <a:cs typeface="+mn-cs"/>
              </a:rPr>
              <a:t>Четвертый уровень</a:t>
            </a:r>
            <a:endParaRPr kumimoji="0" lang="ru-RU"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smtClean="0">
                <a:ln>
                  <a:noFill/>
                </a:ln>
                <a:solidFill>
                  <a:schemeClr val="tx1"/>
                </a:solidFill>
                <a:effectLst/>
                <a:uLnTx/>
                <a:uFillTx/>
                <a:latin typeface="+mn-lt"/>
                <a:ea typeface="+mn-ea"/>
                <a:cs typeface="+mn-cs"/>
              </a:rPr>
              <a:t>Пятый уровень</a:t>
            </a:r>
            <a:endParaRPr kumimoji="0" lang="ru-RU"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Нижний колонтитул 5"/>
          <p:cNvSpPr>
            <a:spLocks noGrp="1"/>
          </p:cNvSpPr>
          <p:nvPr>
            <p:ph type="ftr" sz="quarter" idx="4"/>
          </p:nvPr>
        </p:nvSpPr>
        <p:spPr>
          <a:xfrm>
            <a:off x="0" y="9447213"/>
            <a:ext cx="2952750" cy="498475"/>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Номер слайда 6"/>
          <p:cNvSpPr>
            <a:spLocks noGrp="1"/>
          </p:cNvSpPr>
          <p:nvPr>
            <p:ph type="sldNum" sz="quarter" idx="5"/>
          </p:nvPr>
        </p:nvSpPr>
        <p:spPr>
          <a:xfrm>
            <a:off x="3860800" y="9447213"/>
            <a:ext cx="2952750" cy="498475"/>
          </a:xfrm>
          <a:prstGeom prst="rect">
            <a:avLst/>
          </a:prstGeom>
        </p:spPr>
        <p:txBody>
          <a:bodyPr vert="horz" lIns="91440" tIns="45720" rIns="91440" bIns="45720" rtlCol="0" anchor="b"/>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A406FB78-2BDD-426D-B830-31542A37A511}" type="slidenum">
              <a:rPr kumimoji="0" lang="ru-RU"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ru-RU"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Образ слайда 1"/>
          <p:cNvSpPr>
            <a:spLocks noGrp="1" noRot="1" noChangeAspect="1" noTextEdit="1"/>
          </p:cNvSpPr>
          <p:nvPr>
            <p:ph type="sldImg"/>
          </p:nvPr>
        </p:nvSpPr>
        <p:spPr>
          <a:xfrm>
            <a:off x="1168400" y="1243013"/>
            <a:ext cx="4478338" cy="3357562"/>
          </a:xfrm>
          <a:ln>
            <a:solidFill>
              <a:srgbClr val="000000">
                <a:alpha val="100000"/>
              </a:srgbClr>
            </a:solidFill>
            <a:miter lim="800000"/>
          </a:ln>
        </p:spPr>
      </p:sp>
      <p:sp>
        <p:nvSpPr>
          <p:cNvPr id="7171" name="Заметки 2"/>
          <p:cNvSpPr>
            <a:spLocks noGrp="1"/>
          </p:cNvSpPr>
          <p:nvPr>
            <p:ph type="body" idx="1"/>
          </p:nvPr>
        </p:nvSpPr>
        <p:spPr>
          <a:xfrm>
            <a:off x="681038" y="4786313"/>
            <a:ext cx="5453062" cy="3916362"/>
          </a:xfrm>
          <a:noFill/>
          <a:ln>
            <a:noFill/>
          </a:ln>
        </p:spPr>
        <p:txBody>
          <a:bodyPr wrap="square" lIns="91440" tIns="45720" rIns="91440" bIns="45720" anchor="t" anchorCtr="0"/>
          <a:p>
            <a:pPr lvl="0" eaLnBrk="1" hangingPunct="1">
              <a:spcBef>
                <a:spcPct val="0"/>
              </a:spcBef>
            </a:pPr>
            <a:endParaRPr lang="ru-RU" altLang="ru-RU" dirty="0"/>
          </a:p>
        </p:txBody>
      </p:sp>
      <p:sp>
        <p:nvSpPr>
          <p:cNvPr id="7172" name="Номер слайда 3"/>
          <p:cNvSpPr txBox="1">
            <a:spLocks noGrp="1"/>
          </p:cNvSpPr>
          <p:nvPr>
            <p:ph type="sldNum" sz="quarter"/>
          </p:nvPr>
        </p:nvSpPr>
        <p:spPr>
          <a:xfrm>
            <a:off x="3860800" y="9447213"/>
            <a:ext cx="2952750" cy="498475"/>
          </a:xfrm>
          <a:prstGeom prst="rect">
            <a:avLst/>
          </a:prstGeom>
          <a:noFill/>
          <a:ln w="9525">
            <a:noFill/>
          </a:ln>
        </p:spPr>
        <p:txBody>
          <a:bodyPr anchor="b" anchorCtr="0"/>
          <a:p>
            <a:pPr lvl="0" algn="r"/>
            <a:fld id="{9A0DB2DC-4C9A-4742-B13C-FB6460FD3503}" type="slidenum">
              <a:rPr lang="ru-RU" altLang="ru-RU" sz="1200" dirty="0"/>
            </a:fld>
            <a:endParaRPr lang="ru-RU" altLang="ru-RU"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uk-UA"/>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uk-UA"/>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9C64727-518A-46F4-B515-782FA89C5225}" type="datetimeFigureOut">
              <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fld>
            <a:endParaRPr kumimoji="0" lang="en-US"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D9F82CBA-EAA0-427F-B70F-07698AF64A33}" type="slidenum">
              <a:rPr kumimoji="0" lang="en-US" altLang="ru-RU"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fld>
            <a:endParaRPr kumimoji="0" lang="en-US" altLang="ru-RU"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uk-UA"/>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9C64727-518A-46F4-B515-782FA89C5225}" type="datetimeFigureOut">
              <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fld>
            <a:endParaRPr kumimoji="0" lang="en-US"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D9F82CBA-EAA0-427F-B70F-07698AF64A33}" type="slidenum">
              <a:rPr kumimoji="0" lang="en-US" altLang="ru-RU"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fld>
            <a:endParaRPr kumimoji="0" lang="en-US" altLang="ru-RU"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uk-UA"/>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9C64727-518A-46F4-B515-782FA89C5225}" type="datetimeFigureOut">
              <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fld>
            <a:endParaRPr kumimoji="0" lang="en-US"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D9F82CBA-EAA0-427F-B70F-07698AF64A33}" type="slidenum">
              <a:rPr kumimoji="0" lang="en-US" altLang="ru-RU"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fld>
            <a:endParaRPr kumimoji="0" lang="en-US" altLang="ru-RU"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1524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2179638"/>
            <a:ext cx="4038600" cy="4114800"/>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Содержимое 3"/>
          <p:cNvSpPr>
            <a:spLocks noGrp="1"/>
          </p:cNvSpPr>
          <p:nvPr>
            <p:ph sz="half" idx="2"/>
          </p:nvPr>
        </p:nvSpPr>
        <p:spPr>
          <a:xfrm>
            <a:off x="4648200" y="2179638"/>
            <a:ext cx="4038600" cy="4114800"/>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9C64727-518A-46F4-B515-782FA89C5225}" type="datetimeFigureOut">
              <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fld>
            <a:endParaRPr kumimoji="0" lang="en-US"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D9F82CBA-EAA0-427F-B70F-07698AF64A33}" type="slidenum">
              <a:rPr kumimoji="0" lang="en-US" altLang="ru-RU"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fld>
            <a:endParaRPr kumimoji="0" lang="en-US" altLang="ru-RU"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uk-UA"/>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9C64727-518A-46F4-B515-782FA89C5225}" type="datetimeFigureOut">
              <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fld>
            <a:endParaRPr kumimoji="0" lang="en-US"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D9F82CBA-EAA0-427F-B70F-07698AF64A33}" type="slidenum">
              <a:rPr kumimoji="0" lang="en-US" altLang="ru-RU"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fld>
            <a:endParaRPr kumimoji="0" lang="en-US" altLang="ru-RU"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uk-UA"/>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endParaRPr lang="ru-RU" smtClean="0"/>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9C64727-518A-46F4-B515-782FA89C5225}" type="datetimeFigureOut">
              <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fld>
            <a:endParaRPr kumimoji="0" lang="en-US"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D9F82CBA-EAA0-427F-B70F-07698AF64A33}" type="slidenum">
              <a:rPr kumimoji="0" lang="en-US" altLang="ru-RU"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fld>
            <a:endParaRPr kumimoji="0" lang="en-US" altLang="ru-RU"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uk-UA"/>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uk-UA"/>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9C64727-518A-46F4-B515-782FA89C5225}" type="datetimeFigureOut">
              <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fld>
            <a:endParaRPr kumimoji="0" lang="en-US"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D9F82CBA-EAA0-427F-B70F-07698AF64A33}" type="slidenum">
              <a:rPr kumimoji="0" lang="en-US" altLang="ru-RU"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fld>
            <a:endParaRPr kumimoji="0" lang="en-US" altLang="ru-RU"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endParaRPr lang="ru-RU" smtClean="0"/>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uk-UA"/>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endParaRPr lang="ru-RU" smtClean="0"/>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uk-UA"/>
          </a:p>
        </p:txBody>
      </p:sp>
      <p:sp>
        <p:nvSpPr>
          <p:cNvPr id="7" name="Date Placeholder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9C64727-518A-46F4-B515-782FA89C5225}" type="datetimeFigureOut">
              <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fld>
            <a:endParaRPr kumimoji="0" lang="en-US"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D9F82CBA-EAA0-427F-B70F-07698AF64A33}" type="slidenum">
              <a:rPr kumimoji="0" lang="en-US" altLang="ru-RU"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fld>
            <a:endParaRPr kumimoji="0" lang="en-US" altLang="ru-RU"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Date Placeholder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9C64727-518A-46F4-B515-782FA89C5225}" type="datetimeFigureOut">
              <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fld>
            <a:endParaRPr kumimoji="0" lang="en-US"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D9F82CBA-EAA0-427F-B70F-07698AF64A33}" type="slidenum">
              <a:rPr kumimoji="0" lang="en-US" altLang="ru-RU"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fld>
            <a:endParaRPr kumimoji="0" lang="en-US" altLang="ru-RU"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9C64727-518A-46F4-B515-782FA89C5225}" type="datetimeFigureOut">
              <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fld>
            <a:endParaRPr kumimoji="0" lang="en-US"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D9F82CBA-EAA0-427F-B70F-07698AF64A33}" type="slidenum">
              <a:rPr kumimoji="0" lang="en-US" altLang="ru-RU"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fld>
            <a:endParaRPr kumimoji="0" lang="en-US" altLang="ru-RU"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uk-UA"/>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uk-UA"/>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endParaRPr lang="ru-RU" smtClean="0"/>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9C64727-518A-46F4-B515-782FA89C5225}" type="datetimeFigureOut">
              <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fld>
            <a:endParaRPr kumimoji="0" lang="en-US"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D9F82CBA-EAA0-427F-B70F-07698AF64A33}" type="slidenum">
              <a:rPr kumimoji="0" lang="en-US" altLang="ru-RU"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fld>
            <a:endParaRPr kumimoji="0" lang="en-US" altLang="ru-RU"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uk-UA"/>
          </a:p>
        </p:txBody>
      </p:sp>
      <p:sp>
        <p:nvSpPr>
          <p:cNvPr id="3" name="Рисунок 2"/>
          <p:cNvSpPr>
            <a:spLocks noGrp="1"/>
          </p:cNvSpPr>
          <p:nvPr>
            <p:ph type="pic" idx="1"/>
          </p:nvPr>
        </p:nvSpPr>
        <p:spPr>
          <a:xfrm>
            <a:off x="3887391" y="987426"/>
            <a:ext cx="4629150" cy="4873625"/>
          </a:xfrm>
        </p:spPr>
        <p:txBody>
          <a:bodyPr vert="horz" wrap="square" lIns="91440" tIns="45720" rIns="91440" bIns="45720" numCol="1" rtlCol="0" anchor="t" anchorCtr="0" compatLnSpc="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0" fontAlgn="base" latinLnBrk="0" hangingPunct="0">
              <a:lnSpc>
                <a:spcPct val="90000"/>
              </a:lnSpc>
              <a:spcBef>
                <a:spcPts val="750"/>
              </a:spcBef>
              <a:spcAft>
                <a:spcPct val="0"/>
              </a:spcAft>
              <a:buClrTx/>
              <a:buSzTx/>
              <a:buFont typeface="Arial" panose="020B0604020202020204" pitchFamily="34" charset="0"/>
              <a:buNone/>
              <a:defRPr/>
            </a:pPr>
            <a:endParaRPr kumimoji="0" lang="uk-UA" sz="24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endParaRPr lang="ru-RU" smtClean="0"/>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9C64727-518A-46F4-B515-782FA89C5225}" type="datetimeFigureOut">
              <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fld>
            <a:endParaRPr kumimoji="0" lang="en-US"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D9F82CBA-EAA0-427F-B70F-07698AF64A33}" type="slidenum">
              <a:rPr kumimoji="0" lang="en-US" altLang="ru-RU"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fld>
            <a:endParaRPr kumimoji="0" lang="en-US" altLang="ru-RU"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Заголовок 1"/>
          <p:cNvSpPr>
            <a:spLocks noGrp="1"/>
          </p:cNvSpPr>
          <p:nvPr>
            <p:ph type="title"/>
          </p:nvPr>
        </p:nvSpPr>
        <p:spPr>
          <a:xfrm>
            <a:off x="628650" y="365125"/>
            <a:ext cx="7886700" cy="1325563"/>
          </a:xfrm>
          <a:prstGeom prst="rect">
            <a:avLst/>
          </a:prstGeom>
          <a:noFill/>
          <a:ln w="9525">
            <a:noFill/>
          </a:ln>
        </p:spPr>
        <p:txBody>
          <a:bodyPr anchor="ctr" anchorCtr="0"/>
          <a:p>
            <a:pPr lvl="0"/>
            <a:r>
              <a:rPr lang="ru-RU" altLang="uk-UA" dirty="0"/>
              <a:t>Образец заголовка</a:t>
            </a:r>
            <a:endParaRPr lang="uk-UA" altLang="uk-UA" dirty="0"/>
          </a:p>
        </p:txBody>
      </p:sp>
      <p:sp>
        <p:nvSpPr>
          <p:cNvPr id="1027" name="Текст 2"/>
          <p:cNvSpPr>
            <a:spLocks noGrp="1"/>
          </p:cNvSpPr>
          <p:nvPr>
            <p:ph type="body" idx="1"/>
          </p:nvPr>
        </p:nvSpPr>
        <p:spPr>
          <a:xfrm>
            <a:off x="628650" y="1825625"/>
            <a:ext cx="7886700" cy="4351338"/>
          </a:xfrm>
          <a:prstGeom prst="rect">
            <a:avLst/>
          </a:prstGeom>
          <a:noFill/>
          <a:ln w="9525">
            <a:noFill/>
          </a:ln>
        </p:spPr>
        <p:txBody>
          <a:bodyPr/>
          <a:p>
            <a:pPr lvl="0"/>
            <a:r>
              <a:rPr lang="ru-RU" altLang="uk-UA" dirty="0"/>
              <a:t>Образец текста</a:t>
            </a:r>
            <a:endParaRPr lang="ru-RU" altLang="uk-UA" dirty="0"/>
          </a:p>
          <a:p>
            <a:pPr lvl="1"/>
            <a:r>
              <a:rPr lang="ru-RU" altLang="uk-UA" dirty="0"/>
              <a:t>Второй уровень</a:t>
            </a:r>
            <a:endParaRPr lang="ru-RU" altLang="uk-UA" dirty="0"/>
          </a:p>
          <a:p>
            <a:pPr lvl="2"/>
            <a:r>
              <a:rPr lang="ru-RU" altLang="uk-UA" dirty="0"/>
              <a:t>Третий уровень</a:t>
            </a:r>
            <a:endParaRPr lang="ru-RU" altLang="uk-UA" dirty="0"/>
          </a:p>
          <a:p>
            <a:pPr lvl="3"/>
            <a:r>
              <a:rPr lang="ru-RU" altLang="uk-UA" dirty="0"/>
              <a:t>Четвертый уровень</a:t>
            </a:r>
            <a:endParaRPr lang="ru-RU" altLang="uk-UA" dirty="0"/>
          </a:p>
          <a:p>
            <a:pPr lvl="4"/>
            <a:r>
              <a:rPr lang="ru-RU" altLang="uk-UA" dirty="0"/>
              <a:t>Пятый уровень</a:t>
            </a:r>
            <a:endParaRPr lang="uk-UA" altLang="uk-UA" dirty="0"/>
          </a:p>
        </p:txBody>
      </p:sp>
      <p:sp>
        <p:nvSpPr>
          <p:cNvPr id="4" name="Дата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B9C64727-518A-46F4-B515-782FA89C5225}" type="datetimeFigureOut">
              <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fld>
            <a:endParaRPr kumimoji="0" lang="en-US"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mn-ea"/>
              <a:cs typeface="+mn-cs"/>
            </a:endParaRPr>
          </a:p>
        </p:txBody>
      </p:sp>
      <p:sp>
        <p:nvSpPr>
          <p:cNvPr id="5" name="Нижний колонтитул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Номер слайда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D9F82CBA-EAA0-427F-B70F-07698AF64A33}" type="slidenum">
              <a:rPr kumimoji="0" lang="en-US" altLang="ru-RU"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fld>
            <a:endParaRPr kumimoji="0" lang="en-US" altLang="ru-RU"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uk-UA"/>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1.wmf"/><Relationship Id="rId1"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vmlDrawing" Target="../drawings/vmlDrawing2.vml"/><Relationship Id="rId7"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oleObject" Target="../embeddings/oleObject4.bin"/><Relationship Id="rId4" Type="http://schemas.openxmlformats.org/officeDocument/2006/relationships/image" Target="../media/image3.wmf"/><Relationship Id="rId3" Type="http://schemas.openxmlformats.org/officeDocument/2006/relationships/oleObject" Target="../embeddings/oleObject3.bin"/><Relationship Id="rId2" Type="http://schemas.openxmlformats.org/officeDocument/2006/relationships/image" Target="../media/image2.wmf"/><Relationship Id="rId1"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8" Type="http://schemas.openxmlformats.org/officeDocument/2006/relationships/vmlDrawing" Target="../drawings/vmlDrawing3.vml"/><Relationship Id="rId7"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oleObject" Target="../embeddings/oleObject7.bin"/><Relationship Id="rId4" Type="http://schemas.openxmlformats.org/officeDocument/2006/relationships/image" Target="../media/image6.wmf"/><Relationship Id="rId3" Type="http://schemas.openxmlformats.org/officeDocument/2006/relationships/oleObject" Target="../embeddings/oleObject6.bin"/><Relationship Id="rId2" Type="http://schemas.openxmlformats.org/officeDocument/2006/relationships/image" Target="../media/image5.wmf"/><Relationship Id="rId1"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vmlDrawing" Target="../drawings/vmlDrawing4.vml"/><Relationship Id="rId7"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oleObject" Target="../embeddings/oleObject10.bin"/><Relationship Id="rId4" Type="http://schemas.openxmlformats.org/officeDocument/2006/relationships/image" Target="../media/image9.wmf"/><Relationship Id="rId3" Type="http://schemas.openxmlformats.org/officeDocument/2006/relationships/oleObject" Target="../embeddings/oleObject9.bin"/><Relationship Id="rId2" Type="http://schemas.openxmlformats.org/officeDocument/2006/relationships/image" Target="../media/image8.wmf"/><Relationship Id="rId1" Type="http://schemas.openxmlformats.org/officeDocument/2006/relationships/oleObject" Target="../embeddings/oleObject8.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36.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12.xml"/><Relationship Id="rId2" Type="http://schemas.openxmlformats.org/officeDocument/2006/relationships/image" Target="../media/image12.emf"/><Relationship Id="rId1" Type="http://schemas.openxmlformats.org/officeDocument/2006/relationships/oleObject" Target="../embeddings/oleObject11.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6" Type="http://schemas.openxmlformats.org/officeDocument/2006/relationships/vmlDrawing" Target="../drawings/vmlDrawing6.vml"/><Relationship Id="rId5" Type="http://schemas.openxmlformats.org/officeDocument/2006/relationships/slideLayout" Target="../slideLayouts/slideLayout7.xml"/><Relationship Id="rId4" Type="http://schemas.openxmlformats.org/officeDocument/2006/relationships/image" Target="../media/image14.wmf"/><Relationship Id="rId3" Type="http://schemas.openxmlformats.org/officeDocument/2006/relationships/oleObject" Target="../embeddings/oleObject13.bin"/><Relationship Id="rId2" Type="http://schemas.openxmlformats.org/officeDocument/2006/relationships/image" Target="../media/image13.wmf"/><Relationship Id="rId1" Type="http://schemas.openxmlformats.org/officeDocument/2006/relationships/oleObject" Target="../embeddings/oleObject12.bin"/></Relationships>
</file>

<file path=ppt/slides/_rels/slide39.xml.rels><?xml version="1.0" encoding="UTF-8" standalone="yes"?>
<Relationships xmlns="http://schemas.openxmlformats.org/package/2006/relationships"><Relationship Id="rId6" Type="http://schemas.openxmlformats.org/officeDocument/2006/relationships/vmlDrawing" Target="../drawings/vmlDrawing7.vml"/><Relationship Id="rId5" Type="http://schemas.openxmlformats.org/officeDocument/2006/relationships/slideLayout" Target="../slideLayouts/slideLayout7.xml"/><Relationship Id="rId4" Type="http://schemas.openxmlformats.org/officeDocument/2006/relationships/image" Target="../media/image16.wmf"/><Relationship Id="rId3" Type="http://schemas.openxmlformats.org/officeDocument/2006/relationships/oleObject" Target="../embeddings/oleObject15.bin"/><Relationship Id="rId2" Type="http://schemas.openxmlformats.org/officeDocument/2006/relationships/image" Target="../media/image15.wmf"/><Relationship Id="rId1" Type="http://schemas.openxmlformats.org/officeDocument/2006/relationships/oleObject" Target="../embeddings/oleObject14.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0.wmf"/><Relationship Id="rId7" Type="http://schemas.openxmlformats.org/officeDocument/2006/relationships/oleObject" Target="../embeddings/oleObject19.bin"/><Relationship Id="rId6" Type="http://schemas.openxmlformats.org/officeDocument/2006/relationships/image" Target="../media/image19.wmf"/><Relationship Id="rId5" Type="http://schemas.openxmlformats.org/officeDocument/2006/relationships/oleObject" Target="../embeddings/oleObject18.bin"/><Relationship Id="rId4" Type="http://schemas.openxmlformats.org/officeDocument/2006/relationships/image" Target="../media/image18.wmf"/><Relationship Id="rId3" Type="http://schemas.openxmlformats.org/officeDocument/2006/relationships/oleObject" Target="../embeddings/oleObject17.bin"/><Relationship Id="rId2" Type="http://schemas.openxmlformats.org/officeDocument/2006/relationships/image" Target="../media/image17.wmf"/><Relationship Id="rId10" Type="http://schemas.openxmlformats.org/officeDocument/2006/relationships/vmlDrawing" Target="../drawings/vmlDrawing8.vml"/><Relationship Id="rId1" Type="http://schemas.openxmlformats.org/officeDocument/2006/relationships/oleObject" Target="../embeddings/oleObject16.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7.xml"/><Relationship Id="rId2" Type="http://schemas.openxmlformats.org/officeDocument/2006/relationships/image" Target="../media/image21.wmf"/><Relationship Id="rId1" Type="http://schemas.openxmlformats.org/officeDocument/2006/relationships/oleObject" Target="../embeddings/oleObject20.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4" Type="http://schemas.openxmlformats.org/officeDocument/2006/relationships/vmlDrawing" Target="../drawings/vmlDrawing10.vml"/><Relationship Id="rId3" Type="http://schemas.openxmlformats.org/officeDocument/2006/relationships/slideLayout" Target="../slideLayouts/slideLayout7.xml"/><Relationship Id="rId2" Type="http://schemas.openxmlformats.org/officeDocument/2006/relationships/image" Target="../media/image22.wmf"/><Relationship Id="rId1" Type="http://schemas.openxmlformats.org/officeDocument/2006/relationships/oleObject" Target="../embeddings/oleObject21.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4" Type="http://schemas.openxmlformats.org/officeDocument/2006/relationships/vmlDrawing" Target="../drawings/vmlDrawing11.vml"/><Relationship Id="rId3" Type="http://schemas.openxmlformats.org/officeDocument/2006/relationships/slideLayout" Target="../slideLayouts/slideLayout7.xml"/><Relationship Id="rId2" Type="http://schemas.openxmlformats.org/officeDocument/2006/relationships/image" Target="../media/image25.wmf"/><Relationship Id="rId1" Type="http://schemas.openxmlformats.org/officeDocument/2006/relationships/oleObject" Target="../embeddings/oleObject22.bin"/></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png"/><Relationship Id="rId1" Type="http://schemas.openxmlformats.org/officeDocument/2006/relationships/image" Target="../media/image26.jpeg"/></Relationships>
</file>

<file path=ppt/slides/_rels/slide62.xml.rels><?xml version="1.0" encoding="UTF-8" standalone="yes"?>
<Relationships xmlns="http://schemas.openxmlformats.org/package/2006/relationships"><Relationship Id="rId4" Type="http://schemas.openxmlformats.org/officeDocument/2006/relationships/vmlDrawing" Target="../drawings/vmlDrawing12.vml"/><Relationship Id="rId3" Type="http://schemas.openxmlformats.org/officeDocument/2006/relationships/slideLayout" Target="../slideLayouts/slideLayout7.xml"/><Relationship Id="rId2" Type="http://schemas.openxmlformats.org/officeDocument/2006/relationships/image" Target="../media/image28.wmf"/><Relationship Id="rId1" Type="http://schemas.openxmlformats.org/officeDocument/2006/relationships/oleObject" Target="../embeddings/oleObject23.bin"/></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64.xml.rels><?xml version="1.0" encoding="UTF-8" standalone="yes"?>
<Relationships xmlns="http://schemas.openxmlformats.org/package/2006/relationships"><Relationship Id="rId4" Type="http://schemas.openxmlformats.org/officeDocument/2006/relationships/vmlDrawing" Target="../drawings/vmlDrawing13.vml"/><Relationship Id="rId3" Type="http://schemas.openxmlformats.org/officeDocument/2006/relationships/slideLayout" Target="../slideLayouts/slideLayout7.xml"/><Relationship Id="rId2" Type="http://schemas.openxmlformats.org/officeDocument/2006/relationships/image" Target="../media/image30.wmf"/><Relationship Id="rId1" Type="http://schemas.openxmlformats.org/officeDocument/2006/relationships/oleObject" Target="../embeddings/oleObject24.bin"/></Relationships>
</file>

<file path=ppt/slides/_rels/slide65.xml.rels><?xml version="1.0" encoding="UTF-8" standalone="yes"?>
<Relationships xmlns="http://schemas.openxmlformats.org/package/2006/relationships"><Relationship Id="rId4" Type="http://schemas.openxmlformats.org/officeDocument/2006/relationships/vmlDrawing" Target="../drawings/vmlDrawing14.vml"/><Relationship Id="rId3" Type="http://schemas.openxmlformats.org/officeDocument/2006/relationships/slideLayout" Target="../slideLayouts/slideLayout7.xml"/><Relationship Id="rId2" Type="http://schemas.openxmlformats.org/officeDocument/2006/relationships/image" Target="../media/image31.wmf"/><Relationship Id="rId1" Type="http://schemas.openxmlformats.org/officeDocument/2006/relationships/oleObject" Target="../embeddings/oleObject25.bin"/></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Прямоугольник 2"/>
          <p:cNvSpPr/>
          <p:nvPr/>
        </p:nvSpPr>
        <p:spPr>
          <a:xfrm>
            <a:off x="1403350" y="1916113"/>
            <a:ext cx="6769100" cy="2089150"/>
          </a:xfrm>
          <a:prstGeom prst="rect">
            <a:avLst/>
          </a:prstGeom>
          <a:noFill/>
          <a:ln w="9525">
            <a:noFill/>
          </a:ln>
        </p:spPr>
        <p:txBody>
          <a:bodyPr>
            <a:spAutoFit/>
          </a:bodyPr>
          <a:p>
            <a:pPr algn="ctr">
              <a:lnSpc>
                <a:spcPct val="130000"/>
              </a:lnSpc>
              <a:spcAft>
                <a:spcPts val="600"/>
              </a:spcAft>
            </a:pPr>
            <a:r>
              <a:rPr sz="3200" b="1" i="1" dirty="0">
                <a:latin typeface="Times New Roman" panose="02020603050405020304" pitchFamily="18" charset="0"/>
                <a:cs typeface="Times New Roman" panose="02020603050405020304" pitchFamily="18" charset="0"/>
              </a:rPr>
              <a:t>ТЕМА </a:t>
            </a:r>
            <a:r>
              <a:rPr lang="ru-RU" altLang="x-none" sz="3200" b="1" i="1" dirty="0">
                <a:latin typeface="Times New Roman" panose="02020603050405020304" pitchFamily="18" charset="0"/>
                <a:cs typeface="Times New Roman" panose="02020603050405020304" pitchFamily="18" charset="0"/>
              </a:rPr>
              <a:t>2.</a:t>
            </a:r>
            <a:endParaRPr lang="ru-RU" altLang="x-none" sz="3200" b="1" i="1" dirty="0">
              <a:latin typeface="Times New Roman" panose="02020603050405020304" pitchFamily="18" charset="0"/>
              <a:cs typeface="Times New Roman" panose="02020603050405020304" pitchFamily="18" charset="0"/>
            </a:endParaRPr>
          </a:p>
          <a:p>
            <a:pPr algn="ctr">
              <a:lnSpc>
                <a:spcPct val="130000"/>
              </a:lnSpc>
              <a:spcAft>
                <a:spcPts val="600"/>
              </a:spcAft>
            </a:pPr>
            <a:r>
              <a:rPr lang="ru-RU" altLang="x-none" sz="3200" b="1" i="1" dirty="0">
                <a:latin typeface="Times New Roman" panose="02020603050405020304" pitchFamily="18" charset="0"/>
                <a:cs typeface="Times New Roman" panose="02020603050405020304" pitchFamily="18" charset="0"/>
              </a:rPr>
              <a:t> </a:t>
            </a:r>
            <a:r>
              <a:rPr lang="uk-UA" altLang="x-none" sz="3200" b="1" i="1" dirty="0">
                <a:latin typeface="Times New Roman" panose="02020603050405020304" pitchFamily="18" charset="0"/>
                <a:cs typeface="Times New Roman" panose="02020603050405020304" pitchFamily="18" charset="0"/>
              </a:rPr>
              <a:t>МЕТОДИЧНІ ПРИЙОМИ ТА СПОСОБИ БІЗНЕС-АНАЛІЗУ</a:t>
            </a:r>
            <a:endParaRPr lang="ru-RU" altLang="ru-RU" sz="3200" b="1" i="1"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Прямоугольник 1"/>
          <p:cNvSpPr/>
          <p:nvPr/>
        </p:nvSpPr>
        <p:spPr>
          <a:xfrm>
            <a:off x="468313" y="333375"/>
            <a:ext cx="8135937" cy="6296025"/>
          </a:xfrm>
          <a:prstGeom prst="rect">
            <a:avLst/>
          </a:prstGeom>
          <a:noFill/>
          <a:ln w="9525">
            <a:noFill/>
          </a:ln>
        </p:spPr>
        <p:txBody>
          <a:bodyPr>
            <a:spAutoFit/>
          </a:bodyPr>
          <a:p>
            <a:pPr algn="ctr">
              <a:lnSpc>
                <a:spcPct val="120000"/>
              </a:lnSpc>
            </a:pPr>
            <a:r>
              <a:rPr lang="uk-UA" altLang="ru-RU" sz="2800" b="1" i="1" dirty="0">
                <a:latin typeface="Times New Roman" panose="02020603050405020304" pitchFamily="18" charset="0"/>
                <a:cs typeface="Times New Roman" panose="02020603050405020304" pitchFamily="18" charset="0"/>
              </a:rPr>
              <a:t>Основні структурні елементи методики БА:</a:t>
            </a:r>
            <a:endParaRPr lang="ru-RU" altLang="ru-RU" sz="2800" b="1" i="1" dirty="0">
              <a:latin typeface="Times New Roman" panose="02020603050405020304" pitchFamily="18" charset="0"/>
              <a:cs typeface="Times New Roman" panose="02020603050405020304" pitchFamily="18" charset="0"/>
            </a:endParaRPr>
          </a:p>
          <a:p>
            <a:pPr algn="just">
              <a:lnSpc>
                <a:spcPct val="120000"/>
              </a:lnSpc>
              <a:buFont typeface="Wingdings" panose="05000000000000000000" pitchFamily="2" charset="2"/>
              <a:buChar char=""/>
            </a:pPr>
            <a:r>
              <a:rPr lang="uk-UA" altLang="ru-RU" sz="2800" dirty="0">
                <a:latin typeface="Times New Roman" panose="02020603050405020304" pitchFamily="18" charset="0"/>
                <a:cs typeface="Times New Roman" panose="02020603050405020304" pitchFamily="18" charset="0"/>
              </a:rPr>
              <a:t>формування мети та завдань БА;</a:t>
            </a:r>
            <a:endParaRPr lang="ru-RU" altLang="ru-RU" sz="2800" dirty="0">
              <a:latin typeface="Times New Roman" panose="02020603050405020304" pitchFamily="18" charset="0"/>
              <a:cs typeface="Times New Roman" panose="02020603050405020304" pitchFamily="18" charset="0"/>
            </a:endParaRPr>
          </a:p>
          <a:p>
            <a:pPr algn="just">
              <a:lnSpc>
                <a:spcPct val="120000"/>
              </a:lnSpc>
              <a:buFont typeface="Wingdings" panose="05000000000000000000" pitchFamily="2" charset="2"/>
              <a:buChar char=""/>
            </a:pPr>
            <a:r>
              <a:rPr lang="uk-UA" altLang="ru-RU" sz="2800" dirty="0">
                <a:latin typeface="Times New Roman" panose="02020603050405020304" pitchFamily="18" charset="0"/>
                <a:cs typeface="Times New Roman" panose="02020603050405020304" pitchFamily="18" charset="0"/>
              </a:rPr>
              <a:t>визначення об’єктів аналізу;</a:t>
            </a:r>
            <a:endParaRPr lang="ru-RU" altLang="ru-RU" sz="2800" dirty="0">
              <a:latin typeface="Times New Roman" panose="02020603050405020304" pitchFamily="18" charset="0"/>
              <a:cs typeface="Times New Roman" panose="02020603050405020304" pitchFamily="18" charset="0"/>
            </a:endParaRPr>
          </a:p>
          <a:p>
            <a:pPr algn="just">
              <a:lnSpc>
                <a:spcPct val="120000"/>
              </a:lnSpc>
              <a:buFont typeface="Wingdings" panose="05000000000000000000" pitchFamily="2" charset="2"/>
              <a:buChar char=""/>
            </a:pPr>
            <a:r>
              <a:rPr lang="uk-UA" altLang="ru-RU" sz="2800" dirty="0">
                <a:latin typeface="Times New Roman" panose="02020603050405020304" pitchFamily="18" charset="0"/>
                <a:cs typeface="Times New Roman" panose="02020603050405020304" pitchFamily="18" charset="0"/>
              </a:rPr>
              <a:t>сукупність синтетичних та аналітичних показників, їх взаємозв’язки;</a:t>
            </a:r>
            <a:endParaRPr lang="uk-UA" altLang="ru-RU" sz="2800" dirty="0">
              <a:latin typeface="Times New Roman" panose="02020603050405020304" pitchFamily="18" charset="0"/>
              <a:cs typeface="Times New Roman" panose="02020603050405020304" pitchFamily="18" charset="0"/>
            </a:endParaRPr>
          </a:p>
          <a:p>
            <a:pPr algn="just">
              <a:lnSpc>
                <a:spcPct val="120000"/>
              </a:lnSpc>
              <a:buFont typeface="Wingdings" panose="05000000000000000000" pitchFamily="2" charset="2"/>
              <a:buChar char=""/>
            </a:pPr>
            <a:r>
              <a:rPr lang="uk-UA" altLang="ru-RU" sz="2800" dirty="0">
                <a:latin typeface="Times New Roman" panose="02020603050405020304" pitchFamily="18" charset="0"/>
                <a:cs typeface="Times New Roman" panose="02020603050405020304" pitchFamily="18" charset="0"/>
              </a:rPr>
              <a:t>система факторів, які впливають на зміну показників;</a:t>
            </a:r>
            <a:endParaRPr lang="ru-RU" altLang="ru-RU" sz="2800" dirty="0">
              <a:latin typeface="Times New Roman" panose="02020603050405020304" pitchFamily="18" charset="0"/>
              <a:cs typeface="Times New Roman" panose="02020603050405020304" pitchFamily="18" charset="0"/>
            </a:endParaRPr>
          </a:p>
          <a:p>
            <a:pPr algn="just">
              <a:lnSpc>
                <a:spcPct val="120000"/>
              </a:lnSpc>
              <a:buFont typeface="Wingdings" panose="05000000000000000000" pitchFamily="2" charset="2"/>
              <a:buChar char=""/>
            </a:pPr>
            <a:r>
              <a:rPr lang="uk-UA" altLang="ru-RU" sz="2800" dirty="0">
                <a:latin typeface="Times New Roman" panose="02020603050405020304" pitchFamily="18" charset="0"/>
                <a:cs typeface="Times New Roman" panose="02020603050405020304" pitchFamily="18" charset="0"/>
              </a:rPr>
              <a:t>інформаційна база аналітичних досліджень;</a:t>
            </a:r>
            <a:endParaRPr lang="ru-RU" altLang="ru-RU" sz="2800" dirty="0">
              <a:latin typeface="Times New Roman" panose="02020603050405020304" pitchFamily="18" charset="0"/>
              <a:cs typeface="Times New Roman" panose="02020603050405020304" pitchFamily="18" charset="0"/>
            </a:endParaRPr>
          </a:p>
          <a:p>
            <a:pPr algn="just">
              <a:lnSpc>
                <a:spcPct val="120000"/>
              </a:lnSpc>
              <a:buFont typeface="Wingdings" panose="05000000000000000000" pitchFamily="2" charset="2"/>
              <a:buChar char=""/>
            </a:pPr>
            <a:r>
              <a:rPr lang="uk-UA" altLang="ru-RU" sz="2800" dirty="0">
                <a:latin typeface="Times New Roman" panose="02020603050405020304" pitchFamily="18" charset="0"/>
                <a:cs typeface="Times New Roman" panose="02020603050405020304" pitchFamily="18" charset="0"/>
              </a:rPr>
              <a:t>способи та методичні прийоми аналізу;</a:t>
            </a:r>
            <a:endParaRPr lang="ru-RU" altLang="ru-RU" sz="2800" dirty="0">
              <a:latin typeface="Times New Roman" panose="02020603050405020304" pitchFamily="18" charset="0"/>
              <a:cs typeface="Times New Roman" panose="02020603050405020304" pitchFamily="18" charset="0"/>
            </a:endParaRPr>
          </a:p>
          <a:p>
            <a:pPr algn="just">
              <a:lnSpc>
                <a:spcPct val="120000"/>
              </a:lnSpc>
              <a:buFont typeface="Wingdings" panose="05000000000000000000" pitchFamily="2" charset="2"/>
              <a:buChar char=""/>
            </a:pPr>
            <a:r>
              <a:rPr lang="uk-UA" altLang="ru-RU" sz="2800" dirty="0">
                <a:latin typeface="Times New Roman" panose="02020603050405020304" pitchFamily="18" charset="0"/>
                <a:cs typeface="Times New Roman" panose="02020603050405020304" pitchFamily="18" charset="0"/>
              </a:rPr>
              <a:t>організаційне та технічне забезпечення виконання аналітичних робіт, оформлення їх результатів та оцінка (інтерпретація).</a:t>
            </a:r>
            <a:endParaRPr lang="ru-RU" altLang="ru-RU"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Прямоугольник 1"/>
          <p:cNvSpPr/>
          <p:nvPr/>
        </p:nvSpPr>
        <p:spPr>
          <a:xfrm>
            <a:off x="1331913" y="2060575"/>
            <a:ext cx="6696075" cy="1385888"/>
          </a:xfrm>
          <a:prstGeom prst="rect">
            <a:avLst/>
          </a:prstGeom>
          <a:noFill/>
          <a:ln w="9525">
            <a:noFill/>
          </a:ln>
        </p:spPr>
        <p:txBody>
          <a:bodyPr>
            <a:spAutoFit/>
          </a:bodyPr>
          <a:p>
            <a:pPr algn="ctr"/>
            <a:r>
              <a:rPr lang="uk-UA" altLang="uk-UA" sz="2800" b="1" i="1" dirty="0">
                <a:latin typeface="Times New Roman" panose="02020603050405020304" pitchFamily="18" charset="0"/>
                <a:cs typeface="Times New Roman" panose="02020603050405020304" pitchFamily="18" charset="0"/>
              </a:rPr>
              <a:t>2. Методичний прийом порівняння в аналітичних дослідженнях: особливості застосування</a:t>
            </a:r>
            <a:endParaRPr lang="uk-UA" altLang="uk-UA" sz="2800" b="1" i="1"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Прямоугольник 2"/>
          <p:cNvSpPr/>
          <p:nvPr/>
        </p:nvSpPr>
        <p:spPr>
          <a:xfrm>
            <a:off x="755650" y="549275"/>
            <a:ext cx="7416800" cy="5262563"/>
          </a:xfrm>
          <a:prstGeom prst="rect">
            <a:avLst/>
          </a:prstGeom>
          <a:noFill/>
          <a:ln w="9525">
            <a:noFill/>
          </a:ln>
        </p:spPr>
        <p:txBody>
          <a:bodyPr>
            <a:spAutoFit/>
          </a:bodyPr>
          <a:p>
            <a:pPr algn="ctr"/>
            <a:r>
              <a:rPr lang="uk-UA" altLang="uk-UA" sz="2800" b="1" dirty="0">
                <a:latin typeface="Times New Roman" panose="02020603050405020304" pitchFamily="18" charset="0"/>
                <a:cs typeface="Times New Roman" panose="02020603050405020304" pitchFamily="18" charset="0"/>
              </a:rPr>
              <a:t>ТИПОВІ СИТУАЦІЇ, ПРИ ЯКИХ В БА ЗАСТОСОВУЄТЬСЯ ПОРІВНЯННЯ:</a:t>
            </a:r>
            <a:endParaRPr lang="uk-UA" altLang="uk-UA" sz="2800" b="1" dirty="0">
              <a:latin typeface="Times New Roman" panose="02020603050405020304" pitchFamily="18" charset="0"/>
              <a:cs typeface="Times New Roman" panose="02020603050405020304" pitchFamily="18" charset="0"/>
            </a:endParaRPr>
          </a:p>
          <a:p>
            <a:pPr algn="ctr"/>
            <a:endParaRPr lang="uk-UA" altLang="uk-UA" sz="2800" b="1" dirty="0">
              <a:latin typeface="Times New Roman" panose="02020603050405020304" pitchFamily="18" charset="0"/>
              <a:cs typeface="Times New Roman" panose="02020603050405020304" pitchFamily="18" charset="0"/>
            </a:endParaRPr>
          </a:p>
          <a:p>
            <a:pPr algn="just"/>
            <a:r>
              <a:rPr lang="uk-UA" altLang="uk-UA" sz="2800" i="1" dirty="0">
                <a:latin typeface="Times New Roman" panose="02020603050405020304" pitchFamily="18" charset="0"/>
                <a:cs typeface="Times New Roman" panose="02020603050405020304" pitchFamily="18" charset="0"/>
              </a:rPr>
              <a:t>1) порівняння фактичних показників з прогнозними</a:t>
            </a:r>
            <a:r>
              <a:rPr lang="uk-UA" altLang="uk-UA" sz="2800" dirty="0">
                <a:latin typeface="Times New Roman" panose="02020603050405020304" pitchFamily="18" charset="0"/>
                <a:cs typeface="Times New Roman" panose="02020603050405020304" pitchFamily="18" charset="0"/>
              </a:rPr>
              <a:t> дає можливість визначити ступінь виконання плану (прогнозу) за період часу, що досліджується (день, декаду, місяць, квартал, рік); перевірити обґрунтованість планових (прогнозних) показників (порівнюючи дані за декілька минулих періодів з даними плану (прогнозу) поточного періоду), виявити резерви господарювання</a:t>
            </a:r>
            <a:endParaRPr lang="ru-RU" altLang="uk-UA"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Прямоугольник 1"/>
          <p:cNvSpPr/>
          <p:nvPr/>
        </p:nvSpPr>
        <p:spPr>
          <a:xfrm>
            <a:off x="971550" y="1557338"/>
            <a:ext cx="7488238" cy="2676525"/>
          </a:xfrm>
          <a:prstGeom prst="rect">
            <a:avLst/>
          </a:prstGeom>
          <a:noFill/>
          <a:ln w="9525">
            <a:noFill/>
          </a:ln>
        </p:spPr>
        <p:txBody>
          <a:bodyPr>
            <a:spAutoFit/>
          </a:bodyPr>
          <a:p>
            <a:pPr algn="just"/>
            <a:r>
              <a:rPr lang="uk-UA" altLang="uk-UA" sz="2800" i="1" dirty="0">
                <a:latin typeface="Times New Roman" panose="02020603050405020304" pitchFamily="18" charset="0"/>
                <a:cs typeface="Times New Roman" panose="02020603050405020304" pitchFamily="18" charset="0"/>
              </a:rPr>
              <a:t>2) порівнюючи фактичні показники звітного періоду з аналогічними показниками минулих,</a:t>
            </a:r>
            <a:r>
              <a:rPr lang="uk-UA" altLang="uk-UA" sz="2800" dirty="0">
                <a:latin typeface="Times New Roman" panose="02020603050405020304" pitchFamily="18" charset="0"/>
                <a:cs typeface="Times New Roman" panose="02020603050405020304" pitchFamily="18" charset="0"/>
              </a:rPr>
              <a:t> оцінюють результати діяльності в динаміці, виявляють тенденції розвитку економічних процесів підприємства, визначають напрями подальшого поглиблення аналізу</a:t>
            </a:r>
            <a:endParaRPr lang="ru-RU" altLang="uk-UA"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Прямоугольник 1"/>
          <p:cNvSpPr/>
          <p:nvPr/>
        </p:nvSpPr>
        <p:spPr>
          <a:xfrm>
            <a:off x="539750" y="1196975"/>
            <a:ext cx="8064500" cy="3970338"/>
          </a:xfrm>
          <a:prstGeom prst="rect">
            <a:avLst/>
          </a:prstGeom>
          <a:noFill/>
          <a:ln w="9525">
            <a:noFill/>
          </a:ln>
        </p:spPr>
        <p:txBody>
          <a:bodyPr>
            <a:spAutoFit/>
          </a:bodyPr>
          <a:p>
            <a:pPr algn="just"/>
            <a:r>
              <a:rPr lang="uk-UA" altLang="uk-UA" sz="2800" i="1" dirty="0">
                <a:latin typeface="Times New Roman" panose="02020603050405020304" pitchFamily="18" charset="0"/>
                <a:cs typeface="Times New Roman" panose="02020603050405020304" pitchFamily="18" charset="0"/>
              </a:rPr>
              <a:t>3) порівняння показників суб’єкта господарювання, що аналізується, з середніми аналогічними показниками по галузі </a:t>
            </a:r>
            <a:r>
              <a:rPr lang="uk-UA" altLang="uk-UA" sz="2800" dirty="0">
                <a:latin typeface="Times New Roman" panose="02020603050405020304" pitchFamily="18" charset="0"/>
                <a:cs typeface="Times New Roman" panose="02020603050405020304" pitchFamily="18" charset="0"/>
              </a:rPr>
              <a:t>дозволяє визначити місце на ринку суб’єкта, що аналізується, його частку на ринку</a:t>
            </a:r>
            <a:r>
              <a:rPr lang="uk-UA" altLang="uk-UA" sz="2800" i="1" dirty="0">
                <a:latin typeface="Times New Roman" panose="02020603050405020304" pitchFamily="18" charset="0"/>
                <a:cs typeface="Times New Roman" panose="02020603050405020304" pitchFamily="18" charset="0"/>
              </a:rPr>
              <a:t>; з показниками окремих кращих (високорентабельних) господарюючих суб’єктів, досягненнями науки</a:t>
            </a:r>
            <a:r>
              <a:rPr lang="uk-UA" altLang="uk-UA" sz="2800" dirty="0">
                <a:latin typeface="Times New Roman" panose="02020603050405020304" pitchFamily="18" charset="0"/>
                <a:cs typeface="Times New Roman" panose="02020603050405020304" pitchFamily="18" charset="0"/>
              </a:rPr>
              <a:t> – оцінити отримані результати діяльності господарства, провести пошук, розрахунок і мобілізацію резервів;</a:t>
            </a:r>
            <a:endParaRPr lang="ru-RU" altLang="uk-UA"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Прямоугольник 1"/>
          <p:cNvSpPr/>
          <p:nvPr/>
        </p:nvSpPr>
        <p:spPr>
          <a:xfrm>
            <a:off x="539750" y="1412875"/>
            <a:ext cx="7777163" cy="3970338"/>
          </a:xfrm>
          <a:prstGeom prst="rect">
            <a:avLst/>
          </a:prstGeom>
          <a:noFill/>
          <a:ln w="9525">
            <a:noFill/>
          </a:ln>
        </p:spPr>
        <p:txBody>
          <a:bodyPr>
            <a:spAutoFit/>
          </a:bodyPr>
          <a:p>
            <a:pPr algn="just"/>
            <a:r>
              <a:rPr lang="uk-UA" altLang="uk-UA" sz="2800" i="1" dirty="0">
                <a:latin typeface="Times New Roman" panose="02020603050405020304" pitchFamily="18" charset="0"/>
                <a:cs typeface="Times New Roman" panose="02020603050405020304" pitchFamily="18" charset="0"/>
              </a:rPr>
              <a:t>4) порівняння фактичних показників з нормативними, нормами витрачання</a:t>
            </a:r>
            <a:r>
              <a:rPr lang="uk-UA" altLang="uk-UA" sz="2800" dirty="0">
                <a:latin typeface="Times New Roman" panose="02020603050405020304" pitchFamily="18" charset="0"/>
                <a:cs typeface="Times New Roman" panose="02020603050405020304" pitchFamily="18" charset="0"/>
              </a:rPr>
              <a:t> дозволяє здійснити контроль за використанням всіх видів ресурсів, виявляють їх економію або перевитрачання, ефективність використання, резерви збільшення обсягів виробництва та зменшення собівартості продукції (робіт, послуг). Даний напрям аналізу сприяє впровадженню ресурсозберігаючих технологій</a:t>
            </a:r>
            <a:endParaRPr lang="ru-RU" altLang="uk-UA"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Прямоугольник 1"/>
          <p:cNvSpPr/>
          <p:nvPr/>
        </p:nvSpPr>
        <p:spPr>
          <a:xfrm>
            <a:off x="755650" y="1484313"/>
            <a:ext cx="7704138" cy="3540125"/>
          </a:xfrm>
          <a:prstGeom prst="rect">
            <a:avLst/>
          </a:prstGeom>
          <a:noFill/>
          <a:ln w="9525">
            <a:noFill/>
          </a:ln>
        </p:spPr>
        <p:txBody>
          <a:bodyPr>
            <a:spAutoFit/>
          </a:bodyPr>
          <a:p>
            <a:pPr algn="just"/>
            <a:r>
              <a:rPr lang="uk-UA" altLang="uk-UA" sz="2800" i="1" dirty="0">
                <a:latin typeface="Times New Roman" panose="02020603050405020304" pitchFamily="18" charset="0"/>
                <a:cs typeface="Times New Roman" panose="02020603050405020304" pitchFamily="18" charset="0"/>
              </a:rPr>
              <a:t>5) зіставлення паралельних і динамічних рядів</a:t>
            </a:r>
            <a:r>
              <a:rPr lang="uk-UA" altLang="uk-UA" sz="2800" dirty="0">
                <a:latin typeface="Times New Roman" panose="02020603050405020304" pitchFamily="18" charset="0"/>
                <a:cs typeface="Times New Roman" panose="02020603050405020304" pitchFamily="18" charset="0"/>
              </a:rPr>
              <a:t> проводять для вивчення взаємозв’язків показників, що досліджуються. Наприклад, аналізуючи одночасно динаміку зміни обсягу виробництва валової продукції, чисельності робітників і продуктивності праці, можна обґрунтувати взаємозв’язок між цими показниками</a:t>
            </a:r>
            <a:endParaRPr lang="ru-RU" altLang="uk-UA"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Прямоугольник 1"/>
          <p:cNvSpPr/>
          <p:nvPr/>
        </p:nvSpPr>
        <p:spPr>
          <a:xfrm>
            <a:off x="611188" y="1341438"/>
            <a:ext cx="7921625" cy="3970338"/>
          </a:xfrm>
          <a:prstGeom prst="rect">
            <a:avLst/>
          </a:prstGeom>
        </p:spPr>
        <p:txBody>
          <a:bodyPr>
            <a:spAutoFit/>
          </a:bodyPr>
          <a:p>
            <a:pPr algn="just">
              <a:buNone/>
            </a:pPr>
            <a:r>
              <a:rPr lang="uk-UA" altLang="x-none" sz="2800" i="1" dirty="0">
                <a:latin typeface="Times New Roman" panose="02020603050405020304" pitchFamily="18" charset="0"/>
                <a:cs typeface="Times New Roman" panose="02020603050405020304" pitchFamily="18" charset="0"/>
              </a:rPr>
              <a:t>6) порівняння різних показників господарської діяльності</a:t>
            </a:r>
            <a:r>
              <a:rPr lang="uk-UA" altLang="x-none" sz="2800" dirty="0">
                <a:latin typeface="Times New Roman" panose="02020603050405020304" pitchFamily="18" charset="0"/>
                <a:cs typeface="Times New Roman" panose="02020603050405020304" pitchFamily="18" charset="0"/>
              </a:rPr>
              <a:t>. Наприклад, показники рентабельності, ефективності використання різних ресурсів;</a:t>
            </a:r>
            <a:endParaRPr lang="uk-UA" altLang="x-none" sz="2800" dirty="0">
              <a:latin typeface="Times New Roman" panose="02020603050405020304" pitchFamily="18" charset="0"/>
              <a:cs typeface="Times New Roman" panose="02020603050405020304" pitchFamily="18" charset="0"/>
            </a:endParaRPr>
          </a:p>
          <a:p>
            <a:pPr algn="just">
              <a:buNone/>
            </a:pPr>
            <a:endParaRPr lang="uk-UA" altLang="x-none" sz="2800" dirty="0">
              <a:latin typeface="Times New Roman" panose="02020603050405020304" pitchFamily="18" charset="0"/>
              <a:cs typeface="Times New Roman" panose="02020603050405020304" pitchFamily="18" charset="0"/>
            </a:endParaRPr>
          </a:p>
          <a:p>
            <a:pPr algn="just">
              <a:buNone/>
            </a:pPr>
            <a:r>
              <a:rPr lang="uk-UA" altLang="x-none" sz="2800" i="1" dirty="0">
                <a:latin typeface="Times New Roman" panose="02020603050405020304" pitchFamily="18" charset="0"/>
                <a:cs typeface="Times New Roman" panose="02020603050405020304" pitchFamily="18" charset="0"/>
              </a:rPr>
              <a:t>7) порівняння результатів діяльності до та після проведення того чи іншого заходу</a:t>
            </a:r>
            <a:r>
              <a:rPr lang="uk-UA" altLang="x-none" sz="2800" dirty="0">
                <a:latin typeface="Times New Roman" panose="02020603050405020304" pitchFamily="18" charset="0"/>
                <a:cs typeface="Times New Roman" panose="02020603050405020304" pitchFamily="18" charset="0"/>
              </a:rPr>
              <a:t> (зміни того або іншого фактору) проводять для визначення кількісного впливу фактору та підрахунку резервів</a:t>
            </a:r>
            <a:endParaRPr lang="ru-RU" altLang="x-none" sz="2800" dirty="0">
              <a:latin typeface="Times New Roman" panose="02020603050405020304" pitchFamily="18" charset="0"/>
              <a:cs typeface="Times New Roman" panose="02020603050405020304" pitchFamily="18" charset="0"/>
            </a:endParaRPr>
          </a:p>
          <a:p>
            <a:pPr algn="just">
              <a:buChar char="-"/>
            </a:pPr>
            <a:endParaRPr lang="ru-RU" altLang="x-none"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4"/>
          <p:cNvSpPr/>
          <p:nvPr/>
        </p:nvSpPr>
        <p:spPr>
          <a:xfrm>
            <a:off x="0" y="0"/>
            <a:ext cx="9144000" cy="457200"/>
          </a:xfrm>
          <a:prstGeom prst="rect">
            <a:avLst/>
          </a:prstGeom>
          <a:noFill/>
          <a:ln w="9525">
            <a:noFill/>
          </a:ln>
        </p:spPr>
        <p:txBody>
          <a:bodyPr wrap="none" anchor="ctr" anchorCtr="0">
            <a:spAutoFit/>
          </a:bodyPr>
          <a:p>
            <a:endParaRPr lang="ru-RU" altLang="ru-RU" dirty="0">
              <a:latin typeface="Arial" panose="020B0604020202020204" pitchFamily="34" charset="0"/>
            </a:endParaRPr>
          </a:p>
        </p:txBody>
      </p:sp>
      <p:graphicFrame>
        <p:nvGraphicFramePr>
          <p:cNvPr id="21507" name="Объект 2"/>
          <p:cNvGraphicFramePr>
            <a:graphicFrameLocks noChangeAspect="1"/>
          </p:cNvGraphicFramePr>
          <p:nvPr/>
        </p:nvGraphicFramePr>
        <p:xfrm>
          <a:off x="468313" y="457200"/>
          <a:ext cx="8207375" cy="6067425"/>
        </p:xfrm>
        <a:graphic>
          <a:graphicData uri="http://schemas.openxmlformats.org/presentationml/2006/ole">
            <mc:AlternateContent xmlns:mc="http://schemas.openxmlformats.org/markup-compatibility/2006">
              <mc:Choice xmlns:v="urn:schemas-microsoft-com:vml" Requires="v">
                <p:oleObj spid="_x0000_s3076" name="" r:id="rId1" imgW="5454650" imgH="4165600" progId="Word.Picture.8">
                  <p:embed/>
                </p:oleObj>
              </mc:Choice>
              <mc:Fallback>
                <p:oleObj name="" r:id="rId1" imgW="5454650" imgH="4165600" progId="Word.Picture.8">
                  <p:embed/>
                  <p:pic>
                    <p:nvPicPr>
                      <p:cNvPr id="0" name="Picture 3075"/>
                      <p:cNvPicPr/>
                      <p:nvPr/>
                    </p:nvPicPr>
                    <p:blipFill>
                      <a:blip r:embed="rId2"/>
                      <a:stretch>
                        <a:fillRect/>
                      </a:stretch>
                    </p:blipFill>
                    <p:spPr>
                      <a:xfrm>
                        <a:off x="468313" y="457200"/>
                        <a:ext cx="8207375" cy="6067425"/>
                      </a:xfrm>
                      <a:prstGeom prst="rect">
                        <a:avLst/>
                      </a:prstGeom>
                      <a:noFill/>
                      <a:ln w="38100">
                        <a:noFill/>
                        <a:miter/>
                      </a:ln>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Прямоугольник 1"/>
          <p:cNvSpPr>
            <a:spLocks noChangeArrowheads="1"/>
          </p:cNvSpPr>
          <p:nvPr/>
        </p:nvSpPr>
        <p:spPr bwMode="auto">
          <a:xfrm>
            <a:off x="684213" y="981075"/>
            <a:ext cx="799147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algn="ctr">
              <a:buNone/>
            </a:pPr>
            <a:r>
              <a:rPr lang="uk-UA" altLang="x-none" sz="2800" dirty="0">
                <a:latin typeface="Times New Roman" panose="02020603050405020304" pitchFamily="18" charset="0"/>
                <a:cs typeface="Times New Roman" panose="02020603050405020304" pitchFamily="18" charset="0"/>
              </a:rPr>
              <a:t>Застосовуючи прийом порівняння, можна отримати наступні </a:t>
            </a:r>
            <a:r>
              <a:rPr lang="uk-UA" altLang="x-none" sz="2800" i="1" dirty="0">
                <a:latin typeface="Times New Roman" panose="02020603050405020304" pitchFamily="18" charset="0"/>
                <a:cs typeface="Times New Roman" panose="02020603050405020304" pitchFamily="18" charset="0"/>
              </a:rPr>
              <a:t>кількісні аналітичні результати</a:t>
            </a:r>
            <a:r>
              <a:rPr lang="uk-UA" altLang="x-none" sz="2800" dirty="0">
                <a:latin typeface="Times New Roman" panose="02020603050405020304" pitchFamily="18" charset="0"/>
                <a:cs typeface="Times New Roman" panose="02020603050405020304" pitchFamily="18" charset="0"/>
              </a:rPr>
              <a:t>:</a:t>
            </a:r>
            <a:endParaRPr lang="uk-UA" altLang="x-none" sz="2800" dirty="0">
              <a:latin typeface="Times New Roman" panose="02020603050405020304" pitchFamily="18" charset="0"/>
              <a:cs typeface="Times New Roman" panose="02020603050405020304" pitchFamily="18" charset="0"/>
            </a:endParaRPr>
          </a:p>
          <a:p>
            <a:pPr algn="ctr">
              <a:buNone/>
            </a:pPr>
            <a:endParaRPr lang="ru-RU" altLang="x-none" sz="2800"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uk-UA" altLang="x-none" sz="2800" b="1" i="1" dirty="0">
                <a:latin typeface="Times New Roman" panose="02020603050405020304" pitchFamily="18" charset="0"/>
                <a:cs typeface="Times New Roman" panose="02020603050405020304" pitchFamily="18" charset="0"/>
              </a:rPr>
              <a:t>абсолютне відхилення </a:t>
            </a:r>
            <a:r>
              <a:rPr lang="uk-UA" altLang="x-none" sz="2800" dirty="0">
                <a:latin typeface="Times New Roman" panose="02020603050405020304" pitchFamily="18" charset="0"/>
                <a:cs typeface="Times New Roman" panose="02020603050405020304" pitchFamily="18" charset="0"/>
              </a:rPr>
              <a:t>значень порівнюваних параметрів;</a:t>
            </a:r>
            <a:endParaRPr lang="uk-UA" altLang="x-none" sz="2800"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endParaRPr lang="ru-RU" altLang="x-none" sz="2800"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uk-UA" altLang="x-none" sz="2800" b="1" i="1" dirty="0">
                <a:latin typeface="Times New Roman" panose="02020603050405020304" pitchFamily="18" charset="0"/>
                <a:cs typeface="Times New Roman" panose="02020603050405020304" pitchFamily="18" charset="0"/>
              </a:rPr>
              <a:t>відносне відхилення </a:t>
            </a:r>
            <a:r>
              <a:rPr lang="uk-UA" altLang="x-none" sz="2800" dirty="0">
                <a:latin typeface="Times New Roman" panose="02020603050405020304" pitchFamily="18" charset="0"/>
                <a:cs typeface="Times New Roman" panose="02020603050405020304" pitchFamily="18" charset="0"/>
              </a:rPr>
              <a:t>значень порівнюваних параметрів (</a:t>
            </a:r>
            <a:r>
              <a:rPr lang="uk-UA" altLang="x-none" sz="2800" i="1" dirty="0">
                <a:latin typeface="Times New Roman" panose="02020603050405020304" pitchFamily="18" charset="0"/>
                <a:cs typeface="Times New Roman" panose="02020603050405020304" pitchFamily="18" charset="0"/>
              </a:rPr>
              <a:t>темп зростання, темп приросту</a:t>
            </a:r>
            <a:r>
              <a:rPr lang="uk-UA" altLang="x-none" sz="2800" dirty="0">
                <a:latin typeface="Times New Roman" panose="02020603050405020304" pitchFamily="18" charset="0"/>
                <a:cs typeface="Times New Roman" panose="02020603050405020304" pitchFamily="18" charset="0"/>
              </a:rPr>
              <a:t>);</a:t>
            </a:r>
            <a:endParaRPr lang="uk-UA" altLang="x-none" sz="2800"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endParaRPr lang="ru-RU" altLang="x-none" sz="2800"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uk-UA" altLang="x-none" sz="2800" b="1" i="1" dirty="0">
                <a:latin typeface="Times New Roman" panose="02020603050405020304" pitchFamily="18" charset="0"/>
                <a:cs typeface="Times New Roman" panose="02020603050405020304" pitchFamily="18" charset="0"/>
              </a:rPr>
              <a:t>еластичність зміни</a:t>
            </a:r>
            <a:endParaRPr lang="ru-RU" altLang="x-none" sz="2800" b="1" i="1"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Прямоугольник 1"/>
          <p:cNvSpPr/>
          <p:nvPr/>
        </p:nvSpPr>
        <p:spPr>
          <a:xfrm>
            <a:off x="900113" y="1268413"/>
            <a:ext cx="7632700" cy="3784600"/>
          </a:xfrm>
          <a:prstGeom prst="rect">
            <a:avLst/>
          </a:prstGeom>
          <a:noFill/>
          <a:ln w="9525">
            <a:noFill/>
          </a:ln>
        </p:spPr>
        <p:txBody>
          <a:bodyPr>
            <a:spAutoFit/>
          </a:bodyPr>
          <a:p>
            <a:r>
              <a:rPr lang="uk-UA" altLang="x-none" sz="2400" dirty="0">
                <a:latin typeface="Times New Roman" panose="02020603050405020304" pitchFamily="18" charset="0"/>
                <a:cs typeface="Times New Roman" panose="02020603050405020304" pitchFamily="18" charset="0"/>
              </a:rPr>
              <a:t>1. Особливості методичних прийомів бізнес-аналізу</a:t>
            </a:r>
            <a:endParaRPr lang="uk-UA" altLang="x-none" sz="2400" dirty="0">
              <a:latin typeface="Times New Roman" panose="02020603050405020304" pitchFamily="18" charset="0"/>
              <a:cs typeface="Times New Roman" panose="02020603050405020304" pitchFamily="18" charset="0"/>
            </a:endParaRPr>
          </a:p>
          <a:p>
            <a:r>
              <a:rPr lang="uk-UA" altLang="x-none" sz="2400" dirty="0">
                <a:latin typeface="Times New Roman" panose="02020603050405020304" pitchFamily="18" charset="0"/>
                <a:cs typeface="Times New Roman" panose="02020603050405020304" pitchFamily="18" charset="0"/>
              </a:rPr>
              <a:t>2. Методичний прийом порівняння в аналітичних дослідженнях: особливості застосування</a:t>
            </a:r>
            <a:endParaRPr lang="uk-UA" altLang="x-none" sz="2400" dirty="0">
              <a:latin typeface="Times New Roman" panose="02020603050405020304" pitchFamily="18" charset="0"/>
              <a:cs typeface="Times New Roman" panose="02020603050405020304" pitchFamily="18" charset="0"/>
            </a:endParaRPr>
          </a:p>
          <a:p>
            <a:r>
              <a:rPr lang="uk-UA" altLang="x-none" sz="2400" dirty="0">
                <a:latin typeface="Times New Roman" panose="02020603050405020304" pitchFamily="18" charset="0"/>
                <a:cs typeface="Times New Roman" panose="02020603050405020304" pitchFamily="18" charset="0"/>
              </a:rPr>
              <a:t>3. Використання абсолютних, відносних та середніх величин</a:t>
            </a:r>
            <a:endParaRPr lang="uk-UA" altLang="x-none" sz="2400" dirty="0">
              <a:latin typeface="Times New Roman" panose="02020603050405020304" pitchFamily="18" charset="0"/>
              <a:cs typeface="Times New Roman" panose="02020603050405020304" pitchFamily="18" charset="0"/>
            </a:endParaRPr>
          </a:p>
          <a:p>
            <a:r>
              <a:rPr lang="uk-UA" altLang="x-none" sz="2400" dirty="0">
                <a:latin typeface="Times New Roman" panose="02020603050405020304" pitchFamily="18" charset="0"/>
                <a:cs typeface="Times New Roman" panose="02020603050405020304" pitchFamily="18" charset="0"/>
              </a:rPr>
              <a:t>4. Побудова рядів динаміки </a:t>
            </a:r>
            <a:endParaRPr lang="uk-UA" altLang="x-none" sz="2400" dirty="0">
              <a:latin typeface="Times New Roman" panose="02020603050405020304" pitchFamily="18" charset="0"/>
              <a:cs typeface="Times New Roman" panose="02020603050405020304" pitchFamily="18" charset="0"/>
            </a:endParaRPr>
          </a:p>
          <a:p>
            <a:r>
              <a:rPr lang="uk-UA" altLang="x-none" sz="2400" dirty="0">
                <a:latin typeface="Times New Roman" panose="02020603050405020304" pitchFamily="18" charset="0"/>
                <a:cs typeface="Times New Roman" panose="02020603050405020304" pitchFamily="18" charset="0"/>
              </a:rPr>
              <a:t>5. Прийом групування інформації</a:t>
            </a:r>
            <a:endParaRPr lang="uk-UA" altLang="x-none" sz="2400" dirty="0">
              <a:latin typeface="Times New Roman" panose="02020603050405020304" pitchFamily="18" charset="0"/>
              <a:cs typeface="Times New Roman" panose="02020603050405020304" pitchFamily="18" charset="0"/>
            </a:endParaRPr>
          </a:p>
          <a:p>
            <a:r>
              <a:rPr lang="en-US" altLang="uk-UA" sz="2400" dirty="0">
                <a:latin typeface="Times New Roman" panose="02020603050405020304" pitchFamily="18" charset="0"/>
                <a:cs typeface="Times New Roman" panose="02020603050405020304" pitchFamily="18" charset="0"/>
              </a:rPr>
              <a:t>6</a:t>
            </a:r>
            <a:r>
              <a:rPr lang="uk-UA" altLang="x-none" sz="2400" dirty="0">
                <a:latin typeface="Times New Roman" panose="02020603050405020304" pitchFamily="18" charset="0"/>
                <a:cs typeface="Times New Roman" panose="02020603050405020304" pitchFamily="18" charset="0"/>
              </a:rPr>
              <a:t>. Прийоми графічного та табличного відображення аналітичних даних</a:t>
            </a:r>
            <a:endParaRPr lang="uk-UA" altLang="x-none" sz="2400" dirty="0">
              <a:latin typeface="Times New Roman" panose="02020603050405020304" pitchFamily="18" charset="0"/>
              <a:cs typeface="Times New Roman" panose="02020603050405020304" pitchFamily="18" charset="0"/>
            </a:endParaRPr>
          </a:p>
          <a:p>
            <a:endParaRPr lang="uk-UA" altLang="x-none" sz="2400" dirty="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Прямоугольник 1"/>
          <p:cNvSpPr/>
          <p:nvPr/>
        </p:nvSpPr>
        <p:spPr>
          <a:xfrm>
            <a:off x="827088" y="1268413"/>
            <a:ext cx="7705725" cy="3970337"/>
          </a:xfrm>
          <a:prstGeom prst="rect">
            <a:avLst/>
          </a:prstGeom>
          <a:noFill/>
          <a:ln w="9525">
            <a:noFill/>
          </a:ln>
        </p:spPr>
        <p:txBody>
          <a:bodyPr>
            <a:spAutoFit/>
          </a:bodyPr>
          <a:p>
            <a:pPr algn="ctr" eaLnBrk="1" hangingPunct="1"/>
            <a:r>
              <a:rPr lang="uk-UA" altLang="x-none" sz="2800" b="1" dirty="0">
                <a:latin typeface="Times New Roman" panose="02020603050405020304" pitchFamily="18" charset="0"/>
                <a:cs typeface="Times New Roman" panose="02020603050405020304" pitchFamily="18" charset="0"/>
              </a:rPr>
              <a:t>Абсолютне відхилення </a:t>
            </a:r>
            <a:r>
              <a:rPr lang="uk-UA" altLang="x-none" sz="2800" dirty="0">
                <a:latin typeface="Times New Roman" panose="02020603050405020304" pitchFamily="18" charset="0"/>
                <a:cs typeface="Times New Roman" panose="02020603050405020304" pitchFamily="18" charset="0"/>
              </a:rPr>
              <a:t>розраховується як різниця між двома рівнями ряду. </a:t>
            </a:r>
            <a:endParaRPr lang="uk-UA" altLang="x-none" sz="2800" dirty="0">
              <a:latin typeface="Times New Roman" panose="02020603050405020304" pitchFamily="18" charset="0"/>
              <a:cs typeface="Times New Roman" panose="02020603050405020304" pitchFamily="18" charset="0"/>
            </a:endParaRPr>
          </a:p>
          <a:p>
            <a:pPr algn="ctr" eaLnBrk="1" hangingPunct="1"/>
            <a:endParaRPr lang="uk-UA" altLang="x-none" sz="2800" dirty="0">
              <a:latin typeface="Times New Roman" panose="02020603050405020304" pitchFamily="18" charset="0"/>
              <a:cs typeface="Times New Roman" panose="02020603050405020304" pitchFamily="18" charset="0"/>
            </a:endParaRPr>
          </a:p>
          <a:p>
            <a:pPr algn="ctr" eaLnBrk="1" hangingPunct="1"/>
            <a:r>
              <a:rPr lang="uk-UA" altLang="x-none" sz="2800" dirty="0">
                <a:latin typeface="Times New Roman" panose="02020603050405020304" pitchFamily="18" charset="0"/>
                <a:cs typeface="Times New Roman" panose="02020603050405020304" pitchFamily="18" charset="0"/>
              </a:rPr>
              <a:t>Він показує, </a:t>
            </a:r>
            <a:r>
              <a:rPr lang="uk-UA" altLang="x-none" sz="2800" i="1" dirty="0">
                <a:latin typeface="Times New Roman" panose="02020603050405020304" pitchFamily="18" charset="0"/>
                <a:cs typeface="Times New Roman" panose="02020603050405020304" pitchFamily="18" charset="0"/>
              </a:rPr>
              <a:t>на скільки одиниць в абсолютному виражені рівень одного періоду більше або менше певного попереднього рівня </a:t>
            </a:r>
            <a:endParaRPr lang="uk-UA" altLang="x-none" sz="2800" i="1" dirty="0">
              <a:latin typeface="Times New Roman" panose="02020603050405020304" pitchFamily="18" charset="0"/>
              <a:cs typeface="Times New Roman" panose="02020603050405020304" pitchFamily="18" charset="0"/>
            </a:endParaRPr>
          </a:p>
          <a:p>
            <a:pPr algn="ctr" eaLnBrk="1" hangingPunct="1"/>
            <a:r>
              <a:rPr lang="uk-UA" altLang="x-none" sz="2800" dirty="0">
                <a:latin typeface="Times New Roman" panose="02020603050405020304" pitchFamily="18" charset="0"/>
                <a:cs typeface="Times New Roman" panose="02020603050405020304" pitchFamily="18" charset="0"/>
              </a:rPr>
              <a:t>і, тому, може мати знак “+” (при збільшенні рівнів) або “–” (при зменшенні рівнів). </a:t>
            </a:r>
            <a:br>
              <a:rPr lang="uk-UA" altLang="x-none" sz="2800" dirty="0">
                <a:latin typeface="Times New Roman" panose="02020603050405020304" pitchFamily="18" charset="0"/>
                <a:cs typeface="Times New Roman" panose="02020603050405020304" pitchFamily="18" charset="0"/>
              </a:rPr>
            </a:br>
            <a:endParaRPr lang="uk-UA" altLang="x-none" sz="2800" dirty="0">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Таблица 1"/>
          <p:cNvGraphicFramePr/>
          <p:nvPr/>
        </p:nvGraphicFramePr>
        <p:xfrm>
          <a:off x="1371600" y="3048000"/>
          <a:ext cx="6398260" cy="1953260"/>
        </p:xfrm>
        <a:graphic>
          <a:graphicData uri="http://schemas.openxmlformats.org/drawingml/2006/table">
            <a:tbl>
              <a:tblPr firstRow="1" bandRow="1">
                <a:tableStyleId>{5C22544A-7EE6-4342-B048-85BDC9FD1C3A}</a:tableStyleId>
              </a:tblPr>
              <a:tblGrid>
                <a:gridCol w="1599565"/>
                <a:gridCol w="1599565"/>
                <a:gridCol w="1599565"/>
                <a:gridCol w="1599565"/>
              </a:tblGrid>
              <a:tr h="976630">
                <a:tc>
                  <a:txBody>
                    <a:bodyPr/>
                    <a:p>
                      <a:pPr>
                        <a:buNone/>
                      </a:pPr>
                      <a:r>
                        <a:rPr lang="uk-UA" altLang="ru-RU" sz="2000"/>
                        <a:t>план </a:t>
                      </a:r>
                      <a:endParaRPr lang="uk-UA" altLang="ru-RU" sz="2000"/>
                    </a:p>
                    <a:p>
                      <a:pPr>
                        <a:buNone/>
                      </a:pPr>
                      <a:r>
                        <a:rPr lang="uk-UA" altLang="ru-RU" sz="2000"/>
                        <a:t>1 квартал 2022, порцій </a:t>
                      </a:r>
                      <a:endParaRPr lang="uk-UA" altLang="ru-RU" sz="2000"/>
                    </a:p>
                  </a:txBody>
                  <a:tcPr/>
                </a:tc>
                <a:tc>
                  <a:txBody>
                    <a:bodyPr/>
                    <a:p>
                      <a:pPr>
                        <a:buNone/>
                      </a:pPr>
                      <a:r>
                        <a:rPr lang="uk-UA" altLang="ru-RU" sz="2000"/>
                        <a:t>факт </a:t>
                      </a:r>
                      <a:endParaRPr lang="uk-UA" altLang="ru-RU" sz="2000"/>
                    </a:p>
                    <a:p>
                      <a:pPr>
                        <a:buNone/>
                      </a:pPr>
                      <a:r>
                        <a:rPr lang="uk-UA" altLang="ru-RU" sz="2000"/>
                        <a:t>1 квартал 2022, порцій </a:t>
                      </a:r>
                      <a:endParaRPr lang="uk-UA" altLang="ru-RU" sz="2000"/>
                    </a:p>
                  </a:txBody>
                  <a:tcPr/>
                </a:tc>
                <a:tc>
                  <a:txBody>
                    <a:bodyPr/>
                    <a:p>
                      <a:pPr>
                        <a:buNone/>
                      </a:pPr>
                      <a:r>
                        <a:rPr lang="uk-UA" altLang="ru-RU" sz="2000"/>
                        <a:t>абсолютне відхилення, порцій</a:t>
                      </a:r>
                      <a:endParaRPr lang="uk-UA" altLang="ru-RU" sz="2000"/>
                    </a:p>
                  </a:txBody>
                  <a:tcPr/>
                </a:tc>
                <a:tc>
                  <a:txBody>
                    <a:bodyPr/>
                    <a:p>
                      <a:pPr>
                        <a:buNone/>
                      </a:pPr>
                      <a:r>
                        <a:rPr lang="uk-UA" altLang="ru-RU" sz="2000"/>
                        <a:t>причини </a:t>
                      </a:r>
                      <a:endParaRPr lang="uk-UA" altLang="ru-RU" sz="2000"/>
                    </a:p>
                  </a:txBody>
                  <a:tcPr/>
                </a:tc>
              </a:tr>
              <a:tr h="976630">
                <a:tc>
                  <a:txBody>
                    <a:bodyPr/>
                    <a:p>
                      <a:pPr>
                        <a:buNone/>
                      </a:pPr>
                      <a:r>
                        <a:rPr lang="uk-UA" altLang="ru-RU" sz="2000"/>
                        <a:t>15000</a:t>
                      </a:r>
                      <a:endParaRPr lang="uk-UA" altLang="ru-RU" sz="2000"/>
                    </a:p>
                  </a:txBody>
                  <a:tcPr/>
                </a:tc>
                <a:tc>
                  <a:txBody>
                    <a:bodyPr/>
                    <a:p>
                      <a:pPr>
                        <a:buNone/>
                      </a:pPr>
                      <a:r>
                        <a:rPr lang="uk-UA" altLang="ru-RU" sz="2000"/>
                        <a:t>4500</a:t>
                      </a:r>
                      <a:endParaRPr lang="uk-UA" altLang="ru-RU" sz="2000"/>
                    </a:p>
                  </a:txBody>
                  <a:tcPr/>
                </a:tc>
                <a:tc>
                  <a:txBody>
                    <a:bodyPr/>
                    <a:p>
                      <a:pPr>
                        <a:buNone/>
                      </a:pPr>
                      <a:r>
                        <a:rPr lang="uk-UA" altLang="ru-RU" sz="2000"/>
                        <a:t>4500-15000 = - 10500</a:t>
                      </a:r>
                      <a:endParaRPr lang="uk-UA" altLang="ru-RU" sz="2000"/>
                    </a:p>
                  </a:txBody>
                  <a:tcPr/>
                </a:tc>
                <a:tc>
                  <a:txBody>
                    <a:bodyPr/>
                    <a:p>
                      <a:pPr>
                        <a:buNone/>
                      </a:pPr>
                      <a:endParaRPr lang="ru-RU" altLang="en-US" sz="2000"/>
                    </a:p>
                  </a:txBody>
                  <a:tcPr/>
                </a:tc>
              </a:tr>
            </a:tbl>
          </a:graphicData>
        </a:graphic>
      </p:graphicFrame>
      <p:sp>
        <p:nvSpPr>
          <p:cNvPr id="3" name="Текстовое поле 2"/>
          <p:cNvSpPr txBox="1"/>
          <p:nvPr/>
        </p:nvSpPr>
        <p:spPr>
          <a:xfrm>
            <a:off x="1966913" y="1484630"/>
            <a:ext cx="5639435" cy="645160"/>
          </a:xfrm>
          <a:prstGeom prst="rect">
            <a:avLst/>
          </a:prstGeom>
          <a:noFill/>
        </p:spPr>
        <p:txBody>
          <a:bodyPr wrap="none" rtlCol="0" anchor="t">
            <a:spAutoFit/>
          </a:bodyPr>
          <a:p>
            <a:pPr algn="ctr" eaLnBrk="1" hangingPunct="1"/>
            <a:r>
              <a:rPr lang="uk-UA" altLang="x-none" b="1" dirty="0">
                <a:latin typeface="Times New Roman" panose="02020603050405020304" pitchFamily="18" charset="0"/>
                <a:cs typeface="Times New Roman" panose="02020603050405020304" pitchFamily="18" charset="0"/>
                <a:sym typeface="+mn-ea"/>
              </a:rPr>
              <a:t>Визначити абсолютне відхилення фактичного рівня </a:t>
            </a:r>
            <a:endParaRPr lang="uk-UA" altLang="x-none" b="1" dirty="0">
              <a:latin typeface="Times New Roman" panose="02020603050405020304" pitchFamily="18" charset="0"/>
              <a:cs typeface="Times New Roman" panose="02020603050405020304" pitchFamily="18" charset="0"/>
              <a:sym typeface="+mn-ea"/>
            </a:endParaRPr>
          </a:p>
          <a:p>
            <a:pPr algn="ctr" eaLnBrk="1" hangingPunct="1"/>
            <a:r>
              <a:rPr lang="uk-UA" altLang="x-none" b="1" dirty="0">
                <a:latin typeface="Times New Roman" panose="02020603050405020304" pitchFamily="18" charset="0"/>
                <a:cs typeface="Times New Roman" panose="02020603050405020304" pitchFamily="18" charset="0"/>
                <a:sym typeface="+mn-ea"/>
              </a:rPr>
              <a:t>продажу капучіно кавярнею “Друзі”</a:t>
            </a:r>
            <a:r>
              <a:rPr lang="uk-UA" altLang="x-none" dirty="0">
                <a:latin typeface="Times New Roman" panose="02020603050405020304" pitchFamily="18" charset="0"/>
                <a:cs typeface="Times New Roman" panose="02020603050405020304" pitchFamily="18" charset="0"/>
                <a:sym typeface="+mn-ea"/>
              </a:rPr>
              <a:t>. </a:t>
            </a:r>
            <a:endParaRPr lang="ru-RU"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Rectangle 1"/>
          <p:cNvSpPr>
            <a:spLocks noChangeArrowheads="1"/>
          </p:cNvSpPr>
          <p:nvPr/>
        </p:nvSpPr>
        <p:spPr bwMode="auto">
          <a:xfrm>
            <a:off x="250825" y="1625600"/>
            <a:ext cx="8650288" cy="3540125"/>
          </a:xfrm>
          <a:prstGeom prst="rect">
            <a:avLst/>
          </a:prstGeom>
          <a:solidFill>
            <a:schemeClr val="bg1"/>
          </a:solidFill>
          <a:ln w="9525">
            <a:solidFill>
              <a:schemeClr val="bg1"/>
            </a:solidFill>
            <a:miter lim="800000"/>
          </a:ln>
          <a:effectLst/>
        </p:spPr>
        <p:txBody>
          <a:bodyPr anchor="ctr">
            <a:spAutoFit/>
          </a:bodyPr>
          <a:p>
            <a:pPr algn="ctr" eaLnBrk="1" hangingPunct="1">
              <a:buNone/>
            </a:pPr>
            <a:r>
              <a:rPr lang="uk-UA" altLang="x-none" sz="2800" b="1" dirty="0">
                <a:effectLst>
                  <a:outerShdw blurRad="38100" dist="38100" dir="2700000">
                    <a:srgbClr val="C0C0C0"/>
                  </a:outerShdw>
                </a:effectLst>
                <a:latin typeface="Times New Roman" panose="02020603050405020304" pitchFamily="18" charset="0"/>
                <a:cs typeface="Times New Roman" panose="02020603050405020304" pitchFamily="18" charset="0"/>
              </a:rPr>
              <a:t>Відносні відхилення</a:t>
            </a:r>
            <a:endParaRPr lang="uk-UA" altLang="x-none" sz="2800" b="1"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lgn="ctr" eaLnBrk="1" hangingPunct="1">
              <a:buNone/>
            </a:pPr>
            <a:r>
              <a:rPr sz="2800" b="1" dirty="0">
                <a:effectLst>
                  <a:outerShdw blurRad="38100" dist="38100" dir="2700000">
                    <a:srgbClr val="C0C0C0"/>
                  </a:outerShdw>
                </a:effectLst>
                <a:latin typeface="Times New Roman" panose="02020603050405020304" pitchFamily="18" charset="0"/>
                <a:cs typeface="Times New Roman" panose="02020603050405020304" pitchFamily="18" charset="0"/>
              </a:rPr>
              <a:t>         </a:t>
            </a:r>
            <a:endParaRPr lang="uk-UA" altLang="x-none" sz="2800" b="1"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lgn="ctr" eaLnBrk="1" hangingPunct="1">
              <a:buNone/>
            </a:pPr>
            <a:r>
              <a:rPr sz="2800" b="1" dirty="0">
                <a:effectLst>
                  <a:outerShdw blurRad="38100" dist="38100" dir="2700000">
                    <a:srgbClr val="C0C0C0"/>
                  </a:outerShdw>
                </a:effectLst>
                <a:latin typeface="Times New Roman" panose="02020603050405020304" pitchFamily="18" charset="0"/>
                <a:cs typeface="Times New Roman" panose="02020603050405020304" pitchFamily="18" charset="0"/>
              </a:rPr>
              <a:t> </a:t>
            </a:r>
            <a:r>
              <a:rPr lang="uk-UA" altLang="x-none" sz="2800" b="1" dirty="0">
                <a:effectLst>
                  <a:outerShdw blurRad="38100" dist="38100" dir="2700000">
                    <a:srgbClr val="C0C0C0"/>
                  </a:outerShdw>
                </a:effectLst>
                <a:latin typeface="Times New Roman" panose="02020603050405020304" pitchFamily="18" charset="0"/>
                <a:cs typeface="Times New Roman" panose="02020603050405020304" pitchFamily="18" charset="0"/>
              </a:rPr>
              <a:t>Темп зростання </a:t>
            </a:r>
            <a:r>
              <a:rPr lang="uk-UA" altLang="x-none" sz="2800" dirty="0">
                <a:effectLst>
                  <a:outerShdw blurRad="38100" dist="38100" dir="2700000">
                    <a:srgbClr val="C0C0C0"/>
                  </a:outerShdw>
                </a:effectLst>
                <a:latin typeface="Times New Roman" panose="02020603050405020304" pitchFamily="18" charset="0"/>
                <a:cs typeface="Times New Roman" panose="02020603050405020304" pitchFamily="18" charset="0"/>
              </a:rPr>
              <a:t>– відносний показник, частка від ділення двох рівнів ряду; </a:t>
            </a:r>
            <a:r>
              <a:rPr lang="uk-UA" altLang="x-none" sz="2800" i="1" dirty="0">
                <a:effectLst>
                  <a:outerShdw blurRad="38100" dist="38100" dir="2700000">
                    <a:srgbClr val="C0C0C0"/>
                  </a:outerShdw>
                </a:effectLst>
                <a:latin typeface="Times New Roman" panose="02020603050405020304" pitchFamily="18" charset="0"/>
                <a:cs typeface="Times New Roman" panose="02020603050405020304" pitchFamily="18" charset="0"/>
              </a:rPr>
              <a:t>показує скільки відсотків рівень даного періоду </a:t>
            </a:r>
            <a:r>
              <a:rPr sz="2800" i="1" dirty="0">
                <a:effectLst>
                  <a:outerShdw blurRad="38100" dist="38100" dir="2700000">
                    <a:srgbClr val="C0C0C0"/>
                  </a:outerShdw>
                </a:effectLst>
                <a:latin typeface="Times New Roman" panose="02020603050405020304" pitchFamily="18" charset="0"/>
                <a:cs typeface="Times New Roman" panose="02020603050405020304" pitchFamily="18" charset="0"/>
              </a:rPr>
              <a:t>c</a:t>
            </a:r>
            <a:r>
              <a:rPr lang="uk-UA" altLang="x-none" sz="2800" i="1" dirty="0">
                <a:effectLst>
                  <a:outerShdw blurRad="38100" dist="38100" dir="2700000">
                    <a:srgbClr val="C0C0C0"/>
                  </a:outerShdw>
                </a:effectLst>
                <a:latin typeface="Times New Roman" panose="02020603050405020304" pitchFamily="18" charset="0"/>
                <a:cs typeface="Times New Roman" panose="02020603050405020304" pitchFamily="18" charset="0"/>
              </a:rPr>
              <a:t>тановить від рівня іншого періоду</a:t>
            </a:r>
            <a:r>
              <a:rPr lang="uk-UA" altLang="x-none" sz="2800" dirty="0">
                <a:effectLst>
                  <a:outerShdw blurRad="38100" dist="38100" dir="2700000">
                    <a:srgbClr val="C0C0C0"/>
                  </a:outerShdw>
                </a:effectLst>
                <a:latin typeface="Times New Roman" panose="02020603050405020304" pitchFamily="18" charset="0"/>
                <a:cs typeface="Times New Roman" panose="02020603050405020304" pitchFamily="18" charset="0"/>
              </a:rPr>
              <a:t>.</a:t>
            </a:r>
            <a:endParaRPr lang="uk-UA" altLang="x-none" sz="2800"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lgn="just" eaLnBrk="1" hangingPunct="1">
              <a:buNone/>
            </a:pPr>
            <a:r>
              <a:rPr sz="2800" dirty="0">
                <a:effectLst>
                  <a:outerShdw blurRad="38100" dist="38100" dir="2700000">
                    <a:srgbClr val="C0C0C0"/>
                  </a:outerShdw>
                </a:effectLst>
                <a:latin typeface="Times New Roman" panose="02020603050405020304" pitchFamily="18" charset="0"/>
                <a:cs typeface="Times New Roman" panose="02020603050405020304" pitchFamily="18" charset="0"/>
              </a:rPr>
              <a:t>       </a:t>
            </a:r>
            <a:endParaRPr lang="uk-UA" altLang="x-none" sz="2800"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lgn="just" eaLnBrk="1" hangingPunct="1">
              <a:buNone/>
            </a:pPr>
            <a:r>
              <a:rPr sz="2800" dirty="0">
                <a:effectLst>
                  <a:outerShdw blurRad="38100" dist="38100" dir="2700000">
                    <a:srgbClr val="C0C0C0"/>
                  </a:outerShdw>
                </a:effectLst>
                <a:latin typeface="Times New Roman" panose="02020603050405020304" pitchFamily="18" charset="0"/>
                <a:cs typeface="Times New Roman" panose="02020603050405020304" pitchFamily="18" charset="0"/>
              </a:rPr>
              <a:t> </a:t>
            </a:r>
            <a:endParaRPr lang="uk-UA" altLang="x-none" sz="2800"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Прямоугольник 1"/>
          <p:cNvSpPr/>
          <p:nvPr/>
        </p:nvSpPr>
        <p:spPr>
          <a:xfrm>
            <a:off x="395288" y="1125538"/>
            <a:ext cx="8001000" cy="4400550"/>
          </a:xfrm>
          <a:prstGeom prst="rect">
            <a:avLst/>
          </a:prstGeom>
          <a:solidFill>
            <a:schemeClr val="bg1"/>
          </a:solidFill>
          <a:ln w="9525" cap="flat" cmpd="sng">
            <a:solidFill>
              <a:schemeClr val="bg1"/>
            </a:solidFill>
            <a:prstDash val="solid"/>
            <a:miter/>
            <a:headEnd type="none" w="med" len="med"/>
            <a:tailEnd type="none" w="med" len="med"/>
          </a:ln>
        </p:spPr>
        <p:txBody>
          <a:bodyPr>
            <a:spAutoFit/>
          </a:bodyPr>
          <a:p>
            <a:pPr algn="ctr" eaLnBrk="1" hangingPunct="1"/>
            <a:r>
              <a:rPr sz="2800" dirty="0">
                <a:latin typeface="Times New Roman" panose="02020603050405020304" pitchFamily="18" charset="0"/>
                <a:cs typeface="Times New Roman" panose="02020603050405020304" pitchFamily="18" charset="0"/>
              </a:rPr>
              <a:t>   </a:t>
            </a:r>
            <a:r>
              <a:rPr lang="uk-UA" altLang="x-none" sz="2800" b="1" dirty="0">
                <a:latin typeface="Times New Roman" panose="02020603050405020304" pitchFamily="18" charset="0"/>
                <a:cs typeface="Times New Roman" panose="02020603050405020304" pitchFamily="18" charset="0"/>
              </a:rPr>
              <a:t>Темп приросту </a:t>
            </a:r>
            <a:r>
              <a:rPr lang="uk-UA" altLang="x-none" sz="2800" dirty="0">
                <a:latin typeface="Times New Roman" panose="02020603050405020304" pitchFamily="18" charset="0"/>
                <a:cs typeface="Times New Roman" panose="02020603050405020304" pitchFamily="18" charset="0"/>
              </a:rPr>
              <a:t>– відносний показник, який </a:t>
            </a:r>
            <a:endParaRPr lang="uk-UA" altLang="x-none" sz="2800" dirty="0">
              <a:latin typeface="Times New Roman" panose="02020603050405020304" pitchFamily="18" charset="0"/>
              <a:cs typeface="Times New Roman" panose="02020603050405020304" pitchFamily="18" charset="0"/>
            </a:endParaRPr>
          </a:p>
          <a:p>
            <a:pPr algn="ctr" eaLnBrk="1" hangingPunct="1"/>
            <a:r>
              <a:rPr lang="uk-UA" altLang="x-none" sz="2800" dirty="0">
                <a:latin typeface="Times New Roman" panose="02020603050405020304" pitchFamily="18" charset="0"/>
                <a:cs typeface="Times New Roman" panose="02020603050405020304" pitchFamily="18" charset="0"/>
              </a:rPr>
              <a:t>розраховується як відношення абсолютного приросту до попереднього чи початкового рівня. </a:t>
            </a:r>
            <a:endParaRPr lang="uk-UA" altLang="x-none" sz="2800" dirty="0">
              <a:latin typeface="Times New Roman" panose="02020603050405020304" pitchFamily="18" charset="0"/>
              <a:cs typeface="Times New Roman" panose="02020603050405020304" pitchFamily="18" charset="0"/>
            </a:endParaRPr>
          </a:p>
          <a:p>
            <a:pPr algn="ctr" eaLnBrk="1" hangingPunct="1"/>
            <a:endParaRPr lang="uk-UA" altLang="x-none" sz="2800" dirty="0">
              <a:latin typeface="Times New Roman" panose="02020603050405020304" pitchFamily="18" charset="0"/>
              <a:cs typeface="Times New Roman" panose="02020603050405020304" pitchFamily="18" charset="0"/>
            </a:endParaRPr>
          </a:p>
          <a:p>
            <a:pPr algn="ctr" eaLnBrk="1" hangingPunct="1"/>
            <a:r>
              <a:rPr lang="uk-UA" altLang="x-none" sz="2800" dirty="0">
                <a:latin typeface="Times New Roman" panose="02020603050405020304" pitchFamily="18" charset="0"/>
                <a:cs typeface="Times New Roman" panose="02020603050405020304" pitchFamily="18" charset="0"/>
              </a:rPr>
              <a:t>Показує, </a:t>
            </a:r>
            <a:r>
              <a:rPr lang="uk-UA" altLang="x-none" sz="2800" i="1" dirty="0">
                <a:latin typeface="Times New Roman" panose="02020603050405020304" pitchFamily="18" charset="0"/>
                <a:cs typeface="Times New Roman" panose="02020603050405020304" pitchFamily="18" charset="0"/>
              </a:rPr>
              <a:t>на скільки відсотків один рівень більше (або менше) попереднього рівня</a:t>
            </a:r>
            <a:r>
              <a:rPr lang="uk-UA" altLang="x-none" sz="2800" dirty="0">
                <a:latin typeface="Times New Roman" panose="02020603050405020304" pitchFamily="18" charset="0"/>
                <a:cs typeface="Times New Roman" panose="02020603050405020304" pitchFamily="18" charset="0"/>
              </a:rPr>
              <a:t>. </a:t>
            </a:r>
            <a:endParaRPr lang="uk-UA" altLang="x-none" sz="2800" dirty="0">
              <a:latin typeface="Times New Roman" panose="02020603050405020304" pitchFamily="18" charset="0"/>
              <a:cs typeface="Times New Roman" panose="02020603050405020304" pitchFamily="18" charset="0"/>
            </a:endParaRPr>
          </a:p>
          <a:p>
            <a:pPr algn="ctr" eaLnBrk="1" hangingPunct="1"/>
            <a:endParaRPr lang="uk-UA" altLang="x-none" sz="2800" dirty="0">
              <a:latin typeface="Times New Roman" panose="02020603050405020304" pitchFamily="18" charset="0"/>
              <a:cs typeface="Times New Roman" panose="02020603050405020304" pitchFamily="18" charset="0"/>
            </a:endParaRPr>
          </a:p>
          <a:p>
            <a:pPr algn="ctr" eaLnBrk="1" hangingPunct="1"/>
            <a:endParaRPr lang="uk-UA" altLang="x-none" sz="2800" dirty="0">
              <a:latin typeface="Times New Roman" panose="02020603050405020304" pitchFamily="18" charset="0"/>
              <a:cs typeface="Times New Roman" panose="02020603050405020304" pitchFamily="18" charset="0"/>
            </a:endParaRPr>
          </a:p>
          <a:p>
            <a:pPr algn="ctr" eaLnBrk="1" hangingPunct="1"/>
            <a:r>
              <a:rPr lang="uk-UA" altLang="x-none" sz="2800" dirty="0">
                <a:latin typeface="Times New Roman" panose="02020603050405020304" pitchFamily="18" charset="0"/>
                <a:cs typeface="Times New Roman" panose="02020603050405020304" pitchFamily="18" charset="0"/>
              </a:rPr>
              <a:t>Темпи приросту у відсотках можна розрахувати шляхом віднімання 100 % від темпу зростання.</a:t>
            </a:r>
            <a:endParaRPr lang="uk-UA" altLang="x-none" sz="2800" dirty="0">
              <a:latin typeface="Times New Roman" panose="02020603050405020304" pitchFamily="18" charset="0"/>
              <a:ea typeface="Times New Roman" panose="02020603050405020304" pitchFamily="18" charset="0"/>
            </a:endParaRPr>
          </a:p>
        </p:txBody>
      </p:sp>
      <p:sp>
        <p:nvSpPr>
          <p:cNvPr id="25603" name="Rectangle 7"/>
          <p:cNvSpPr/>
          <p:nvPr/>
        </p:nvSpPr>
        <p:spPr>
          <a:xfrm>
            <a:off x="0" y="3186113"/>
            <a:ext cx="8226425" cy="0"/>
          </a:xfrm>
          <a:prstGeom prst="rect">
            <a:avLst/>
          </a:prstGeom>
          <a:noFill/>
          <a:ln w="9525">
            <a:noFill/>
          </a:ln>
        </p:spPr>
        <p:txBody>
          <a:bodyPr wrap="none" anchor="ctr" anchorCtr="0">
            <a:spAutoFit/>
          </a:bodyPr>
          <a:p>
            <a:pPr eaLnBrk="1" hangingPunct="1"/>
            <a:endParaRPr lang="ru-RU" altLang="x-none" dirty="0">
              <a:latin typeface="Arial" panose="020B0604020202020204" pitchFamily="34" charset="0"/>
            </a:endParaRPr>
          </a:p>
        </p:txBody>
      </p:sp>
      <p:sp>
        <p:nvSpPr>
          <p:cNvPr id="25604" name="Rectangle 25"/>
          <p:cNvSpPr/>
          <p:nvPr/>
        </p:nvSpPr>
        <p:spPr>
          <a:xfrm>
            <a:off x="0" y="3186113"/>
            <a:ext cx="8207375" cy="0"/>
          </a:xfrm>
          <a:prstGeom prst="rect">
            <a:avLst/>
          </a:prstGeom>
          <a:noFill/>
          <a:ln w="9525">
            <a:noFill/>
          </a:ln>
        </p:spPr>
        <p:txBody>
          <a:bodyPr wrap="none" anchor="ctr" anchorCtr="0">
            <a:spAutoFit/>
          </a:bodyPr>
          <a:p>
            <a:pPr eaLnBrk="1" hangingPunct="1"/>
            <a:endParaRPr lang="ru-RU" altLang="x-none" dirty="0">
              <a:latin typeface="Arial" panose="020B0604020202020204" pitchFamily="34" charset="0"/>
            </a:endParaRPr>
          </a:p>
        </p:txBody>
      </p:sp>
      <p:sp>
        <p:nvSpPr>
          <p:cNvPr id="25605" name="Rectangle 39"/>
          <p:cNvSpPr/>
          <p:nvPr/>
        </p:nvSpPr>
        <p:spPr>
          <a:xfrm>
            <a:off x="3838575" y="5446713"/>
            <a:ext cx="631825" cy="366712"/>
          </a:xfrm>
          <a:prstGeom prst="rect">
            <a:avLst/>
          </a:prstGeom>
          <a:noFill/>
          <a:ln w="9525">
            <a:noFill/>
          </a:ln>
        </p:spPr>
        <p:txBody>
          <a:bodyPr wrap="none" anchor="ctr" anchorCtr="0">
            <a:spAutoFit/>
          </a:bodyPr>
          <a:p>
            <a:pPr eaLnBrk="1" hangingPunct="1"/>
            <a:r>
              <a:rPr lang="uk-UA" altLang="x-none" dirty="0">
                <a:solidFill>
                  <a:schemeClr val="bg1"/>
                </a:solidFill>
                <a:latin typeface="Arial" panose="020B0604020202020204" pitchFamily="34" charset="0"/>
              </a:rPr>
              <a:t>або </a:t>
            </a:r>
            <a:endParaRPr lang="uk-UA" altLang="x-none" dirty="0">
              <a:solidFill>
                <a:schemeClr val="bg1"/>
              </a:solidFill>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Таблица 1"/>
          <p:cNvGraphicFramePr/>
          <p:nvPr/>
        </p:nvGraphicFramePr>
        <p:xfrm>
          <a:off x="1371600" y="3048000"/>
          <a:ext cx="6398260" cy="1953260"/>
        </p:xfrm>
        <a:graphic>
          <a:graphicData uri="http://schemas.openxmlformats.org/drawingml/2006/table">
            <a:tbl>
              <a:tblPr firstRow="1" bandRow="1">
                <a:tableStyleId>{5C22544A-7EE6-4342-B048-85BDC9FD1C3A}</a:tableStyleId>
              </a:tblPr>
              <a:tblGrid>
                <a:gridCol w="1599565"/>
                <a:gridCol w="1599565"/>
                <a:gridCol w="1599565"/>
                <a:gridCol w="1599565"/>
              </a:tblGrid>
              <a:tr h="976630">
                <a:tc>
                  <a:txBody>
                    <a:bodyPr/>
                    <a:p>
                      <a:pPr>
                        <a:buNone/>
                      </a:pPr>
                      <a:r>
                        <a:rPr lang="uk-UA" altLang="ru-RU" sz="2000"/>
                        <a:t>план </a:t>
                      </a:r>
                      <a:endParaRPr lang="uk-UA" altLang="ru-RU" sz="2000"/>
                    </a:p>
                    <a:p>
                      <a:pPr>
                        <a:buNone/>
                      </a:pPr>
                      <a:r>
                        <a:rPr lang="uk-UA" altLang="ru-RU" sz="2000"/>
                        <a:t>1 квартал 2022, порцій </a:t>
                      </a:r>
                      <a:endParaRPr lang="uk-UA" altLang="ru-RU" sz="2000"/>
                    </a:p>
                  </a:txBody>
                  <a:tcPr/>
                </a:tc>
                <a:tc>
                  <a:txBody>
                    <a:bodyPr/>
                    <a:p>
                      <a:pPr>
                        <a:buNone/>
                      </a:pPr>
                      <a:r>
                        <a:rPr lang="uk-UA" altLang="ru-RU" sz="2000"/>
                        <a:t>факт </a:t>
                      </a:r>
                      <a:endParaRPr lang="uk-UA" altLang="ru-RU" sz="2000"/>
                    </a:p>
                    <a:p>
                      <a:pPr>
                        <a:buNone/>
                      </a:pPr>
                      <a:r>
                        <a:rPr lang="uk-UA" altLang="ru-RU" sz="2000"/>
                        <a:t>1 квартал 2022, порцій </a:t>
                      </a:r>
                      <a:endParaRPr lang="uk-UA" altLang="ru-RU" sz="2000"/>
                    </a:p>
                  </a:txBody>
                  <a:tcPr/>
                </a:tc>
                <a:tc>
                  <a:txBody>
                    <a:bodyPr/>
                    <a:p>
                      <a:pPr>
                        <a:buNone/>
                      </a:pPr>
                      <a:r>
                        <a:rPr lang="uk-UA" altLang="ru-RU" sz="2000"/>
                        <a:t>темп зротсання, %</a:t>
                      </a:r>
                      <a:endParaRPr lang="uk-UA" altLang="ru-RU" sz="2000"/>
                    </a:p>
                  </a:txBody>
                  <a:tcPr/>
                </a:tc>
                <a:tc>
                  <a:txBody>
                    <a:bodyPr/>
                    <a:p>
                      <a:pPr>
                        <a:buNone/>
                      </a:pPr>
                      <a:r>
                        <a:rPr lang="uk-UA" altLang="ru-RU" sz="2000"/>
                        <a:t>темп приросту , %</a:t>
                      </a:r>
                      <a:endParaRPr lang="uk-UA" altLang="ru-RU" sz="2000"/>
                    </a:p>
                  </a:txBody>
                  <a:tcPr/>
                </a:tc>
              </a:tr>
              <a:tr h="976630">
                <a:tc>
                  <a:txBody>
                    <a:bodyPr/>
                    <a:p>
                      <a:pPr>
                        <a:buNone/>
                      </a:pPr>
                      <a:r>
                        <a:rPr lang="uk-UA" altLang="ru-RU" sz="2000"/>
                        <a:t>15000</a:t>
                      </a:r>
                      <a:endParaRPr lang="uk-UA" altLang="ru-RU" sz="2000"/>
                    </a:p>
                  </a:txBody>
                  <a:tcPr/>
                </a:tc>
                <a:tc>
                  <a:txBody>
                    <a:bodyPr/>
                    <a:p>
                      <a:pPr>
                        <a:buNone/>
                      </a:pPr>
                      <a:r>
                        <a:rPr lang="uk-UA" altLang="ru-RU" sz="2000"/>
                        <a:t>4500</a:t>
                      </a:r>
                      <a:endParaRPr lang="uk-UA" altLang="ru-RU" sz="2000"/>
                    </a:p>
                  </a:txBody>
                  <a:tcPr/>
                </a:tc>
                <a:tc>
                  <a:txBody>
                    <a:bodyPr/>
                    <a:p>
                      <a:pPr>
                        <a:buNone/>
                      </a:pPr>
                      <a:r>
                        <a:rPr lang="uk-UA" altLang="ru-RU" sz="2000"/>
                        <a:t>(4500:15000) х 100 = 30</a:t>
                      </a:r>
                      <a:endParaRPr lang="uk-UA" altLang="ru-RU" sz="2000"/>
                    </a:p>
                  </a:txBody>
                  <a:tcPr/>
                </a:tc>
                <a:tc>
                  <a:txBody>
                    <a:bodyPr/>
                    <a:p>
                      <a:pPr>
                        <a:buNone/>
                      </a:pPr>
                      <a:r>
                        <a:rPr lang="uk-UA" altLang="ru-RU" sz="2000"/>
                        <a:t>30-100 = </a:t>
                      </a:r>
                      <a:endParaRPr lang="uk-UA" altLang="ru-RU" sz="2000"/>
                    </a:p>
                    <a:p>
                      <a:pPr>
                        <a:buNone/>
                      </a:pPr>
                      <a:r>
                        <a:rPr lang="uk-UA" altLang="ru-RU" sz="2000"/>
                        <a:t>-70%</a:t>
                      </a:r>
                      <a:endParaRPr lang="uk-UA" altLang="ru-RU" sz="2000"/>
                    </a:p>
                  </a:txBody>
                  <a:tcPr/>
                </a:tc>
              </a:tr>
            </a:tbl>
          </a:graphicData>
        </a:graphic>
      </p:graphicFrame>
      <p:sp>
        <p:nvSpPr>
          <p:cNvPr id="3" name="Текстовое поле 2"/>
          <p:cNvSpPr txBox="1"/>
          <p:nvPr/>
        </p:nvSpPr>
        <p:spPr>
          <a:xfrm>
            <a:off x="1966913" y="1484630"/>
            <a:ext cx="5639435" cy="645160"/>
          </a:xfrm>
          <a:prstGeom prst="rect">
            <a:avLst/>
          </a:prstGeom>
          <a:noFill/>
        </p:spPr>
        <p:txBody>
          <a:bodyPr wrap="none" rtlCol="0" anchor="t">
            <a:spAutoFit/>
          </a:bodyPr>
          <a:p>
            <a:pPr algn="ctr" eaLnBrk="1" hangingPunct="1"/>
            <a:r>
              <a:rPr lang="uk-UA" altLang="x-none" b="1" dirty="0">
                <a:latin typeface="Times New Roman" panose="02020603050405020304" pitchFamily="18" charset="0"/>
                <a:cs typeface="Times New Roman" panose="02020603050405020304" pitchFamily="18" charset="0"/>
                <a:sym typeface="+mn-ea"/>
              </a:rPr>
              <a:t>Визначити абсолютне відхилення фактичного рівня </a:t>
            </a:r>
            <a:endParaRPr lang="uk-UA" altLang="x-none" b="1" dirty="0">
              <a:latin typeface="Times New Roman" panose="02020603050405020304" pitchFamily="18" charset="0"/>
              <a:cs typeface="Times New Roman" panose="02020603050405020304" pitchFamily="18" charset="0"/>
              <a:sym typeface="+mn-ea"/>
            </a:endParaRPr>
          </a:p>
          <a:p>
            <a:pPr algn="ctr" eaLnBrk="1" hangingPunct="1"/>
            <a:r>
              <a:rPr lang="uk-UA" altLang="x-none" b="1" dirty="0">
                <a:latin typeface="Times New Roman" panose="02020603050405020304" pitchFamily="18" charset="0"/>
                <a:cs typeface="Times New Roman" panose="02020603050405020304" pitchFamily="18" charset="0"/>
                <a:sym typeface="+mn-ea"/>
              </a:rPr>
              <a:t>продажу капучіно кавярнею “Друзі”</a:t>
            </a:r>
            <a:r>
              <a:rPr lang="uk-UA" altLang="x-none" dirty="0">
                <a:latin typeface="Times New Roman" panose="02020603050405020304" pitchFamily="18" charset="0"/>
                <a:cs typeface="Times New Roman" panose="02020603050405020304" pitchFamily="18" charset="0"/>
                <a:sym typeface="+mn-ea"/>
              </a:rPr>
              <a:t>. </a:t>
            </a:r>
            <a:endParaRPr lang="ru-RU"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Прямоугольник 1"/>
          <p:cNvSpPr/>
          <p:nvPr/>
        </p:nvSpPr>
        <p:spPr>
          <a:xfrm>
            <a:off x="250825" y="2565400"/>
            <a:ext cx="8569325" cy="1076325"/>
          </a:xfrm>
          <a:prstGeom prst="rect">
            <a:avLst/>
          </a:prstGeom>
          <a:noFill/>
          <a:ln w="9525">
            <a:noFill/>
          </a:ln>
        </p:spPr>
        <p:txBody>
          <a:bodyPr>
            <a:spAutoFit/>
          </a:bodyPr>
          <a:p>
            <a:pPr indent="457200" algn="ctr"/>
            <a:r>
              <a:rPr lang="uk-UA" altLang="ru-RU" sz="3200" b="1" i="1" dirty="0">
                <a:latin typeface="Arial" panose="020B0604020202020204" pitchFamily="34" charset="0"/>
              </a:rPr>
              <a:t>3. Використання абсолютних, відносних та середніх величин в БА</a:t>
            </a:r>
            <a:endParaRPr lang="ru-RU" altLang="ru-RU" sz="3200" dirty="0">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Прямоугольник 1"/>
          <p:cNvSpPr/>
          <p:nvPr/>
        </p:nvSpPr>
        <p:spPr>
          <a:xfrm>
            <a:off x="1116013" y="1341438"/>
            <a:ext cx="7416800" cy="3538537"/>
          </a:xfrm>
          <a:prstGeom prst="rect">
            <a:avLst/>
          </a:prstGeom>
          <a:noFill/>
          <a:ln w="9525">
            <a:noFill/>
          </a:ln>
        </p:spPr>
        <p:txBody>
          <a:bodyPr>
            <a:spAutoFit/>
          </a:bodyPr>
          <a:p>
            <a:pPr algn="ctr"/>
            <a:r>
              <a:rPr lang="uk-UA" altLang="uk-UA" sz="2800" i="1" u="sng" dirty="0">
                <a:latin typeface="Times New Roman" panose="02020603050405020304" pitchFamily="18" charset="0"/>
                <a:cs typeface="Times New Roman" panose="02020603050405020304" pitchFamily="18" charset="0"/>
              </a:rPr>
              <a:t>Абсолютні</a:t>
            </a:r>
            <a:r>
              <a:rPr lang="en-US" altLang="uk-UA" sz="2800" i="1" u="sng" dirty="0">
                <a:latin typeface="Times New Roman" panose="02020603050405020304" pitchFamily="18" charset="0"/>
                <a:cs typeface="Times New Roman" panose="02020603050405020304" pitchFamily="18" charset="0"/>
              </a:rPr>
              <a:t> велич</a:t>
            </a:r>
            <a:r>
              <a:rPr lang="en-US" altLang="uk-UA" sz="2800" i="1" dirty="0">
                <a:latin typeface="Times New Roman" panose="02020603050405020304" pitchFamily="18" charset="0"/>
                <a:cs typeface="Times New Roman" panose="02020603050405020304" pitchFamily="18" charset="0"/>
              </a:rPr>
              <a:t>ини</a:t>
            </a:r>
            <a:r>
              <a:rPr lang="en-US" altLang="uk-UA" sz="2800" dirty="0">
                <a:latin typeface="Times New Roman" panose="02020603050405020304" pitchFamily="18" charset="0"/>
                <a:cs typeface="Times New Roman" panose="02020603050405020304" pitchFamily="18" charset="0"/>
              </a:rPr>
              <a:t> характеризують кількісні розміри явища в одиницях ваги, обсягу, довжини, площі,</a:t>
            </a:r>
            <a:r>
              <a:rPr lang="ru-RU" altLang="uk-UA" sz="2800" dirty="0">
                <a:latin typeface="Times New Roman" panose="02020603050405020304" pitchFamily="18" charset="0"/>
                <a:cs typeface="Times New Roman" panose="02020603050405020304" pitchFamily="18" charset="0"/>
              </a:rPr>
              <a:t> </a:t>
            </a:r>
            <a:r>
              <a:rPr lang="en-US" altLang="uk-UA" sz="2800" dirty="0">
                <a:latin typeface="Times New Roman" panose="02020603050405020304" pitchFamily="18" charset="0"/>
                <a:cs typeface="Times New Roman" panose="02020603050405020304" pitchFamily="18" charset="0"/>
              </a:rPr>
              <a:t> </a:t>
            </a:r>
            <a:r>
              <a:rPr lang="uk-UA" altLang="uk-UA" sz="2800" dirty="0">
                <a:latin typeface="Times New Roman" panose="02020603050405020304" pitchFamily="18" charset="0"/>
                <a:cs typeface="Times New Roman" panose="02020603050405020304" pitchFamily="18" charset="0"/>
              </a:rPr>
              <a:t>вартості</a:t>
            </a:r>
            <a:r>
              <a:rPr lang="en-US" altLang="uk-UA" sz="2800" dirty="0">
                <a:latin typeface="Times New Roman" panose="02020603050405020304" pitchFamily="18" charset="0"/>
                <a:cs typeface="Times New Roman" panose="02020603050405020304" pitchFamily="18" charset="0"/>
              </a:rPr>
              <a:t>, не враховуючи розмір інших явищ.</a:t>
            </a:r>
            <a:endParaRPr lang="ru-RU" altLang="uk-UA" sz="2800" dirty="0">
              <a:latin typeface="Times New Roman" panose="02020603050405020304" pitchFamily="18" charset="0"/>
              <a:cs typeface="Times New Roman" panose="02020603050405020304" pitchFamily="18" charset="0"/>
            </a:endParaRPr>
          </a:p>
          <a:p>
            <a:pPr algn="ctr"/>
            <a:endParaRPr lang="ru-RU" altLang="uk-UA" sz="2800" dirty="0">
              <a:latin typeface="Times New Roman" panose="02020603050405020304" pitchFamily="18" charset="0"/>
              <a:cs typeface="Times New Roman" panose="02020603050405020304" pitchFamily="18" charset="0"/>
            </a:endParaRPr>
          </a:p>
          <a:p>
            <a:pPr algn="ctr"/>
            <a:r>
              <a:rPr lang="en-US" altLang="uk-UA" sz="2800" dirty="0">
                <a:latin typeface="Times New Roman" panose="02020603050405020304" pitchFamily="18" charset="0"/>
                <a:cs typeface="Times New Roman" panose="02020603050405020304" pitchFamily="18" charset="0"/>
              </a:rPr>
              <a:t>Вид</a:t>
            </a:r>
            <a:r>
              <a:rPr lang="uk-UA" altLang="uk-UA" sz="2800" dirty="0">
                <a:latin typeface="Times New Roman" panose="02020603050405020304" pitchFamily="18" charset="0"/>
                <a:cs typeface="Times New Roman" panose="02020603050405020304" pitchFamily="18" charset="0"/>
              </a:rPr>
              <a:t>и</a:t>
            </a:r>
            <a:r>
              <a:rPr lang="en-US" altLang="uk-UA" sz="2800" dirty="0">
                <a:latin typeface="Times New Roman" panose="02020603050405020304" pitchFamily="18" charset="0"/>
                <a:cs typeface="Times New Roman" panose="02020603050405020304" pitchFamily="18" charset="0"/>
              </a:rPr>
              <a:t> вимірників абсолютних </a:t>
            </a:r>
            <a:r>
              <a:rPr lang="uk-UA" altLang="uk-UA" sz="2800" dirty="0">
                <a:latin typeface="Times New Roman" panose="02020603050405020304" pitchFamily="18" charset="0"/>
                <a:cs typeface="Times New Roman" panose="02020603050405020304" pitchFamily="18" charset="0"/>
              </a:rPr>
              <a:t>величин</a:t>
            </a:r>
            <a:r>
              <a:rPr lang="en-US" altLang="uk-UA" sz="2800" dirty="0">
                <a:latin typeface="Times New Roman" panose="02020603050405020304" pitchFamily="18" charset="0"/>
                <a:cs typeface="Times New Roman" panose="02020603050405020304" pitchFamily="18" charset="0"/>
              </a:rPr>
              <a:t>: </a:t>
            </a:r>
            <a:r>
              <a:rPr lang="en-US" altLang="uk-UA" sz="2800" i="1" dirty="0">
                <a:latin typeface="Times New Roman" panose="02020603050405020304" pitchFamily="18" charset="0"/>
                <a:cs typeface="Times New Roman" panose="02020603050405020304" pitchFamily="18" charset="0"/>
              </a:rPr>
              <a:t>натуральні, умовно-натуральні, вартісні, трудові та комплексні</a:t>
            </a:r>
            <a:r>
              <a:rPr lang="en-US" altLang="uk-UA" sz="2800" dirty="0">
                <a:latin typeface="Times New Roman" panose="02020603050405020304" pitchFamily="18" charset="0"/>
                <a:cs typeface="Times New Roman" panose="02020603050405020304" pitchFamily="18" charset="0"/>
              </a:rPr>
              <a:t>.</a:t>
            </a:r>
            <a:endParaRPr lang="uk-UA" altLang="uk-UA"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Прямоугольник 1"/>
          <p:cNvSpPr/>
          <p:nvPr/>
        </p:nvSpPr>
        <p:spPr>
          <a:xfrm>
            <a:off x="1042988" y="1989138"/>
            <a:ext cx="7416800" cy="2678112"/>
          </a:xfrm>
          <a:prstGeom prst="rect">
            <a:avLst/>
          </a:prstGeom>
          <a:noFill/>
          <a:ln w="9525">
            <a:noFill/>
          </a:ln>
        </p:spPr>
        <p:txBody>
          <a:bodyPr>
            <a:spAutoFit/>
          </a:bodyPr>
          <a:p>
            <a:pPr algn="ctr"/>
            <a:r>
              <a:rPr lang="en-US" altLang="uk-UA" sz="2800" i="1" u="sng" dirty="0">
                <a:latin typeface="Times New Roman" panose="02020603050405020304" pitchFamily="18" charset="0"/>
                <a:cs typeface="Times New Roman" panose="02020603050405020304" pitchFamily="18" charset="0"/>
              </a:rPr>
              <a:t>Відносні величини</a:t>
            </a:r>
            <a:r>
              <a:rPr lang="en-US" altLang="uk-UA" sz="2800" u="sng" dirty="0">
                <a:latin typeface="Times New Roman" panose="02020603050405020304" pitchFamily="18" charset="0"/>
                <a:cs typeface="Times New Roman" panose="02020603050405020304" pitchFamily="18" charset="0"/>
              </a:rPr>
              <a:t> </a:t>
            </a:r>
            <a:r>
              <a:rPr lang="en-US" altLang="uk-UA" sz="2800" dirty="0">
                <a:latin typeface="Times New Roman" panose="02020603050405020304" pitchFamily="18" charset="0"/>
                <a:cs typeface="Times New Roman" panose="02020603050405020304" pitchFamily="18" charset="0"/>
              </a:rPr>
              <a:t>відображають співвідношення величини явища, що вивчається, з величиною будь-якого іншого явища або з величиною цього явища, але взятою за інший період часу або за іншим об’єктом. </a:t>
            </a:r>
            <a:endParaRPr lang="uk-UA" altLang="uk-UA"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9"/>
          <p:cNvSpPr/>
          <p:nvPr/>
        </p:nvSpPr>
        <p:spPr>
          <a:xfrm>
            <a:off x="2411413" y="455613"/>
            <a:ext cx="4897437" cy="400050"/>
          </a:xfrm>
          <a:prstGeom prst="rect">
            <a:avLst/>
          </a:prstGeom>
          <a:noFill/>
          <a:ln w="9525">
            <a:noFill/>
          </a:ln>
        </p:spPr>
        <p:txBody>
          <a:bodyPr anchor="ctr" anchorCtr="0">
            <a:spAutoFit/>
          </a:bodyPr>
          <a:p>
            <a:pPr algn="just"/>
            <a:r>
              <a:rPr lang="uk-UA" altLang="ru-RU" sz="2000" b="1" i="1" dirty="0">
                <a:latin typeface="Times New Roman" panose="02020603050405020304" pitchFamily="18" charset="0"/>
                <a:cs typeface="Times New Roman" panose="02020603050405020304" pitchFamily="18" charset="0"/>
              </a:rPr>
              <a:t>Таблиця 1.</a:t>
            </a:r>
            <a:r>
              <a:rPr lang="uk-UA" altLang="ru-RU" sz="2000" i="1" dirty="0">
                <a:latin typeface="Times New Roman" panose="02020603050405020304" pitchFamily="18" charset="0"/>
                <a:cs typeface="Times New Roman" panose="02020603050405020304" pitchFamily="18" charset="0"/>
              </a:rPr>
              <a:t> Види відносних величин</a:t>
            </a:r>
            <a:endParaRPr lang="uk-UA" altLang="ru-RU" sz="2000" dirty="0">
              <a:latin typeface="Times New Roman" panose="02020603050405020304" pitchFamily="18" charset="0"/>
              <a:ea typeface="Times New Roman" panose="02020603050405020304" pitchFamily="18" charset="0"/>
            </a:endParaRPr>
          </a:p>
        </p:txBody>
      </p:sp>
      <p:graphicFrame>
        <p:nvGraphicFramePr>
          <p:cNvPr id="31747" name="Table 31746"/>
          <p:cNvGraphicFramePr/>
          <p:nvPr/>
        </p:nvGraphicFramePr>
        <p:xfrm>
          <a:off x="425450" y="1052513"/>
          <a:ext cx="8250238" cy="5216525"/>
        </p:xfrm>
        <a:graphic>
          <a:graphicData uri="http://schemas.openxmlformats.org/drawingml/2006/table">
            <a:tbl>
              <a:tblPr/>
              <a:tblGrid>
                <a:gridCol w="2211388"/>
                <a:gridCol w="1422400"/>
                <a:gridCol w="4616450"/>
              </a:tblGrid>
              <a:tr h="4048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lnSpc>
                          <a:spcPct val="95000"/>
                        </a:lnSpc>
                        <a:buNone/>
                      </a:pPr>
                      <a:r>
                        <a:rPr lang="uk-UA" altLang="uk-UA" sz="1400" dirty="0">
                          <a:latin typeface="Times New Roman" panose="02020603050405020304" pitchFamily="18" charset="0"/>
                          <a:cs typeface="Times New Roman" panose="02020603050405020304" pitchFamily="18" charset="0"/>
                        </a:rPr>
                        <a:t>Назва відносної величини</a:t>
                      </a:r>
                      <a:endParaRPr lang="uk-UA" altLang="uk-UA" sz="1400" dirty="0">
                        <a:solidFill>
                          <a:srgbClr val="000000"/>
                        </a:solidFill>
                        <a:latin typeface="Times New Roman" panose="02020603050405020304" pitchFamily="18" charset="0"/>
                        <a:ea typeface="Times New Roman" panose="02020603050405020304" pitchFamily="18" charset="0"/>
                      </a:endParaRPr>
                    </a:p>
                  </a:txBody>
                  <a:tcPr marL="36328" marR="36328" marT="0" marB="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lnSpc>
                          <a:spcPct val="95000"/>
                        </a:lnSpc>
                        <a:buNone/>
                      </a:pPr>
                      <a:r>
                        <a:rPr lang="uk-UA" altLang="uk-UA" sz="1400" dirty="0">
                          <a:latin typeface="Times New Roman" panose="02020603050405020304" pitchFamily="18" charset="0"/>
                          <a:cs typeface="Times New Roman" panose="02020603050405020304" pitchFamily="18" charset="0"/>
                        </a:rPr>
                        <a:t>Порядок розрахунку</a:t>
                      </a:r>
                      <a:endParaRPr lang="uk-UA" altLang="uk-UA" sz="1400" dirty="0">
                        <a:solidFill>
                          <a:srgbClr val="000000"/>
                        </a:solidFill>
                        <a:latin typeface="Times New Roman" panose="02020603050405020304" pitchFamily="18" charset="0"/>
                        <a:ea typeface="Times New Roman" panose="02020603050405020304" pitchFamily="18" charset="0"/>
                      </a:endParaRPr>
                    </a:p>
                  </a:txBody>
                  <a:tcPr marL="36328" marR="36328" marT="0" marB="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lnSpc>
                          <a:spcPct val="95000"/>
                        </a:lnSpc>
                        <a:buNone/>
                      </a:pPr>
                      <a:r>
                        <a:rPr lang="uk-UA" altLang="uk-UA" sz="1400" dirty="0">
                          <a:latin typeface="Times New Roman" panose="02020603050405020304" pitchFamily="18" charset="0"/>
                          <a:cs typeface="Times New Roman" panose="02020603050405020304" pitchFamily="18" charset="0"/>
                        </a:rPr>
                        <a:t>Сутність</a:t>
                      </a:r>
                      <a:endParaRPr lang="uk-UA" altLang="uk-UA" sz="1400" dirty="0">
                        <a:solidFill>
                          <a:srgbClr val="000000"/>
                        </a:solidFill>
                        <a:latin typeface="Times New Roman" panose="02020603050405020304" pitchFamily="18" charset="0"/>
                        <a:ea typeface="Times New Roman" panose="02020603050405020304" pitchFamily="18" charset="0"/>
                      </a:endParaRPr>
                    </a:p>
                  </a:txBody>
                  <a:tcPr marL="36328" marR="36328" marT="0" marB="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032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lnSpc>
                          <a:spcPct val="95000"/>
                        </a:lnSpc>
                        <a:buNone/>
                      </a:pPr>
                      <a:r>
                        <a:rPr lang="uk-UA" altLang="uk-UA" sz="1400" dirty="0">
                          <a:latin typeface="Times New Roman" panose="02020603050405020304" pitchFamily="18" charset="0"/>
                          <a:cs typeface="Times New Roman" panose="02020603050405020304" pitchFamily="18" charset="0"/>
                        </a:rPr>
                        <a:t>1</a:t>
                      </a:r>
                      <a:endParaRPr lang="uk-UA" altLang="uk-UA" sz="1400" dirty="0">
                        <a:solidFill>
                          <a:srgbClr val="000000"/>
                        </a:solidFill>
                        <a:latin typeface="Times New Roman" panose="02020603050405020304" pitchFamily="18" charset="0"/>
                        <a:ea typeface="Times New Roman" panose="02020603050405020304" pitchFamily="18" charset="0"/>
                      </a:endParaRPr>
                    </a:p>
                  </a:txBody>
                  <a:tcPr marL="36328" marR="36328" marT="0" marB="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lnSpc>
                          <a:spcPct val="95000"/>
                        </a:lnSpc>
                        <a:buNone/>
                      </a:pPr>
                      <a:r>
                        <a:rPr lang="uk-UA" altLang="uk-UA" sz="1400" dirty="0">
                          <a:latin typeface="Times New Roman" panose="02020603050405020304" pitchFamily="18" charset="0"/>
                          <a:cs typeface="Times New Roman" panose="02020603050405020304" pitchFamily="18" charset="0"/>
                        </a:rPr>
                        <a:t>2</a:t>
                      </a:r>
                      <a:endParaRPr lang="uk-UA" altLang="uk-UA" sz="1400" dirty="0">
                        <a:solidFill>
                          <a:srgbClr val="000000"/>
                        </a:solidFill>
                        <a:latin typeface="Times New Roman" panose="02020603050405020304" pitchFamily="18" charset="0"/>
                        <a:ea typeface="Times New Roman" panose="02020603050405020304" pitchFamily="18" charset="0"/>
                      </a:endParaRPr>
                    </a:p>
                  </a:txBody>
                  <a:tcPr marL="36328" marR="36328" marT="0" marB="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lnSpc>
                          <a:spcPct val="95000"/>
                        </a:lnSpc>
                        <a:buNone/>
                      </a:pPr>
                      <a:r>
                        <a:rPr lang="uk-UA" altLang="uk-UA" sz="1400" dirty="0">
                          <a:latin typeface="Times New Roman" panose="02020603050405020304" pitchFamily="18" charset="0"/>
                          <a:cs typeface="Times New Roman" panose="02020603050405020304" pitchFamily="18" charset="0"/>
                        </a:rPr>
                        <a:t>3</a:t>
                      </a:r>
                      <a:endParaRPr lang="uk-UA" altLang="uk-UA" sz="1400" dirty="0">
                        <a:solidFill>
                          <a:srgbClr val="000000"/>
                        </a:solidFill>
                        <a:latin typeface="Times New Roman" panose="02020603050405020304" pitchFamily="18" charset="0"/>
                        <a:ea typeface="Times New Roman" panose="02020603050405020304" pitchFamily="18" charset="0"/>
                      </a:endParaRPr>
                    </a:p>
                  </a:txBody>
                  <a:tcPr marL="36328" marR="36328" marT="0" marB="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239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95000"/>
                        </a:lnSpc>
                        <a:buNone/>
                      </a:pPr>
                      <a:r>
                        <a:rPr lang="uk-UA" altLang="uk-UA" sz="1400" dirty="0">
                          <a:latin typeface="Times New Roman" panose="02020603050405020304" pitchFamily="18" charset="0"/>
                          <a:cs typeface="Times New Roman" panose="02020603050405020304" pitchFamily="18" charset="0"/>
                        </a:rPr>
                        <a:t>Відносна величина виконання плану (ВВ</a:t>
                      </a:r>
                      <a:r>
                        <a:rPr lang="uk-UA" altLang="uk-UA" sz="1400" baseline="-25000" dirty="0">
                          <a:latin typeface="Times New Roman" panose="02020603050405020304" pitchFamily="18" charset="0"/>
                          <a:cs typeface="Times New Roman" panose="02020603050405020304" pitchFamily="18" charset="0"/>
                        </a:rPr>
                        <a:t>вп</a:t>
                      </a:r>
                      <a:r>
                        <a:rPr lang="uk-UA" altLang="uk-UA" sz="1400" dirty="0">
                          <a:latin typeface="Times New Roman" panose="02020603050405020304" pitchFamily="18" charset="0"/>
                          <a:cs typeface="Times New Roman" panose="02020603050405020304" pitchFamily="18" charset="0"/>
                        </a:rPr>
                        <a:t>)</a:t>
                      </a:r>
                      <a:endParaRPr lang="uk-UA" altLang="uk-UA" sz="1400" dirty="0">
                        <a:solidFill>
                          <a:srgbClr val="000000"/>
                        </a:solidFill>
                        <a:latin typeface="Times New Roman" panose="02020603050405020304" pitchFamily="18" charset="0"/>
                        <a:ea typeface="Times New Roman" panose="02020603050405020304" pitchFamily="18" charset="0"/>
                      </a:endParaRPr>
                    </a:p>
                  </a:txBody>
                  <a:tcPr marL="36328" marR="36328"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lnSpc>
                          <a:spcPct val="95000"/>
                        </a:lnSpc>
                        <a:buNone/>
                      </a:pPr>
                      <a:endParaRPr lang="uk-UA" altLang="uk-UA" sz="1400" dirty="0">
                        <a:solidFill>
                          <a:srgbClr val="000000"/>
                        </a:solidFill>
                        <a:latin typeface="Times New Roman" panose="02020603050405020304" pitchFamily="18" charset="0"/>
                        <a:ea typeface="Times New Roman" panose="02020603050405020304" pitchFamily="18" charset="0"/>
                      </a:endParaRPr>
                    </a:p>
                  </a:txBody>
                  <a:tcPr marL="36328" marR="36328"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120000"/>
                        </a:lnSpc>
                        <a:buNone/>
                      </a:pPr>
                      <a:r>
                        <a:rPr lang="uk-UA" altLang="uk-UA" sz="1400" dirty="0">
                          <a:latin typeface="Times New Roman" panose="02020603050405020304" pitchFamily="18" charset="0"/>
                          <a:cs typeface="Times New Roman" panose="02020603050405020304" pitchFamily="18" charset="0"/>
                        </a:rPr>
                        <a:t>Характеризує відношення між фактичним (у</a:t>
                      </a:r>
                      <a:r>
                        <a:rPr lang="uk-UA" altLang="uk-UA" sz="700" dirty="0">
                          <a:latin typeface="Times New Roman" panose="02020603050405020304" pitchFamily="18" charset="0"/>
                          <a:cs typeface="Times New Roman" panose="02020603050405020304" pitchFamily="18" charset="0"/>
                        </a:rPr>
                        <a:t>1</a:t>
                      </a:r>
                      <a:r>
                        <a:rPr lang="uk-UA" altLang="uk-UA" sz="1400" dirty="0">
                          <a:latin typeface="Times New Roman" panose="02020603050405020304" pitchFamily="18" charset="0"/>
                          <a:cs typeface="Times New Roman" panose="02020603050405020304" pitchFamily="18" charset="0"/>
                        </a:rPr>
                        <a:t>) та плановим (у</a:t>
                      </a:r>
                      <a:r>
                        <a:rPr lang="uk-UA" altLang="uk-UA" sz="900" dirty="0">
                          <a:latin typeface="Times New Roman" panose="02020603050405020304" pitchFamily="18" charset="0"/>
                          <a:cs typeface="Times New Roman" panose="02020603050405020304" pitchFamily="18" charset="0"/>
                        </a:rPr>
                        <a:t>пл</a:t>
                      </a:r>
                      <a:r>
                        <a:rPr lang="uk-UA" altLang="uk-UA" sz="1400" dirty="0">
                          <a:latin typeface="Times New Roman" panose="02020603050405020304" pitchFamily="18" charset="0"/>
                          <a:cs typeface="Times New Roman" panose="02020603050405020304" pitchFamily="18" charset="0"/>
                        </a:rPr>
                        <a:t>) рівнем показника, виражена у відсотках</a:t>
                      </a:r>
                      <a:endParaRPr lang="uk-UA" altLang="uk-UA" sz="1400" dirty="0">
                        <a:latin typeface="Times New Roman" panose="02020603050405020304" pitchFamily="18" charset="0"/>
                        <a:cs typeface="Times New Roman" panose="02020603050405020304" pitchFamily="18" charset="0"/>
                      </a:endParaRPr>
                    </a:p>
                    <a:p>
                      <a:pPr lvl="0" algn="just" defTabSz="685800" eaLnBrk="1" hangingPunct="1">
                        <a:lnSpc>
                          <a:spcPct val="120000"/>
                        </a:lnSpc>
                        <a:buNone/>
                      </a:pPr>
                      <a:endParaRPr lang="uk-UA" altLang="uk-UA" sz="1400" dirty="0">
                        <a:latin typeface="Times New Roman" panose="02020603050405020304" pitchFamily="18" charset="0"/>
                        <a:cs typeface="Times New Roman" panose="02020603050405020304" pitchFamily="18" charset="0"/>
                      </a:endParaRPr>
                    </a:p>
                    <a:p>
                      <a:pPr lvl="0" algn="just" defTabSz="685800" eaLnBrk="1" hangingPunct="1">
                        <a:lnSpc>
                          <a:spcPct val="120000"/>
                        </a:lnSpc>
                        <a:buNone/>
                      </a:pPr>
                      <a:endParaRPr lang="uk-UA" altLang="uk-UA" sz="1400" dirty="0">
                        <a:solidFill>
                          <a:srgbClr val="000000"/>
                        </a:solidFill>
                        <a:latin typeface="Times New Roman" panose="02020603050405020304" pitchFamily="18" charset="0"/>
                        <a:ea typeface="Times New Roman" panose="02020603050405020304" pitchFamily="18" charset="0"/>
                      </a:endParaRPr>
                    </a:p>
                  </a:txBody>
                  <a:tcPr marL="36328" marR="36328"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239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95000"/>
                        </a:lnSpc>
                        <a:buNone/>
                      </a:pPr>
                      <a:r>
                        <a:rPr lang="uk-UA" altLang="uk-UA" sz="1400" dirty="0">
                          <a:latin typeface="Times New Roman" panose="02020603050405020304" pitchFamily="18" charset="0"/>
                          <a:cs typeface="Times New Roman" panose="02020603050405020304" pitchFamily="18" charset="0"/>
                        </a:rPr>
                        <a:t>Відносна величина планового завдання (ВВ</a:t>
                      </a:r>
                      <a:r>
                        <a:rPr lang="uk-UA" altLang="uk-UA" sz="1400" baseline="-25000" dirty="0">
                          <a:latin typeface="Times New Roman" panose="02020603050405020304" pitchFamily="18" charset="0"/>
                          <a:cs typeface="Times New Roman" panose="02020603050405020304" pitchFamily="18" charset="0"/>
                        </a:rPr>
                        <a:t>пз</a:t>
                      </a:r>
                      <a:r>
                        <a:rPr lang="uk-UA" altLang="uk-UA" sz="1400" dirty="0">
                          <a:latin typeface="Times New Roman" panose="02020603050405020304" pitchFamily="18" charset="0"/>
                          <a:cs typeface="Times New Roman" panose="02020603050405020304" pitchFamily="18" charset="0"/>
                        </a:rPr>
                        <a:t>)</a:t>
                      </a:r>
                      <a:endParaRPr lang="uk-UA" altLang="uk-UA" sz="1400" dirty="0">
                        <a:solidFill>
                          <a:srgbClr val="000000"/>
                        </a:solidFill>
                        <a:latin typeface="Times New Roman" panose="02020603050405020304" pitchFamily="18" charset="0"/>
                        <a:ea typeface="Times New Roman" panose="02020603050405020304" pitchFamily="18" charset="0"/>
                      </a:endParaRPr>
                    </a:p>
                  </a:txBody>
                  <a:tcPr marL="36328" marR="36328"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lnSpc>
                          <a:spcPct val="95000"/>
                        </a:lnSpc>
                        <a:buNone/>
                      </a:pPr>
                      <a:endParaRPr lang="uk-UA" altLang="uk-UA" sz="1400" dirty="0">
                        <a:solidFill>
                          <a:srgbClr val="000000"/>
                        </a:solidFill>
                        <a:latin typeface="Times New Roman" panose="02020603050405020304" pitchFamily="18" charset="0"/>
                        <a:ea typeface="Times New Roman" panose="02020603050405020304" pitchFamily="18" charset="0"/>
                      </a:endParaRPr>
                    </a:p>
                  </a:txBody>
                  <a:tcPr marL="36328" marR="36328"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120000"/>
                        </a:lnSpc>
                        <a:buNone/>
                      </a:pPr>
                      <a:r>
                        <a:rPr lang="uk-UA" altLang="uk-UA" sz="1400" dirty="0">
                          <a:latin typeface="Times New Roman" panose="02020603050405020304" pitchFamily="18" charset="0"/>
                          <a:cs typeface="Times New Roman" panose="02020603050405020304" pitchFamily="18" charset="0"/>
                        </a:rPr>
                        <a:t>Розраховується як відношення планового рівня показника (у</a:t>
                      </a:r>
                      <a:r>
                        <a:rPr lang="uk-UA" altLang="uk-UA" sz="900" dirty="0">
                          <a:latin typeface="Times New Roman" panose="02020603050405020304" pitchFamily="18" charset="0"/>
                          <a:cs typeface="Times New Roman" panose="02020603050405020304" pitchFamily="18" charset="0"/>
                        </a:rPr>
                        <a:t>пл</a:t>
                      </a:r>
                      <a:r>
                        <a:rPr lang="uk-UA" altLang="uk-UA" sz="1400" dirty="0">
                          <a:latin typeface="Times New Roman" panose="02020603050405020304" pitchFamily="18" charset="0"/>
                          <a:cs typeface="Times New Roman" panose="02020603050405020304" pitchFamily="18" charset="0"/>
                        </a:rPr>
                        <a:t>) поточного року до його базового рівня (у</a:t>
                      </a:r>
                      <a:r>
                        <a:rPr lang="uk-UA" altLang="uk-UA" sz="800" dirty="0">
                          <a:latin typeface="Times New Roman" panose="02020603050405020304" pitchFamily="18" charset="0"/>
                          <a:cs typeface="Times New Roman" panose="02020603050405020304" pitchFamily="18" charset="0"/>
                        </a:rPr>
                        <a:t>0</a:t>
                      </a:r>
                      <a:r>
                        <a:rPr lang="uk-UA" altLang="uk-UA" sz="1400" dirty="0">
                          <a:latin typeface="Times New Roman" panose="02020603050405020304" pitchFamily="18" charset="0"/>
                          <a:cs typeface="Times New Roman" panose="02020603050405020304" pitchFamily="18" charset="0"/>
                        </a:rPr>
                        <a:t>), або до рівня минулого року, до середнього рівня за 3-5 попередніх років</a:t>
                      </a:r>
                      <a:endParaRPr lang="uk-UA" altLang="uk-UA" sz="1400" dirty="0">
                        <a:solidFill>
                          <a:srgbClr val="000000"/>
                        </a:solidFill>
                        <a:latin typeface="Times New Roman" panose="02020603050405020304" pitchFamily="18" charset="0"/>
                        <a:ea typeface="Times New Roman" panose="02020603050405020304" pitchFamily="18" charset="0"/>
                      </a:endParaRPr>
                    </a:p>
                  </a:txBody>
                  <a:tcPr marL="36328" marR="36328"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5606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120000"/>
                        </a:lnSpc>
                        <a:buNone/>
                      </a:pPr>
                      <a:r>
                        <a:rPr lang="uk-UA" altLang="uk-UA" sz="1400" dirty="0">
                          <a:latin typeface="Times New Roman" panose="02020603050405020304" pitchFamily="18" charset="0"/>
                          <a:cs typeface="Times New Roman" panose="02020603050405020304" pitchFamily="18" charset="0"/>
                        </a:rPr>
                        <a:t>Відносна величина динаміки (ВВ</a:t>
                      </a:r>
                      <a:r>
                        <a:rPr lang="uk-UA" altLang="uk-UA" sz="1400" baseline="-25000" dirty="0">
                          <a:latin typeface="Times New Roman" panose="02020603050405020304" pitchFamily="18" charset="0"/>
                          <a:cs typeface="Times New Roman" panose="02020603050405020304" pitchFamily="18" charset="0"/>
                        </a:rPr>
                        <a:t>д</a:t>
                      </a:r>
                      <a:r>
                        <a:rPr lang="uk-UA" altLang="uk-UA" sz="1400" dirty="0">
                          <a:latin typeface="Times New Roman" panose="02020603050405020304" pitchFamily="18" charset="0"/>
                          <a:cs typeface="Times New Roman" panose="02020603050405020304" pitchFamily="18" charset="0"/>
                        </a:rPr>
                        <a:t>)</a:t>
                      </a:r>
                      <a:endParaRPr lang="uk-UA" altLang="uk-UA" sz="1400" dirty="0">
                        <a:solidFill>
                          <a:srgbClr val="000000"/>
                        </a:solidFill>
                        <a:latin typeface="Times New Roman" panose="02020603050405020304" pitchFamily="18" charset="0"/>
                        <a:ea typeface="Times New Roman" panose="02020603050405020304" pitchFamily="18" charset="0"/>
                      </a:endParaRPr>
                    </a:p>
                  </a:txBody>
                  <a:tcPr marL="36328" marR="36328"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lnSpc>
                          <a:spcPct val="120000"/>
                        </a:lnSpc>
                        <a:buNone/>
                      </a:pPr>
                      <a:endParaRPr lang="uk-UA" altLang="uk-UA" sz="1400" dirty="0">
                        <a:solidFill>
                          <a:srgbClr val="000000"/>
                        </a:solidFill>
                        <a:latin typeface="Times New Roman" panose="02020603050405020304" pitchFamily="18" charset="0"/>
                        <a:ea typeface="Times New Roman" panose="02020603050405020304" pitchFamily="18" charset="0"/>
                      </a:endParaRPr>
                    </a:p>
                  </a:txBody>
                  <a:tcPr marL="36328" marR="36328"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120000"/>
                        </a:lnSpc>
                        <a:buNone/>
                      </a:pPr>
                      <a:r>
                        <a:rPr lang="uk-UA" altLang="uk-UA" sz="1400" dirty="0">
                          <a:latin typeface="Times New Roman" panose="02020603050405020304" pitchFamily="18" charset="0"/>
                          <a:cs typeface="Times New Roman" panose="02020603050405020304" pitchFamily="18" charset="0"/>
                        </a:rPr>
                        <a:t>Характеризує зміни показників у часі та показує, у скільки разів збільшився (або зменшився) рівень показника в порівнянні з будь-яким попереднім періодом. Для розрахунку відносної величини динаміки визначають відношення рівнів, що характеризують явище, яке вивчається, в різні періоди часу. Відносні величини динаміки можуть бути базисними та ланцюговими. У першому випадку кожний наступний рівень динамічного ряду порівнюється з базисним роком, а у іншому – кожний наступний рік відноситься до попереднього</a:t>
                      </a:r>
                      <a:endParaRPr lang="uk-UA" altLang="uk-UA" sz="1400" dirty="0">
                        <a:solidFill>
                          <a:srgbClr val="000000"/>
                        </a:solidFill>
                        <a:latin typeface="Times New Roman" panose="02020603050405020304" pitchFamily="18" charset="0"/>
                        <a:ea typeface="Times New Roman" panose="02020603050405020304" pitchFamily="18" charset="0"/>
                      </a:endParaRPr>
                    </a:p>
                  </a:txBody>
                  <a:tcPr marL="36328" marR="36328"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graphicFrame>
        <p:nvGraphicFramePr>
          <p:cNvPr id="31773" name="Объект 3"/>
          <p:cNvGraphicFramePr>
            <a:graphicFrameLocks noChangeAspect="1"/>
          </p:cNvGraphicFramePr>
          <p:nvPr/>
        </p:nvGraphicFramePr>
        <p:xfrm>
          <a:off x="2838450" y="1757363"/>
          <a:ext cx="954088" cy="650875"/>
        </p:xfrm>
        <a:graphic>
          <a:graphicData uri="http://schemas.openxmlformats.org/presentationml/2006/ole">
            <mc:AlternateContent xmlns:mc="http://schemas.openxmlformats.org/markup-compatibility/2006">
              <mc:Choice xmlns:v="urn:schemas-microsoft-com:vml" Requires="v">
                <p:oleObj spid="_x0000_s3079" name="" r:id="rId1" imgW="571500" imgH="393700" progId="Equation.3">
                  <p:embed/>
                </p:oleObj>
              </mc:Choice>
              <mc:Fallback>
                <p:oleObj name="" r:id="rId1" imgW="571500" imgH="393700" progId="Equation.3">
                  <p:embed/>
                  <p:pic>
                    <p:nvPicPr>
                      <p:cNvPr id="0" name="Picture 3078"/>
                      <p:cNvPicPr/>
                      <p:nvPr/>
                    </p:nvPicPr>
                    <p:blipFill>
                      <a:blip r:embed="rId2"/>
                      <a:stretch>
                        <a:fillRect/>
                      </a:stretch>
                    </p:blipFill>
                    <p:spPr>
                      <a:xfrm>
                        <a:off x="2838450" y="1757363"/>
                        <a:ext cx="954088" cy="650875"/>
                      </a:xfrm>
                      <a:prstGeom prst="rect">
                        <a:avLst/>
                      </a:prstGeom>
                      <a:noFill/>
                      <a:ln w="38100">
                        <a:noFill/>
                        <a:miter/>
                      </a:ln>
                    </p:spPr>
                  </p:pic>
                </p:oleObj>
              </mc:Fallback>
            </mc:AlternateContent>
          </a:graphicData>
        </a:graphic>
      </p:graphicFrame>
      <p:graphicFrame>
        <p:nvGraphicFramePr>
          <p:cNvPr id="31774" name="Объект 4"/>
          <p:cNvGraphicFramePr>
            <a:graphicFrameLocks noChangeAspect="1"/>
          </p:cNvGraphicFramePr>
          <p:nvPr/>
        </p:nvGraphicFramePr>
        <p:xfrm>
          <a:off x="2678113" y="2843213"/>
          <a:ext cx="1274762" cy="579437"/>
        </p:xfrm>
        <a:graphic>
          <a:graphicData uri="http://schemas.openxmlformats.org/presentationml/2006/ole">
            <mc:AlternateContent xmlns:mc="http://schemas.openxmlformats.org/markup-compatibility/2006">
              <mc:Choice xmlns:v="urn:schemas-microsoft-com:vml" Requires="v">
                <p:oleObj spid="_x0000_s3078" name="" r:id="rId3" imgW="647700" imgH="381000" progId="Equation.3">
                  <p:embed/>
                </p:oleObj>
              </mc:Choice>
              <mc:Fallback>
                <p:oleObj name="" r:id="rId3" imgW="647700" imgH="381000" progId="Equation.3">
                  <p:embed/>
                  <p:pic>
                    <p:nvPicPr>
                      <p:cNvPr id="0" name="Picture 3077"/>
                      <p:cNvPicPr/>
                      <p:nvPr/>
                    </p:nvPicPr>
                    <p:blipFill>
                      <a:blip r:embed="rId4"/>
                      <a:stretch>
                        <a:fillRect/>
                      </a:stretch>
                    </p:blipFill>
                    <p:spPr>
                      <a:xfrm>
                        <a:off x="2678113" y="2843213"/>
                        <a:ext cx="1274762" cy="579437"/>
                      </a:xfrm>
                      <a:prstGeom prst="rect">
                        <a:avLst/>
                      </a:prstGeom>
                      <a:noFill/>
                      <a:ln w="38100">
                        <a:noFill/>
                        <a:miter/>
                      </a:ln>
                    </p:spPr>
                  </p:pic>
                </p:oleObj>
              </mc:Fallback>
            </mc:AlternateContent>
          </a:graphicData>
        </a:graphic>
      </p:graphicFrame>
      <p:graphicFrame>
        <p:nvGraphicFramePr>
          <p:cNvPr id="31775" name="Объект 5"/>
          <p:cNvGraphicFramePr>
            <a:graphicFrameLocks noChangeAspect="1"/>
          </p:cNvGraphicFramePr>
          <p:nvPr/>
        </p:nvGraphicFramePr>
        <p:xfrm>
          <a:off x="2851150" y="4292600"/>
          <a:ext cx="928688" cy="609600"/>
        </p:xfrm>
        <a:graphic>
          <a:graphicData uri="http://schemas.openxmlformats.org/presentationml/2006/ole">
            <mc:AlternateContent xmlns:mc="http://schemas.openxmlformats.org/markup-compatibility/2006">
              <mc:Choice xmlns:v="urn:schemas-microsoft-com:vml" Requires="v">
                <p:oleObj spid="_x0000_s3080" name="" r:id="rId5" imgW="584200" imgH="381000" progId="Equation.3">
                  <p:embed/>
                </p:oleObj>
              </mc:Choice>
              <mc:Fallback>
                <p:oleObj name="" r:id="rId5" imgW="584200" imgH="381000" progId="Equation.3">
                  <p:embed/>
                  <p:pic>
                    <p:nvPicPr>
                      <p:cNvPr id="0" name="Picture 3079"/>
                      <p:cNvPicPr/>
                      <p:nvPr/>
                    </p:nvPicPr>
                    <p:blipFill>
                      <a:blip r:embed="rId6"/>
                      <a:stretch>
                        <a:fillRect/>
                      </a:stretch>
                    </p:blipFill>
                    <p:spPr>
                      <a:xfrm>
                        <a:off x="2851150" y="4292600"/>
                        <a:ext cx="928688" cy="609600"/>
                      </a:xfrm>
                      <a:prstGeom prst="rect">
                        <a:avLst/>
                      </a:prstGeom>
                      <a:noFill/>
                      <a:ln w="38100">
                        <a:noFill/>
                        <a:miter/>
                      </a:ln>
                    </p:spPr>
                  </p:pic>
                </p:oleObj>
              </mc:Fallback>
            </mc:AlternateContent>
          </a:graphicData>
        </a:graphic>
      </p:graphicFrame>
      <p:sp>
        <p:nvSpPr>
          <p:cNvPr id="31776" name="Rectangle 42"/>
          <p:cNvSpPr/>
          <p:nvPr/>
        </p:nvSpPr>
        <p:spPr>
          <a:xfrm>
            <a:off x="2070100" y="2301875"/>
            <a:ext cx="9144000" cy="457200"/>
          </a:xfrm>
          <a:prstGeom prst="rect">
            <a:avLst/>
          </a:prstGeom>
          <a:noFill/>
          <a:ln w="9525">
            <a:noFill/>
          </a:ln>
        </p:spPr>
        <p:txBody>
          <a:bodyPr wrap="none" anchor="ctr" anchorCtr="0">
            <a:spAutoFit/>
          </a:bodyPr>
          <a:p>
            <a:endParaRPr lang="uk-UA" altLang="uk-UA" dirty="0">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2770" name="Table 32769"/>
          <p:cNvGraphicFramePr/>
          <p:nvPr/>
        </p:nvGraphicFramePr>
        <p:xfrm>
          <a:off x="628650" y="1201738"/>
          <a:ext cx="8250238" cy="4608513"/>
        </p:xfrm>
        <a:graphic>
          <a:graphicData uri="http://schemas.openxmlformats.org/drawingml/2006/table">
            <a:tbl>
              <a:tblPr/>
              <a:tblGrid>
                <a:gridCol w="2211388"/>
                <a:gridCol w="1422400"/>
                <a:gridCol w="4616450"/>
              </a:tblGrid>
              <a:tr h="12795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120000"/>
                        </a:lnSpc>
                        <a:buNone/>
                      </a:pPr>
                      <a:r>
                        <a:rPr lang="uk-UA" altLang="uk-UA" sz="1400" dirty="0">
                          <a:latin typeface="Times New Roman" panose="02020603050405020304" pitchFamily="18" charset="0"/>
                          <a:cs typeface="Times New Roman" panose="02020603050405020304" pitchFamily="18" charset="0"/>
                        </a:rPr>
                        <a:t>Відносна величина структури (ВВ</a:t>
                      </a:r>
                      <a:r>
                        <a:rPr lang="uk-UA" altLang="uk-UA" sz="1400" baseline="-25000" dirty="0">
                          <a:latin typeface="Times New Roman" panose="02020603050405020304" pitchFamily="18" charset="0"/>
                          <a:cs typeface="Times New Roman" panose="02020603050405020304" pitchFamily="18" charset="0"/>
                        </a:rPr>
                        <a:t>стр</a:t>
                      </a:r>
                      <a:r>
                        <a:rPr lang="uk-UA" altLang="uk-UA" sz="1400" dirty="0">
                          <a:latin typeface="Times New Roman" panose="02020603050405020304" pitchFamily="18" charset="0"/>
                          <a:cs typeface="Times New Roman" panose="02020603050405020304" pitchFamily="18" charset="0"/>
                        </a:rPr>
                        <a:t>)</a:t>
                      </a:r>
                      <a:endParaRPr lang="uk-UA" altLang="uk-UA" sz="1400" dirty="0">
                        <a:solidFill>
                          <a:srgbClr val="000000"/>
                        </a:solidFill>
                        <a:latin typeface="Times New Roman" panose="02020603050405020304" pitchFamily="18" charset="0"/>
                        <a:ea typeface="Times New Roman" panose="02020603050405020304" pitchFamily="18" charset="0"/>
                      </a:endParaRPr>
                    </a:p>
                  </a:txBody>
                  <a:tcPr marL="36328" marR="36328"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buNone/>
                      </a:pPr>
                      <a:endParaRPr lang="uk-UA" altLang="uk-UA" sz="1400" dirty="0">
                        <a:solidFill>
                          <a:srgbClr val="000000"/>
                        </a:solidFill>
                        <a:latin typeface="Times New Roman" panose="02020603050405020304" pitchFamily="18" charset="0"/>
                        <a:ea typeface="Times New Roman" panose="02020603050405020304" pitchFamily="18" charset="0"/>
                      </a:endParaRPr>
                    </a:p>
                  </a:txBody>
                  <a:tcPr marL="36328" marR="36328"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120000"/>
                        </a:lnSpc>
                        <a:buNone/>
                      </a:pPr>
                      <a:r>
                        <a:rPr lang="uk-UA" altLang="uk-UA" sz="1400" dirty="0">
                          <a:latin typeface="Times New Roman" panose="02020603050405020304" pitchFamily="18" charset="0"/>
                          <a:cs typeface="Times New Roman" panose="02020603050405020304" pitchFamily="18" charset="0"/>
                        </a:rPr>
                        <a:t>Відносна частка (питома вага) частини до цілого в межах однієї сукупності, виражена у відсотках або коефіцієнтах. Наприклад, питома вага власного капіталу в загальному підсумку балансу, питома вага працівників з вищою освітою в загальній чисельності працівників</a:t>
                      </a:r>
                      <a:endParaRPr lang="uk-UA" altLang="uk-UA" sz="1400" dirty="0">
                        <a:solidFill>
                          <a:srgbClr val="000000"/>
                        </a:solidFill>
                        <a:latin typeface="Times New Roman" panose="02020603050405020304" pitchFamily="18" charset="0"/>
                        <a:ea typeface="Times New Roman" panose="02020603050405020304" pitchFamily="18" charset="0"/>
                      </a:endParaRPr>
                    </a:p>
                  </a:txBody>
                  <a:tcPr marL="36328" marR="36328"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683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120000"/>
                        </a:lnSpc>
                        <a:buNone/>
                      </a:pPr>
                      <a:r>
                        <a:rPr lang="uk-UA" altLang="uk-UA" sz="1400" dirty="0">
                          <a:latin typeface="Times New Roman" panose="02020603050405020304" pitchFamily="18" charset="0"/>
                          <a:cs typeface="Times New Roman" panose="02020603050405020304" pitchFamily="18" charset="0"/>
                        </a:rPr>
                        <a:t>Відносна величина координації (ВВ</a:t>
                      </a:r>
                      <a:r>
                        <a:rPr lang="uk-UA" altLang="uk-UA" sz="1400" baseline="-25000" dirty="0">
                          <a:latin typeface="Times New Roman" panose="02020603050405020304" pitchFamily="18" charset="0"/>
                          <a:cs typeface="Times New Roman" panose="02020603050405020304" pitchFamily="18" charset="0"/>
                        </a:rPr>
                        <a:t>коор</a:t>
                      </a:r>
                      <a:r>
                        <a:rPr lang="uk-UA" altLang="uk-UA" sz="1400" dirty="0">
                          <a:latin typeface="Times New Roman" panose="02020603050405020304" pitchFamily="18" charset="0"/>
                          <a:cs typeface="Times New Roman" panose="02020603050405020304" pitchFamily="18" charset="0"/>
                        </a:rPr>
                        <a:t>)</a:t>
                      </a:r>
                      <a:endParaRPr lang="uk-UA" altLang="uk-UA" sz="1400" dirty="0">
                        <a:solidFill>
                          <a:srgbClr val="000000"/>
                        </a:solidFill>
                        <a:latin typeface="Times New Roman" panose="02020603050405020304" pitchFamily="18" charset="0"/>
                        <a:ea typeface="Times New Roman" panose="02020603050405020304" pitchFamily="18" charset="0"/>
                      </a:endParaRPr>
                    </a:p>
                  </a:txBody>
                  <a:tcPr marL="36328" marR="36328"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buNone/>
                      </a:pPr>
                      <a:endParaRPr lang="uk-UA" altLang="uk-UA" sz="1400" dirty="0">
                        <a:solidFill>
                          <a:srgbClr val="000000"/>
                        </a:solidFill>
                        <a:latin typeface="Times New Roman" panose="02020603050405020304" pitchFamily="18" charset="0"/>
                        <a:ea typeface="Times New Roman" panose="02020603050405020304" pitchFamily="18" charset="0"/>
                      </a:endParaRPr>
                    </a:p>
                  </a:txBody>
                  <a:tcPr marL="36328" marR="36328"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120000"/>
                        </a:lnSpc>
                        <a:buNone/>
                      </a:pPr>
                      <a:r>
                        <a:rPr lang="uk-UA" altLang="uk-UA" sz="1400" dirty="0">
                          <a:latin typeface="Times New Roman" panose="02020603050405020304" pitchFamily="18" charset="0"/>
                          <a:cs typeface="Times New Roman" panose="02020603050405020304" pitchFamily="18" charset="0"/>
                        </a:rPr>
                        <a:t>Співвідношення частин цілого між собою. Наприклад, власного капіталу і зобов’язань, доходів від операційної діяльності та доходів від інвестиційної діяльності</a:t>
                      </a:r>
                      <a:endParaRPr lang="uk-UA" altLang="uk-UA" sz="1400" dirty="0">
                        <a:solidFill>
                          <a:srgbClr val="000000"/>
                        </a:solidFill>
                        <a:latin typeface="Times New Roman" panose="02020603050405020304" pitchFamily="18" charset="0"/>
                        <a:ea typeface="Times New Roman" panose="02020603050405020304" pitchFamily="18" charset="0"/>
                      </a:endParaRPr>
                    </a:p>
                  </a:txBody>
                  <a:tcPr marL="36328" marR="36328"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2811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120000"/>
                        </a:lnSpc>
                        <a:buNone/>
                      </a:pPr>
                      <a:r>
                        <a:rPr lang="uk-UA" altLang="uk-UA" sz="1400" dirty="0">
                          <a:latin typeface="Times New Roman" panose="02020603050405020304" pitchFamily="18" charset="0"/>
                          <a:cs typeface="Times New Roman" panose="02020603050405020304" pitchFamily="18" charset="0"/>
                        </a:rPr>
                        <a:t>Відносна величина порівняння (ВВ</a:t>
                      </a:r>
                      <a:r>
                        <a:rPr lang="uk-UA" altLang="uk-UA" sz="1400" baseline="-25000" dirty="0">
                          <a:latin typeface="Times New Roman" panose="02020603050405020304" pitchFamily="18" charset="0"/>
                          <a:cs typeface="Times New Roman" panose="02020603050405020304" pitchFamily="18" charset="0"/>
                        </a:rPr>
                        <a:t>пор</a:t>
                      </a:r>
                      <a:r>
                        <a:rPr lang="uk-UA" altLang="uk-UA" sz="1400" dirty="0">
                          <a:latin typeface="Times New Roman" panose="02020603050405020304" pitchFamily="18" charset="0"/>
                          <a:cs typeface="Times New Roman" panose="02020603050405020304" pitchFamily="18" charset="0"/>
                        </a:rPr>
                        <a:t>)</a:t>
                      </a:r>
                      <a:endParaRPr lang="uk-UA" altLang="uk-UA" sz="1400" dirty="0">
                        <a:solidFill>
                          <a:srgbClr val="000000"/>
                        </a:solidFill>
                        <a:latin typeface="Times New Roman" panose="02020603050405020304" pitchFamily="18" charset="0"/>
                        <a:ea typeface="Times New Roman" panose="02020603050405020304" pitchFamily="18" charset="0"/>
                      </a:endParaRPr>
                    </a:p>
                  </a:txBody>
                  <a:tcPr marL="36328" marR="36328"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lnSpc>
                          <a:spcPct val="120000"/>
                        </a:lnSpc>
                        <a:buNone/>
                      </a:pPr>
                      <a:endParaRPr lang="uk-UA" altLang="uk-UA" sz="1400" dirty="0">
                        <a:solidFill>
                          <a:srgbClr val="000000"/>
                        </a:solidFill>
                        <a:latin typeface="Times New Roman" panose="02020603050405020304" pitchFamily="18" charset="0"/>
                        <a:ea typeface="Times New Roman" panose="02020603050405020304" pitchFamily="18" charset="0"/>
                      </a:endParaRPr>
                    </a:p>
                  </a:txBody>
                  <a:tcPr marL="36328" marR="36328"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120000"/>
                        </a:lnSpc>
                        <a:buNone/>
                      </a:pPr>
                      <a:r>
                        <a:rPr lang="uk-UA" altLang="uk-UA" sz="1400" dirty="0">
                          <a:latin typeface="Times New Roman" panose="02020603050405020304" pitchFamily="18" charset="0"/>
                          <a:cs typeface="Times New Roman" panose="02020603050405020304" pitchFamily="18" charset="0"/>
                        </a:rPr>
                        <a:t>Показує співвідношення одноіменних показників, які відносяться до різних об’єктів або територій. Розраховується як відношення числа одиниць (або обсягу ознаки) в окремих частинах сукупності до загальної кількості одиниць (або обсягу ознаки) за всією сукупністю</a:t>
                      </a:r>
                      <a:endParaRPr lang="uk-UA" altLang="uk-UA" sz="1400" dirty="0">
                        <a:solidFill>
                          <a:srgbClr val="000000"/>
                        </a:solidFill>
                        <a:latin typeface="Times New Roman" panose="02020603050405020304" pitchFamily="18" charset="0"/>
                        <a:ea typeface="Times New Roman" panose="02020603050405020304" pitchFamily="18" charset="0"/>
                      </a:endParaRPr>
                    </a:p>
                  </a:txBody>
                  <a:tcPr marL="36328" marR="36328"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667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120000"/>
                        </a:lnSpc>
                        <a:buNone/>
                      </a:pPr>
                      <a:r>
                        <a:rPr lang="uk-UA" altLang="uk-UA" sz="1400" dirty="0">
                          <a:latin typeface="Times New Roman" panose="02020603050405020304" pitchFamily="18" charset="0"/>
                          <a:cs typeface="Times New Roman" panose="02020603050405020304" pitchFamily="18" charset="0"/>
                        </a:rPr>
                        <a:t>Відносна величина інтенсивності</a:t>
                      </a:r>
                      <a:endParaRPr lang="uk-UA" altLang="uk-UA" sz="1400" dirty="0">
                        <a:solidFill>
                          <a:srgbClr val="000000"/>
                        </a:solidFill>
                        <a:latin typeface="Times New Roman" panose="02020603050405020304" pitchFamily="18" charset="0"/>
                        <a:ea typeface="Times New Roman" panose="02020603050405020304" pitchFamily="18" charset="0"/>
                      </a:endParaRPr>
                    </a:p>
                  </a:txBody>
                  <a:tcPr marL="36328" marR="36328"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120000"/>
                        </a:lnSpc>
                        <a:buNone/>
                      </a:pPr>
                      <a:r>
                        <a:rPr lang="uk-UA" altLang="uk-UA" sz="1400" dirty="0">
                          <a:latin typeface="Times New Roman" panose="02020603050405020304" pitchFamily="18" charset="0"/>
                          <a:cs typeface="Times New Roman" panose="02020603050405020304" pitchFamily="18" charset="0"/>
                        </a:rPr>
                        <a:t>Характеризує ступінь розповсюдження, розвитку явища у відповідному середовищі. Наприклад, відсоток робітників вищої кваліфікації, відсоток бартерних угод тощо</a:t>
                      </a:r>
                      <a:endParaRPr lang="uk-UA" altLang="uk-UA" sz="1400" dirty="0">
                        <a:solidFill>
                          <a:srgbClr val="000000"/>
                        </a:solidFill>
                        <a:latin typeface="Times New Roman" panose="02020603050405020304" pitchFamily="18" charset="0"/>
                        <a:ea typeface="Times New Roman" panose="02020603050405020304" pitchFamily="18" charset="0"/>
                      </a:endParaRPr>
                    </a:p>
                  </a:txBody>
                  <a:tcPr marL="36328" marR="36328"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5127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120000"/>
                        </a:lnSpc>
                        <a:buNone/>
                      </a:pPr>
                      <a:r>
                        <a:rPr lang="uk-UA" altLang="uk-UA" sz="1400" dirty="0">
                          <a:latin typeface="Times New Roman" panose="02020603050405020304" pitchFamily="18" charset="0"/>
                          <a:cs typeface="Times New Roman" panose="02020603050405020304" pitchFamily="18" charset="0"/>
                        </a:rPr>
                        <a:t>Відносна величина ефективності</a:t>
                      </a:r>
                      <a:endParaRPr lang="uk-UA" altLang="uk-UA" sz="1400" dirty="0">
                        <a:solidFill>
                          <a:srgbClr val="000000"/>
                        </a:solidFill>
                        <a:latin typeface="Times New Roman" panose="02020603050405020304" pitchFamily="18" charset="0"/>
                        <a:ea typeface="Times New Roman" panose="02020603050405020304" pitchFamily="18" charset="0"/>
                      </a:endParaRPr>
                    </a:p>
                  </a:txBody>
                  <a:tcPr marL="36328" marR="36328"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120000"/>
                        </a:lnSpc>
                        <a:buNone/>
                      </a:pPr>
                      <a:r>
                        <a:rPr lang="uk-UA" altLang="uk-UA" sz="1400" dirty="0">
                          <a:latin typeface="Times New Roman" panose="02020603050405020304" pitchFamily="18" charset="0"/>
                          <a:cs typeface="Times New Roman" panose="02020603050405020304" pitchFamily="18" charset="0"/>
                        </a:rPr>
                        <a:t>Показує співвідношення ефекту з ресурсами або витратами. Наприклад, продуктивність праці, фондовіддача, рентабельність продукції</a:t>
                      </a:r>
                      <a:endParaRPr lang="uk-UA" altLang="uk-UA" sz="1400" dirty="0">
                        <a:solidFill>
                          <a:srgbClr val="000000"/>
                        </a:solidFill>
                        <a:latin typeface="Times New Roman" panose="02020603050405020304" pitchFamily="18" charset="0"/>
                        <a:ea typeface="Times New Roman" panose="02020603050405020304" pitchFamily="18" charset="0"/>
                      </a:endParaRPr>
                    </a:p>
                  </a:txBody>
                  <a:tcPr marL="36328" marR="36328"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bl>
          </a:graphicData>
        </a:graphic>
      </p:graphicFrame>
      <p:graphicFrame>
        <p:nvGraphicFramePr>
          <p:cNvPr id="32794" name="Объект 8"/>
          <p:cNvGraphicFramePr>
            <a:graphicFrameLocks noChangeAspect="1"/>
          </p:cNvGraphicFramePr>
          <p:nvPr/>
        </p:nvGraphicFramePr>
        <p:xfrm>
          <a:off x="2843213" y="3376613"/>
          <a:ext cx="1344612" cy="717550"/>
        </p:xfrm>
        <a:graphic>
          <a:graphicData uri="http://schemas.openxmlformats.org/presentationml/2006/ole">
            <mc:AlternateContent xmlns:mc="http://schemas.openxmlformats.org/markup-compatibility/2006">
              <mc:Choice xmlns:v="urn:schemas-microsoft-com:vml" Requires="v">
                <p:oleObj spid="_x0000_s3081" name="" r:id="rId1" imgW="711200" imgH="381000" progId="Equation.3">
                  <p:embed/>
                </p:oleObj>
              </mc:Choice>
              <mc:Fallback>
                <p:oleObj name="" r:id="rId1" imgW="711200" imgH="381000" progId="Equation.3">
                  <p:embed/>
                  <p:pic>
                    <p:nvPicPr>
                      <p:cNvPr id="0" name="Picture 3080"/>
                      <p:cNvPicPr/>
                      <p:nvPr/>
                    </p:nvPicPr>
                    <p:blipFill>
                      <a:blip r:embed="rId2"/>
                      <a:stretch>
                        <a:fillRect/>
                      </a:stretch>
                    </p:blipFill>
                    <p:spPr>
                      <a:xfrm>
                        <a:off x="2843213" y="3376613"/>
                        <a:ext cx="1344612" cy="717550"/>
                      </a:xfrm>
                      <a:prstGeom prst="rect">
                        <a:avLst/>
                      </a:prstGeom>
                      <a:noFill/>
                      <a:ln w="38100">
                        <a:noFill/>
                        <a:miter/>
                      </a:ln>
                    </p:spPr>
                  </p:pic>
                </p:oleObj>
              </mc:Fallback>
            </mc:AlternateContent>
          </a:graphicData>
        </a:graphic>
      </p:graphicFrame>
      <p:graphicFrame>
        <p:nvGraphicFramePr>
          <p:cNvPr id="32795" name="Объект 7"/>
          <p:cNvGraphicFramePr>
            <a:graphicFrameLocks noChangeAspect="1"/>
          </p:cNvGraphicFramePr>
          <p:nvPr/>
        </p:nvGraphicFramePr>
        <p:xfrm>
          <a:off x="2843213" y="2474913"/>
          <a:ext cx="1344612" cy="665162"/>
        </p:xfrm>
        <a:graphic>
          <a:graphicData uri="http://schemas.openxmlformats.org/presentationml/2006/ole">
            <mc:AlternateContent xmlns:mc="http://schemas.openxmlformats.org/markup-compatibility/2006">
              <mc:Choice xmlns:v="urn:schemas-microsoft-com:vml" Requires="v">
                <p:oleObj spid="_x0000_s3082" name="" r:id="rId3" imgW="774065" imgH="381000" progId="Equation.3">
                  <p:embed/>
                </p:oleObj>
              </mc:Choice>
              <mc:Fallback>
                <p:oleObj name="" r:id="rId3" imgW="774065" imgH="381000" progId="Equation.3">
                  <p:embed/>
                  <p:pic>
                    <p:nvPicPr>
                      <p:cNvPr id="0" name="Picture 3081"/>
                      <p:cNvPicPr/>
                      <p:nvPr/>
                    </p:nvPicPr>
                    <p:blipFill>
                      <a:blip r:embed="rId4"/>
                      <a:stretch>
                        <a:fillRect/>
                      </a:stretch>
                    </p:blipFill>
                    <p:spPr>
                      <a:xfrm>
                        <a:off x="2843213" y="2474913"/>
                        <a:ext cx="1344612" cy="665162"/>
                      </a:xfrm>
                      <a:prstGeom prst="rect">
                        <a:avLst/>
                      </a:prstGeom>
                      <a:noFill/>
                      <a:ln w="38100">
                        <a:noFill/>
                        <a:miter/>
                      </a:ln>
                    </p:spPr>
                  </p:pic>
                </p:oleObj>
              </mc:Fallback>
            </mc:AlternateContent>
          </a:graphicData>
        </a:graphic>
      </p:graphicFrame>
      <p:graphicFrame>
        <p:nvGraphicFramePr>
          <p:cNvPr id="32796" name="Объект 6"/>
          <p:cNvGraphicFramePr>
            <a:graphicFrameLocks noChangeAspect="1"/>
          </p:cNvGraphicFramePr>
          <p:nvPr/>
        </p:nvGraphicFramePr>
        <p:xfrm>
          <a:off x="2930525" y="1274763"/>
          <a:ext cx="1257300" cy="714375"/>
        </p:xfrm>
        <a:graphic>
          <a:graphicData uri="http://schemas.openxmlformats.org/presentationml/2006/ole">
            <mc:AlternateContent xmlns:mc="http://schemas.openxmlformats.org/markup-compatibility/2006">
              <mc:Choice xmlns:v="urn:schemas-microsoft-com:vml" Requires="v">
                <p:oleObj spid="_x0000_s3083" name="" r:id="rId5" imgW="774065" imgH="431800" progId="Equation.3">
                  <p:embed/>
                </p:oleObj>
              </mc:Choice>
              <mc:Fallback>
                <p:oleObj name="" r:id="rId5" imgW="774065" imgH="431800" progId="Equation.3">
                  <p:embed/>
                  <p:pic>
                    <p:nvPicPr>
                      <p:cNvPr id="0" name="Picture 3082"/>
                      <p:cNvPicPr/>
                      <p:nvPr/>
                    </p:nvPicPr>
                    <p:blipFill>
                      <a:blip r:embed="rId6"/>
                      <a:stretch>
                        <a:fillRect/>
                      </a:stretch>
                    </p:blipFill>
                    <p:spPr>
                      <a:xfrm>
                        <a:off x="2930525" y="1274763"/>
                        <a:ext cx="1257300" cy="714375"/>
                      </a:xfrm>
                      <a:prstGeom prst="rect">
                        <a:avLst/>
                      </a:prstGeom>
                      <a:noFill/>
                      <a:ln w="38100">
                        <a:noFill/>
                        <a:miter/>
                      </a:ln>
                    </p:spPr>
                  </p:pic>
                </p:oleObj>
              </mc:Fallback>
            </mc:AlternateContent>
          </a:graphicData>
        </a:graphic>
      </p:graphicFrame>
      <p:graphicFrame>
        <p:nvGraphicFramePr>
          <p:cNvPr id="6" name="Таблица 5"/>
          <p:cNvGraphicFramePr>
            <a:graphicFrameLocks noGrp="1"/>
          </p:cNvGraphicFramePr>
          <p:nvPr/>
        </p:nvGraphicFramePr>
        <p:xfrm>
          <a:off x="628650" y="989013"/>
          <a:ext cx="8250238" cy="203200"/>
        </p:xfrm>
        <a:graphic>
          <a:graphicData uri="http://schemas.openxmlformats.org/drawingml/2006/table">
            <a:tbl>
              <a:tblPr>
                <a:tableStyleId>{5940675A-B579-460E-94D1-54222C63F5DA}</a:tableStyleId>
              </a:tblPr>
              <a:tblGrid>
                <a:gridCol w="2211388"/>
                <a:gridCol w="1422400"/>
                <a:gridCol w="4616450"/>
              </a:tblGrid>
              <a:tr h="203200">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charset="0"/>
                        </a:defRPr>
                      </a:lvl9pPr>
                    </a:lstStyle>
                    <a:p>
                      <a:pPr marL="0" marR="0" lvl="0" indent="0" algn="ctr" defTabSz="685800" rtl="0" eaLnBrk="1" fontAlgn="base" latinLnBrk="0" hangingPunct="1">
                        <a:lnSpc>
                          <a:spcPct val="95000"/>
                        </a:lnSpc>
                        <a:spcBef>
                          <a:spcPct val="0"/>
                        </a:spcBef>
                        <a:spcAft>
                          <a:spcPct val="0"/>
                        </a:spcAft>
                        <a:buClrTx/>
                        <a:buSzTx/>
                        <a:buFontTx/>
                        <a:buNone/>
                      </a:pPr>
                      <a:r>
                        <a:rPr kumimoji="0" lang="uk-UA" altLang="uk-UA" sz="1400" u="none" strike="noStrike" cap="none" normalizeH="0" baseline="0" dirty="0" smtClean="0">
                          <a:ln>
                            <a:noFill/>
                          </a:ln>
                          <a:effectLst/>
                        </a:rPr>
                        <a:t>1</a:t>
                      </a:r>
                      <a:endParaRPr kumimoji="0" lang="uk-UA" altLang="uk-UA"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36328" marR="36328" marT="0" marB="0" anchor="ctr" horzOverflow="overflow"/>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charset="0"/>
                        </a:defRPr>
                      </a:lvl9pPr>
                    </a:lstStyle>
                    <a:p>
                      <a:pPr marL="0" marR="0" lvl="0" indent="0" algn="ctr" defTabSz="685800" rtl="0" eaLnBrk="1" fontAlgn="base" latinLnBrk="0" hangingPunct="1">
                        <a:lnSpc>
                          <a:spcPct val="95000"/>
                        </a:lnSpc>
                        <a:spcBef>
                          <a:spcPct val="0"/>
                        </a:spcBef>
                        <a:spcAft>
                          <a:spcPct val="0"/>
                        </a:spcAft>
                        <a:buClrTx/>
                        <a:buSzTx/>
                        <a:buFontTx/>
                        <a:buNone/>
                      </a:pPr>
                      <a:r>
                        <a:rPr kumimoji="0" lang="uk-UA" altLang="uk-UA" sz="1400" u="none" strike="noStrike" cap="none" normalizeH="0" baseline="0" smtClean="0">
                          <a:ln>
                            <a:noFill/>
                          </a:ln>
                          <a:effectLst/>
                        </a:rPr>
                        <a:t>2</a:t>
                      </a:r>
                      <a:endParaRPr kumimoji="0" lang="uk-UA" altLang="uk-UA" sz="1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6328" marR="36328" marT="0" marB="0" anchor="ctr" horzOverflow="overflow"/>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charset="0"/>
                        </a:defRPr>
                      </a:lvl9pPr>
                    </a:lstStyle>
                    <a:p>
                      <a:pPr marL="0" marR="0" lvl="0" indent="0" algn="ctr" defTabSz="685800" rtl="0" eaLnBrk="1" fontAlgn="base" latinLnBrk="0" hangingPunct="1">
                        <a:lnSpc>
                          <a:spcPct val="95000"/>
                        </a:lnSpc>
                        <a:spcBef>
                          <a:spcPct val="0"/>
                        </a:spcBef>
                        <a:spcAft>
                          <a:spcPct val="0"/>
                        </a:spcAft>
                        <a:buClrTx/>
                        <a:buSzTx/>
                        <a:buFontTx/>
                        <a:buNone/>
                      </a:pPr>
                      <a:r>
                        <a:rPr kumimoji="0" lang="uk-UA" altLang="uk-UA" sz="1400" u="none" strike="noStrike" cap="none" normalizeH="0" baseline="0" dirty="0" smtClean="0">
                          <a:ln>
                            <a:noFill/>
                          </a:ln>
                          <a:effectLst/>
                        </a:rPr>
                        <a:t>3</a:t>
                      </a:r>
                      <a:endParaRPr kumimoji="0" lang="uk-UA" altLang="uk-UA"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36328" marR="36328" marT="0" marB="0" anchor="ctr" horzOverflow="overflow"/>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Прямоугольник 1"/>
          <p:cNvSpPr/>
          <p:nvPr/>
        </p:nvSpPr>
        <p:spPr>
          <a:xfrm>
            <a:off x="1187450" y="2276475"/>
            <a:ext cx="6985000" cy="1077913"/>
          </a:xfrm>
          <a:prstGeom prst="rect">
            <a:avLst/>
          </a:prstGeom>
          <a:noFill/>
          <a:ln w="9525">
            <a:noFill/>
          </a:ln>
        </p:spPr>
        <p:txBody>
          <a:bodyPr>
            <a:spAutoFit/>
          </a:bodyPr>
          <a:p>
            <a:r>
              <a:rPr lang="uk-UA" altLang="x-none" sz="3200" b="1" dirty="0">
                <a:latin typeface="Times New Roman" panose="02020603050405020304" pitchFamily="18" charset="0"/>
                <a:cs typeface="Times New Roman" panose="02020603050405020304" pitchFamily="18" charset="0"/>
              </a:rPr>
              <a:t>1. Особливості методичних прийомів бізнес-аналізу</a:t>
            </a:r>
            <a:endParaRPr lang="uk-UA" altLang="x-none" sz="3200" b="1"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Прямоугольник 1"/>
          <p:cNvSpPr/>
          <p:nvPr/>
        </p:nvSpPr>
        <p:spPr>
          <a:xfrm>
            <a:off x="1403350" y="2060575"/>
            <a:ext cx="6769100" cy="2246313"/>
          </a:xfrm>
          <a:prstGeom prst="rect">
            <a:avLst/>
          </a:prstGeom>
          <a:noFill/>
          <a:ln w="9525">
            <a:noFill/>
          </a:ln>
        </p:spPr>
        <p:txBody>
          <a:bodyPr>
            <a:spAutoFit/>
          </a:bodyPr>
          <a:p>
            <a:pPr algn="ctr"/>
            <a:r>
              <a:rPr lang="uk-UA" altLang="uk-UA" sz="2800" i="1" u="sng" dirty="0">
                <a:latin typeface="Times New Roman" panose="02020603050405020304" pitchFamily="18" charset="0"/>
                <a:cs typeface="Times New Roman" panose="02020603050405020304" pitchFamily="18" charset="0"/>
              </a:rPr>
              <a:t>Середні величини</a:t>
            </a:r>
            <a:r>
              <a:rPr lang="uk-UA" altLang="uk-UA" sz="2800" u="sng" dirty="0">
                <a:latin typeface="Times New Roman" panose="02020603050405020304" pitchFamily="18" charset="0"/>
                <a:cs typeface="Times New Roman" panose="02020603050405020304" pitchFamily="18" charset="0"/>
              </a:rPr>
              <a:t> </a:t>
            </a:r>
            <a:r>
              <a:rPr lang="uk-UA" altLang="uk-UA" sz="2800" dirty="0">
                <a:latin typeface="Times New Roman" panose="02020603050405020304" pitchFamily="18" charset="0"/>
                <a:cs typeface="Times New Roman" panose="02020603050405020304" pitchFamily="18" charset="0"/>
              </a:rPr>
              <a:t>– це абстрактні величини, за допомогою яких досягається узагальнення відповідних сукупностей типових, однорідних явищ, процесів, показників.</a:t>
            </a:r>
            <a:endParaRPr lang="uk-UA" altLang="uk-UA"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4818" name="Table 34817"/>
          <p:cNvGraphicFramePr/>
          <p:nvPr/>
        </p:nvGraphicFramePr>
        <p:xfrm>
          <a:off x="152400" y="765175"/>
          <a:ext cx="8842375" cy="5599113"/>
        </p:xfrm>
        <a:graphic>
          <a:graphicData uri="http://schemas.openxmlformats.org/drawingml/2006/table">
            <a:tbl>
              <a:tblPr/>
              <a:tblGrid>
                <a:gridCol w="1593850"/>
                <a:gridCol w="3000375"/>
                <a:gridCol w="4248150"/>
              </a:tblGrid>
              <a:tr h="2333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lnSpc>
                          <a:spcPct val="90000"/>
                        </a:lnSpc>
                        <a:buNone/>
                      </a:pPr>
                      <a:r>
                        <a:rPr lang="uk-UA" altLang="x-none" sz="1600" i="1" dirty="0">
                          <a:latin typeface="Times New Roman" panose="02020603050405020304" pitchFamily="18" charset="0"/>
                          <a:cs typeface="Times New Roman" panose="02020603050405020304" pitchFamily="18" charset="0"/>
                        </a:rPr>
                        <a:t>Назва величини</a:t>
                      </a:r>
                      <a:endParaRPr lang="ru-RU" altLang="x-none" sz="1600" i="1" dirty="0">
                        <a:solidFill>
                          <a:schemeClr val="bg1"/>
                        </a:solidFill>
                        <a:latin typeface="Times New Roman" panose="02020603050405020304" pitchFamily="18" charset="0"/>
                        <a:ea typeface="Times New Roman" panose="02020603050405020304" pitchFamily="18" charset="0"/>
                      </a:endParaRPr>
                    </a:p>
                  </a:txBody>
                  <a:tcPr marL="40957" marR="40957" marT="0" marB="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lnSpc>
                          <a:spcPct val="90000"/>
                        </a:lnSpc>
                        <a:buNone/>
                      </a:pPr>
                      <a:r>
                        <a:rPr lang="uk-UA" altLang="x-none" sz="1600" i="1" dirty="0">
                          <a:latin typeface="Times New Roman" panose="02020603050405020304" pitchFamily="18" charset="0"/>
                          <a:cs typeface="Times New Roman" panose="02020603050405020304" pitchFamily="18" charset="0"/>
                        </a:rPr>
                        <a:t>Порядок розрахунку</a:t>
                      </a:r>
                      <a:endParaRPr lang="ru-RU" altLang="x-none" sz="1600" i="1" dirty="0">
                        <a:solidFill>
                          <a:schemeClr val="bg1"/>
                        </a:solidFill>
                        <a:latin typeface="Times New Roman" panose="02020603050405020304" pitchFamily="18" charset="0"/>
                        <a:ea typeface="Times New Roman" panose="02020603050405020304" pitchFamily="18" charset="0"/>
                      </a:endParaRPr>
                    </a:p>
                  </a:txBody>
                  <a:tcPr marL="40957" marR="40957" marT="0" marB="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lnSpc>
                          <a:spcPct val="90000"/>
                        </a:lnSpc>
                        <a:buNone/>
                      </a:pPr>
                      <a:r>
                        <a:rPr lang="uk-UA" altLang="x-none" sz="1600" i="1" dirty="0">
                          <a:latin typeface="Times New Roman" panose="02020603050405020304" pitchFamily="18" charset="0"/>
                          <a:cs typeface="Times New Roman" panose="02020603050405020304" pitchFamily="18" charset="0"/>
                        </a:rPr>
                        <a:t>Сутність</a:t>
                      </a:r>
                      <a:endParaRPr lang="ru-RU" altLang="x-none" sz="1600" i="1" dirty="0">
                        <a:solidFill>
                          <a:schemeClr val="bg1"/>
                        </a:solidFill>
                        <a:latin typeface="Times New Roman" panose="02020603050405020304" pitchFamily="18" charset="0"/>
                        <a:ea typeface="Times New Roman" panose="02020603050405020304" pitchFamily="18" charset="0"/>
                      </a:endParaRPr>
                    </a:p>
                  </a:txBody>
                  <a:tcPr marL="40957" marR="40957" marT="0" marB="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2827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90000"/>
                        </a:lnSpc>
                        <a:buNone/>
                      </a:pPr>
                      <a:r>
                        <a:rPr lang="uk-UA" altLang="x-none" sz="1600" dirty="0">
                          <a:latin typeface="Times New Roman" panose="02020603050405020304" pitchFamily="18" charset="0"/>
                          <a:cs typeface="Times New Roman" panose="02020603050405020304" pitchFamily="18" charset="0"/>
                        </a:rPr>
                        <a:t>Середня арифметична проста</a:t>
                      </a:r>
                      <a:endParaRPr lang="ru-RU" altLang="x-none" sz="1600" dirty="0">
                        <a:solidFill>
                          <a:schemeClr val="bg1"/>
                        </a:solidFill>
                        <a:latin typeface="Times New Roman" panose="02020603050405020304" pitchFamily="18" charset="0"/>
                        <a:ea typeface="Times New Roman" panose="02020603050405020304" pitchFamily="18" charset="0"/>
                      </a:endParaRPr>
                    </a:p>
                  </a:txBody>
                  <a:tcPr marL="40957" marR="40957"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lnSpc>
                          <a:spcPct val="90000"/>
                        </a:lnSpc>
                        <a:buNone/>
                      </a:pPr>
                      <a:endParaRPr lang="uk-UA" altLang="x-none" sz="1600" dirty="0">
                        <a:latin typeface="Times New Roman" panose="02020603050405020304" pitchFamily="18" charset="0"/>
                        <a:cs typeface="Times New Roman" panose="02020603050405020304" pitchFamily="18" charset="0"/>
                      </a:endParaRPr>
                    </a:p>
                    <a:p>
                      <a:pPr lvl="0" algn="just" defTabSz="685800" eaLnBrk="1" hangingPunct="1">
                        <a:lnSpc>
                          <a:spcPct val="90000"/>
                        </a:lnSpc>
                        <a:buNone/>
                      </a:pPr>
                      <a:endParaRPr lang="uk-UA" altLang="x-none" sz="1600" dirty="0">
                        <a:latin typeface="Times New Roman" panose="02020603050405020304" pitchFamily="18" charset="0"/>
                        <a:cs typeface="Times New Roman" panose="02020603050405020304" pitchFamily="18" charset="0"/>
                      </a:endParaRPr>
                    </a:p>
                    <a:p>
                      <a:pPr lvl="0" algn="just" defTabSz="685800" eaLnBrk="1" hangingPunct="1">
                        <a:lnSpc>
                          <a:spcPct val="90000"/>
                        </a:lnSpc>
                        <a:buNone/>
                      </a:pPr>
                      <a:endParaRPr lang="uk-UA" altLang="x-none" sz="1600" dirty="0">
                        <a:latin typeface="Times New Roman" panose="02020603050405020304" pitchFamily="18" charset="0"/>
                        <a:cs typeface="Times New Roman" panose="02020603050405020304" pitchFamily="18" charset="0"/>
                      </a:endParaRPr>
                    </a:p>
                    <a:p>
                      <a:pPr lvl="0" algn="just" defTabSz="685800" eaLnBrk="1" hangingPunct="1">
                        <a:lnSpc>
                          <a:spcPct val="90000"/>
                        </a:lnSpc>
                        <a:buNone/>
                      </a:pPr>
                      <a:endParaRPr lang="ru-RU" altLang="x-none" sz="1600" dirty="0">
                        <a:solidFill>
                          <a:schemeClr val="bg1"/>
                        </a:solidFill>
                        <a:latin typeface="Times New Roman" panose="02020603050405020304" pitchFamily="18" charset="0"/>
                        <a:ea typeface="Times New Roman" panose="02020603050405020304" pitchFamily="18" charset="0"/>
                      </a:endParaRPr>
                    </a:p>
                  </a:txBody>
                  <a:tcPr marL="40957" marR="40957"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90000"/>
                        </a:lnSpc>
                        <a:buNone/>
                      </a:pPr>
                      <a:r>
                        <a:rPr lang="uk-UA" altLang="x-none" sz="1600" dirty="0">
                          <a:latin typeface="Times New Roman" panose="02020603050405020304" pitchFamily="18" charset="0"/>
                          <a:cs typeface="Times New Roman" panose="02020603050405020304" pitchFamily="18" charset="0"/>
                        </a:rPr>
                        <a:t>Застосовується </a:t>
                      </a:r>
                      <a:r>
                        <a:rPr lang="uk-UA" altLang="x-none" sz="1600" u="sng" dirty="0">
                          <a:latin typeface="Times New Roman" panose="02020603050405020304" pitchFamily="18" charset="0"/>
                          <a:cs typeface="Times New Roman" panose="02020603050405020304" pitchFamily="18" charset="0"/>
                        </a:rPr>
                        <a:t>для аналізу незгрупованих даних</a:t>
                      </a:r>
                      <a:r>
                        <a:rPr lang="uk-UA" altLang="x-none" sz="1600" dirty="0">
                          <a:latin typeface="Times New Roman" panose="02020603050405020304" pitchFamily="18" charset="0"/>
                          <a:cs typeface="Times New Roman" panose="02020603050405020304" pitchFamily="18" charset="0"/>
                        </a:rPr>
                        <a:t>, </a:t>
                      </a:r>
                      <a:r>
                        <a:rPr lang="uk-UA" altLang="x-none" sz="1600" u="sng" dirty="0">
                          <a:latin typeface="Times New Roman" panose="02020603050405020304" pitchFamily="18" charset="0"/>
                          <a:cs typeface="Times New Roman" panose="02020603050405020304" pitchFamily="18" charset="0"/>
                        </a:rPr>
                        <a:t>коли всі варіанти виникають один раз або мають однакові частоти </a:t>
                      </a:r>
                      <a:r>
                        <a:rPr lang="uk-UA" altLang="x-none" sz="1600" dirty="0">
                          <a:latin typeface="Times New Roman" panose="02020603050405020304" pitchFamily="18" charset="0"/>
                          <a:cs typeface="Times New Roman" panose="02020603050405020304" pitchFamily="18" charset="0"/>
                        </a:rPr>
                        <a:t>в досліджуваній сукупності. Розраховують діленням підсумку всіх показників на загальне число показників</a:t>
                      </a:r>
                      <a:endParaRPr lang="ru-RU" altLang="x-none" sz="1600" dirty="0">
                        <a:solidFill>
                          <a:schemeClr val="bg1"/>
                        </a:solidFill>
                        <a:latin typeface="Times New Roman" panose="02020603050405020304" pitchFamily="18" charset="0"/>
                        <a:ea typeface="Times New Roman" panose="02020603050405020304" pitchFamily="18" charset="0"/>
                      </a:endParaRPr>
                    </a:p>
                  </a:txBody>
                  <a:tcPr marL="40957" marR="40957"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0351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105000"/>
                        </a:lnSpc>
                        <a:buNone/>
                      </a:pPr>
                      <a:r>
                        <a:rPr lang="uk-UA" altLang="x-none" sz="1600" dirty="0">
                          <a:latin typeface="Times New Roman" panose="02020603050405020304" pitchFamily="18" charset="0"/>
                          <a:cs typeface="Times New Roman" panose="02020603050405020304" pitchFamily="18" charset="0"/>
                        </a:rPr>
                        <a:t>Середня арифметична зважена</a:t>
                      </a:r>
                      <a:endParaRPr lang="ru-RU" altLang="x-none" sz="1600" dirty="0">
                        <a:solidFill>
                          <a:schemeClr val="bg1"/>
                        </a:solidFill>
                        <a:latin typeface="Times New Roman" panose="02020603050405020304" pitchFamily="18" charset="0"/>
                        <a:ea typeface="Times New Roman" panose="02020603050405020304" pitchFamily="18" charset="0"/>
                      </a:endParaRPr>
                    </a:p>
                  </a:txBody>
                  <a:tcPr marL="40957" marR="40957"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lnSpc>
                          <a:spcPct val="105000"/>
                        </a:lnSpc>
                        <a:buNone/>
                      </a:pPr>
                      <a:endParaRPr lang="uk-UA" altLang="x-none" sz="1600" dirty="0">
                        <a:solidFill>
                          <a:schemeClr val="bg1"/>
                        </a:solidFill>
                        <a:latin typeface="Times New Roman" panose="02020603050405020304" pitchFamily="18" charset="0"/>
                        <a:ea typeface="Times New Roman" panose="02020603050405020304" pitchFamily="18" charset="0"/>
                      </a:endParaRPr>
                    </a:p>
                  </a:txBody>
                  <a:tcPr marL="40957" marR="40957"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105000"/>
                        </a:lnSpc>
                        <a:buNone/>
                      </a:pPr>
                      <a:r>
                        <a:rPr lang="uk-UA" altLang="x-none" sz="1600" dirty="0">
                          <a:latin typeface="Times New Roman" panose="02020603050405020304" pitchFamily="18" charset="0"/>
                          <a:cs typeface="Times New Roman" panose="02020603050405020304" pitchFamily="18" charset="0"/>
                        </a:rPr>
                        <a:t>Застосовується, коли </a:t>
                      </a:r>
                      <a:r>
                        <a:rPr lang="uk-UA" altLang="x-none" sz="1600" u="sng" dirty="0">
                          <a:latin typeface="Times New Roman" panose="02020603050405020304" pitchFamily="18" charset="0"/>
                          <a:cs typeface="Times New Roman" panose="02020603050405020304" pitchFamily="18" charset="0"/>
                        </a:rPr>
                        <a:t>показник (варіант) у досліджуваній сукупності повторюється неоднакову кількість разів</a:t>
                      </a:r>
                      <a:r>
                        <a:rPr lang="uk-UA" altLang="x-none" sz="1600" dirty="0">
                          <a:latin typeface="Times New Roman" panose="02020603050405020304" pitchFamily="18" charset="0"/>
                          <a:cs typeface="Times New Roman" panose="02020603050405020304" pitchFamily="18" charset="0"/>
                        </a:rPr>
                        <a:t>. Розраховують множенням кожного показника (варіанта) на число його повторень (частоту, вагу), додають добутки і підсумок ділять на суму повторень показників (варіантів)</a:t>
                      </a:r>
                      <a:endParaRPr lang="ru-RU" altLang="x-none" sz="1600" dirty="0">
                        <a:solidFill>
                          <a:schemeClr val="bg1"/>
                        </a:solidFill>
                        <a:latin typeface="Times New Roman" panose="02020603050405020304" pitchFamily="18" charset="0"/>
                        <a:ea typeface="Times New Roman" panose="02020603050405020304" pitchFamily="18" charset="0"/>
                      </a:endParaRPr>
                    </a:p>
                  </a:txBody>
                  <a:tcPr marL="40957" marR="40957"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0478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105000"/>
                        </a:lnSpc>
                        <a:buNone/>
                      </a:pPr>
                      <a:r>
                        <a:rPr lang="uk-UA" altLang="x-none" sz="1600" dirty="0">
                          <a:latin typeface="Times New Roman" panose="02020603050405020304" pitchFamily="18" charset="0"/>
                          <a:cs typeface="Times New Roman" panose="02020603050405020304" pitchFamily="18" charset="0"/>
                        </a:rPr>
                        <a:t>Середня хронологічна</a:t>
                      </a:r>
                      <a:endParaRPr lang="ru-RU" altLang="x-none" sz="1600" dirty="0">
                        <a:solidFill>
                          <a:schemeClr val="bg1"/>
                        </a:solidFill>
                        <a:latin typeface="Times New Roman" panose="02020603050405020304" pitchFamily="18" charset="0"/>
                        <a:ea typeface="Times New Roman" panose="02020603050405020304" pitchFamily="18" charset="0"/>
                      </a:endParaRPr>
                    </a:p>
                  </a:txBody>
                  <a:tcPr marL="40957" marR="40957"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105000"/>
                        </a:lnSpc>
                        <a:buNone/>
                      </a:pPr>
                      <a:endParaRPr lang="ru-RU" altLang="x-none" sz="1600" dirty="0">
                        <a:solidFill>
                          <a:schemeClr val="bg1"/>
                        </a:solidFill>
                        <a:latin typeface="Times New Roman" panose="02020603050405020304" pitchFamily="18" charset="0"/>
                        <a:ea typeface="Times New Roman" panose="02020603050405020304" pitchFamily="18" charset="0"/>
                      </a:endParaRPr>
                    </a:p>
                  </a:txBody>
                  <a:tcPr marL="40957" marR="40957"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105000"/>
                        </a:lnSpc>
                        <a:buNone/>
                      </a:pPr>
                      <a:r>
                        <a:rPr lang="uk-UA" altLang="x-none" sz="1600" dirty="0">
                          <a:latin typeface="Times New Roman" panose="02020603050405020304" pitchFamily="18" charset="0"/>
                          <a:cs typeface="Times New Roman" panose="02020603050405020304" pitchFamily="18" charset="0"/>
                        </a:rPr>
                        <a:t>Визначається за показниками, що змінюються в часі, </a:t>
                      </a:r>
                      <a:r>
                        <a:rPr lang="uk-UA" altLang="x-none" sz="1600" u="sng" dirty="0">
                          <a:latin typeface="Times New Roman" panose="02020603050405020304" pitchFamily="18" charset="0"/>
                          <a:cs typeface="Times New Roman" panose="02020603050405020304" pitchFamily="18" charset="0"/>
                        </a:rPr>
                        <a:t>при аналізі показників</a:t>
                      </a:r>
                      <a:r>
                        <a:rPr lang="uk-UA" altLang="x-none" sz="1600" dirty="0">
                          <a:latin typeface="Times New Roman" panose="02020603050405020304" pitchFamily="18" charset="0"/>
                          <a:cs typeface="Times New Roman" panose="02020603050405020304" pitchFamily="18" charset="0"/>
                        </a:rPr>
                        <a:t>, які задані дискретно, тобто у формі величини, що </a:t>
                      </a:r>
                      <a:r>
                        <a:rPr lang="uk-UA" altLang="x-none" sz="1600" u="sng" dirty="0">
                          <a:latin typeface="Times New Roman" panose="02020603050405020304" pitchFamily="18" charset="0"/>
                          <a:cs typeface="Times New Roman" panose="02020603050405020304" pitchFamily="18" charset="0"/>
                        </a:rPr>
                        <a:t>характеризує явище на певні моменти, дати, </a:t>
                      </a:r>
                      <a:r>
                        <a:rPr lang="uk-UA" altLang="x-none" sz="1600" dirty="0">
                          <a:latin typeface="Times New Roman" panose="02020603050405020304" pitchFamily="18" charset="0"/>
                          <a:cs typeface="Times New Roman" panose="02020603050405020304" pitchFamily="18" charset="0"/>
                        </a:rPr>
                        <a:t>тобто, якщо аналізуються динамічно неадитивні величини. При обчисленні крайні показники ряду ділять на два, а решту враховують цілими</a:t>
                      </a:r>
                      <a:endParaRPr lang="ru-RU" altLang="x-none" sz="1600" dirty="0">
                        <a:solidFill>
                          <a:schemeClr val="bg1"/>
                        </a:solidFill>
                        <a:latin typeface="Times New Roman" panose="02020603050405020304" pitchFamily="18" charset="0"/>
                        <a:ea typeface="Times New Roman" panose="02020603050405020304" pitchFamily="18" charset="0"/>
                      </a:endParaRPr>
                    </a:p>
                  </a:txBody>
                  <a:tcPr marL="40957" marR="40957"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graphicFrame>
        <p:nvGraphicFramePr>
          <p:cNvPr id="34840" name="Объект 2"/>
          <p:cNvGraphicFramePr>
            <a:graphicFrameLocks noChangeAspect="1"/>
          </p:cNvGraphicFramePr>
          <p:nvPr/>
        </p:nvGraphicFramePr>
        <p:xfrm>
          <a:off x="1843088" y="1216025"/>
          <a:ext cx="2008187" cy="630238"/>
        </p:xfrm>
        <a:graphic>
          <a:graphicData uri="http://schemas.openxmlformats.org/presentationml/2006/ole">
            <mc:AlternateContent xmlns:mc="http://schemas.openxmlformats.org/markup-compatibility/2006">
              <mc:Choice xmlns:v="urn:schemas-microsoft-com:vml" Requires="v">
                <p:oleObj spid="_x0000_s3085" name="" r:id="rId1" imgW="1269365" imgH="406400" progId="Equation.3">
                  <p:embed/>
                </p:oleObj>
              </mc:Choice>
              <mc:Fallback>
                <p:oleObj name="" r:id="rId1" imgW="1269365" imgH="406400" progId="Equation.3">
                  <p:embed/>
                  <p:pic>
                    <p:nvPicPr>
                      <p:cNvPr id="0" name="Picture 3084"/>
                      <p:cNvPicPr/>
                      <p:nvPr/>
                    </p:nvPicPr>
                    <p:blipFill>
                      <a:blip r:embed="rId2"/>
                      <a:stretch>
                        <a:fillRect/>
                      </a:stretch>
                    </p:blipFill>
                    <p:spPr>
                      <a:xfrm>
                        <a:off x="1843088" y="1216025"/>
                        <a:ext cx="2008187" cy="630238"/>
                      </a:xfrm>
                      <a:prstGeom prst="rect">
                        <a:avLst/>
                      </a:prstGeom>
                      <a:noFill/>
                      <a:ln w="38100">
                        <a:noFill/>
                        <a:miter/>
                      </a:ln>
                    </p:spPr>
                  </p:pic>
                </p:oleObj>
              </mc:Fallback>
            </mc:AlternateContent>
          </a:graphicData>
        </a:graphic>
      </p:graphicFrame>
      <p:graphicFrame>
        <p:nvGraphicFramePr>
          <p:cNvPr id="34841" name="Объект 5"/>
          <p:cNvGraphicFramePr>
            <a:graphicFrameLocks noChangeAspect="1"/>
          </p:cNvGraphicFramePr>
          <p:nvPr/>
        </p:nvGraphicFramePr>
        <p:xfrm>
          <a:off x="1776413" y="2674938"/>
          <a:ext cx="2867025" cy="682625"/>
        </p:xfrm>
        <a:graphic>
          <a:graphicData uri="http://schemas.openxmlformats.org/presentationml/2006/ole">
            <mc:AlternateContent xmlns:mc="http://schemas.openxmlformats.org/markup-compatibility/2006">
              <mc:Choice xmlns:v="urn:schemas-microsoft-com:vml" Requires="v">
                <p:oleObj spid="_x0000_s3086" name="" r:id="rId3" imgW="2336800" imgH="508000" progId="Equation.3">
                  <p:embed/>
                </p:oleObj>
              </mc:Choice>
              <mc:Fallback>
                <p:oleObj name="" r:id="rId3" imgW="2336800" imgH="508000" progId="Equation.3">
                  <p:embed/>
                  <p:pic>
                    <p:nvPicPr>
                      <p:cNvPr id="0" name="Picture 3085"/>
                      <p:cNvPicPr/>
                      <p:nvPr/>
                    </p:nvPicPr>
                    <p:blipFill>
                      <a:blip r:embed="rId4"/>
                      <a:stretch>
                        <a:fillRect/>
                      </a:stretch>
                    </p:blipFill>
                    <p:spPr>
                      <a:xfrm>
                        <a:off x="1776413" y="2674938"/>
                        <a:ext cx="2867025" cy="682625"/>
                      </a:xfrm>
                      <a:prstGeom prst="rect">
                        <a:avLst/>
                      </a:prstGeom>
                      <a:noFill/>
                      <a:ln w="38100">
                        <a:noFill/>
                        <a:miter/>
                      </a:ln>
                    </p:spPr>
                  </p:pic>
                </p:oleObj>
              </mc:Fallback>
            </mc:AlternateContent>
          </a:graphicData>
        </a:graphic>
      </p:graphicFrame>
      <p:graphicFrame>
        <p:nvGraphicFramePr>
          <p:cNvPr id="34842" name="Объект 9"/>
          <p:cNvGraphicFramePr>
            <a:graphicFrameLocks noChangeAspect="1"/>
          </p:cNvGraphicFramePr>
          <p:nvPr/>
        </p:nvGraphicFramePr>
        <p:xfrm>
          <a:off x="1843088" y="4694238"/>
          <a:ext cx="2368550" cy="846137"/>
        </p:xfrm>
        <a:graphic>
          <a:graphicData uri="http://schemas.openxmlformats.org/presentationml/2006/ole">
            <mc:AlternateContent xmlns:mc="http://schemas.openxmlformats.org/markup-compatibility/2006">
              <mc:Choice xmlns:v="urn:schemas-microsoft-com:vml" Requires="v">
                <p:oleObj spid="_x0000_s3084" name="" r:id="rId5" imgW="1637665" imgH="584200" progId="Equation.3">
                  <p:embed/>
                </p:oleObj>
              </mc:Choice>
              <mc:Fallback>
                <p:oleObj name="" r:id="rId5" imgW="1637665" imgH="584200" progId="Equation.3">
                  <p:embed/>
                  <p:pic>
                    <p:nvPicPr>
                      <p:cNvPr id="0" name="Picture 3083"/>
                      <p:cNvPicPr/>
                      <p:nvPr/>
                    </p:nvPicPr>
                    <p:blipFill>
                      <a:blip r:embed="rId6"/>
                      <a:stretch>
                        <a:fillRect/>
                      </a:stretch>
                    </p:blipFill>
                    <p:spPr>
                      <a:xfrm>
                        <a:off x="1843088" y="4694238"/>
                        <a:ext cx="2368550" cy="846137"/>
                      </a:xfrm>
                      <a:prstGeom prst="rect">
                        <a:avLst/>
                      </a:prstGeom>
                      <a:noFill/>
                      <a:ln w="38100">
                        <a:noFill/>
                        <a:miter/>
                      </a:ln>
                    </p:spPr>
                  </p:pic>
                </p:oleObj>
              </mc:Fallback>
            </mc:AlternateContent>
          </a:graphicData>
        </a:graphic>
      </p:graphicFrame>
      <p:sp>
        <p:nvSpPr>
          <p:cNvPr id="34843" name="Rectangle 15"/>
          <p:cNvSpPr/>
          <p:nvPr/>
        </p:nvSpPr>
        <p:spPr>
          <a:xfrm>
            <a:off x="993775" y="258763"/>
            <a:ext cx="7161213" cy="400050"/>
          </a:xfrm>
          <a:prstGeom prst="rect">
            <a:avLst/>
          </a:prstGeom>
          <a:noFill/>
          <a:ln w="9525">
            <a:noFill/>
          </a:ln>
        </p:spPr>
        <p:txBody>
          <a:bodyPr wrap="none" anchor="ctr" anchorCtr="0">
            <a:spAutoFit/>
          </a:bodyPr>
          <a:p>
            <a:pPr algn="just"/>
            <a:r>
              <a:rPr lang="uk-UA" altLang="ru-RU" sz="2000" b="1" dirty="0">
                <a:latin typeface="Times New Roman" panose="02020603050405020304" pitchFamily="18" charset="0"/>
                <a:cs typeface="Times New Roman" panose="02020603050405020304" pitchFamily="18" charset="0"/>
              </a:rPr>
              <a:t>Середні величини, що найчастіше використовуються в АГД</a:t>
            </a:r>
            <a:endParaRPr lang="ru-RU" altLang="ru-RU" sz="2000" b="1" dirty="0">
              <a:latin typeface="Times New Roman" panose="02020603050405020304" pitchFamily="18" charset="0"/>
              <a:ea typeface="Times New Roman" panose="02020603050405020304" pitchFamily="18" charset="0"/>
            </a:endParaRPr>
          </a:p>
        </p:txBody>
      </p:sp>
      <p:sp>
        <p:nvSpPr>
          <p:cNvPr id="34844" name="Rectangle 16"/>
          <p:cNvSpPr/>
          <p:nvPr/>
        </p:nvSpPr>
        <p:spPr>
          <a:xfrm>
            <a:off x="2933700" y="2398713"/>
            <a:ext cx="9144000" cy="0"/>
          </a:xfrm>
          <a:prstGeom prst="rect">
            <a:avLst/>
          </a:prstGeom>
          <a:noFill/>
          <a:ln w="9525">
            <a:noFill/>
          </a:ln>
        </p:spPr>
        <p:txBody>
          <a:bodyPr wrap="none" anchor="ctr" anchorCtr="0">
            <a:spAutoFit/>
          </a:bodyPr>
          <a:p>
            <a:endParaRPr lang="ru-RU" altLang="ru-RU" sz="800" dirty="0">
              <a:latin typeface="Arial" panose="020B0604020202020204" pitchFamily="34" charset="0"/>
            </a:endParaRPr>
          </a:p>
          <a:p>
            <a:br>
              <a:rPr lang="ru-RU" altLang="ru-RU" dirty="0">
                <a:latin typeface="Arial" panose="020B0604020202020204" pitchFamily="34" charset="0"/>
              </a:rPr>
            </a:br>
            <a:endParaRPr lang="ru-RU" altLang="ru-RU" dirty="0">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Прямоугольник 1"/>
          <p:cNvSpPr/>
          <p:nvPr/>
        </p:nvSpPr>
        <p:spPr>
          <a:xfrm>
            <a:off x="1116013" y="2349500"/>
            <a:ext cx="7200900" cy="649288"/>
          </a:xfrm>
          <a:prstGeom prst="rect">
            <a:avLst/>
          </a:prstGeom>
          <a:noFill/>
          <a:ln w="9525">
            <a:noFill/>
          </a:ln>
        </p:spPr>
        <p:txBody>
          <a:bodyPr>
            <a:spAutoFit/>
          </a:bodyPr>
          <a:p>
            <a:pPr algn="ctr">
              <a:lnSpc>
                <a:spcPct val="125000"/>
              </a:lnSpc>
            </a:pPr>
            <a:r>
              <a:rPr lang="uk-UA" altLang="ru-RU" sz="3200" b="1" i="1" dirty="0">
                <a:latin typeface="Times New Roman" panose="02020603050405020304" pitchFamily="18" charset="0"/>
                <a:cs typeface="Times New Roman" panose="02020603050405020304" pitchFamily="18" charset="0"/>
              </a:rPr>
              <a:t>4. Побудова рядів динаміки</a:t>
            </a:r>
            <a:endParaRPr lang="ru-RU" altLang="ru-RU" sz="3200" i="1" u="sng"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Прямоугольник 1"/>
          <p:cNvSpPr/>
          <p:nvPr/>
        </p:nvSpPr>
        <p:spPr>
          <a:xfrm>
            <a:off x="1331913" y="2349500"/>
            <a:ext cx="6696075" cy="954088"/>
          </a:xfrm>
          <a:prstGeom prst="rect">
            <a:avLst/>
          </a:prstGeom>
          <a:noFill/>
          <a:ln w="9525">
            <a:noFill/>
          </a:ln>
        </p:spPr>
        <p:txBody>
          <a:bodyPr>
            <a:spAutoFit/>
          </a:bodyPr>
          <a:p>
            <a:pPr algn="ctr"/>
            <a:r>
              <a:rPr lang="uk-UA" altLang="uk-UA" sz="2800" i="1" u="sng" dirty="0">
                <a:latin typeface="Times New Roman" panose="02020603050405020304" pitchFamily="18" charset="0"/>
                <a:cs typeface="Times New Roman" panose="02020603050405020304" pitchFamily="18" charset="0"/>
              </a:rPr>
              <a:t>Ряди динаміки</a:t>
            </a:r>
            <a:r>
              <a:rPr lang="uk-UA" altLang="uk-UA" sz="2800" u="sng" dirty="0">
                <a:latin typeface="Times New Roman" panose="02020603050405020304" pitchFamily="18" charset="0"/>
                <a:cs typeface="Times New Roman" panose="02020603050405020304" pitchFamily="18" charset="0"/>
              </a:rPr>
              <a:t> </a:t>
            </a:r>
            <a:r>
              <a:rPr lang="uk-UA" altLang="uk-UA" sz="2800" dirty="0">
                <a:latin typeface="Times New Roman" panose="02020603050405020304" pitchFamily="18" charset="0"/>
                <a:cs typeface="Times New Roman" panose="02020603050405020304" pitchFamily="18" charset="0"/>
              </a:rPr>
              <a:t>– це ряди чисел, що характеризують зміну величин у часі</a:t>
            </a:r>
            <a:endParaRPr lang="uk-UA" altLang="uk-UA"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Прямоугольник 2"/>
          <p:cNvSpPr/>
          <p:nvPr/>
        </p:nvSpPr>
        <p:spPr>
          <a:xfrm>
            <a:off x="1258888" y="1484313"/>
            <a:ext cx="6913562" cy="3454400"/>
          </a:xfrm>
          <a:prstGeom prst="rect">
            <a:avLst/>
          </a:prstGeom>
          <a:noFill/>
          <a:ln w="9525">
            <a:noFill/>
          </a:ln>
        </p:spPr>
        <p:txBody>
          <a:bodyPr>
            <a:spAutoFit/>
          </a:bodyPr>
          <a:p>
            <a:pPr algn="ctr">
              <a:lnSpc>
                <a:spcPct val="90000"/>
              </a:lnSpc>
              <a:spcBef>
                <a:spcPct val="20000"/>
              </a:spcBef>
              <a:buClr>
                <a:schemeClr val="accent1"/>
              </a:buClr>
              <a:buSzPct val="70000"/>
              <a:buFont typeface="Wingdings 2" panose="05020102010507070707" pitchFamily="18" charset="2"/>
            </a:pPr>
            <a:r>
              <a:rPr lang="uk-UA" altLang="uk-UA" sz="2800" i="1" dirty="0">
                <a:latin typeface="Times New Roman" panose="02020603050405020304" pitchFamily="18" charset="0"/>
                <a:cs typeface="Times New Roman" panose="02020603050405020304" pitchFamily="18" charset="0"/>
              </a:rPr>
              <a:t>Складовими динамічного ряду є </a:t>
            </a:r>
            <a:r>
              <a:rPr lang="uk-UA" altLang="uk-UA" sz="2800" u="sng" dirty="0">
                <a:latin typeface="Times New Roman" panose="02020603050405020304" pitchFamily="18" charset="0"/>
                <a:cs typeface="Times New Roman" panose="02020603050405020304" pitchFamily="18" charset="0"/>
              </a:rPr>
              <a:t>ознака час</a:t>
            </a:r>
            <a:r>
              <a:rPr lang="uk-UA" altLang="uk-UA" sz="2800" dirty="0">
                <a:latin typeface="Times New Roman" panose="02020603050405020304" pitchFamily="18" charset="0"/>
                <a:cs typeface="Times New Roman" panose="02020603050405020304" pitchFamily="18" charset="0"/>
              </a:rPr>
              <a:t>у t (момент або інтервал) </a:t>
            </a:r>
            <a:br>
              <a:rPr lang="uk-UA" altLang="uk-UA" sz="2800" dirty="0">
                <a:latin typeface="Times New Roman" panose="02020603050405020304" pitchFamily="18" charset="0"/>
                <a:cs typeface="Times New Roman" panose="02020603050405020304" pitchFamily="18" charset="0"/>
              </a:rPr>
            </a:br>
            <a:r>
              <a:rPr lang="uk-UA" altLang="uk-UA" sz="2800" dirty="0">
                <a:latin typeface="Times New Roman" panose="02020603050405020304" pitchFamily="18" charset="0"/>
                <a:cs typeface="Times New Roman" panose="02020603050405020304" pitchFamily="18" charset="0"/>
              </a:rPr>
              <a:t>та </a:t>
            </a:r>
            <a:r>
              <a:rPr lang="uk-UA" altLang="uk-UA" sz="2800" u="sng" dirty="0">
                <a:latin typeface="Times New Roman" panose="02020603050405020304" pitchFamily="18" charset="0"/>
                <a:cs typeface="Times New Roman" panose="02020603050405020304" pitchFamily="18" charset="0"/>
              </a:rPr>
              <a:t>числові значення показника </a:t>
            </a:r>
            <a:r>
              <a:rPr lang="uk-UA" altLang="uk-UA" sz="2800" dirty="0">
                <a:latin typeface="Times New Roman" panose="02020603050405020304" pitchFamily="18" charset="0"/>
                <a:cs typeface="Times New Roman" panose="02020603050405020304" pitchFamily="18" charset="0"/>
              </a:rPr>
              <a:t>– </a:t>
            </a:r>
            <a:endParaRPr lang="en-US" altLang="uk-UA" sz="2800" dirty="0">
              <a:latin typeface="Times New Roman" panose="02020603050405020304" pitchFamily="18" charset="0"/>
              <a:cs typeface="Times New Roman" panose="02020603050405020304" pitchFamily="18" charset="0"/>
            </a:endParaRPr>
          </a:p>
          <a:p>
            <a:pPr algn="ctr">
              <a:lnSpc>
                <a:spcPct val="90000"/>
              </a:lnSpc>
              <a:spcBef>
                <a:spcPct val="20000"/>
              </a:spcBef>
              <a:buClr>
                <a:schemeClr val="accent1"/>
              </a:buClr>
              <a:buSzPct val="70000"/>
              <a:buFont typeface="Wingdings 2" panose="05020102010507070707" pitchFamily="18" charset="2"/>
            </a:pPr>
            <a:r>
              <a:rPr lang="uk-UA" altLang="uk-UA" sz="2800" dirty="0">
                <a:latin typeface="Times New Roman" panose="02020603050405020304" pitchFamily="18" charset="0"/>
                <a:cs typeface="Times New Roman" panose="02020603050405020304" pitchFamily="18" charset="0"/>
              </a:rPr>
              <a:t>рівні (</a:t>
            </a:r>
            <a:r>
              <a:rPr lang="en-US" altLang="uk-UA" sz="2800" dirty="0">
                <a:latin typeface="Times New Roman" panose="02020603050405020304" pitchFamily="18" charset="0"/>
                <a:cs typeface="Times New Roman" panose="02020603050405020304" pitchFamily="18" charset="0"/>
              </a:rPr>
              <a:t>y</a:t>
            </a:r>
            <a:r>
              <a:rPr lang="en-US" altLang="uk-UA" sz="1600" dirty="0">
                <a:latin typeface="Times New Roman" panose="02020603050405020304" pitchFamily="18" charset="0"/>
                <a:cs typeface="Times New Roman" panose="02020603050405020304" pitchFamily="18" charset="0"/>
              </a:rPr>
              <a:t>t</a:t>
            </a:r>
            <a:r>
              <a:rPr lang="uk-UA" altLang="uk-UA" sz="2800" dirty="0">
                <a:latin typeface="Times New Roman" panose="02020603050405020304" pitchFamily="18" charset="0"/>
                <a:cs typeface="Times New Roman" panose="02020603050405020304" pitchFamily="18" charset="0"/>
              </a:rPr>
              <a:t>)</a:t>
            </a:r>
            <a:r>
              <a:rPr lang="en-US" altLang="uk-UA" sz="2800" dirty="0">
                <a:latin typeface="Times New Roman" panose="02020603050405020304" pitchFamily="18" charset="0"/>
                <a:cs typeface="Times New Roman" panose="02020603050405020304" pitchFamily="18" charset="0"/>
              </a:rPr>
              <a:t>.</a:t>
            </a:r>
            <a:endParaRPr lang="uk-UA" altLang="uk-UA" sz="2800" dirty="0">
              <a:latin typeface="Times New Roman" panose="02020603050405020304" pitchFamily="18" charset="0"/>
              <a:cs typeface="Times New Roman" panose="02020603050405020304" pitchFamily="18" charset="0"/>
            </a:endParaRPr>
          </a:p>
          <a:p>
            <a:pPr algn="ctr">
              <a:lnSpc>
                <a:spcPct val="90000"/>
              </a:lnSpc>
              <a:spcBef>
                <a:spcPct val="20000"/>
              </a:spcBef>
              <a:buClr>
                <a:schemeClr val="accent1"/>
              </a:buClr>
              <a:buSzPct val="70000"/>
              <a:buFont typeface="Wingdings 2" panose="05020102010507070707" pitchFamily="18" charset="2"/>
            </a:pPr>
            <a:endParaRPr lang="uk-UA" altLang="uk-UA" sz="2800" dirty="0">
              <a:latin typeface="Times New Roman" panose="02020603050405020304" pitchFamily="18" charset="0"/>
              <a:cs typeface="Times New Roman" panose="02020603050405020304" pitchFamily="18" charset="0"/>
            </a:endParaRPr>
          </a:p>
          <a:p>
            <a:pPr algn="ctr">
              <a:lnSpc>
                <a:spcPct val="90000"/>
              </a:lnSpc>
              <a:spcBef>
                <a:spcPct val="20000"/>
              </a:spcBef>
              <a:buClr>
                <a:schemeClr val="accent1"/>
              </a:buClr>
              <a:buSzPct val="70000"/>
              <a:buFont typeface="Wingdings 2" panose="05020102010507070707" pitchFamily="18" charset="2"/>
            </a:pPr>
            <a:r>
              <a:rPr lang="uk-UA" altLang="uk-UA" sz="2800" dirty="0">
                <a:latin typeface="Times New Roman" panose="02020603050405020304" pitchFamily="18" charset="0"/>
                <a:cs typeface="Times New Roman" panose="02020603050405020304" pitchFamily="18" charset="0"/>
              </a:rPr>
              <a:t>Динамічні ряди поділяються на </a:t>
            </a:r>
            <a:br>
              <a:rPr lang="uk-UA" altLang="uk-UA" sz="2800" dirty="0">
                <a:latin typeface="Times New Roman" panose="02020603050405020304" pitchFamily="18" charset="0"/>
                <a:cs typeface="Times New Roman" panose="02020603050405020304" pitchFamily="18" charset="0"/>
              </a:rPr>
            </a:br>
            <a:r>
              <a:rPr lang="uk-UA" altLang="uk-UA" sz="2800" i="1" u="sng" dirty="0">
                <a:latin typeface="Times New Roman" panose="02020603050405020304" pitchFamily="18" charset="0"/>
                <a:cs typeface="Times New Roman" panose="02020603050405020304" pitchFamily="18" charset="0"/>
              </a:rPr>
              <a:t>моментні </a:t>
            </a:r>
            <a:r>
              <a:rPr lang="uk-UA" altLang="uk-UA" sz="2800" dirty="0">
                <a:latin typeface="Times New Roman" panose="02020603050405020304" pitchFamily="18" charset="0"/>
                <a:cs typeface="Times New Roman" panose="02020603050405020304" pitchFamily="18" charset="0"/>
              </a:rPr>
              <a:t>та </a:t>
            </a:r>
            <a:r>
              <a:rPr lang="uk-UA" altLang="uk-UA" sz="2800" i="1" u="sng" dirty="0">
                <a:latin typeface="Times New Roman" panose="02020603050405020304" pitchFamily="18" charset="0"/>
                <a:cs typeface="Times New Roman" panose="02020603050405020304" pitchFamily="18" charset="0"/>
              </a:rPr>
              <a:t>інтервальні</a:t>
            </a:r>
            <a:r>
              <a:rPr lang="uk-UA" altLang="uk-UA" sz="2800" dirty="0">
                <a:latin typeface="Times New Roman" panose="02020603050405020304" pitchFamily="18" charset="0"/>
                <a:cs typeface="Times New Roman" panose="02020603050405020304" pitchFamily="18" charset="0"/>
              </a:rPr>
              <a:t>. </a:t>
            </a:r>
            <a:br>
              <a:rPr lang="uk-UA" altLang="uk-UA" sz="2800" dirty="0">
                <a:latin typeface="Times New Roman" panose="02020603050405020304" pitchFamily="18" charset="0"/>
                <a:cs typeface="Times New Roman" panose="02020603050405020304" pitchFamily="18" charset="0"/>
              </a:rPr>
            </a:br>
            <a:endParaRPr lang="ru-RU" altLang="uk-UA"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240"/>
          <p:cNvSpPr/>
          <p:nvPr/>
        </p:nvSpPr>
        <p:spPr>
          <a:xfrm>
            <a:off x="0" y="2176463"/>
            <a:ext cx="9144000" cy="0"/>
          </a:xfrm>
          <a:prstGeom prst="rect">
            <a:avLst/>
          </a:prstGeom>
          <a:noFill/>
          <a:ln w="9525">
            <a:noFill/>
          </a:ln>
        </p:spPr>
        <p:txBody>
          <a:bodyPr wrap="none" anchor="ctr" anchorCtr="0">
            <a:spAutoFit/>
          </a:bodyPr>
          <a:p>
            <a:pPr eaLnBrk="1" hangingPunct="1"/>
            <a:endParaRPr lang="ru-RU" altLang="ru-RU" dirty="0">
              <a:latin typeface="Arial" panose="020B0604020202020204" pitchFamily="34" charset="0"/>
            </a:endParaRPr>
          </a:p>
        </p:txBody>
      </p:sp>
      <p:sp>
        <p:nvSpPr>
          <p:cNvPr id="39939" name="Text Box 243"/>
          <p:cNvSpPr txBox="1"/>
          <p:nvPr/>
        </p:nvSpPr>
        <p:spPr>
          <a:xfrm>
            <a:off x="358775" y="5795963"/>
            <a:ext cx="8426450" cy="400050"/>
          </a:xfrm>
          <a:prstGeom prst="rect">
            <a:avLst/>
          </a:prstGeom>
          <a:noFill/>
          <a:ln w="9525">
            <a:noFill/>
          </a:ln>
        </p:spPr>
        <p:txBody>
          <a:bodyPr>
            <a:spAutoFit/>
          </a:bodyPr>
          <a:p>
            <a:pPr algn="ctr" eaLnBrk="1" hangingPunct="1">
              <a:spcBef>
                <a:spcPct val="50000"/>
              </a:spcBef>
            </a:pPr>
            <a:r>
              <a:rPr lang="uk-UA" altLang="ru-RU" sz="2000" b="1" i="1" dirty="0">
                <a:latin typeface="Times New Roman" panose="02020603050405020304" pitchFamily="18" charset="0"/>
                <a:cs typeface="Times New Roman" panose="02020603050405020304" pitchFamily="18" charset="0"/>
              </a:rPr>
              <a:t>Рис.</a:t>
            </a:r>
            <a:r>
              <a:rPr lang="en-US" altLang="ru-RU" sz="2000" b="1" i="1" dirty="0">
                <a:latin typeface="Times New Roman" panose="02020603050405020304" pitchFamily="18" charset="0"/>
                <a:cs typeface="Times New Roman" panose="02020603050405020304" pitchFamily="18" charset="0"/>
              </a:rPr>
              <a:t>1</a:t>
            </a:r>
            <a:r>
              <a:rPr lang="uk-UA" altLang="ru-RU" sz="2000" b="1" i="1" dirty="0">
                <a:latin typeface="Times New Roman" panose="02020603050405020304" pitchFamily="18" charset="0"/>
                <a:cs typeface="Times New Roman" panose="02020603050405020304" pitchFamily="18" charset="0"/>
              </a:rPr>
              <a:t>.</a:t>
            </a:r>
            <a:r>
              <a:rPr lang="en-US" altLang="ru-RU" sz="2000" i="1" dirty="0">
                <a:latin typeface="Times New Roman" panose="02020603050405020304" pitchFamily="18" charset="0"/>
                <a:cs typeface="Times New Roman" panose="02020603050405020304" pitchFamily="18" charset="0"/>
              </a:rPr>
              <a:t> </a:t>
            </a:r>
            <a:r>
              <a:rPr lang="uk-UA" altLang="ru-RU" i="1" dirty="0">
                <a:latin typeface="Times New Roman" panose="02020603050405020304" pitchFamily="18" charset="0"/>
                <a:cs typeface="Times New Roman" panose="02020603050405020304" pitchFamily="18" charset="0"/>
              </a:rPr>
              <a:t>Кількість спеціалістів станом на 01.01</a:t>
            </a:r>
            <a:endParaRPr lang="ru-RU" altLang="ru-RU" dirty="0">
              <a:latin typeface="Times New Roman" panose="02020603050405020304" pitchFamily="18" charset="0"/>
              <a:ea typeface="Times New Roman" panose="02020603050405020304" pitchFamily="18" charset="0"/>
            </a:endParaRPr>
          </a:p>
        </p:txBody>
      </p:sp>
      <p:sp>
        <p:nvSpPr>
          <p:cNvPr id="39940" name="Прямоугольник 1"/>
          <p:cNvSpPr/>
          <p:nvPr/>
        </p:nvSpPr>
        <p:spPr>
          <a:xfrm>
            <a:off x="0" y="395288"/>
            <a:ext cx="9144000" cy="954087"/>
          </a:xfrm>
          <a:prstGeom prst="rect">
            <a:avLst/>
          </a:prstGeom>
          <a:noFill/>
          <a:ln w="9525">
            <a:noFill/>
          </a:ln>
        </p:spPr>
        <p:txBody>
          <a:bodyPr>
            <a:spAutoFit/>
          </a:bodyPr>
          <a:p>
            <a:pPr algn="ctr"/>
            <a:r>
              <a:rPr lang="uk-UA" altLang="ru-RU" sz="2800" u="sng" dirty="0">
                <a:latin typeface="Times New Roman" panose="02020603050405020304" pitchFamily="18" charset="0"/>
                <a:cs typeface="Times New Roman" panose="02020603050405020304" pitchFamily="18" charset="0"/>
              </a:rPr>
              <a:t>Моментні ряди</a:t>
            </a:r>
            <a:r>
              <a:rPr lang="uk-UA" altLang="ru-RU" sz="2800" dirty="0">
                <a:latin typeface="Times New Roman" panose="02020603050405020304" pitchFamily="18" charset="0"/>
                <a:cs typeface="Times New Roman" panose="02020603050405020304" pitchFamily="18" charset="0"/>
              </a:rPr>
              <a:t> фіксують стан явища </a:t>
            </a:r>
            <a:endParaRPr lang="uk-UA" altLang="ru-RU" sz="2800" dirty="0">
              <a:latin typeface="Times New Roman" panose="02020603050405020304" pitchFamily="18" charset="0"/>
              <a:cs typeface="Times New Roman" panose="02020603050405020304" pitchFamily="18" charset="0"/>
            </a:endParaRPr>
          </a:p>
          <a:p>
            <a:pPr algn="ctr"/>
            <a:r>
              <a:rPr lang="uk-UA" altLang="ru-RU" sz="2800" dirty="0">
                <a:latin typeface="Times New Roman" panose="02020603050405020304" pitchFamily="18" charset="0"/>
                <a:cs typeface="Times New Roman" panose="02020603050405020304" pitchFamily="18" charset="0"/>
              </a:rPr>
              <a:t>на певні моменти часу.</a:t>
            </a:r>
            <a:endParaRPr lang="ru-RU" altLang="ru-RU" sz="2800" dirty="0">
              <a:latin typeface="Times New Roman" panose="02020603050405020304" pitchFamily="18" charset="0"/>
              <a:ea typeface="Times New Roman" panose="02020603050405020304" pitchFamily="18" charset="0"/>
            </a:endParaRPr>
          </a:p>
        </p:txBody>
      </p:sp>
      <p:pic>
        <p:nvPicPr>
          <p:cNvPr id="39941" name="Рисунок 7"/>
          <p:cNvPicPr>
            <a:picLocks noChangeAspect="1"/>
          </p:cNvPicPr>
          <p:nvPr/>
        </p:nvPicPr>
        <p:blipFill>
          <a:blip r:embed="rId1"/>
          <a:srcRect l="16682" t="19476" r="18829" b="18555"/>
          <a:stretch>
            <a:fillRect/>
          </a:stretch>
        </p:blipFill>
        <p:spPr>
          <a:xfrm>
            <a:off x="900113" y="1484313"/>
            <a:ext cx="7200900" cy="4176712"/>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1"/>
          <p:cNvSpPr/>
          <p:nvPr/>
        </p:nvSpPr>
        <p:spPr>
          <a:xfrm>
            <a:off x="53975" y="1544638"/>
            <a:ext cx="9036050" cy="400050"/>
          </a:xfrm>
          <a:prstGeom prst="rect">
            <a:avLst/>
          </a:prstGeom>
          <a:noFill/>
          <a:ln w="9525">
            <a:noFill/>
          </a:ln>
        </p:spPr>
        <p:txBody>
          <a:bodyPr anchor="ctr" anchorCtr="0">
            <a:spAutoFit/>
          </a:bodyPr>
          <a:p>
            <a:pPr algn="ctr" defTabSz="914400" eaLnBrk="1" hangingPunct="1">
              <a:tabLst>
                <a:tab pos="225425" algn="l"/>
              </a:tabLst>
            </a:pPr>
            <a:r>
              <a:rPr lang="uk-UA" altLang="ru-RU" sz="2000" dirty="0">
                <a:latin typeface="Times New Roman" panose="02020603050405020304" pitchFamily="18" charset="0"/>
                <a:cs typeface="Times New Roman" panose="02020603050405020304" pitchFamily="18" charset="0"/>
              </a:rPr>
              <a:t>Таблиця 2. Випуск продукції підприємством по місяцях</a:t>
            </a:r>
            <a:r>
              <a:rPr lang="ru-RU" altLang="ru-RU" sz="2000" dirty="0">
                <a:latin typeface="Times New Roman" panose="02020603050405020304" pitchFamily="18" charset="0"/>
                <a:cs typeface="Times New Roman" panose="02020603050405020304" pitchFamily="18" charset="0"/>
              </a:rPr>
              <a:t> </a:t>
            </a:r>
            <a:endParaRPr lang="ru-RU" altLang="ru-RU" sz="2000" dirty="0">
              <a:latin typeface="Times New Roman" panose="02020603050405020304" pitchFamily="18" charset="0"/>
              <a:ea typeface="Times New Roman" panose="02020603050405020304" pitchFamily="18" charset="0"/>
            </a:endParaRPr>
          </a:p>
        </p:txBody>
      </p:sp>
      <p:graphicFrame>
        <p:nvGraphicFramePr>
          <p:cNvPr id="40963" name="Content Placeholder 40962"/>
          <p:cNvGraphicFramePr/>
          <p:nvPr>
            <p:ph sz="half" idx="2"/>
          </p:nvPr>
        </p:nvGraphicFramePr>
        <p:xfrm>
          <a:off x="457200" y="1981200"/>
          <a:ext cx="8353425" cy="839788"/>
        </p:xfrm>
        <a:graphic>
          <a:graphicData uri="http://schemas.openxmlformats.org/drawingml/2006/table">
            <a:tbl>
              <a:tblPr/>
              <a:tblGrid>
                <a:gridCol w="679450"/>
                <a:gridCol w="604838"/>
                <a:gridCol w="642937"/>
                <a:gridCol w="644525"/>
                <a:gridCol w="639763"/>
                <a:gridCol w="644525"/>
                <a:gridCol w="641350"/>
                <a:gridCol w="644525"/>
                <a:gridCol w="641350"/>
                <a:gridCol w="642937"/>
                <a:gridCol w="642938"/>
                <a:gridCol w="641350"/>
                <a:gridCol w="642937"/>
              </a:tblGrid>
              <a:tr h="3429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lang="uk-UA" altLang="x-none" sz="1500" dirty="0">
                          <a:latin typeface="Times New Roman" panose="02020603050405020304" pitchFamily="18" charset="0"/>
                          <a:cs typeface="Times New Roman" panose="02020603050405020304" pitchFamily="18" charset="0"/>
                        </a:rPr>
                        <a:t>Місяць</a:t>
                      </a:r>
                      <a:r>
                        <a:rPr lang="ru-RU" altLang="x-none" sz="1500" dirty="0">
                          <a:latin typeface="Times New Roman" panose="02020603050405020304" pitchFamily="18" charset="0"/>
                          <a:cs typeface="Times New Roman" panose="02020603050405020304" pitchFamily="18" charset="0"/>
                        </a:rPr>
                        <a:t> </a:t>
                      </a:r>
                      <a:endParaRPr lang="ru-RU" altLang="x-none" sz="1500" dirty="0">
                        <a:solidFill>
                          <a:schemeClr val="bg1"/>
                        </a:solidFill>
                        <a:latin typeface="Times New Roman" panose="02020603050405020304" pitchFamily="18" charset="0"/>
                        <a:ea typeface="Times New Roman" panose="02020603050405020304" pitchFamily="18" charset="0"/>
                      </a:endParaRPr>
                    </a:p>
                  </a:txBody>
                  <a:tcPr marL="41051" marR="41051"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lang="uk-UA" altLang="x-none" sz="1500" dirty="0">
                          <a:latin typeface="Times New Roman" panose="02020603050405020304" pitchFamily="18" charset="0"/>
                          <a:cs typeface="Times New Roman" panose="02020603050405020304" pitchFamily="18" charset="0"/>
                        </a:rPr>
                        <a:t>I</a:t>
                      </a:r>
                      <a:r>
                        <a:rPr lang="ru-RU" altLang="x-none" sz="1500" dirty="0">
                          <a:latin typeface="Times New Roman" panose="02020603050405020304" pitchFamily="18" charset="0"/>
                          <a:cs typeface="Times New Roman" panose="02020603050405020304" pitchFamily="18" charset="0"/>
                        </a:rPr>
                        <a:t> </a:t>
                      </a:r>
                      <a:endParaRPr lang="ru-RU" altLang="x-none" sz="1500" b="1" dirty="0">
                        <a:solidFill>
                          <a:schemeClr val="bg1"/>
                        </a:solidFill>
                        <a:latin typeface="Times New Roman" panose="02020603050405020304" pitchFamily="18" charset="0"/>
                        <a:ea typeface="Times New Roman" panose="02020603050405020304" pitchFamily="18" charset="0"/>
                      </a:endParaRPr>
                    </a:p>
                  </a:txBody>
                  <a:tcPr marL="41051" marR="41051"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lang="uk-UA" altLang="x-none" sz="1500" dirty="0">
                          <a:latin typeface="Times New Roman" panose="02020603050405020304" pitchFamily="18" charset="0"/>
                          <a:cs typeface="Times New Roman" panose="02020603050405020304" pitchFamily="18" charset="0"/>
                        </a:rPr>
                        <a:t>II</a:t>
                      </a:r>
                      <a:r>
                        <a:rPr lang="ru-RU" altLang="x-none" sz="1500" dirty="0">
                          <a:latin typeface="Times New Roman" panose="02020603050405020304" pitchFamily="18" charset="0"/>
                          <a:cs typeface="Times New Roman" panose="02020603050405020304" pitchFamily="18" charset="0"/>
                        </a:rPr>
                        <a:t> </a:t>
                      </a:r>
                      <a:endParaRPr lang="ru-RU" altLang="x-none" sz="1500" b="1" dirty="0">
                        <a:solidFill>
                          <a:schemeClr val="bg1"/>
                        </a:solidFill>
                        <a:latin typeface="Times New Roman" panose="02020603050405020304" pitchFamily="18" charset="0"/>
                        <a:ea typeface="Times New Roman" panose="02020603050405020304" pitchFamily="18" charset="0"/>
                      </a:endParaRPr>
                    </a:p>
                  </a:txBody>
                  <a:tcPr marL="41051" marR="41051"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lang="uk-UA" altLang="x-none" sz="1500" dirty="0">
                          <a:latin typeface="Times New Roman" panose="02020603050405020304" pitchFamily="18" charset="0"/>
                          <a:cs typeface="Times New Roman" panose="02020603050405020304" pitchFamily="18" charset="0"/>
                        </a:rPr>
                        <a:t>III</a:t>
                      </a:r>
                      <a:r>
                        <a:rPr lang="ru-RU" altLang="x-none" sz="1500" dirty="0">
                          <a:latin typeface="Times New Roman" panose="02020603050405020304" pitchFamily="18" charset="0"/>
                          <a:cs typeface="Times New Roman" panose="02020603050405020304" pitchFamily="18" charset="0"/>
                        </a:rPr>
                        <a:t> </a:t>
                      </a:r>
                      <a:endParaRPr lang="ru-RU" altLang="x-none" sz="1500" dirty="0">
                        <a:solidFill>
                          <a:schemeClr val="bg1"/>
                        </a:solidFill>
                        <a:latin typeface="Times New Roman" panose="02020603050405020304" pitchFamily="18" charset="0"/>
                        <a:ea typeface="Times New Roman" panose="02020603050405020304" pitchFamily="18" charset="0"/>
                      </a:endParaRPr>
                    </a:p>
                  </a:txBody>
                  <a:tcPr marL="41051" marR="41051"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lang="uk-UA" altLang="x-none" sz="1500" dirty="0">
                          <a:latin typeface="Times New Roman" panose="02020603050405020304" pitchFamily="18" charset="0"/>
                          <a:cs typeface="Times New Roman" panose="02020603050405020304" pitchFamily="18" charset="0"/>
                        </a:rPr>
                        <a:t>IV</a:t>
                      </a:r>
                      <a:r>
                        <a:rPr lang="ru-RU" altLang="x-none" sz="1500" dirty="0">
                          <a:latin typeface="Times New Roman" panose="02020603050405020304" pitchFamily="18" charset="0"/>
                          <a:cs typeface="Times New Roman" panose="02020603050405020304" pitchFamily="18" charset="0"/>
                        </a:rPr>
                        <a:t> </a:t>
                      </a:r>
                      <a:endParaRPr lang="ru-RU" altLang="x-none" sz="1500" dirty="0">
                        <a:solidFill>
                          <a:schemeClr val="bg1"/>
                        </a:solidFill>
                        <a:latin typeface="Times New Roman" panose="02020603050405020304" pitchFamily="18" charset="0"/>
                        <a:ea typeface="Times New Roman" panose="02020603050405020304" pitchFamily="18" charset="0"/>
                      </a:endParaRPr>
                    </a:p>
                  </a:txBody>
                  <a:tcPr marL="41051" marR="41051"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lang="uk-UA" altLang="x-none" sz="1500" dirty="0">
                          <a:latin typeface="Times New Roman" panose="02020603050405020304" pitchFamily="18" charset="0"/>
                          <a:cs typeface="Times New Roman" panose="02020603050405020304" pitchFamily="18" charset="0"/>
                        </a:rPr>
                        <a:t>V</a:t>
                      </a:r>
                      <a:r>
                        <a:rPr lang="ru-RU" altLang="x-none" sz="1500" dirty="0">
                          <a:latin typeface="Times New Roman" panose="02020603050405020304" pitchFamily="18" charset="0"/>
                          <a:cs typeface="Times New Roman" panose="02020603050405020304" pitchFamily="18" charset="0"/>
                        </a:rPr>
                        <a:t> </a:t>
                      </a:r>
                      <a:endParaRPr lang="ru-RU" altLang="x-none" sz="1500" dirty="0">
                        <a:solidFill>
                          <a:schemeClr val="bg1"/>
                        </a:solidFill>
                        <a:latin typeface="Times New Roman" panose="02020603050405020304" pitchFamily="18" charset="0"/>
                        <a:ea typeface="Times New Roman" panose="02020603050405020304" pitchFamily="18" charset="0"/>
                      </a:endParaRPr>
                    </a:p>
                  </a:txBody>
                  <a:tcPr marL="41051" marR="41051"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lang="uk-UA" altLang="x-none" sz="1500" dirty="0">
                          <a:latin typeface="Times New Roman" panose="02020603050405020304" pitchFamily="18" charset="0"/>
                          <a:cs typeface="Times New Roman" panose="02020603050405020304" pitchFamily="18" charset="0"/>
                        </a:rPr>
                        <a:t>VI</a:t>
                      </a:r>
                      <a:r>
                        <a:rPr lang="ru-RU" altLang="x-none" sz="1500" dirty="0">
                          <a:latin typeface="Times New Roman" panose="02020603050405020304" pitchFamily="18" charset="0"/>
                          <a:cs typeface="Times New Roman" panose="02020603050405020304" pitchFamily="18" charset="0"/>
                        </a:rPr>
                        <a:t> </a:t>
                      </a:r>
                      <a:endParaRPr lang="ru-RU" altLang="x-none" sz="1500" dirty="0">
                        <a:solidFill>
                          <a:schemeClr val="bg1"/>
                        </a:solidFill>
                        <a:latin typeface="Times New Roman" panose="02020603050405020304" pitchFamily="18" charset="0"/>
                        <a:ea typeface="Times New Roman" panose="02020603050405020304" pitchFamily="18" charset="0"/>
                      </a:endParaRPr>
                    </a:p>
                  </a:txBody>
                  <a:tcPr marL="41051" marR="41051"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lang="uk-UA" altLang="x-none" sz="1500" dirty="0">
                          <a:latin typeface="Times New Roman" panose="02020603050405020304" pitchFamily="18" charset="0"/>
                          <a:cs typeface="Times New Roman" panose="02020603050405020304" pitchFamily="18" charset="0"/>
                        </a:rPr>
                        <a:t>VII</a:t>
                      </a:r>
                      <a:r>
                        <a:rPr lang="ru-RU" altLang="x-none" sz="1500" dirty="0">
                          <a:latin typeface="Times New Roman" panose="02020603050405020304" pitchFamily="18" charset="0"/>
                          <a:cs typeface="Times New Roman" panose="02020603050405020304" pitchFamily="18" charset="0"/>
                        </a:rPr>
                        <a:t> </a:t>
                      </a:r>
                      <a:endParaRPr lang="ru-RU" altLang="x-none" sz="1500" b="1" dirty="0">
                        <a:solidFill>
                          <a:schemeClr val="bg1"/>
                        </a:solidFill>
                        <a:latin typeface="Times New Roman" panose="02020603050405020304" pitchFamily="18" charset="0"/>
                        <a:ea typeface="Times New Roman" panose="02020603050405020304" pitchFamily="18" charset="0"/>
                      </a:endParaRPr>
                    </a:p>
                  </a:txBody>
                  <a:tcPr marL="41051" marR="41051"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lang="uk-UA" altLang="x-none" sz="1500" dirty="0">
                          <a:latin typeface="Times New Roman" panose="02020603050405020304" pitchFamily="18" charset="0"/>
                          <a:cs typeface="Times New Roman" panose="02020603050405020304" pitchFamily="18" charset="0"/>
                        </a:rPr>
                        <a:t>VIII</a:t>
                      </a:r>
                      <a:r>
                        <a:rPr lang="ru-RU" altLang="x-none" sz="1500" dirty="0">
                          <a:latin typeface="Times New Roman" panose="02020603050405020304" pitchFamily="18" charset="0"/>
                          <a:cs typeface="Times New Roman" panose="02020603050405020304" pitchFamily="18" charset="0"/>
                        </a:rPr>
                        <a:t> </a:t>
                      </a:r>
                      <a:endParaRPr lang="ru-RU" altLang="x-none" sz="1500" b="1" dirty="0">
                        <a:solidFill>
                          <a:schemeClr val="bg1"/>
                        </a:solidFill>
                        <a:latin typeface="Times New Roman" panose="02020603050405020304" pitchFamily="18" charset="0"/>
                        <a:ea typeface="Times New Roman" panose="02020603050405020304" pitchFamily="18" charset="0"/>
                      </a:endParaRPr>
                    </a:p>
                  </a:txBody>
                  <a:tcPr marL="41051" marR="41051"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lang="uk-UA" altLang="x-none" sz="1500" dirty="0">
                          <a:latin typeface="Times New Roman" panose="02020603050405020304" pitchFamily="18" charset="0"/>
                          <a:cs typeface="Times New Roman" panose="02020603050405020304" pitchFamily="18" charset="0"/>
                        </a:rPr>
                        <a:t>IX</a:t>
                      </a:r>
                      <a:r>
                        <a:rPr lang="ru-RU" altLang="x-none" sz="1500" dirty="0">
                          <a:latin typeface="Times New Roman" panose="02020603050405020304" pitchFamily="18" charset="0"/>
                          <a:cs typeface="Times New Roman" panose="02020603050405020304" pitchFamily="18" charset="0"/>
                        </a:rPr>
                        <a:t> </a:t>
                      </a:r>
                      <a:endParaRPr lang="ru-RU" altLang="x-none" sz="1500" b="1" dirty="0">
                        <a:solidFill>
                          <a:schemeClr val="bg1"/>
                        </a:solidFill>
                        <a:latin typeface="Times New Roman" panose="02020603050405020304" pitchFamily="18" charset="0"/>
                        <a:ea typeface="Times New Roman" panose="02020603050405020304" pitchFamily="18" charset="0"/>
                      </a:endParaRPr>
                    </a:p>
                  </a:txBody>
                  <a:tcPr marL="41051" marR="41051"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lang="uk-UA" altLang="x-none" sz="1500" dirty="0">
                          <a:latin typeface="Times New Roman" panose="02020603050405020304" pitchFamily="18" charset="0"/>
                          <a:cs typeface="Times New Roman" panose="02020603050405020304" pitchFamily="18" charset="0"/>
                        </a:rPr>
                        <a:t>X</a:t>
                      </a:r>
                      <a:r>
                        <a:rPr lang="ru-RU" altLang="x-none" sz="1500" dirty="0">
                          <a:latin typeface="Times New Roman" panose="02020603050405020304" pitchFamily="18" charset="0"/>
                          <a:cs typeface="Times New Roman" panose="02020603050405020304" pitchFamily="18" charset="0"/>
                        </a:rPr>
                        <a:t> </a:t>
                      </a:r>
                      <a:endParaRPr lang="ru-RU" altLang="x-none" sz="1500" b="1" dirty="0">
                        <a:solidFill>
                          <a:schemeClr val="bg1"/>
                        </a:solidFill>
                        <a:latin typeface="Times New Roman" panose="02020603050405020304" pitchFamily="18" charset="0"/>
                        <a:ea typeface="Times New Roman" panose="02020603050405020304" pitchFamily="18" charset="0"/>
                      </a:endParaRPr>
                    </a:p>
                  </a:txBody>
                  <a:tcPr marL="41051" marR="41051"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lang="uk-UA" altLang="x-none" sz="1500" dirty="0">
                          <a:latin typeface="Times New Roman" panose="02020603050405020304" pitchFamily="18" charset="0"/>
                          <a:cs typeface="Times New Roman" panose="02020603050405020304" pitchFamily="18" charset="0"/>
                        </a:rPr>
                        <a:t>XI</a:t>
                      </a:r>
                      <a:r>
                        <a:rPr lang="ru-RU" altLang="x-none" sz="1500" dirty="0">
                          <a:latin typeface="Times New Roman" panose="02020603050405020304" pitchFamily="18" charset="0"/>
                          <a:cs typeface="Times New Roman" panose="02020603050405020304" pitchFamily="18" charset="0"/>
                        </a:rPr>
                        <a:t> </a:t>
                      </a:r>
                      <a:endParaRPr lang="ru-RU" altLang="x-none" sz="1500" b="1" dirty="0">
                        <a:solidFill>
                          <a:schemeClr val="bg1"/>
                        </a:solidFill>
                        <a:latin typeface="Times New Roman" panose="02020603050405020304" pitchFamily="18" charset="0"/>
                        <a:ea typeface="Times New Roman" panose="02020603050405020304" pitchFamily="18" charset="0"/>
                      </a:endParaRPr>
                    </a:p>
                  </a:txBody>
                  <a:tcPr marL="41051" marR="41051"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lang="uk-UA" altLang="x-none" sz="1500" dirty="0">
                          <a:latin typeface="Times New Roman" panose="02020603050405020304" pitchFamily="18" charset="0"/>
                          <a:cs typeface="Times New Roman" panose="02020603050405020304" pitchFamily="18" charset="0"/>
                        </a:rPr>
                        <a:t>XII</a:t>
                      </a:r>
                      <a:r>
                        <a:rPr lang="ru-RU" altLang="x-none" sz="1500" dirty="0">
                          <a:latin typeface="Times New Roman" panose="02020603050405020304" pitchFamily="18" charset="0"/>
                          <a:cs typeface="Times New Roman" panose="02020603050405020304" pitchFamily="18" charset="0"/>
                        </a:rPr>
                        <a:t> </a:t>
                      </a:r>
                      <a:endParaRPr lang="ru-RU" altLang="x-none" sz="1500" b="1" dirty="0">
                        <a:solidFill>
                          <a:schemeClr val="bg1"/>
                        </a:solidFill>
                        <a:latin typeface="Times New Roman" panose="02020603050405020304" pitchFamily="18" charset="0"/>
                        <a:ea typeface="Times New Roman" panose="02020603050405020304" pitchFamily="18" charset="0"/>
                      </a:endParaRPr>
                    </a:p>
                  </a:txBody>
                  <a:tcPr marL="41051" marR="41051"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9688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uk-UA" altLang="x-none" sz="1500" dirty="0">
                          <a:latin typeface="Times New Roman" panose="02020603050405020304" pitchFamily="18" charset="0"/>
                          <a:cs typeface="Times New Roman" panose="02020603050405020304" pitchFamily="18" charset="0"/>
                        </a:rPr>
                        <a:t>тис. грн.</a:t>
                      </a:r>
                      <a:r>
                        <a:rPr lang="ru-RU" altLang="x-none" sz="1500" dirty="0">
                          <a:latin typeface="Times New Roman" panose="02020603050405020304" pitchFamily="18" charset="0"/>
                          <a:cs typeface="Times New Roman" panose="02020603050405020304" pitchFamily="18" charset="0"/>
                        </a:rPr>
                        <a:t> </a:t>
                      </a:r>
                      <a:endParaRPr lang="ru-RU" altLang="x-none" sz="1500" dirty="0">
                        <a:solidFill>
                          <a:schemeClr val="bg1"/>
                        </a:solidFill>
                        <a:latin typeface="Times New Roman" panose="02020603050405020304" pitchFamily="18" charset="0"/>
                        <a:ea typeface="Times New Roman" panose="02020603050405020304" pitchFamily="18" charset="0"/>
                      </a:endParaRPr>
                    </a:p>
                  </a:txBody>
                  <a:tcPr marL="41051" marR="41051"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lang="uk-UA" altLang="x-none" sz="1500" dirty="0">
                          <a:latin typeface="Times New Roman" panose="02020603050405020304" pitchFamily="18" charset="0"/>
                          <a:cs typeface="Times New Roman" panose="02020603050405020304" pitchFamily="18" charset="0"/>
                        </a:rPr>
                        <a:t>118</a:t>
                      </a:r>
                      <a:endParaRPr lang="ru-RU" altLang="x-none" sz="1500" b="1" i="1" dirty="0">
                        <a:solidFill>
                          <a:schemeClr val="bg1"/>
                        </a:solidFill>
                        <a:latin typeface="Times New Roman" panose="02020603050405020304" pitchFamily="18" charset="0"/>
                        <a:ea typeface="Times New Roman" panose="02020603050405020304" pitchFamily="18" charset="0"/>
                      </a:endParaRPr>
                    </a:p>
                  </a:txBody>
                  <a:tcPr marL="41051" marR="41051"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lang="uk-UA" altLang="x-none" sz="1500" dirty="0">
                          <a:latin typeface="Times New Roman" panose="02020603050405020304" pitchFamily="18" charset="0"/>
                          <a:cs typeface="Times New Roman" panose="02020603050405020304" pitchFamily="18" charset="0"/>
                        </a:rPr>
                        <a:t>124</a:t>
                      </a:r>
                      <a:endParaRPr lang="ru-RU" altLang="x-none" sz="1500" b="1" i="1" dirty="0">
                        <a:solidFill>
                          <a:schemeClr val="bg1"/>
                        </a:solidFill>
                        <a:latin typeface="Times New Roman" panose="02020603050405020304" pitchFamily="18" charset="0"/>
                        <a:ea typeface="Times New Roman" panose="02020603050405020304" pitchFamily="18" charset="0"/>
                      </a:endParaRPr>
                    </a:p>
                  </a:txBody>
                  <a:tcPr marL="41051" marR="41051"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lang="uk-UA" altLang="x-none" sz="1500" dirty="0">
                          <a:latin typeface="Times New Roman" panose="02020603050405020304" pitchFamily="18" charset="0"/>
                          <a:cs typeface="Times New Roman" panose="02020603050405020304" pitchFamily="18" charset="0"/>
                        </a:rPr>
                        <a:t>124</a:t>
                      </a:r>
                      <a:endParaRPr lang="ru-RU" altLang="x-none" sz="1500" b="1" i="1" dirty="0">
                        <a:solidFill>
                          <a:schemeClr val="bg1"/>
                        </a:solidFill>
                        <a:latin typeface="Times New Roman" panose="02020603050405020304" pitchFamily="18" charset="0"/>
                        <a:ea typeface="Times New Roman" panose="02020603050405020304" pitchFamily="18" charset="0"/>
                      </a:endParaRPr>
                    </a:p>
                  </a:txBody>
                  <a:tcPr marL="41051" marR="41051"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lang="uk-UA" altLang="x-none" sz="1500" dirty="0">
                          <a:latin typeface="Times New Roman" panose="02020603050405020304" pitchFamily="18" charset="0"/>
                          <a:cs typeface="Times New Roman" panose="02020603050405020304" pitchFamily="18" charset="0"/>
                        </a:rPr>
                        <a:t>128</a:t>
                      </a:r>
                      <a:endParaRPr lang="ru-RU" altLang="x-none" sz="1500" b="1" i="1" dirty="0">
                        <a:solidFill>
                          <a:schemeClr val="bg1"/>
                        </a:solidFill>
                        <a:latin typeface="Times New Roman" panose="02020603050405020304" pitchFamily="18" charset="0"/>
                        <a:ea typeface="Times New Roman" panose="02020603050405020304" pitchFamily="18" charset="0"/>
                      </a:endParaRPr>
                    </a:p>
                  </a:txBody>
                  <a:tcPr marL="41051" marR="41051"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lang="uk-UA" altLang="x-none" sz="1500" dirty="0">
                          <a:latin typeface="Times New Roman" panose="02020603050405020304" pitchFamily="18" charset="0"/>
                          <a:cs typeface="Times New Roman" panose="02020603050405020304" pitchFamily="18" charset="0"/>
                        </a:rPr>
                        <a:t>127</a:t>
                      </a:r>
                      <a:endParaRPr lang="ru-RU" altLang="x-none" sz="1500" b="1" i="1" dirty="0">
                        <a:solidFill>
                          <a:schemeClr val="bg1"/>
                        </a:solidFill>
                        <a:latin typeface="Times New Roman" panose="02020603050405020304" pitchFamily="18" charset="0"/>
                        <a:ea typeface="Times New Roman" panose="02020603050405020304" pitchFamily="18" charset="0"/>
                      </a:endParaRPr>
                    </a:p>
                  </a:txBody>
                  <a:tcPr marL="41051" marR="41051"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lang="uk-UA" altLang="x-none" sz="1500" dirty="0">
                          <a:latin typeface="Times New Roman" panose="02020603050405020304" pitchFamily="18" charset="0"/>
                          <a:cs typeface="Times New Roman" panose="02020603050405020304" pitchFamily="18" charset="0"/>
                        </a:rPr>
                        <a:t>132</a:t>
                      </a:r>
                      <a:endParaRPr lang="ru-RU" altLang="x-none" sz="1500" b="1" i="1" dirty="0">
                        <a:solidFill>
                          <a:schemeClr val="bg1"/>
                        </a:solidFill>
                        <a:latin typeface="Times New Roman" panose="02020603050405020304" pitchFamily="18" charset="0"/>
                        <a:ea typeface="Times New Roman" panose="02020603050405020304" pitchFamily="18" charset="0"/>
                      </a:endParaRPr>
                    </a:p>
                  </a:txBody>
                  <a:tcPr marL="41051" marR="41051"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lang="uk-UA" altLang="x-none" sz="1500" dirty="0">
                          <a:latin typeface="Times New Roman" panose="02020603050405020304" pitchFamily="18" charset="0"/>
                          <a:cs typeface="Times New Roman" panose="02020603050405020304" pitchFamily="18" charset="0"/>
                        </a:rPr>
                        <a:t>136</a:t>
                      </a:r>
                      <a:endParaRPr lang="ru-RU" altLang="x-none" sz="1500" b="1" i="1" dirty="0">
                        <a:solidFill>
                          <a:schemeClr val="bg1"/>
                        </a:solidFill>
                        <a:latin typeface="Times New Roman" panose="02020603050405020304" pitchFamily="18" charset="0"/>
                        <a:ea typeface="Times New Roman" panose="02020603050405020304" pitchFamily="18" charset="0"/>
                      </a:endParaRPr>
                    </a:p>
                  </a:txBody>
                  <a:tcPr marL="41051" marR="41051"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lang="uk-UA" altLang="x-none" sz="1500" dirty="0">
                          <a:latin typeface="Times New Roman" panose="02020603050405020304" pitchFamily="18" charset="0"/>
                          <a:cs typeface="Times New Roman" panose="02020603050405020304" pitchFamily="18" charset="0"/>
                        </a:rPr>
                        <a:t>131</a:t>
                      </a:r>
                      <a:endParaRPr lang="ru-RU" altLang="x-none" sz="1500" b="1" i="1" dirty="0">
                        <a:solidFill>
                          <a:schemeClr val="bg1"/>
                        </a:solidFill>
                        <a:latin typeface="Times New Roman" panose="02020603050405020304" pitchFamily="18" charset="0"/>
                        <a:ea typeface="Times New Roman" panose="02020603050405020304" pitchFamily="18" charset="0"/>
                      </a:endParaRPr>
                    </a:p>
                  </a:txBody>
                  <a:tcPr marL="41051" marR="41051"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lang="uk-UA" altLang="x-none" sz="1500" dirty="0">
                          <a:latin typeface="Times New Roman" panose="02020603050405020304" pitchFamily="18" charset="0"/>
                          <a:cs typeface="Times New Roman" panose="02020603050405020304" pitchFamily="18" charset="0"/>
                        </a:rPr>
                        <a:t>135</a:t>
                      </a:r>
                      <a:endParaRPr lang="ru-RU" altLang="x-none" sz="1500" b="1" i="1" dirty="0">
                        <a:solidFill>
                          <a:schemeClr val="bg1"/>
                        </a:solidFill>
                        <a:latin typeface="Times New Roman" panose="02020603050405020304" pitchFamily="18" charset="0"/>
                        <a:ea typeface="Times New Roman" panose="02020603050405020304" pitchFamily="18" charset="0"/>
                      </a:endParaRPr>
                    </a:p>
                  </a:txBody>
                  <a:tcPr marL="41051" marR="41051"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lang="uk-UA" altLang="x-none" sz="1500" dirty="0">
                          <a:latin typeface="Times New Roman" panose="02020603050405020304" pitchFamily="18" charset="0"/>
                          <a:cs typeface="Times New Roman" panose="02020603050405020304" pitchFamily="18" charset="0"/>
                        </a:rPr>
                        <a:t>141</a:t>
                      </a:r>
                      <a:endParaRPr lang="ru-RU" altLang="x-none" sz="1500" b="1" i="1" dirty="0">
                        <a:solidFill>
                          <a:schemeClr val="bg1"/>
                        </a:solidFill>
                        <a:latin typeface="Times New Roman" panose="02020603050405020304" pitchFamily="18" charset="0"/>
                        <a:ea typeface="Times New Roman" panose="02020603050405020304" pitchFamily="18" charset="0"/>
                      </a:endParaRPr>
                    </a:p>
                  </a:txBody>
                  <a:tcPr marL="41051" marR="41051"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lang="uk-UA" altLang="x-none" sz="1500" dirty="0">
                          <a:latin typeface="Times New Roman" panose="02020603050405020304" pitchFamily="18" charset="0"/>
                          <a:cs typeface="Times New Roman" panose="02020603050405020304" pitchFamily="18" charset="0"/>
                        </a:rPr>
                        <a:t>139</a:t>
                      </a:r>
                      <a:endParaRPr lang="ru-RU" altLang="x-none" sz="1500" b="1" i="1" dirty="0">
                        <a:solidFill>
                          <a:schemeClr val="bg1"/>
                        </a:solidFill>
                        <a:latin typeface="Times New Roman" panose="02020603050405020304" pitchFamily="18" charset="0"/>
                        <a:ea typeface="Times New Roman" panose="02020603050405020304" pitchFamily="18" charset="0"/>
                      </a:endParaRPr>
                    </a:p>
                  </a:txBody>
                  <a:tcPr marL="41051" marR="41051"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buNone/>
                      </a:pPr>
                      <a:r>
                        <a:rPr lang="uk-UA" altLang="x-none" sz="1500" dirty="0">
                          <a:latin typeface="Times New Roman" panose="02020603050405020304" pitchFamily="18" charset="0"/>
                          <a:cs typeface="Times New Roman" panose="02020603050405020304" pitchFamily="18" charset="0"/>
                        </a:rPr>
                        <a:t>146</a:t>
                      </a:r>
                      <a:endParaRPr lang="ru-RU" altLang="x-none" sz="1500" b="1" i="1" dirty="0">
                        <a:solidFill>
                          <a:schemeClr val="bg1"/>
                        </a:solidFill>
                        <a:latin typeface="Times New Roman" panose="02020603050405020304" pitchFamily="18" charset="0"/>
                        <a:ea typeface="Times New Roman" panose="02020603050405020304" pitchFamily="18" charset="0"/>
                      </a:endParaRPr>
                    </a:p>
                  </a:txBody>
                  <a:tcPr marL="41051" marR="41051"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41007" name="Rectangle 80"/>
          <p:cNvSpPr/>
          <p:nvPr/>
        </p:nvSpPr>
        <p:spPr>
          <a:xfrm>
            <a:off x="0" y="2162175"/>
            <a:ext cx="9144000" cy="0"/>
          </a:xfrm>
          <a:prstGeom prst="rect">
            <a:avLst/>
          </a:prstGeom>
          <a:noFill/>
          <a:ln w="9525">
            <a:noFill/>
          </a:ln>
        </p:spPr>
        <p:txBody>
          <a:bodyPr wrap="none" anchor="ctr" anchorCtr="0">
            <a:spAutoFit/>
          </a:bodyPr>
          <a:p>
            <a:pPr eaLnBrk="1" hangingPunct="1"/>
            <a:endParaRPr lang="ru-RU" altLang="ru-RU" dirty="0">
              <a:latin typeface="Arial" panose="020B0604020202020204" pitchFamily="34" charset="0"/>
            </a:endParaRPr>
          </a:p>
        </p:txBody>
      </p:sp>
      <p:graphicFrame>
        <p:nvGraphicFramePr>
          <p:cNvPr id="41008" name="Object 79"/>
          <p:cNvGraphicFramePr>
            <a:graphicFrameLocks noChangeAspect="1"/>
          </p:cNvGraphicFramePr>
          <p:nvPr/>
        </p:nvGraphicFramePr>
        <p:xfrm>
          <a:off x="500063" y="3122613"/>
          <a:ext cx="8353425" cy="3186112"/>
        </p:xfrm>
        <a:graphic>
          <a:graphicData uri="http://schemas.openxmlformats.org/presentationml/2006/ole">
            <mc:AlternateContent xmlns:mc="http://schemas.openxmlformats.org/markup-compatibility/2006">
              <mc:Choice xmlns:v="urn:schemas-microsoft-com:vml" Requires="v">
                <p:oleObj spid="_x0000_s3087" name="" r:id="rId1" imgW="5064760" imgH="2393315" progId="MSGraph.Chart.8">
                  <p:embed/>
                </p:oleObj>
              </mc:Choice>
              <mc:Fallback>
                <p:oleObj name="" r:id="rId1" imgW="5064760" imgH="2393315" progId="MSGraph.Chart.8">
                  <p:embed/>
                  <p:pic>
                    <p:nvPicPr>
                      <p:cNvPr id="0" name="Picture 3086"/>
                      <p:cNvPicPr/>
                      <p:nvPr/>
                    </p:nvPicPr>
                    <p:blipFill>
                      <a:blip r:embed="rId2"/>
                      <a:stretch>
                        <a:fillRect/>
                      </a:stretch>
                    </p:blipFill>
                    <p:spPr>
                      <a:xfrm>
                        <a:off x="500063" y="3122613"/>
                        <a:ext cx="8353425" cy="3186112"/>
                      </a:xfrm>
                      <a:prstGeom prst="rect">
                        <a:avLst/>
                      </a:prstGeom>
                      <a:solidFill>
                        <a:srgbClr val="FFFF99"/>
                      </a:solidFill>
                      <a:ln w="38100">
                        <a:noFill/>
                        <a:miter/>
                      </a:ln>
                    </p:spPr>
                  </p:pic>
                </p:oleObj>
              </mc:Fallback>
            </mc:AlternateContent>
          </a:graphicData>
        </a:graphic>
      </p:graphicFrame>
      <p:sp>
        <p:nvSpPr>
          <p:cNvPr id="41009" name="Text Box 81"/>
          <p:cNvSpPr txBox="1"/>
          <p:nvPr/>
        </p:nvSpPr>
        <p:spPr>
          <a:xfrm>
            <a:off x="1763713" y="6345238"/>
            <a:ext cx="5903912" cy="396875"/>
          </a:xfrm>
          <a:prstGeom prst="rect">
            <a:avLst/>
          </a:prstGeom>
          <a:noFill/>
          <a:ln w="9525">
            <a:noFill/>
          </a:ln>
        </p:spPr>
        <p:txBody>
          <a:bodyPr>
            <a:spAutoFit/>
          </a:bodyPr>
          <a:p>
            <a:pPr algn="ctr" eaLnBrk="1" hangingPunct="1">
              <a:spcBef>
                <a:spcPct val="50000"/>
              </a:spcBef>
            </a:pPr>
            <a:r>
              <a:rPr lang="uk-UA" altLang="ru-RU" sz="2000" b="1" i="1" dirty="0">
                <a:latin typeface="Times New Roman" panose="02020603050405020304" pitchFamily="18" charset="0"/>
                <a:cs typeface="Times New Roman" panose="02020603050405020304" pitchFamily="18" charset="0"/>
              </a:rPr>
              <a:t>Рис. </a:t>
            </a:r>
            <a:r>
              <a:rPr lang="en-US" altLang="ru-RU" sz="2000" b="1" i="1" dirty="0">
                <a:latin typeface="Times New Roman" panose="02020603050405020304" pitchFamily="18" charset="0"/>
                <a:cs typeface="Times New Roman" panose="02020603050405020304" pitchFamily="18" charset="0"/>
              </a:rPr>
              <a:t>2</a:t>
            </a:r>
            <a:r>
              <a:rPr lang="uk-UA" altLang="ru-RU" sz="2000" b="1" i="1" dirty="0">
                <a:latin typeface="Times New Roman" panose="02020603050405020304" pitchFamily="18" charset="0"/>
                <a:cs typeface="Times New Roman" panose="02020603050405020304" pitchFamily="18" charset="0"/>
              </a:rPr>
              <a:t>.</a:t>
            </a:r>
            <a:r>
              <a:rPr lang="en-US" altLang="ru-RU" sz="2000" b="1" i="1" dirty="0">
                <a:latin typeface="Times New Roman" panose="02020603050405020304" pitchFamily="18" charset="0"/>
                <a:cs typeface="Times New Roman" panose="02020603050405020304" pitchFamily="18" charset="0"/>
              </a:rPr>
              <a:t> </a:t>
            </a:r>
            <a:r>
              <a:rPr lang="uk-UA" altLang="ru-RU" i="1" dirty="0">
                <a:latin typeface="Times New Roman" panose="02020603050405020304" pitchFamily="18" charset="0"/>
                <a:cs typeface="Times New Roman" panose="02020603050405020304" pitchFamily="18" charset="0"/>
              </a:rPr>
              <a:t>Випуск</a:t>
            </a:r>
            <a:r>
              <a:rPr lang="uk-UA" altLang="ru-RU" b="1" i="1" dirty="0">
                <a:latin typeface="Times New Roman" panose="02020603050405020304" pitchFamily="18" charset="0"/>
                <a:cs typeface="Times New Roman" panose="02020603050405020304" pitchFamily="18" charset="0"/>
              </a:rPr>
              <a:t> </a:t>
            </a:r>
            <a:r>
              <a:rPr lang="uk-UA" altLang="ru-RU" i="1" dirty="0">
                <a:latin typeface="Times New Roman" panose="02020603050405020304" pitchFamily="18" charset="0"/>
                <a:cs typeface="Times New Roman" panose="02020603050405020304" pitchFamily="18" charset="0"/>
              </a:rPr>
              <a:t>продукції підприємством по місяцях</a:t>
            </a:r>
            <a:r>
              <a:rPr lang="ru-RU" altLang="ru-RU" i="1" dirty="0">
                <a:latin typeface="Times New Roman" panose="02020603050405020304" pitchFamily="18" charset="0"/>
                <a:cs typeface="Times New Roman" panose="02020603050405020304" pitchFamily="18" charset="0"/>
              </a:rPr>
              <a:t> </a:t>
            </a:r>
            <a:endParaRPr lang="ru-RU" altLang="ru-RU" i="1" dirty="0">
              <a:latin typeface="Times New Roman" panose="02020603050405020304" pitchFamily="18" charset="0"/>
              <a:ea typeface="Times New Roman" panose="02020603050405020304" pitchFamily="18" charset="0"/>
            </a:endParaRPr>
          </a:p>
        </p:txBody>
      </p:sp>
      <p:sp>
        <p:nvSpPr>
          <p:cNvPr id="41010" name="Прямоугольник 1"/>
          <p:cNvSpPr/>
          <p:nvPr/>
        </p:nvSpPr>
        <p:spPr>
          <a:xfrm>
            <a:off x="277813" y="300038"/>
            <a:ext cx="8712200" cy="954087"/>
          </a:xfrm>
          <a:prstGeom prst="rect">
            <a:avLst/>
          </a:prstGeom>
          <a:noFill/>
          <a:ln w="9525">
            <a:noFill/>
          </a:ln>
        </p:spPr>
        <p:txBody>
          <a:bodyPr>
            <a:spAutoFit/>
          </a:bodyPr>
          <a:p>
            <a:pPr algn="ctr"/>
            <a:r>
              <a:rPr lang="uk-UA" altLang="ru-RU" sz="2800" u="sng" dirty="0">
                <a:latin typeface="Times New Roman" panose="02020603050405020304" pitchFamily="18" charset="0"/>
                <a:cs typeface="Times New Roman" panose="02020603050405020304" pitchFamily="18" charset="0"/>
              </a:rPr>
              <a:t>Інтервальні</a:t>
            </a:r>
            <a:r>
              <a:rPr lang="uk-UA" altLang="ru-RU" sz="2800" dirty="0">
                <a:latin typeface="Times New Roman" panose="02020603050405020304" pitchFamily="18" charset="0"/>
                <a:cs typeface="Times New Roman" panose="02020603050405020304" pitchFamily="18" charset="0"/>
              </a:rPr>
              <a:t> – агрегований результат за певний проміжок часу </a:t>
            </a:r>
            <a:endParaRPr lang="ru-RU" altLang="ru-RU"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Прямоугольник 1"/>
          <p:cNvSpPr/>
          <p:nvPr/>
        </p:nvSpPr>
        <p:spPr>
          <a:xfrm>
            <a:off x="971550" y="1557338"/>
            <a:ext cx="7488238" cy="3107690"/>
          </a:xfrm>
          <a:prstGeom prst="rect">
            <a:avLst/>
          </a:prstGeom>
          <a:noFill/>
          <a:ln w="9525">
            <a:noFill/>
          </a:ln>
        </p:spPr>
        <p:txBody>
          <a:bodyPr>
            <a:spAutoFit/>
          </a:bodyPr>
          <a:p>
            <a:pPr algn="ctr" defTabSz="914400">
              <a:tabLst>
                <a:tab pos="539750" algn="l"/>
              </a:tabLst>
            </a:pPr>
            <a:r>
              <a:rPr lang="uk-UA" altLang="uk-UA" sz="2800" u="sng" dirty="0">
                <a:latin typeface="Times New Roman" panose="02020603050405020304" pitchFamily="18" charset="0"/>
                <a:cs typeface="Times New Roman" panose="02020603050405020304" pitchFamily="18" charset="0"/>
              </a:rPr>
              <a:t>Для оцінки динамічних рядів </a:t>
            </a:r>
            <a:r>
              <a:rPr lang="uk-UA" altLang="uk-UA" sz="2800" dirty="0">
                <a:latin typeface="Times New Roman" panose="02020603050405020304" pitchFamily="18" charset="0"/>
                <a:cs typeface="Times New Roman" panose="02020603050405020304" pitchFamily="18" charset="0"/>
              </a:rPr>
              <a:t>можуть бути розраховані наступні </a:t>
            </a:r>
            <a:r>
              <a:rPr lang="uk-UA" altLang="uk-UA" sz="2800" u="sng" dirty="0">
                <a:latin typeface="Times New Roman" panose="02020603050405020304" pitchFamily="18" charset="0"/>
                <a:cs typeface="Times New Roman" panose="02020603050405020304" pitchFamily="18" charset="0"/>
              </a:rPr>
              <a:t>показники</a:t>
            </a:r>
            <a:r>
              <a:rPr lang="uk-UA" altLang="uk-UA" sz="2800" dirty="0">
                <a:latin typeface="Times New Roman" panose="02020603050405020304" pitchFamily="18" charset="0"/>
                <a:cs typeface="Times New Roman" panose="02020603050405020304" pitchFamily="18" charset="0"/>
              </a:rPr>
              <a:t>: </a:t>
            </a:r>
            <a:endParaRPr lang="uk-UA" altLang="uk-UA" sz="2800" dirty="0">
              <a:latin typeface="Times New Roman" panose="02020603050405020304" pitchFamily="18" charset="0"/>
              <a:cs typeface="Times New Roman" panose="02020603050405020304" pitchFamily="18" charset="0"/>
            </a:endParaRPr>
          </a:p>
          <a:p>
            <a:pPr algn="ctr" defTabSz="914400">
              <a:tabLst>
                <a:tab pos="539750" algn="l"/>
              </a:tabLst>
            </a:pPr>
            <a:endParaRPr lang="uk-UA" altLang="uk-UA" sz="2800" dirty="0">
              <a:latin typeface="Times New Roman" panose="02020603050405020304" pitchFamily="18" charset="0"/>
              <a:cs typeface="Times New Roman" panose="02020603050405020304" pitchFamily="18" charset="0"/>
            </a:endParaRPr>
          </a:p>
          <a:p>
            <a:pPr algn="just" defTabSz="914400">
              <a:tabLst>
                <a:tab pos="539750" algn="l"/>
              </a:tabLst>
            </a:pPr>
            <a:r>
              <a:rPr lang="uk-UA" altLang="uk-UA" sz="2800" dirty="0">
                <a:latin typeface="Times New Roman" panose="02020603050405020304" pitchFamily="18" charset="0"/>
                <a:cs typeface="Times New Roman" panose="02020603050405020304" pitchFamily="18" charset="0"/>
              </a:rPr>
              <a:t>абсолютний приріст, </a:t>
            </a:r>
            <a:endParaRPr lang="uk-UA" altLang="uk-UA" sz="2800" dirty="0">
              <a:latin typeface="Times New Roman" panose="02020603050405020304" pitchFamily="18" charset="0"/>
              <a:cs typeface="Times New Roman" panose="02020603050405020304" pitchFamily="18" charset="0"/>
            </a:endParaRPr>
          </a:p>
          <a:p>
            <a:pPr algn="just" defTabSz="914400">
              <a:tabLst>
                <a:tab pos="539750" algn="l"/>
              </a:tabLst>
            </a:pPr>
            <a:r>
              <a:rPr lang="uk-UA" altLang="uk-UA" sz="2800" dirty="0">
                <a:latin typeface="Times New Roman" panose="02020603050405020304" pitchFamily="18" charset="0"/>
                <a:cs typeface="Times New Roman" panose="02020603050405020304" pitchFamily="18" charset="0"/>
              </a:rPr>
              <a:t>темп зростання, </a:t>
            </a:r>
            <a:endParaRPr lang="uk-UA" altLang="uk-UA" sz="2800" dirty="0">
              <a:latin typeface="Times New Roman" panose="02020603050405020304" pitchFamily="18" charset="0"/>
              <a:cs typeface="Times New Roman" panose="02020603050405020304" pitchFamily="18" charset="0"/>
            </a:endParaRPr>
          </a:p>
          <a:p>
            <a:pPr algn="just" defTabSz="914400">
              <a:tabLst>
                <a:tab pos="539750" algn="l"/>
              </a:tabLst>
            </a:pPr>
            <a:r>
              <a:rPr lang="uk-UA" altLang="uk-UA" sz="2800" dirty="0">
                <a:latin typeface="Times New Roman" panose="02020603050405020304" pitchFamily="18" charset="0"/>
                <a:cs typeface="Times New Roman" panose="02020603050405020304" pitchFamily="18" charset="0"/>
              </a:rPr>
              <a:t>темп приросту, </a:t>
            </a:r>
            <a:endParaRPr lang="uk-UA" altLang="uk-UA" sz="2800" dirty="0">
              <a:latin typeface="Times New Roman" panose="02020603050405020304" pitchFamily="18" charset="0"/>
              <a:cs typeface="Times New Roman" panose="02020603050405020304" pitchFamily="18" charset="0"/>
            </a:endParaRPr>
          </a:p>
          <a:p>
            <a:pPr algn="just" defTabSz="914400">
              <a:tabLst>
                <a:tab pos="539750" algn="l"/>
              </a:tabLst>
            </a:pPr>
            <a:endParaRPr lang="uk-UA" altLang="uk-UA"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11"/>
          <p:cNvSpPr/>
          <p:nvPr/>
        </p:nvSpPr>
        <p:spPr>
          <a:xfrm>
            <a:off x="0" y="0"/>
            <a:ext cx="9144000" cy="0"/>
          </a:xfrm>
          <a:prstGeom prst="rect">
            <a:avLst/>
          </a:prstGeom>
          <a:noFill/>
          <a:ln w="9525">
            <a:noFill/>
          </a:ln>
        </p:spPr>
        <p:txBody>
          <a:bodyPr wrap="none" anchor="ctr" anchorCtr="0">
            <a:spAutoFit/>
          </a:bodyPr>
          <a:p>
            <a:pPr eaLnBrk="1" hangingPunct="1"/>
            <a:endParaRPr lang="ru-RU" altLang="x-none" dirty="0">
              <a:latin typeface="Arial" panose="020B0604020202020204" pitchFamily="34" charset="0"/>
            </a:endParaRPr>
          </a:p>
        </p:txBody>
      </p:sp>
      <p:sp>
        <p:nvSpPr>
          <p:cNvPr id="44035" name="Rectangle 1"/>
          <p:cNvSpPr/>
          <p:nvPr/>
        </p:nvSpPr>
        <p:spPr>
          <a:xfrm>
            <a:off x="249238" y="342900"/>
            <a:ext cx="8715375" cy="6124575"/>
          </a:xfrm>
          <a:prstGeom prst="rect">
            <a:avLst/>
          </a:prstGeom>
          <a:solidFill>
            <a:schemeClr val="bg1"/>
          </a:solidFill>
          <a:ln w="9525">
            <a:noFill/>
          </a:ln>
        </p:spPr>
        <p:txBody>
          <a:bodyPr anchor="ctr" anchorCtr="0">
            <a:spAutoFit/>
          </a:bodyPr>
          <a:p>
            <a:pPr algn="ctr" defTabSz="914400" eaLnBrk="1" hangingPunct="1">
              <a:tabLst>
                <a:tab pos="539750" algn="l"/>
              </a:tabLst>
            </a:pPr>
            <a:r>
              <a:rPr lang="uk-UA" altLang="x-none" sz="2800" dirty="0">
                <a:latin typeface="Times New Roman" panose="02020603050405020304" pitchFamily="18" charset="0"/>
                <a:cs typeface="Times New Roman" panose="02020603050405020304" pitchFamily="18" charset="0"/>
              </a:rPr>
              <a:t>Абсолютний приріст розраховується такими </a:t>
            </a:r>
            <a:r>
              <a:rPr lang="uk-UA" altLang="x-none" sz="2800" b="1" dirty="0">
                <a:latin typeface="Times New Roman" panose="02020603050405020304" pitchFamily="18" charset="0"/>
                <a:cs typeface="Times New Roman" panose="02020603050405020304" pitchFamily="18" charset="0"/>
              </a:rPr>
              <a:t>способами</a:t>
            </a:r>
            <a:r>
              <a:rPr lang="uk-UA" altLang="x-none" sz="2800" dirty="0">
                <a:latin typeface="Times New Roman" panose="02020603050405020304" pitchFamily="18" charset="0"/>
                <a:cs typeface="Times New Roman" panose="02020603050405020304" pitchFamily="18" charset="0"/>
              </a:rPr>
              <a:t>:</a:t>
            </a:r>
            <a:endParaRPr sz="2800" dirty="0">
              <a:latin typeface="Times New Roman" panose="02020603050405020304" pitchFamily="18" charset="0"/>
              <a:cs typeface="Times New Roman" panose="02020603050405020304" pitchFamily="18" charset="0"/>
            </a:endParaRPr>
          </a:p>
          <a:p>
            <a:pPr algn="ctr" defTabSz="914400" eaLnBrk="1" hangingPunct="1">
              <a:tabLst>
                <a:tab pos="539750" algn="l"/>
              </a:tabLst>
            </a:pPr>
            <a:endParaRPr lang="uk-UA" altLang="x-none" sz="2800" dirty="0">
              <a:latin typeface="Times New Roman" panose="02020603050405020304" pitchFamily="18" charset="0"/>
              <a:cs typeface="Times New Roman" panose="02020603050405020304" pitchFamily="18" charset="0"/>
            </a:endParaRPr>
          </a:p>
          <a:p>
            <a:pPr defTabSz="914400" eaLnBrk="1" hangingPunct="1">
              <a:tabLst>
                <a:tab pos="539750" algn="l"/>
              </a:tabLst>
            </a:pPr>
            <a:r>
              <a:rPr lang="uk-UA" altLang="x-none" sz="2800" dirty="0">
                <a:latin typeface="Times New Roman" panose="02020603050405020304" pitchFamily="18" charset="0"/>
                <a:cs typeface="Times New Roman" panose="02020603050405020304" pitchFamily="18" charset="0"/>
              </a:rPr>
              <a:t>		</a:t>
            </a:r>
            <a:r>
              <a:rPr lang="uk-UA" altLang="x-none" sz="2800" b="1" i="1" dirty="0">
                <a:latin typeface="Times New Roman" panose="02020603050405020304" pitchFamily="18" charset="0"/>
                <a:cs typeface="Times New Roman" panose="02020603050405020304" pitchFamily="18" charset="0"/>
              </a:rPr>
              <a:t>Ланцюговий</a:t>
            </a:r>
            <a:endParaRPr lang="uk-UA" altLang="x-none" sz="2800" b="1" i="1" dirty="0">
              <a:latin typeface="Times New Roman" panose="02020603050405020304" pitchFamily="18" charset="0"/>
              <a:cs typeface="Times New Roman" panose="02020603050405020304" pitchFamily="18" charset="0"/>
            </a:endParaRPr>
          </a:p>
          <a:p>
            <a:pPr defTabSz="914400" eaLnBrk="1" hangingPunct="1">
              <a:tabLst>
                <a:tab pos="539750" algn="l"/>
              </a:tabLst>
            </a:pPr>
            <a:endParaRPr lang="uk-UA" altLang="x-none" sz="2800" b="1" i="1" dirty="0">
              <a:latin typeface="Times New Roman" panose="02020603050405020304" pitchFamily="18" charset="0"/>
              <a:cs typeface="Times New Roman" panose="02020603050405020304" pitchFamily="18" charset="0"/>
            </a:endParaRPr>
          </a:p>
          <a:p>
            <a:pPr defTabSz="914400" eaLnBrk="1" hangingPunct="1">
              <a:tabLst>
                <a:tab pos="539750" algn="l"/>
              </a:tabLst>
            </a:pPr>
            <a:r>
              <a:rPr lang="uk-UA" altLang="x-none" sz="2800" dirty="0">
                <a:latin typeface="Times New Roman" panose="02020603050405020304" pitchFamily="18" charset="0"/>
                <a:cs typeface="Times New Roman" panose="02020603050405020304" pitchFamily="18" charset="0"/>
              </a:rPr>
              <a:t>				</a:t>
            </a:r>
            <a:endParaRPr lang="uk-UA" altLang="x-none" sz="2800" dirty="0">
              <a:latin typeface="Times New Roman" panose="02020603050405020304" pitchFamily="18" charset="0"/>
              <a:cs typeface="Times New Roman" panose="02020603050405020304" pitchFamily="18" charset="0"/>
            </a:endParaRPr>
          </a:p>
          <a:p>
            <a:pPr defTabSz="914400" eaLnBrk="1" hangingPunct="1">
              <a:tabLst>
                <a:tab pos="539750" algn="l"/>
              </a:tabLst>
            </a:pPr>
            <a:r>
              <a:rPr lang="uk-UA" altLang="x-none" sz="2800" dirty="0">
                <a:latin typeface="Times New Roman" panose="02020603050405020304" pitchFamily="18" charset="0"/>
                <a:cs typeface="Times New Roman" panose="02020603050405020304" pitchFamily="18" charset="0"/>
              </a:rPr>
              <a:t>		</a:t>
            </a:r>
            <a:r>
              <a:rPr lang="uk-UA" altLang="x-none" sz="2800" b="1" i="1" dirty="0">
                <a:latin typeface="Times New Roman" panose="02020603050405020304" pitchFamily="18" charset="0"/>
                <a:cs typeface="Times New Roman" panose="02020603050405020304" pitchFamily="18" charset="0"/>
              </a:rPr>
              <a:t>Базисний</a:t>
            </a:r>
            <a:endParaRPr lang="uk-UA" altLang="x-none" sz="2800" b="1" i="1" dirty="0">
              <a:latin typeface="Times New Roman" panose="02020603050405020304" pitchFamily="18" charset="0"/>
              <a:cs typeface="Times New Roman" panose="02020603050405020304" pitchFamily="18" charset="0"/>
            </a:endParaRPr>
          </a:p>
          <a:p>
            <a:pPr defTabSz="914400" eaLnBrk="1" hangingPunct="1">
              <a:tabLst>
                <a:tab pos="539750" algn="l"/>
              </a:tabLst>
            </a:pPr>
            <a:endParaRPr lang="uk-UA" altLang="x-none" sz="2800" b="1" i="1" dirty="0">
              <a:latin typeface="Times New Roman" panose="02020603050405020304" pitchFamily="18" charset="0"/>
              <a:cs typeface="Times New Roman" panose="02020603050405020304" pitchFamily="18" charset="0"/>
            </a:endParaRPr>
          </a:p>
          <a:p>
            <a:pPr defTabSz="914400" eaLnBrk="1" hangingPunct="1">
              <a:tabLst>
                <a:tab pos="539750" algn="l"/>
              </a:tabLst>
            </a:pPr>
            <a:r>
              <a:rPr lang="uk-UA" altLang="x-none" sz="2800" dirty="0">
                <a:latin typeface="Times New Roman" panose="02020603050405020304" pitchFamily="18" charset="0"/>
                <a:cs typeface="Times New Roman" panose="02020603050405020304" pitchFamily="18" charset="0"/>
              </a:rPr>
              <a:t> </a:t>
            </a:r>
            <a:endParaRPr lang="uk-UA" altLang="x-none" sz="2800" dirty="0">
              <a:latin typeface="Times New Roman" panose="02020603050405020304" pitchFamily="18" charset="0"/>
              <a:cs typeface="Times New Roman" panose="02020603050405020304" pitchFamily="18" charset="0"/>
            </a:endParaRPr>
          </a:p>
          <a:p>
            <a:pPr defTabSz="914400" eaLnBrk="1" hangingPunct="1">
              <a:tabLst>
                <a:tab pos="539750" algn="l"/>
              </a:tabLst>
            </a:pPr>
            <a:r>
              <a:rPr lang="uk-UA" altLang="x-none" sz="2800" dirty="0">
                <a:latin typeface="Times New Roman" panose="02020603050405020304" pitchFamily="18" charset="0"/>
                <a:cs typeface="Times New Roman" panose="02020603050405020304" pitchFamily="18" charset="0"/>
              </a:rPr>
              <a:t>де у</a:t>
            </a:r>
            <a:r>
              <a:rPr sz="2800" baseline="-25000" dirty="0">
                <a:latin typeface="Times New Roman" panose="02020603050405020304" pitchFamily="18" charset="0"/>
                <a:cs typeface="Times New Roman" panose="02020603050405020304" pitchFamily="18" charset="0"/>
              </a:rPr>
              <a:t>t</a:t>
            </a:r>
            <a:r>
              <a:rPr lang="uk-UA" altLang="x-none" sz="2800" dirty="0">
                <a:latin typeface="Times New Roman" panose="02020603050405020304" pitchFamily="18" charset="0"/>
                <a:cs typeface="Times New Roman" panose="02020603050405020304" pitchFamily="18" charset="0"/>
              </a:rPr>
              <a:t> - числове значення показника відповідного періоду;</a:t>
            </a:r>
            <a:endParaRPr lang="uk-UA" altLang="x-none" sz="2800" dirty="0">
              <a:latin typeface="Times New Roman" panose="02020603050405020304" pitchFamily="18" charset="0"/>
              <a:cs typeface="Times New Roman" panose="02020603050405020304" pitchFamily="18" charset="0"/>
            </a:endParaRPr>
          </a:p>
          <a:p>
            <a:pPr defTabSz="914400" eaLnBrk="1" hangingPunct="1">
              <a:tabLst>
                <a:tab pos="539750" algn="l"/>
              </a:tabLst>
            </a:pPr>
            <a:r>
              <a:rPr lang="uk-UA" altLang="x-none" sz="2800" dirty="0">
                <a:latin typeface="Times New Roman" panose="02020603050405020304" pitchFamily="18" charset="0"/>
                <a:cs typeface="Times New Roman" panose="02020603050405020304" pitchFamily="18" charset="0"/>
              </a:rPr>
              <a:t>у</a:t>
            </a:r>
            <a:r>
              <a:rPr sz="2800" baseline="-25000" dirty="0">
                <a:latin typeface="Times New Roman" panose="02020603050405020304" pitchFamily="18" charset="0"/>
                <a:cs typeface="Times New Roman" panose="02020603050405020304" pitchFamily="18" charset="0"/>
              </a:rPr>
              <a:t>t-1</a:t>
            </a:r>
            <a:r>
              <a:rPr lang="uk-UA" altLang="x-none" sz="2800" dirty="0">
                <a:latin typeface="Times New Roman" panose="02020603050405020304" pitchFamily="18" charset="0"/>
                <a:cs typeface="Times New Roman" panose="02020603050405020304" pitchFamily="18" charset="0"/>
              </a:rPr>
              <a:t> – числове значення показника попереднього періоду;</a:t>
            </a:r>
            <a:endParaRPr lang="uk-UA" altLang="x-none" sz="2800" dirty="0">
              <a:latin typeface="Times New Roman" panose="02020603050405020304" pitchFamily="18" charset="0"/>
              <a:cs typeface="Times New Roman" panose="02020603050405020304" pitchFamily="18" charset="0"/>
            </a:endParaRPr>
          </a:p>
          <a:p>
            <a:pPr defTabSz="914400" eaLnBrk="1" hangingPunct="1">
              <a:tabLst>
                <a:tab pos="539750" algn="l"/>
              </a:tabLst>
            </a:pPr>
            <a:r>
              <a:rPr lang="uk-UA" altLang="x-none" sz="2800" dirty="0">
                <a:latin typeface="Times New Roman" panose="02020603050405020304" pitchFamily="18" charset="0"/>
                <a:cs typeface="Times New Roman" panose="02020603050405020304" pitchFamily="18" charset="0"/>
              </a:rPr>
              <a:t>у</a:t>
            </a:r>
            <a:r>
              <a:rPr sz="2800" baseline="-25000" dirty="0">
                <a:latin typeface="Times New Roman" panose="02020603050405020304" pitchFamily="18" charset="0"/>
                <a:cs typeface="Times New Roman" panose="02020603050405020304" pitchFamily="18" charset="0"/>
              </a:rPr>
              <a:t>0</a:t>
            </a:r>
            <a:r>
              <a:rPr lang="uk-UA" altLang="x-none" sz="2800" dirty="0">
                <a:latin typeface="Times New Roman" panose="02020603050405020304" pitchFamily="18" charset="0"/>
                <a:cs typeface="Times New Roman" panose="02020603050405020304" pitchFamily="18" charset="0"/>
              </a:rPr>
              <a:t> – числове значення показника  базового періоду.</a:t>
            </a:r>
            <a:endParaRPr lang="uk-UA" altLang="x-none" sz="2800" dirty="0">
              <a:latin typeface="Times New Roman" panose="02020603050405020304" pitchFamily="18" charset="0"/>
              <a:ea typeface="Times New Roman" panose="02020603050405020304" pitchFamily="18" charset="0"/>
            </a:endParaRPr>
          </a:p>
        </p:txBody>
      </p:sp>
      <p:graphicFrame>
        <p:nvGraphicFramePr>
          <p:cNvPr id="44036" name="Object 10"/>
          <p:cNvGraphicFramePr>
            <a:graphicFrameLocks noChangeAspect="1"/>
          </p:cNvGraphicFramePr>
          <p:nvPr/>
        </p:nvGraphicFramePr>
        <p:xfrm>
          <a:off x="4572000" y="1628775"/>
          <a:ext cx="2776538" cy="747713"/>
        </p:xfrm>
        <a:graphic>
          <a:graphicData uri="http://schemas.openxmlformats.org/presentationml/2006/ole">
            <mc:AlternateContent xmlns:mc="http://schemas.openxmlformats.org/markup-compatibility/2006">
              <mc:Choice xmlns:v="urn:schemas-microsoft-com:vml" Requires="v">
                <p:oleObj spid="_x0000_s3088" name="" r:id="rId1" imgW="989965" imgH="266700" progId="Equation.3">
                  <p:embed/>
                </p:oleObj>
              </mc:Choice>
              <mc:Fallback>
                <p:oleObj name="" r:id="rId1" imgW="989965" imgH="266700" progId="Equation.3">
                  <p:embed/>
                  <p:pic>
                    <p:nvPicPr>
                      <p:cNvPr id="0" name="Picture 3087"/>
                      <p:cNvPicPr/>
                      <p:nvPr/>
                    </p:nvPicPr>
                    <p:blipFill>
                      <a:blip r:embed="rId2"/>
                      <a:stretch>
                        <a:fillRect/>
                      </a:stretch>
                    </p:blipFill>
                    <p:spPr>
                      <a:xfrm>
                        <a:off x="4572000" y="1628775"/>
                        <a:ext cx="2776538" cy="747713"/>
                      </a:xfrm>
                      <a:prstGeom prst="rect">
                        <a:avLst/>
                      </a:prstGeom>
                      <a:noFill/>
                      <a:ln w="38100">
                        <a:noFill/>
                        <a:miter/>
                      </a:ln>
                    </p:spPr>
                  </p:pic>
                </p:oleObj>
              </mc:Fallback>
            </mc:AlternateContent>
          </a:graphicData>
        </a:graphic>
      </p:graphicFrame>
      <p:graphicFrame>
        <p:nvGraphicFramePr>
          <p:cNvPr id="44037" name="Object 5"/>
          <p:cNvGraphicFramePr>
            <a:graphicFrameLocks noChangeAspect="1"/>
          </p:cNvGraphicFramePr>
          <p:nvPr/>
        </p:nvGraphicFramePr>
        <p:xfrm>
          <a:off x="4500563" y="2906713"/>
          <a:ext cx="2303462" cy="755650"/>
        </p:xfrm>
        <a:graphic>
          <a:graphicData uri="http://schemas.openxmlformats.org/presentationml/2006/ole">
            <mc:AlternateContent xmlns:mc="http://schemas.openxmlformats.org/markup-compatibility/2006">
              <mc:Choice xmlns:v="urn:schemas-microsoft-com:vml" Requires="v">
                <p:oleObj spid="_x0000_s3089" name="" r:id="rId3" imgW="850265" imgH="279400" progId="Equation.3">
                  <p:embed/>
                </p:oleObj>
              </mc:Choice>
              <mc:Fallback>
                <p:oleObj name="" r:id="rId3" imgW="850265" imgH="279400" progId="Equation.3">
                  <p:embed/>
                  <p:pic>
                    <p:nvPicPr>
                      <p:cNvPr id="0" name="Picture 3088"/>
                      <p:cNvPicPr/>
                      <p:nvPr/>
                    </p:nvPicPr>
                    <p:blipFill>
                      <a:blip r:embed="rId4"/>
                      <a:stretch>
                        <a:fillRect/>
                      </a:stretch>
                    </p:blipFill>
                    <p:spPr>
                      <a:xfrm>
                        <a:off x="4500563" y="2906713"/>
                        <a:ext cx="2303462" cy="755650"/>
                      </a:xfrm>
                      <a:prstGeom prst="rect">
                        <a:avLst/>
                      </a:prstGeom>
                      <a:noFill/>
                      <a:ln w="38100">
                        <a:noFill/>
                        <a:miter/>
                      </a:ln>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Rectangle 1"/>
          <p:cNvSpPr>
            <a:spLocks noChangeArrowheads="1"/>
          </p:cNvSpPr>
          <p:nvPr/>
        </p:nvSpPr>
        <p:spPr bwMode="auto">
          <a:xfrm>
            <a:off x="250825" y="117475"/>
            <a:ext cx="8650288" cy="6556375"/>
          </a:xfrm>
          <a:prstGeom prst="rect">
            <a:avLst/>
          </a:prstGeom>
          <a:solidFill>
            <a:schemeClr val="bg1"/>
          </a:solidFill>
          <a:ln w="9525">
            <a:solidFill>
              <a:schemeClr val="bg1"/>
            </a:solidFill>
            <a:miter lim="800000"/>
          </a:ln>
          <a:effectLst/>
        </p:spPr>
        <p:txBody>
          <a:bodyPr anchor="ctr">
            <a:spAutoFit/>
          </a:bodyPr>
          <a:p>
            <a:pPr algn="ctr" eaLnBrk="1" hangingPunct="1">
              <a:buNone/>
            </a:pPr>
            <a:r>
              <a:rPr sz="2800" b="1" dirty="0">
                <a:effectLst>
                  <a:outerShdw blurRad="38100" dist="38100" dir="2700000">
                    <a:srgbClr val="C0C0C0"/>
                  </a:outerShdw>
                </a:effectLst>
                <a:latin typeface="Times New Roman" panose="02020603050405020304" pitchFamily="18" charset="0"/>
                <a:cs typeface="Times New Roman" panose="02020603050405020304" pitchFamily="18" charset="0"/>
              </a:rPr>
              <a:t>          </a:t>
            </a:r>
            <a:r>
              <a:rPr lang="uk-UA" altLang="x-none" sz="2800" b="1" dirty="0">
                <a:effectLst>
                  <a:outerShdw blurRad="38100" dist="38100" dir="2700000">
                    <a:srgbClr val="C0C0C0"/>
                  </a:outerShdw>
                </a:effectLst>
                <a:latin typeface="Times New Roman" panose="02020603050405020304" pitchFamily="18" charset="0"/>
                <a:cs typeface="Times New Roman" panose="02020603050405020304" pitchFamily="18" charset="0"/>
              </a:rPr>
              <a:t>Темп зростання (</a:t>
            </a:r>
            <a:r>
              <a:rPr sz="2800" b="1" dirty="0">
                <a:effectLst>
                  <a:outerShdw blurRad="38100" dist="38100" dir="2700000">
                    <a:srgbClr val="C0C0C0"/>
                  </a:outerShdw>
                </a:effectLst>
                <a:latin typeface="Times New Roman" panose="02020603050405020304" pitchFamily="18" charset="0"/>
                <a:cs typeface="Times New Roman" panose="02020603050405020304" pitchFamily="18" charset="0"/>
              </a:rPr>
              <a:t>t</a:t>
            </a:r>
            <a:r>
              <a:rPr sz="2800" b="1" baseline="-25000" dirty="0">
                <a:effectLst>
                  <a:outerShdw blurRad="38100" dist="38100" dir="2700000">
                    <a:srgbClr val="C0C0C0"/>
                  </a:outerShdw>
                </a:effectLst>
                <a:latin typeface="Times New Roman" panose="02020603050405020304" pitchFamily="18" charset="0"/>
                <a:cs typeface="Times New Roman" panose="02020603050405020304" pitchFamily="18" charset="0"/>
              </a:rPr>
              <a:t>t</a:t>
            </a:r>
            <a:r>
              <a:rPr lang="uk-UA" altLang="x-none" sz="2800" b="1" dirty="0">
                <a:effectLst>
                  <a:outerShdw blurRad="38100" dist="38100" dir="2700000">
                    <a:srgbClr val="C0C0C0"/>
                  </a:outerShdw>
                </a:effectLst>
                <a:latin typeface="Times New Roman" panose="02020603050405020304" pitchFamily="18" charset="0"/>
                <a:cs typeface="Times New Roman" panose="02020603050405020304" pitchFamily="18" charset="0"/>
              </a:rPr>
              <a:t>) </a:t>
            </a:r>
            <a:r>
              <a:rPr lang="uk-UA" altLang="x-none" sz="2800" dirty="0">
                <a:effectLst>
                  <a:outerShdw blurRad="38100" dist="38100" dir="2700000">
                    <a:srgbClr val="C0C0C0"/>
                  </a:outerShdw>
                </a:effectLst>
                <a:latin typeface="Times New Roman" panose="02020603050405020304" pitchFamily="18" charset="0"/>
                <a:cs typeface="Times New Roman" panose="02020603050405020304" pitchFamily="18" charset="0"/>
              </a:rPr>
              <a:t>– відносний показник, частка від ділення двох рівнів ряду; </a:t>
            </a:r>
            <a:r>
              <a:rPr lang="uk-UA" altLang="x-none" sz="2800" i="1" dirty="0">
                <a:effectLst>
                  <a:outerShdw blurRad="38100" dist="38100" dir="2700000">
                    <a:srgbClr val="C0C0C0"/>
                  </a:outerShdw>
                </a:effectLst>
                <a:latin typeface="Times New Roman" panose="02020603050405020304" pitchFamily="18" charset="0"/>
                <a:cs typeface="Times New Roman" panose="02020603050405020304" pitchFamily="18" charset="0"/>
              </a:rPr>
              <a:t>показує скільки відсотків рівень даного періоду </a:t>
            </a:r>
            <a:r>
              <a:rPr sz="2800" i="1" dirty="0">
                <a:effectLst>
                  <a:outerShdw blurRad="38100" dist="38100" dir="2700000">
                    <a:srgbClr val="C0C0C0"/>
                  </a:outerShdw>
                </a:effectLst>
                <a:latin typeface="Times New Roman" panose="02020603050405020304" pitchFamily="18" charset="0"/>
                <a:cs typeface="Times New Roman" panose="02020603050405020304" pitchFamily="18" charset="0"/>
              </a:rPr>
              <a:t>c</a:t>
            </a:r>
            <a:r>
              <a:rPr lang="uk-UA" altLang="x-none" sz="2800" i="1" dirty="0">
                <a:effectLst>
                  <a:outerShdw blurRad="38100" dist="38100" dir="2700000">
                    <a:srgbClr val="C0C0C0"/>
                  </a:outerShdw>
                </a:effectLst>
                <a:latin typeface="Times New Roman" panose="02020603050405020304" pitchFamily="18" charset="0"/>
                <a:cs typeface="Times New Roman" panose="02020603050405020304" pitchFamily="18" charset="0"/>
              </a:rPr>
              <a:t>тановить від рівня іншого періоду</a:t>
            </a:r>
            <a:r>
              <a:rPr lang="uk-UA" altLang="x-none" sz="2800" dirty="0">
                <a:effectLst>
                  <a:outerShdw blurRad="38100" dist="38100" dir="2700000">
                    <a:srgbClr val="C0C0C0"/>
                  </a:outerShdw>
                </a:effectLst>
                <a:latin typeface="Times New Roman" panose="02020603050405020304" pitchFamily="18" charset="0"/>
                <a:cs typeface="Times New Roman" panose="02020603050405020304" pitchFamily="18" charset="0"/>
              </a:rPr>
              <a:t> (базового або попереднього).</a:t>
            </a:r>
            <a:endParaRPr lang="uk-UA" altLang="x-none" sz="2800"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lgn="just" eaLnBrk="1" hangingPunct="1">
              <a:buNone/>
            </a:pPr>
            <a:r>
              <a:rPr sz="2800" dirty="0">
                <a:effectLst>
                  <a:outerShdw blurRad="38100" dist="38100" dir="2700000">
                    <a:srgbClr val="C0C0C0"/>
                  </a:outerShdw>
                </a:effectLst>
                <a:latin typeface="Times New Roman" panose="02020603050405020304" pitchFamily="18" charset="0"/>
                <a:cs typeface="Times New Roman" panose="02020603050405020304" pitchFamily="18" charset="0"/>
              </a:rPr>
              <a:t>       </a:t>
            </a:r>
            <a:endParaRPr lang="uk-UA" altLang="x-none" sz="2800"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lgn="just" eaLnBrk="1" hangingPunct="1">
              <a:buNone/>
            </a:pPr>
            <a:r>
              <a:rPr sz="2800" dirty="0">
                <a:effectLst>
                  <a:outerShdw blurRad="38100" dist="38100" dir="2700000">
                    <a:srgbClr val="C0C0C0"/>
                  </a:outerShdw>
                </a:effectLst>
                <a:latin typeface="Times New Roman" panose="02020603050405020304" pitchFamily="18" charset="0"/>
                <a:cs typeface="Times New Roman" panose="02020603050405020304" pitchFamily="18" charset="0"/>
              </a:rPr>
              <a:t> </a:t>
            </a:r>
            <a:r>
              <a:rPr lang="uk-UA" altLang="x-none" sz="2800" dirty="0">
                <a:effectLst>
                  <a:outerShdw blurRad="38100" dist="38100" dir="2700000">
                    <a:srgbClr val="C0C0C0"/>
                  </a:outerShdw>
                </a:effectLst>
                <a:latin typeface="Times New Roman" panose="02020603050405020304" pitchFamily="18" charset="0"/>
                <a:cs typeface="Times New Roman" panose="02020603050405020304" pitchFamily="18" charset="0"/>
              </a:rPr>
              <a:t>Темп зростання розраховується ланцюговим і базисним способом:</a:t>
            </a:r>
            <a:endParaRPr lang="uk-UA" altLang="x-none" sz="2800"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lgn="just" eaLnBrk="1" hangingPunct="1">
              <a:buNone/>
            </a:pPr>
            <a:endParaRPr lang="uk-UA" altLang="x-none" sz="2800"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lgn="just" eaLnBrk="1" hangingPunct="1">
              <a:buNone/>
            </a:pPr>
            <a:r>
              <a:rPr lang="uk-UA" altLang="x-none" sz="2800" b="1" i="1" dirty="0">
                <a:effectLst>
                  <a:outerShdw blurRad="38100" dist="38100" dir="2700000">
                    <a:srgbClr val="C0C0C0"/>
                  </a:outerShdw>
                </a:effectLst>
                <a:latin typeface="Times New Roman" panose="02020603050405020304" pitchFamily="18" charset="0"/>
                <a:cs typeface="Times New Roman" panose="02020603050405020304" pitchFamily="18" charset="0"/>
              </a:rPr>
              <a:t>ланцюговий</a:t>
            </a:r>
            <a:r>
              <a:rPr lang="uk-UA" altLang="x-none" sz="2800" dirty="0">
                <a:effectLst>
                  <a:outerShdw blurRad="38100" dist="38100" dir="2700000">
                    <a:srgbClr val="C0C0C0"/>
                  </a:outerShdw>
                </a:effectLst>
                <a:latin typeface="Times New Roman" panose="02020603050405020304" pitchFamily="18" charset="0"/>
                <a:cs typeface="Times New Roman" panose="02020603050405020304" pitchFamily="18" charset="0"/>
              </a:rPr>
              <a:t>:</a:t>
            </a:r>
            <a:r>
              <a:rPr sz="2800" dirty="0">
                <a:effectLst>
                  <a:outerShdw blurRad="38100" dist="38100" dir="2700000">
                    <a:srgbClr val="C0C0C0"/>
                  </a:outerShdw>
                </a:effectLst>
                <a:latin typeface="Times New Roman" panose="02020603050405020304" pitchFamily="18" charset="0"/>
                <a:cs typeface="Times New Roman" panose="02020603050405020304" pitchFamily="18" charset="0"/>
              </a:rPr>
              <a:t>						</a:t>
            </a:r>
            <a:endParaRPr sz="2800"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lgn="just" eaLnBrk="1" hangingPunct="1">
              <a:buNone/>
            </a:pPr>
            <a:endParaRPr sz="2800"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lgn="just" eaLnBrk="1" hangingPunct="1">
              <a:buNone/>
            </a:pPr>
            <a:endParaRPr sz="2800"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lgn="just" eaLnBrk="1" hangingPunct="1">
              <a:buNone/>
            </a:pPr>
            <a:endParaRPr lang="uk-UA" altLang="x-none" sz="2800"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lgn="just" eaLnBrk="1" hangingPunct="1">
              <a:buNone/>
            </a:pPr>
            <a:r>
              <a:rPr lang="uk-UA" altLang="x-none" sz="2800" b="1" i="1" dirty="0">
                <a:effectLst>
                  <a:outerShdw blurRad="38100" dist="38100" dir="2700000">
                    <a:srgbClr val="C0C0C0"/>
                  </a:outerShdw>
                </a:effectLst>
                <a:latin typeface="Times New Roman" panose="02020603050405020304" pitchFamily="18" charset="0"/>
                <a:cs typeface="Times New Roman" panose="02020603050405020304" pitchFamily="18" charset="0"/>
              </a:rPr>
              <a:t>базисний</a:t>
            </a:r>
            <a:r>
              <a:rPr lang="uk-UA" altLang="x-none" sz="2800" dirty="0">
                <a:effectLst>
                  <a:outerShdw blurRad="38100" dist="38100" dir="2700000">
                    <a:srgbClr val="C0C0C0"/>
                  </a:outerShdw>
                </a:effectLst>
                <a:latin typeface="Times New Roman" panose="02020603050405020304" pitchFamily="18" charset="0"/>
                <a:cs typeface="Times New Roman" panose="02020603050405020304" pitchFamily="18" charset="0"/>
              </a:rPr>
              <a:t>: </a:t>
            </a:r>
            <a:r>
              <a:rPr sz="2800" dirty="0">
                <a:effectLst>
                  <a:outerShdw blurRad="38100" dist="38100" dir="2700000">
                    <a:srgbClr val="C0C0C0"/>
                  </a:outerShdw>
                </a:effectLst>
                <a:latin typeface="Times New Roman" panose="02020603050405020304" pitchFamily="18" charset="0"/>
                <a:cs typeface="Times New Roman" panose="02020603050405020304" pitchFamily="18" charset="0"/>
              </a:rPr>
              <a:t>						</a:t>
            </a:r>
            <a:endParaRPr lang="ru-RU" altLang="x-none" sz="2800"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lgn="just" eaLnBrk="1" hangingPunct="1">
              <a:buNone/>
            </a:pPr>
            <a:endParaRPr lang="ru-RU" altLang="x-none" sz="2800"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lgn="just" eaLnBrk="1" hangingPunct="1">
              <a:buNone/>
            </a:pPr>
            <a:endParaRPr lang="uk-UA" altLang="x-none" sz="2800"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graphicFrame>
        <p:nvGraphicFramePr>
          <p:cNvPr id="45059" name="Object 10"/>
          <p:cNvGraphicFramePr>
            <a:graphicFrameLocks noChangeAspect="1"/>
          </p:cNvGraphicFramePr>
          <p:nvPr/>
        </p:nvGraphicFramePr>
        <p:xfrm>
          <a:off x="3708400" y="3167063"/>
          <a:ext cx="2678113" cy="1373187"/>
        </p:xfrm>
        <a:graphic>
          <a:graphicData uri="http://schemas.openxmlformats.org/presentationml/2006/ole">
            <mc:AlternateContent xmlns:mc="http://schemas.openxmlformats.org/markup-compatibility/2006">
              <mc:Choice xmlns:v="urn:schemas-microsoft-com:vml" Requires="v">
                <p:oleObj spid="_x0000_s3091" name="" r:id="rId1" imgW="990600" imgH="508000" progId="Equation.3">
                  <p:embed/>
                </p:oleObj>
              </mc:Choice>
              <mc:Fallback>
                <p:oleObj name="" r:id="rId1" imgW="990600" imgH="508000" progId="Equation.3">
                  <p:embed/>
                  <p:pic>
                    <p:nvPicPr>
                      <p:cNvPr id="0" name="Picture 3090"/>
                      <p:cNvPicPr/>
                      <p:nvPr/>
                    </p:nvPicPr>
                    <p:blipFill>
                      <a:blip r:embed="rId2"/>
                      <a:stretch>
                        <a:fillRect/>
                      </a:stretch>
                    </p:blipFill>
                    <p:spPr>
                      <a:xfrm>
                        <a:off x="3708400" y="3167063"/>
                        <a:ext cx="2678113" cy="1373187"/>
                      </a:xfrm>
                      <a:prstGeom prst="rect">
                        <a:avLst/>
                      </a:prstGeom>
                      <a:noFill/>
                      <a:ln w="38100">
                        <a:noFill/>
                        <a:miter/>
                      </a:ln>
                    </p:spPr>
                  </p:pic>
                </p:oleObj>
              </mc:Fallback>
            </mc:AlternateContent>
          </a:graphicData>
        </a:graphic>
      </p:graphicFrame>
      <p:graphicFrame>
        <p:nvGraphicFramePr>
          <p:cNvPr id="45060" name="Object 4"/>
          <p:cNvGraphicFramePr>
            <a:graphicFrameLocks noChangeAspect="1"/>
          </p:cNvGraphicFramePr>
          <p:nvPr/>
        </p:nvGraphicFramePr>
        <p:xfrm>
          <a:off x="3821113" y="4868863"/>
          <a:ext cx="2376487" cy="1419225"/>
        </p:xfrm>
        <a:graphic>
          <a:graphicData uri="http://schemas.openxmlformats.org/presentationml/2006/ole">
            <mc:AlternateContent xmlns:mc="http://schemas.openxmlformats.org/markup-compatibility/2006">
              <mc:Choice xmlns:v="urn:schemas-microsoft-com:vml" Requires="v">
                <p:oleObj spid="_x0000_s3097" name="" r:id="rId3" imgW="850900" imgH="508000" progId="Equation.3">
                  <p:embed/>
                </p:oleObj>
              </mc:Choice>
              <mc:Fallback>
                <p:oleObj name="" r:id="rId3" imgW="850900" imgH="508000" progId="Equation.3">
                  <p:embed/>
                  <p:pic>
                    <p:nvPicPr>
                      <p:cNvPr id="0" name="Picture 3096"/>
                      <p:cNvPicPr/>
                      <p:nvPr/>
                    </p:nvPicPr>
                    <p:blipFill>
                      <a:blip r:embed="rId4"/>
                      <a:stretch>
                        <a:fillRect/>
                      </a:stretch>
                    </p:blipFill>
                    <p:spPr>
                      <a:xfrm>
                        <a:off x="3821113" y="4868863"/>
                        <a:ext cx="2376487" cy="1419225"/>
                      </a:xfrm>
                      <a:prstGeom prst="rect">
                        <a:avLst/>
                      </a:prstGeom>
                      <a:noFill/>
                      <a:ln w="38100">
                        <a:noFill/>
                        <a:miter/>
                      </a:ln>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Прямоугольник 1"/>
          <p:cNvSpPr/>
          <p:nvPr/>
        </p:nvSpPr>
        <p:spPr>
          <a:xfrm>
            <a:off x="549275" y="1700213"/>
            <a:ext cx="8126413" cy="3970337"/>
          </a:xfrm>
          <a:prstGeom prst="rect">
            <a:avLst/>
          </a:prstGeom>
          <a:noFill/>
          <a:ln w="9525">
            <a:noFill/>
          </a:ln>
        </p:spPr>
        <p:txBody>
          <a:bodyPr>
            <a:spAutoFit/>
          </a:bodyPr>
          <a:p>
            <a:pPr algn="ctr"/>
            <a:r>
              <a:rPr lang="uk-UA" altLang="ru-RU" sz="2800" b="1" i="1" dirty="0">
                <a:latin typeface="Times New Roman" panose="02020603050405020304" pitchFamily="18" charset="0"/>
                <a:cs typeface="Times New Roman" panose="02020603050405020304" pitchFamily="18" charset="0"/>
              </a:rPr>
              <a:t>Метод</a:t>
            </a:r>
            <a:r>
              <a:rPr lang="uk-UA" altLang="ru-RU" sz="2800" dirty="0">
                <a:latin typeface="Times New Roman" panose="02020603050405020304" pitchFamily="18" charset="0"/>
                <a:cs typeface="Times New Roman" panose="02020603050405020304" pitchFamily="18" charset="0"/>
              </a:rPr>
              <a:t> </a:t>
            </a:r>
            <a:r>
              <a:rPr lang="uk-UA" altLang="ru-RU" sz="2800" b="1" i="1" dirty="0">
                <a:latin typeface="Times New Roman" panose="02020603050405020304" pitchFamily="18" charset="0"/>
                <a:cs typeface="Times New Roman" panose="02020603050405020304" pitchFamily="18" charset="0"/>
              </a:rPr>
              <a:t>бізнес-аналізу - </a:t>
            </a:r>
            <a:r>
              <a:rPr lang="uk-UA" altLang="ru-RU" sz="2800" dirty="0">
                <a:latin typeface="Times New Roman" panose="02020603050405020304" pitchFamily="18" charset="0"/>
                <a:cs typeface="Times New Roman" panose="02020603050405020304" pitchFamily="18" charset="0"/>
              </a:rPr>
              <a:t>це</a:t>
            </a:r>
            <a:r>
              <a:rPr lang="uk-UA" altLang="ru-RU" sz="2800" b="1" i="1" dirty="0">
                <a:latin typeface="Times New Roman" panose="02020603050405020304" pitchFamily="18" charset="0"/>
                <a:cs typeface="Times New Roman" panose="02020603050405020304" pitchFamily="18" charset="0"/>
              </a:rPr>
              <a:t> </a:t>
            </a:r>
            <a:r>
              <a:rPr lang="uk-UA" altLang="ru-RU" sz="2800" dirty="0">
                <a:latin typeface="Times New Roman" panose="02020603050405020304" pitchFamily="18" charset="0"/>
                <a:cs typeface="Times New Roman" panose="02020603050405020304" pitchFamily="18" charset="0"/>
              </a:rPr>
              <a:t>дослідження господарської діяльності будь-якого економічного об’єкта шляхом виявлення та визначення взаємозв’язку і зміни його параметрів, кількісного та якісного вимірювання впливу окремих факторів і їх сукупності на цю зміну, що дозволяє вивчити становлення та розвиток господарських явищ і процесів.</a:t>
            </a:r>
            <a:endParaRPr lang="ru-RU" altLang="ru-RU" sz="2800" dirty="0">
              <a:latin typeface="Times New Roman" panose="02020603050405020304" pitchFamily="18" charset="0"/>
              <a:cs typeface="Times New Roman" panose="02020603050405020304" pitchFamily="18" charset="0"/>
            </a:endParaRPr>
          </a:p>
          <a:p>
            <a:pPr algn="ctr"/>
            <a:endParaRPr lang="ru-RU" altLang="ru-RU"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Прямоугольник 1"/>
          <p:cNvSpPr/>
          <p:nvPr/>
        </p:nvSpPr>
        <p:spPr>
          <a:xfrm>
            <a:off x="395288" y="1125538"/>
            <a:ext cx="8001000" cy="4830762"/>
          </a:xfrm>
          <a:prstGeom prst="rect">
            <a:avLst/>
          </a:prstGeom>
          <a:solidFill>
            <a:schemeClr val="bg1"/>
          </a:solidFill>
          <a:ln w="9525" cap="flat" cmpd="sng">
            <a:solidFill>
              <a:schemeClr val="bg1"/>
            </a:solidFill>
            <a:prstDash val="solid"/>
            <a:miter/>
            <a:headEnd type="none" w="med" len="med"/>
            <a:tailEnd type="none" w="med" len="med"/>
          </a:ln>
        </p:spPr>
        <p:txBody>
          <a:bodyPr>
            <a:spAutoFit/>
          </a:bodyPr>
          <a:p>
            <a:pPr algn="ctr" eaLnBrk="1" hangingPunct="1"/>
            <a:r>
              <a:rPr sz="2800" dirty="0">
                <a:latin typeface="Times New Roman" panose="02020603050405020304" pitchFamily="18" charset="0"/>
                <a:cs typeface="Times New Roman" panose="02020603050405020304" pitchFamily="18" charset="0"/>
              </a:rPr>
              <a:t>   </a:t>
            </a:r>
            <a:r>
              <a:rPr lang="uk-UA" altLang="x-none" sz="2800" b="1" dirty="0">
                <a:latin typeface="Times New Roman" panose="02020603050405020304" pitchFamily="18" charset="0"/>
                <a:cs typeface="Times New Roman" panose="02020603050405020304" pitchFamily="18" charset="0"/>
              </a:rPr>
              <a:t>Темп приросту (</a:t>
            </a:r>
            <a:r>
              <a:rPr sz="2800" b="1" dirty="0">
                <a:latin typeface="Times New Roman" panose="02020603050405020304" pitchFamily="18" charset="0"/>
                <a:cs typeface="Times New Roman" panose="02020603050405020304" pitchFamily="18" charset="0"/>
              </a:rPr>
              <a:t>T</a:t>
            </a:r>
            <a:r>
              <a:rPr lang="uk-UA" altLang="x-none" sz="2800" b="1" dirty="0">
                <a:latin typeface="Times New Roman" panose="02020603050405020304" pitchFamily="18" charset="0"/>
                <a:cs typeface="Times New Roman" panose="02020603050405020304" pitchFamily="18" charset="0"/>
              </a:rPr>
              <a:t>) </a:t>
            </a:r>
            <a:r>
              <a:rPr lang="uk-UA" altLang="x-none" sz="2800" dirty="0">
                <a:latin typeface="Times New Roman" panose="02020603050405020304" pitchFamily="18" charset="0"/>
                <a:cs typeface="Times New Roman" panose="02020603050405020304" pitchFamily="18" charset="0"/>
              </a:rPr>
              <a:t>– відносний показник, який </a:t>
            </a:r>
            <a:endParaRPr lang="uk-UA" altLang="x-none" sz="2800" dirty="0">
              <a:latin typeface="Times New Roman" panose="02020603050405020304" pitchFamily="18" charset="0"/>
              <a:cs typeface="Times New Roman" panose="02020603050405020304" pitchFamily="18" charset="0"/>
            </a:endParaRPr>
          </a:p>
          <a:p>
            <a:pPr algn="ctr" eaLnBrk="1" hangingPunct="1"/>
            <a:r>
              <a:rPr lang="uk-UA" altLang="x-none" sz="2800" dirty="0">
                <a:latin typeface="Times New Roman" panose="02020603050405020304" pitchFamily="18" charset="0"/>
                <a:cs typeface="Times New Roman" panose="02020603050405020304" pitchFamily="18" charset="0"/>
              </a:rPr>
              <a:t>розраховується як відношення абсолютного приросту до попереднього чи початкового рівня. </a:t>
            </a:r>
            <a:endParaRPr lang="uk-UA" altLang="x-none" sz="2800" dirty="0">
              <a:latin typeface="Times New Roman" panose="02020603050405020304" pitchFamily="18" charset="0"/>
              <a:cs typeface="Times New Roman" panose="02020603050405020304" pitchFamily="18" charset="0"/>
            </a:endParaRPr>
          </a:p>
          <a:p>
            <a:pPr algn="ctr" eaLnBrk="1" hangingPunct="1"/>
            <a:endParaRPr lang="uk-UA" altLang="x-none" sz="2800" dirty="0">
              <a:latin typeface="Times New Roman" panose="02020603050405020304" pitchFamily="18" charset="0"/>
              <a:cs typeface="Times New Roman" panose="02020603050405020304" pitchFamily="18" charset="0"/>
            </a:endParaRPr>
          </a:p>
          <a:p>
            <a:pPr algn="ctr" eaLnBrk="1" hangingPunct="1"/>
            <a:r>
              <a:rPr lang="uk-UA" altLang="x-none" sz="2800" dirty="0">
                <a:latin typeface="Times New Roman" panose="02020603050405020304" pitchFamily="18" charset="0"/>
                <a:cs typeface="Times New Roman" panose="02020603050405020304" pitchFamily="18" charset="0"/>
              </a:rPr>
              <a:t>Показує, </a:t>
            </a:r>
            <a:r>
              <a:rPr lang="uk-UA" altLang="x-none" sz="2800" i="1" dirty="0">
                <a:latin typeface="Times New Roman" panose="02020603050405020304" pitchFamily="18" charset="0"/>
                <a:cs typeface="Times New Roman" panose="02020603050405020304" pitchFamily="18" charset="0"/>
              </a:rPr>
              <a:t>на скільки відсотків один рівень більше (або менше) іншого рівня (базового чи попереднього)</a:t>
            </a:r>
            <a:r>
              <a:rPr lang="uk-UA" altLang="x-none" sz="2800" dirty="0">
                <a:latin typeface="Times New Roman" panose="02020603050405020304" pitchFamily="18" charset="0"/>
                <a:cs typeface="Times New Roman" panose="02020603050405020304" pitchFamily="18" charset="0"/>
              </a:rPr>
              <a:t>. </a:t>
            </a:r>
            <a:endParaRPr lang="uk-UA" altLang="x-none" sz="2800" dirty="0">
              <a:latin typeface="Times New Roman" panose="02020603050405020304" pitchFamily="18" charset="0"/>
              <a:cs typeface="Times New Roman" panose="02020603050405020304" pitchFamily="18" charset="0"/>
            </a:endParaRPr>
          </a:p>
          <a:p>
            <a:pPr algn="ctr" eaLnBrk="1" hangingPunct="1"/>
            <a:endParaRPr lang="uk-UA" altLang="x-none" sz="2800" dirty="0">
              <a:latin typeface="Times New Roman" panose="02020603050405020304" pitchFamily="18" charset="0"/>
              <a:cs typeface="Times New Roman" panose="02020603050405020304" pitchFamily="18" charset="0"/>
            </a:endParaRPr>
          </a:p>
          <a:p>
            <a:pPr algn="ctr" eaLnBrk="1" hangingPunct="1"/>
            <a:endParaRPr lang="uk-UA" altLang="x-none" sz="2800" dirty="0">
              <a:latin typeface="Times New Roman" panose="02020603050405020304" pitchFamily="18" charset="0"/>
              <a:cs typeface="Times New Roman" panose="02020603050405020304" pitchFamily="18" charset="0"/>
            </a:endParaRPr>
          </a:p>
          <a:p>
            <a:pPr algn="ctr" eaLnBrk="1" hangingPunct="1"/>
            <a:r>
              <a:rPr lang="uk-UA" altLang="x-none" sz="2800" dirty="0">
                <a:latin typeface="Times New Roman" panose="02020603050405020304" pitchFamily="18" charset="0"/>
                <a:cs typeface="Times New Roman" panose="02020603050405020304" pitchFamily="18" charset="0"/>
              </a:rPr>
              <a:t>Темпи приросту у відсотках можна розрахувати шляхом віднімання 100 % від темпу зростання.</a:t>
            </a:r>
            <a:endParaRPr lang="uk-UA" altLang="x-none" sz="2800" dirty="0">
              <a:latin typeface="Times New Roman" panose="02020603050405020304" pitchFamily="18" charset="0"/>
              <a:ea typeface="Times New Roman" panose="02020603050405020304" pitchFamily="18" charset="0"/>
            </a:endParaRPr>
          </a:p>
        </p:txBody>
      </p:sp>
      <p:sp>
        <p:nvSpPr>
          <p:cNvPr id="46083" name="Rectangle 7"/>
          <p:cNvSpPr/>
          <p:nvPr/>
        </p:nvSpPr>
        <p:spPr>
          <a:xfrm>
            <a:off x="0" y="3186113"/>
            <a:ext cx="8226425" cy="0"/>
          </a:xfrm>
          <a:prstGeom prst="rect">
            <a:avLst/>
          </a:prstGeom>
          <a:noFill/>
          <a:ln w="9525">
            <a:noFill/>
          </a:ln>
        </p:spPr>
        <p:txBody>
          <a:bodyPr wrap="none" anchor="ctr" anchorCtr="0">
            <a:spAutoFit/>
          </a:bodyPr>
          <a:p>
            <a:pPr eaLnBrk="1" hangingPunct="1"/>
            <a:endParaRPr lang="ru-RU" altLang="x-none" dirty="0">
              <a:latin typeface="Arial" panose="020B0604020202020204" pitchFamily="34" charset="0"/>
            </a:endParaRPr>
          </a:p>
        </p:txBody>
      </p:sp>
      <p:sp>
        <p:nvSpPr>
          <p:cNvPr id="46084" name="Rectangle 25"/>
          <p:cNvSpPr/>
          <p:nvPr/>
        </p:nvSpPr>
        <p:spPr>
          <a:xfrm>
            <a:off x="0" y="3186113"/>
            <a:ext cx="8207375" cy="0"/>
          </a:xfrm>
          <a:prstGeom prst="rect">
            <a:avLst/>
          </a:prstGeom>
          <a:noFill/>
          <a:ln w="9525">
            <a:noFill/>
          </a:ln>
        </p:spPr>
        <p:txBody>
          <a:bodyPr wrap="none" anchor="ctr" anchorCtr="0">
            <a:spAutoFit/>
          </a:bodyPr>
          <a:p>
            <a:pPr eaLnBrk="1" hangingPunct="1"/>
            <a:endParaRPr lang="ru-RU" altLang="x-none" dirty="0">
              <a:latin typeface="Arial" panose="020B0604020202020204" pitchFamily="34" charset="0"/>
            </a:endParaRPr>
          </a:p>
        </p:txBody>
      </p:sp>
      <p:sp>
        <p:nvSpPr>
          <p:cNvPr id="46085" name="Rectangle 39"/>
          <p:cNvSpPr/>
          <p:nvPr/>
        </p:nvSpPr>
        <p:spPr>
          <a:xfrm>
            <a:off x="3838575" y="5446713"/>
            <a:ext cx="631825" cy="366712"/>
          </a:xfrm>
          <a:prstGeom prst="rect">
            <a:avLst/>
          </a:prstGeom>
          <a:noFill/>
          <a:ln w="9525">
            <a:noFill/>
          </a:ln>
        </p:spPr>
        <p:txBody>
          <a:bodyPr wrap="none" anchor="ctr" anchorCtr="0">
            <a:spAutoFit/>
          </a:bodyPr>
          <a:p>
            <a:pPr eaLnBrk="1" hangingPunct="1"/>
            <a:r>
              <a:rPr lang="uk-UA" altLang="x-none" dirty="0">
                <a:solidFill>
                  <a:schemeClr val="bg1"/>
                </a:solidFill>
                <a:latin typeface="Arial" panose="020B0604020202020204" pitchFamily="34" charset="0"/>
              </a:rPr>
              <a:t>або </a:t>
            </a:r>
            <a:endParaRPr lang="uk-UA" altLang="x-none" dirty="0">
              <a:solidFill>
                <a:schemeClr val="bg1"/>
              </a:solidFill>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7106" name="Object 6"/>
          <p:cNvGraphicFramePr>
            <a:graphicFrameLocks noChangeAspect="1"/>
          </p:cNvGraphicFramePr>
          <p:nvPr/>
        </p:nvGraphicFramePr>
        <p:xfrm>
          <a:off x="3189288" y="2924175"/>
          <a:ext cx="1954212" cy="987425"/>
        </p:xfrm>
        <a:graphic>
          <a:graphicData uri="http://schemas.openxmlformats.org/presentationml/2006/ole">
            <mc:AlternateContent xmlns:mc="http://schemas.openxmlformats.org/markup-compatibility/2006">
              <mc:Choice xmlns:v="urn:schemas-microsoft-com:vml" Requires="v">
                <p:oleObj spid="_x0000_s3096" name="" r:id="rId1" imgW="1371600" imgH="685800" progId="Equation.3">
                  <p:embed/>
                </p:oleObj>
              </mc:Choice>
              <mc:Fallback>
                <p:oleObj name="" r:id="rId1" imgW="1371600" imgH="685800" progId="Equation.3">
                  <p:embed/>
                  <p:pic>
                    <p:nvPicPr>
                      <p:cNvPr id="0" name="Picture 3095"/>
                      <p:cNvPicPr/>
                      <p:nvPr/>
                    </p:nvPicPr>
                    <p:blipFill>
                      <a:blip r:embed="rId2"/>
                      <a:stretch>
                        <a:fillRect/>
                      </a:stretch>
                    </p:blipFill>
                    <p:spPr>
                      <a:xfrm>
                        <a:off x="3189288" y="2924175"/>
                        <a:ext cx="1954212" cy="987425"/>
                      </a:xfrm>
                      <a:prstGeom prst="rect">
                        <a:avLst/>
                      </a:prstGeom>
                      <a:solidFill>
                        <a:schemeClr val="bg1"/>
                      </a:solidFill>
                      <a:ln w="38100">
                        <a:noFill/>
                        <a:miter/>
                      </a:ln>
                    </p:spPr>
                  </p:pic>
                </p:oleObj>
              </mc:Fallback>
            </mc:AlternateContent>
          </a:graphicData>
        </a:graphic>
      </p:graphicFrame>
      <p:graphicFrame>
        <p:nvGraphicFramePr>
          <p:cNvPr id="47107" name="Object 5"/>
          <p:cNvGraphicFramePr>
            <a:graphicFrameLocks noChangeAspect="1"/>
          </p:cNvGraphicFramePr>
          <p:nvPr/>
        </p:nvGraphicFramePr>
        <p:xfrm>
          <a:off x="6470650" y="3155950"/>
          <a:ext cx="1804988" cy="447675"/>
        </p:xfrm>
        <a:graphic>
          <a:graphicData uri="http://schemas.openxmlformats.org/presentationml/2006/ole">
            <mc:AlternateContent xmlns:mc="http://schemas.openxmlformats.org/markup-compatibility/2006">
              <mc:Choice xmlns:v="urn:schemas-microsoft-com:vml" Requires="v">
                <p:oleObj spid="_x0000_s3095" name="" r:id="rId3" imgW="1333500" imgH="330200" progId="Equation.3">
                  <p:embed/>
                </p:oleObj>
              </mc:Choice>
              <mc:Fallback>
                <p:oleObj name="" r:id="rId3" imgW="1333500" imgH="330200" progId="Equation.3">
                  <p:embed/>
                  <p:pic>
                    <p:nvPicPr>
                      <p:cNvPr id="0" name="Picture 3094"/>
                      <p:cNvPicPr/>
                      <p:nvPr/>
                    </p:nvPicPr>
                    <p:blipFill>
                      <a:blip r:embed="rId4"/>
                      <a:stretch>
                        <a:fillRect/>
                      </a:stretch>
                    </p:blipFill>
                    <p:spPr>
                      <a:xfrm>
                        <a:off x="6470650" y="3155950"/>
                        <a:ext cx="1804988" cy="447675"/>
                      </a:xfrm>
                      <a:prstGeom prst="rect">
                        <a:avLst/>
                      </a:prstGeom>
                      <a:solidFill>
                        <a:schemeClr val="bg1"/>
                      </a:solidFill>
                      <a:ln w="38100">
                        <a:noFill/>
                        <a:miter/>
                      </a:ln>
                    </p:spPr>
                  </p:pic>
                </p:oleObj>
              </mc:Fallback>
            </mc:AlternateContent>
          </a:graphicData>
        </a:graphic>
      </p:graphicFrame>
      <p:sp>
        <p:nvSpPr>
          <p:cNvPr id="47108" name="Rectangle 21"/>
          <p:cNvSpPr/>
          <p:nvPr/>
        </p:nvSpPr>
        <p:spPr>
          <a:xfrm>
            <a:off x="5435600" y="3236913"/>
            <a:ext cx="631825" cy="366712"/>
          </a:xfrm>
          <a:prstGeom prst="rect">
            <a:avLst/>
          </a:prstGeom>
          <a:noFill/>
          <a:ln w="9525">
            <a:noFill/>
          </a:ln>
        </p:spPr>
        <p:txBody>
          <a:bodyPr wrap="none" anchor="ctr" anchorCtr="0">
            <a:spAutoFit/>
          </a:bodyPr>
          <a:p>
            <a:pPr eaLnBrk="1" hangingPunct="1"/>
            <a:r>
              <a:rPr lang="uk-UA" altLang="x-none" dirty="0">
                <a:latin typeface="Arial" panose="020B0604020202020204" pitchFamily="34" charset="0"/>
              </a:rPr>
              <a:t>або </a:t>
            </a:r>
            <a:endParaRPr lang="uk-UA" altLang="x-none" dirty="0">
              <a:latin typeface="Arial" panose="020B0604020202020204" pitchFamily="34" charset="0"/>
            </a:endParaRPr>
          </a:p>
        </p:txBody>
      </p:sp>
      <p:sp>
        <p:nvSpPr>
          <p:cNvPr id="47109" name="Rectangle 22"/>
          <p:cNvSpPr/>
          <p:nvPr/>
        </p:nvSpPr>
        <p:spPr>
          <a:xfrm>
            <a:off x="557213" y="4924425"/>
            <a:ext cx="1871662" cy="523875"/>
          </a:xfrm>
          <a:prstGeom prst="rect">
            <a:avLst/>
          </a:prstGeom>
          <a:solidFill>
            <a:schemeClr val="bg1"/>
          </a:solidFill>
          <a:ln w="9525">
            <a:noFill/>
          </a:ln>
        </p:spPr>
        <p:txBody>
          <a:bodyPr anchor="ctr" anchorCtr="0">
            <a:spAutoFit/>
          </a:bodyPr>
          <a:p>
            <a:pPr algn="just" eaLnBrk="1" hangingPunct="1"/>
            <a:r>
              <a:rPr lang="uk-UA" altLang="x-none" sz="2800" dirty="0">
                <a:latin typeface="Times New Roman" panose="02020603050405020304" pitchFamily="18" charset="0"/>
                <a:cs typeface="Times New Roman" panose="02020603050405020304" pitchFamily="18" charset="0"/>
              </a:rPr>
              <a:t>базисний</a:t>
            </a:r>
            <a:r>
              <a:rPr lang="uk-UA" altLang="x-none" dirty="0">
                <a:latin typeface="Arial" panose="020B0604020202020204" pitchFamily="34" charset="0"/>
              </a:rPr>
              <a:t>:</a:t>
            </a:r>
            <a:endParaRPr lang="uk-UA" altLang="x-none" dirty="0">
              <a:latin typeface="Arial" panose="020B0604020202020204" pitchFamily="34" charset="0"/>
            </a:endParaRPr>
          </a:p>
        </p:txBody>
      </p:sp>
      <p:graphicFrame>
        <p:nvGraphicFramePr>
          <p:cNvPr id="47110" name="Object 24"/>
          <p:cNvGraphicFramePr>
            <a:graphicFrameLocks noChangeAspect="1"/>
          </p:cNvGraphicFramePr>
          <p:nvPr/>
        </p:nvGraphicFramePr>
        <p:xfrm>
          <a:off x="3419475" y="4784725"/>
          <a:ext cx="1724025" cy="881063"/>
        </p:xfrm>
        <a:graphic>
          <a:graphicData uri="http://schemas.openxmlformats.org/presentationml/2006/ole">
            <mc:AlternateContent xmlns:mc="http://schemas.openxmlformats.org/markup-compatibility/2006">
              <mc:Choice xmlns:v="urn:schemas-microsoft-com:vml" Requires="v">
                <p:oleObj spid="_x0000_s3094" name="" r:id="rId5" imgW="1346200" imgH="685800" progId="Equation.3">
                  <p:embed/>
                </p:oleObj>
              </mc:Choice>
              <mc:Fallback>
                <p:oleObj name="" r:id="rId5" imgW="1346200" imgH="685800" progId="Equation.3">
                  <p:embed/>
                  <p:pic>
                    <p:nvPicPr>
                      <p:cNvPr id="0" name="Picture 3093"/>
                      <p:cNvPicPr/>
                      <p:nvPr/>
                    </p:nvPicPr>
                    <p:blipFill>
                      <a:blip r:embed="rId6"/>
                      <a:stretch>
                        <a:fillRect/>
                      </a:stretch>
                    </p:blipFill>
                    <p:spPr>
                      <a:xfrm>
                        <a:off x="3419475" y="4784725"/>
                        <a:ext cx="1724025" cy="881063"/>
                      </a:xfrm>
                      <a:prstGeom prst="rect">
                        <a:avLst/>
                      </a:prstGeom>
                      <a:solidFill>
                        <a:schemeClr val="bg1"/>
                      </a:solidFill>
                      <a:ln w="38100">
                        <a:noFill/>
                        <a:miter/>
                      </a:ln>
                    </p:spPr>
                  </p:pic>
                </p:oleObj>
              </mc:Fallback>
            </mc:AlternateContent>
          </a:graphicData>
        </a:graphic>
      </p:graphicFrame>
      <p:graphicFrame>
        <p:nvGraphicFramePr>
          <p:cNvPr id="47111" name="Object 23"/>
          <p:cNvGraphicFramePr>
            <a:graphicFrameLocks noChangeAspect="1"/>
          </p:cNvGraphicFramePr>
          <p:nvPr/>
        </p:nvGraphicFramePr>
        <p:xfrm>
          <a:off x="6499225" y="4894263"/>
          <a:ext cx="2016125" cy="425450"/>
        </p:xfrm>
        <a:graphic>
          <a:graphicData uri="http://schemas.openxmlformats.org/presentationml/2006/ole">
            <mc:AlternateContent xmlns:mc="http://schemas.openxmlformats.org/markup-compatibility/2006">
              <mc:Choice xmlns:v="urn:schemas-microsoft-com:vml" Requires="v">
                <p:oleObj spid="_x0000_s3093" name="" r:id="rId7" imgW="1447165" imgH="304800" progId="Equation.3">
                  <p:embed/>
                </p:oleObj>
              </mc:Choice>
              <mc:Fallback>
                <p:oleObj name="" r:id="rId7" imgW="1447165" imgH="304800" progId="Equation.3">
                  <p:embed/>
                  <p:pic>
                    <p:nvPicPr>
                      <p:cNvPr id="0" name="Picture 3092"/>
                      <p:cNvPicPr/>
                      <p:nvPr/>
                    </p:nvPicPr>
                    <p:blipFill>
                      <a:blip r:embed="rId8"/>
                      <a:stretch>
                        <a:fillRect/>
                      </a:stretch>
                    </p:blipFill>
                    <p:spPr>
                      <a:xfrm>
                        <a:off x="6499225" y="4894263"/>
                        <a:ext cx="2016125" cy="425450"/>
                      </a:xfrm>
                      <a:prstGeom prst="rect">
                        <a:avLst/>
                      </a:prstGeom>
                      <a:solidFill>
                        <a:schemeClr val="bg1"/>
                      </a:solidFill>
                      <a:ln w="38100">
                        <a:noFill/>
                        <a:miter/>
                      </a:ln>
                    </p:spPr>
                  </p:pic>
                </p:oleObj>
              </mc:Fallback>
            </mc:AlternateContent>
          </a:graphicData>
        </a:graphic>
      </p:graphicFrame>
      <p:sp>
        <p:nvSpPr>
          <p:cNvPr id="47112" name="Rectangle 22"/>
          <p:cNvSpPr/>
          <p:nvPr/>
        </p:nvSpPr>
        <p:spPr>
          <a:xfrm>
            <a:off x="581025" y="3182938"/>
            <a:ext cx="2220913" cy="522287"/>
          </a:xfrm>
          <a:prstGeom prst="rect">
            <a:avLst/>
          </a:prstGeom>
          <a:solidFill>
            <a:schemeClr val="bg1"/>
          </a:solidFill>
          <a:ln w="9525">
            <a:noFill/>
          </a:ln>
        </p:spPr>
        <p:txBody>
          <a:bodyPr anchor="ctr" anchorCtr="0">
            <a:spAutoFit/>
          </a:bodyPr>
          <a:p>
            <a:pPr algn="just" eaLnBrk="1" hangingPunct="1"/>
            <a:r>
              <a:rPr lang="uk-UA" altLang="x-none" sz="2800" dirty="0">
                <a:latin typeface="Times New Roman" panose="02020603050405020304" pitchFamily="18" charset="0"/>
                <a:cs typeface="Times New Roman" panose="02020603050405020304" pitchFamily="18" charset="0"/>
              </a:rPr>
              <a:t>ланцюговий:</a:t>
            </a:r>
            <a:endParaRPr lang="uk-UA" altLang="x-none" sz="2800" dirty="0">
              <a:latin typeface="Times New Roman" panose="02020603050405020304" pitchFamily="18" charset="0"/>
              <a:ea typeface="Times New Roman" panose="02020603050405020304" pitchFamily="18" charset="0"/>
            </a:endParaRPr>
          </a:p>
        </p:txBody>
      </p:sp>
      <p:sp>
        <p:nvSpPr>
          <p:cNvPr id="47113" name="Прямоугольник 15"/>
          <p:cNvSpPr/>
          <p:nvPr/>
        </p:nvSpPr>
        <p:spPr>
          <a:xfrm>
            <a:off x="1098550" y="981075"/>
            <a:ext cx="7289800" cy="954088"/>
          </a:xfrm>
          <a:prstGeom prst="rect">
            <a:avLst/>
          </a:prstGeom>
          <a:noFill/>
          <a:ln w="9525">
            <a:noFill/>
          </a:ln>
        </p:spPr>
        <p:txBody>
          <a:bodyPr>
            <a:spAutoFit/>
          </a:bodyPr>
          <a:p>
            <a:pPr eaLnBrk="1" hangingPunct="1"/>
            <a:r>
              <a:rPr lang="uk-UA" altLang="x-none" sz="2800" b="1" dirty="0">
                <a:latin typeface="Times New Roman" panose="02020603050405020304" pitchFamily="18" charset="0"/>
                <a:cs typeface="Times New Roman" panose="02020603050405020304" pitchFamily="18" charset="0"/>
              </a:rPr>
              <a:t>Темп приросту (</a:t>
            </a:r>
            <a:r>
              <a:rPr sz="2800" b="1" dirty="0">
                <a:latin typeface="Times New Roman" panose="02020603050405020304" pitchFamily="18" charset="0"/>
                <a:cs typeface="Times New Roman" panose="02020603050405020304" pitchFamily="18" charset="0"/>
              </a:rPr>
              <a:t>T</a:t>
            </a:r>
            <a:r>
              <a:rPr lang="uk-UA" altLang="x-none" sz="2800" b="1" dirty="0">
                <a:latin typeface="Times New Roman" panose="02020603050405020304" pitchFamily="18" charset="0"/>
                <a:cs typeface="Times New Roman" panose="02020603050405020304" pitchFamily="18" charset="0"/>
              </a:rPr>
              <a:t>) </a:t>
            </a:r>
            <a:r>
              <a:rPr lang="uk-UA" altLang="x-none" sz="2800" dirty="0">
                <a:latin typeface="Times New Roman" panose="02020603050405020304" pitchFamily="18" charset="0"/>
                <a:cs typeface="Times New Roman" panose="02020603050405020304" pitchFamily="18" charset="0"/>
              </a:rPr>
              <a:t>може бути розрахований такими способами: </a:t>
            </a:r>
            <a:endParaRPr lang="uk-UA" altLang="x-none" sz="2800" dirty="0">
              <a:latin typeface="Arial" panose="020B0604020202020204" pitchFamily="34" charset="0"/>
            </a:endParaRPr>
          </a:p>
        </p:txBody>
      </p:sp>
      <p:sp>
        <p:nvSpPr>
          <p:cNvPr id="47114" name="Rectangle 21"/>
          <p:cNvSpPr/>
          <p:nvPr/>
        </p:nvSpPr>
        <p:spPr>
          <a:xfrm>
            <a:off x="5580063" y="4953000"/>
            <a:ext cx="631825" cy="366713"/>
          </a:xfrm>
          <a:prstGeom prst="rect">
            <a:avLst/>
          </a:prstGeom>
          <a:noFill/>
          <a:ln w="9525">
            <a:noFill/>
          </a:ln>
        </p:spPr>
        <p:txBody>
          <a:bodyPr wrap="none" anchor="ctr" anchorCtr="0">
            <a:spAutoFit/>
          </a:bodyPr>
          <a:p>
            <a:pPr eaLnBrk="1" hangingPunct="1"/>
            <a:r>
              <a:rPr lang="uk-UA" altLang="x-none" dirty="0">
                <a:latin typeface="Arial" panose="020B0604020202020204" pitchFamily="34" charset="0"/>
              </a:rPr>
              <a:t>або </a:t>
            </a:r>
            <a:endParaRPr lang="uk-UA" altLang="x-none" dirty="0">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TextBox 2"/>
          <p:cNvSpPr txBox="1"/>
          <p:nvPr/>
        </p:nvSpPr>
        <p:spPr>
          <a:xfrm>
            <a:off x="468313" y="1125538"/>
            <a:ext cx="8429625" cy="1246187"/>
          </a:xfrm>
          <a:prstGeom prst="rect">
            <a:avLst/>
          </a:prstGeom>
          <a:noFill/>
          <a:ln w="9525">
            <a:noFill/>
          </a:ln>
        </p:spPr>
        <p:txBody>
          <a:bodyPr>
            <a:spAutoFit/>
          </a:bodyPr>
          <a:p>
            <a:pPr algn="just" eaLnBrk="1" hangingPunct="1"/>
            <a:r>
              <a:rPr lang="uk-UA" altLang="x-none" sz="2500" b="1" dirty="0">
                <a:latin typeface="Times New Roman" panose="02020603050405020304" pitchFamily="18" charset="0"/>
                <a:cs typeface="Times New Roman" panose="02020603050405020304" pitchFamily="18" charset="0"/>
              </a:rPr>
              <a:t>Приклад 3.</a:t>
            </a:r>
            <a:r>
              <a:rPr lang="uk-UA" altLang="x-none" sz="2500" dirty="0">
                <a:latin typeface="Times New Roman" panose="02020603050405020304" pitchFamily="18" charset="0"/>
                <a:cs typeface="Times New Roman" panose="02020603050405020304" pitchFamily="18" charset="0"/>
              </a:rPr>
              <a:t> </a:t>
            </a:r>
            <a:endParaRPr lang="uk-UA" altLang="x-none" sz="2500" dirty="0">
              <a:latin typeface="Times New Roman" panose="02020603050405020304" pitchFamily="18" charset="0"/>
              <a:cs typeface="Times New Roman" panose="02020603050405020304" pitchFamily="18" charset="0"/>
            </a:endParaRPr>
          </a:p>
          <a:p>
            <a:pPr algn="just" eaLnBrk="1" hangingPunct="1"/>
            <a:endParaRPr lang="uk-UA" altLang="x-none" sz="2500" dirty="0">
              <a:latin typeface="Times New Roman" panose="02020603050405020304" pitchFamily="18" charset="0"/>
              <a:cs typeface="Times New Roman" panose="02020603050405020304" pitchFamily="18" charset="0"/>
            </a:endParaRPr>
          </a:p>
          <a:p>
            <a:pPr algn="ctr" eaLnBrk="1" hangingPunct="1"/>
            <a:r>
              <a:rPr lang="uk-UA" altLang="x-none" sz="2500" dirty="0">
                <a:latin typeface="Times New Roman" panose="02020603050405020304" pitchFamily="18" charset="0"/>
                <a:cs typeface="Times New Roman" panose="02020603050405020304" pitchFamily="18" charset="0"/>
              </a:rPr>
              <a:t>Таблиця 3. Товарооборот підприємства</a:t>
            </a:r>
            <a:endParaRPr lang="ru-RU" altLang="x-none" sz="2500" dirty="0">
              <a:latin typeface="Times New Roman" panose="02020603050405020304" pitchFamily="18" charset="0"/>
              <a:ea typeface="Times New Roman" panose="02020603050405020304" pitchFamily="18" charset="0"/>
            </a:endParaRPr>
          </a:p>
        </p:txBody>
      </p:sp>
      <p:graphicFrame>
        <p:nvGraphicFramePr>
          <p:cNvPr id="49155" name="Table 49154"/>
          <p:cNvGraphicFramePr/>
          <p:nvPr/>
        </p:nvGraphicFramePr>
        <p:xfrm>
          <a:off x="273050" y="2492375"/>
          <a:ext cx="8643938" cy="3130550"/>
        </p:xfrm>
        <a:graphic>
          <a:graphicData uri="http://schemas.openxmlformats.org/drawingml/2006/table">
            <a:tbl>
              <a:tblPr/>
              <a:tblGrid>
                <a:gridCol w="852488"/>
                <a:gridCol w="1181100"/>
                <a:gridCol w="1077912"/>
                <a:gridCol w="866775"/>
                <a:gridCol w="923925"/>
                <a:gridCol w="814388"/>
                <a:gridCol w="955675"/>
                <a:gridCol w="782637"/>
              </a:tblGrid>
              <a:tr h="0">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uk-UA" altLang="x-none" dirty="0">
                          <a:latin typeface="Times New Roman" panose="02020603050405020304" pitchFamily="18" charset="0"/>
                          <a:cs typeface="Times New Roman" panose="02020603050405020304" pitchFamily="18" charset="0"/>
                        </a:rPr>
                        <a:t>Квартал</a:t>
                      </a:r>
                      <a:endParaRPr lang="uk-UA" altLang="x-none" dirty="0">
                        <a:latin typeface="Times New Roman" panose="02020603050405020304" pitchFamily="18" charset="0"/>
                        <a:ea typeface="Times New Roman" panose="02020603050405020304" pitchFamily="18" charset="0"/>
                      </a:endParaRPr>
                    </a:p>
                  </a:txBody>
                  <a:tcPr marL="91439" marR="91439" marT="45701" marB="4570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uk-UA" altLang="x-none" dirty="0">
                          <a:latin typeface="Times New Roman" panose="02020603050405020304" pitchFamily="18" charset="0"/>
                          <a:cs typeface="Times New Roman" panose="02020603050405020304" pitchFamily="18" charset="0"/>
                        </a:rPr>
                        <a:t>Товаро-</a:t>
                      </a:r>
                      <a:endParaRPr lang="ru-RU" altLang="x-none" dirty="0">
                        <a:latin typeface="Times New Roman" panose="02020603050405020304" pitchFamily="18" charset="0"/>
                        <a:cs typeface="Times New Roman" panose="02020603050405020304" pitchFamily="18" charset="0"/>
                      </a:endParaRPr>
                    </a:p>
                    <a:p>
                      <a:pPr lvl="0" algn="ctr">
                        <a:buNone/>
                      </a:pPr>
                      <a:r>
                        <a:rPr lang="uk-UA" altLang="x-none" dirty="0">
                          <a:latin typeface="Times New Roman" panose="02020603050405020304" pitchFamily="18" charset="0"/>
                          <a:cs typeface="Times New Roman" panose="02020603050405020304" pitchFamily="18" charset="0"/>
                        </a:rPr>
                        <a:t>оборот, тис. грн.</a:t>
                      </a:r>
                      <a:endParaRPr lang="uk-UA" altLang="x-none" dirty="0">
                        <a:latin typeface="Times New Roman" panose="02020603050405020304" pitchFamily="18" charset="0"/>
                        <a:ea typeface="Times New Roman" panose="02020603050405020304" pitchFamily="18" charset="0"/>
                      </a:endParaRPr>
                    </a:p>
                  </a:txBody>
                  <a:tcPr marL="91439" marR="91439" marT="45701" marB="4570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uk-UA" altLang="x-none" dirty="0">
                          <a:latin typeface="Times New Roman" panose="02020603050405020304" pitchFamily="18" charset="0"/>
                          <a:cs typeface="Times New Roman" panose="02020603050405020304" pitchFamily="18" charset="0"/>
                        </a:rPr>
                        <a:t>Абсолютний приріст,</a:t>
                      </a:r>
                      <a:br>
                        <a:rPr lang="uk-UA" altLang="x-none" dirty="0">
                          <a:latin typeface="Times New Roman" panose="02020603050405020304" pitchFamily="18" charset="0"/>
                          <a:cs typeface="Times New Roman" panose="02020603050405020304" pitchFamily="18" charset="0"/>
                        </a:rPr>
                      </a:br>
                      <a:r>
                        <a:rPr lang="uk-UA" altLang="x-none" dirty="0">
                          <a:latin typeface="Times New Roman" panose="02020603050405020304" pitchFamily="18" charset="0"/>
                          <a:cs typeface="Times New Roman" panose="02020603050405020304" pitchFamily="18" charset="0"/>
                        </a:rPr>
                        <a:t> тис. грн.</a:t>
                      </a:r>
                      <a:endParaRPr lang="uk-UA" altLang="x-none" dirty="0">
                        <a:latin typeface="Times New Roman" panose="02020603050405020304" pitchFamily="18" charset="0"/>
                        <a:ea typeface="Times New Roman" panose="02020603050405020304" pitchFamily="18" charset="0"/>
                      </a:endParaRPr>
                    </a:p>
                  </a:txBody>
                  <a:tcPr marL="91439" marR="91439" marT="45701" marB="4570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uk-UA" altLang="x-none" dirty="0">
                          <a:latin typeface="Times New Roman" panose="02020603050405020304" pitchFamily="18" charset="0"/>
                          <a:cs typeface="Times New Roman" panose="02020603050405020304" pitchFamily="18" charset="0"/>
                        </a:rPr>
                        <a:t>Темп зростання, %</a:t>
                      </a:r>
                      <a:endParaRPr lang="uk-UA" altLang="x-none" dirty="0">
                        <a:latin typeface="Times New Roman" panose="02020603050405020304" pitchFamily="18" charset="0"/>
                        <a:ea typeface="Times New Roman" panose="02020603050405020304" pitchFamily="18" charset="0"/>
                      </a:endParaRPr>
                    </a:p>
                  </a:txBody>
                  <a:tcPr marL="91439" marR="91439" marT="45701" marB="4570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uk-UA" altLang="x-none" dirty="0">
                          <a:latin typeface="Times New Roman" panose="02020603050405020304" pitchFamily="18" charset="0"/>
                          <a:cs typeface="Times New Roman" panose="02020603050405020304" pitchFamily="18" charset="0"/>
                        </a:rPr>
                        <a:t>Темп приросту, %</a:t>
                      </a:r>
                      <a:endParaRPr lang="uk-UA" altLang="x-none" dirty="0">
                        <a:latin typeface="Times New Roman" panose="02020603050405020304" pitchFamily="18" charset="0"/>
                        <a:ea typeface="Times New Roman" panose="02020603050405020304" pitchFamily="18" charset="0"/>
                      </a:endParaRPr>
                    </a:p>
                  </a:txBody>
                  <a:tcPr marL="91439" marR="91439" marT="45701" marB="4570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82232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uk-UA" altLang="x-none" dirty="0">
                          <a:latin typeface="Times New Roman" panose="02020603050405020304" pitchFamily="18" charset="0"/>
                          <a:cs typeface="Times New Roman" panose="02020603050405020304" pitchFamily="18" charset="0"/>
                        </a:rPr>
                        <a:t>ланцю-говий</a:t>
                      </a:r>
                      <a:endParaRPr lang="uk-UA" altLang="x-none" dirty="0">
                        <a:latin typeface="Times New Roman" panose="02020603050405020304" pitchFamily="18" charset="0"/>
                        <a:ea typeface="Times New Roman" panose="02020603050405020304" pitchFamily="18" charset="0"/>
                      </a:endParaRPr>
                    </a:p>
                  </a:txBody>
                  <a:tcPr marL="91439" marR="91439" marT="45701" marB="4570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uk-UA" altLang="x-none" dirty="0">
                          <a:latin typeface="Times New Roman" panose="02020603050405020304" pitchFamily="18" charset="0"/>
                          <a:cs typeface="Times New Roman" panose="02020603050405020304" pitchFamily="18" charset="0"/>
                        </a:rPr>
                        <a:t>базис-ний</a:t>
                      </a:r>
                      <a:endParaRPr lang="uk-UA" altLang="x-none" dirty="0">
                        <a:latin typeface="Times New Roman" panose="02020603050405020304" pitchFamily="18" charset="0"/>
                        <a:ea typeface="Times New Roman" panose="02020603050405020304" pitchFamily="18" charset="0"/>
                      </a:endParaRPr>
                    </a:p>
                  </a:txBody>
                  <a:tcPr marL="91439" marR="91439" marT="45701" marB="4570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uk-UA" altLang="x-none" dirty="0">
                          <a:latin typeface="Times New Roman" panose="02020603050405020304" pitchFamily="18" charset="0"/>
                          <a:cs typeface="Times New Roman" panose="02020603050405020304" pitchFamily="18" charset="0"/>
                        </a:rPr>
                        <a:t>ланцю-говий</a:t>
                      </a:r>
                      <a:endParaRPr lang="uk-UA" altLang="x-none" dirty="0">
                        <a:latin typeface="Times New Roman" panose="02020603050405020304" pitchFamily="18" charset="0"/>
                        <a:ea typeface="Times New Roman" panose="02020603050405020304" pitchFamily="18" charset="0"/>
                      </a:endParaRPr>
                    </a:p>
                  </a:txBody>
                  <a:tcPr marL="91439" marR="91439" marT="45701" marB="4570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uk-UA" altLang="x-none" dirty="0">
                          <a:latin typeface="Times New Roman" panose="02020603050405020304" pitchFamily="18" charset="0"/>
                          <a:cs typeface="Times New Roman" panose="02020603050405020304" pitchFamily="18" charset="0"/>
                        </a:rPr>
                        <a:t>базис-ний</a:t>
                      </a:r>
                      <a:endParaRPr lang="uk-UA" altLang="x-none" dirty="0">
                        <a:latin typeface="Times New Roman" panose="02020603050405020304" pitchFamily="18" charset="0"/>
                        <a:ea typeface="Times New Roman" panose="02020603050405020304" pitchFamily="18" charset="0"/>
                      </a:endParaRPr>
                    </a:p>
                  </a:txBody>
                  <a:tcPr marL="91439" marR="91439" marT="45701" marB="4570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uk-UA" altLang="x-none" dirty="0">
                          <a:latin typeface="Times New Roman" panose="02020603050405020304" pitchFamily="18" charset="0"/>
                          <a:cs typeface="Times New Roman" panose="02020603050405020304" pitchFamily="18" charset="0"/>
                        </a:rPr>
                        <a:t>ланцю-говий</a:t>
                      </a:r>
                      <a:endParaRPr lang="uk-UA" altLang="x-none" dirty="0">
                        <a:latin typeface="Times New Roman" panose="02020603050405020304" pitchFamily="18" charset="0"/>
                        <a:ea typeface="Times New Roman" panose="02020603050405020304" pitchFamily="18" charset="0"/>
                      </a:endParaRPr>
                    </a:p>
                  </a:txBody>
                  <a:tcPr marL="91439" marR="91439" marT="45701" marB="4570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uk-UA" altLang="x-none" dirty="0">
                          <a:latin typeface="Times New Roman" panose="02020603050405020304" pitchFamily="18" charset="0"/>
                          <a:cs typeface="Times New Roman" panose="02020603050405020304" pitchFamily="18" charset="0"/>
                        </a:rPr>
                        <a:t>базис-ний</a:t>
                      </a:r>
                      <a:endParaRPr lang="uk-UA" altLang="x-none" dirty="0">
                        <a:latin typeface="Times New Roman" panose="02020603050405020304" pitchFamily="18" charset="0"/>
                        <a:ea typeface="Times New Roman" panose="02020603050405020304" pitchFamily="18" charset="0"/>
                      </a:endParaRPr>
                    </a:p>
                  </a:txBody>
                  <a:tcPr marL="91439" marR="91439" marT="45701" marB="4570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r h="13938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uk-UA" altLang="x-none" dirty="0">
                          <a:latin typeface="Times New Roman" panose="02020603050405020304" pitchFamily="18" charset="0"/>
                          <a:cs typeface="Times New Roman" panose="02020603050405020304" pitchFamily="18" charset="0"/>
                        </a:rPr>
                        <a:t>I</a:t>
                      </a:r>
                      <a:endParaRPr lang="ru-RU" altLang="x-none" dirty="0">
                        <a:latin typeface="Times New Roman" panose="02020603050405020304" pitchFamily="18" charset="0"/>
                        <a:cs typeface="Times New Roman" panose="02020603050405020304" pitchFamily="18" charset="0"/>
                      </a:endParaRPr>
                    </a:p>
                    <a:p>
                      <a:pPr lvl="0" algn="ctr">
                        <a:buNone/>
                      </a:pPr>
                      <a:r>
                        <a:rPr lang="uk-UA" altLang="x-none" dirty="0">
                          <a:latin typeface="Times New Roman" panose="02020603050405020304" pitchFamily="18" charset="0"/>
                          <a:cs typeface="Times New Roman" panose="02020603050405020304" pitchFamily="18" charset="0"/>
                        </a:rPr>
                        <a:t>II</a:t>
                      </a:r>
                      <a:endParaRPr lang="ru-RU" altLang="x-none" dirty="0">
                        <a:latin typeface="Times New Roman" panose="02020603050405020304" pitchFamily="18" charset="0"/>
                        <a:cs typeface="Times New Roman" panose="02020603050405020304" pitchFamily="18" charset="0"/>
                      </a:endParaRPr>
                    </a:p>
                    <a:p>
                      <a:pPr lvl="0" algn="ctr">
                        <a:buNone/>
                      </a:pPr>
                      <a:r>
                        <a:rPr lang="uk-UA" altLang="x-none" dirty="0">
                          <a:latin typeface="Times New Roman" panose="02020603050405020304" pitchFamily="18" charset="0"/>
                          <a:cs typeface="Times New Roman" panose="02020603050405020304" pitchFamily="18" charset="0"/>
                        </a:rPr>
                        <a:t>III</a:t>
                      </a:r>
                      <a:endParaRPr lang="ru-RU" altLang="x-none" dirty="0">
                        <a:latin typeface="Times New Roman" panose="02020603050405020304" pitchFamily="18" charset="0"/>
                        <a:cs typeface="Times New Roman" panose="02020603050405020304" pitchFamily="18" charset="0"/>
                      </a:endParaRPr>
                    </a:p>
                    <a:p>
                      <a:pPr lvl="0" algn="ctr">
                        <a:buNone/>
                      </a:pPr>
                      <a:r>
                        <a:rPr lang="uk-UA" altLang="x-none" dirty="0">
                          <a:latin typeface="Times New Roman" panose="02020603050405020304" pitchFamily="18" charset="0"/>
                          <a:cs typeface="Times New Roman" panose="02020603050405020304" pitchFamily="18" charset="0"/>
                        </a:rPr>
                        <a:t>IV</a:t>
                      </a:r>
                      <a:endParaRPr lang="uk-UA" altLang="x-none" dirty="0">
                        <a:latin typeface="Times New Roman" panose="02020603050405020304" pitchFamily="18" charset="0"/>
                        <a:ea typeface="Times New Roman" panose="02020603050405020304" pitchFamily="18" charset="0"/>
                      </a:endParaRPr>
                    </a:p>
                  </a:txBody>
                  <a:tcPr marL="91439" marR="91439" marT="45701" marB="4570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uk-UA" altLang="x-none" dirty="0">
                          <a:latin typeface="Times New Roman" panose="02020603050405020304" pitchFamily="18" charset="0"/>
                          <a:cs typeface="Times New Roman" panose="02020603050405020304" pitchFamily="18" charset="0"/>
                        </a:rPr>
                        <a:t>28</a:t>
                      </a:r>
                      <a:endParaRPr lang="ru-RU" altLang="x-none" dirty="0">
                        <a:latin typeface="Times New Roman" panose="02020603050405020304" pitchFamily="18" charset="0"/>
                        <a:cs typeface="Times New Roman" panose="02020603050405020304" pitchFamily="18" charset="0"/>
                      </a:endParaRPr>
                    </a:p>
                    <a:p>
                      <a:pPr lvl="0" algn="ctr">
                        <a:buNone/>
                      </a:pPr>
                      <a:r>
                        <a:rPr lang="uk-UA" altLang="x-none" dirty="0">
                          <a:latin typeface="Times New Roman" panose="02020603050405020304" pitchFamily="18" charset="0"/>
                          <a:cs typeface="Times New Roman" panose="02020603050405020304" pitchFamily="18" charset="0"/>
                        </a:rPr>
                        <a:t>35</a:t>
                      </a:r>
                      <a:endParaRPr lang="ru-RU" altLang="x-none" dirty="0">
                        <a:latin typeface="Times New Roman" panose="02020603050405020304" pitchFamily="18" charset="0"/>
                        <a:cs typeface="Times New Roman" panose="02020603050405020304" pitchFamily="18" charset="0"/>
                      </a:endParaRPr>
                    </a:p>
                    <a:p>
                      <a:pPr lvl="0" algn="ctr">
                        <a:buNone/>
                      </a:pPr>
                      <a:r>
                        <a:rPr lang="uk-UA" altLang="x-none" dirty="0">
                          <a:latin typeface="Times New Roman" panose="02020603050405020304" pitchFamily="18" charset="0"/>
                          <a:cs typeface="Times New Roman" panose="02020603050405020304" pitchFamily="18" charset="0"/>
                        </a:rPr>
                        <a:t>39</a:t>
                      </a:r>
                      <a:endParaRPr lang="ru-RU" altLang="x-none" dirty="0">
                        <a:latin typeface="Times New Roman" panose="02020603050405020304" pitchFamily="18" charset="0"/>
                        <a:cs typeface="Times New Roman" panose="02020603050405020304" pitchFamily="18" charset="0"/>
                      </a:endParaRPr>
                    </a:p>
                    <a:p>
                      <a:pPr lvl="0" algn="ctr">
                        <a:buNone/>
                      </a:pPr>
                      <a:r>
                        <a:rPr lang="uk-UA" altLang="x-none" dirty="0">
                          <a:latin typeface="Times New Roman" panose="02020603050405020304" pitchFamily="18" charset="0"/>
                          <a:cs typeface="Times New Roman" panose="02020603050405020304" pitchFamily="18" charset="0"/>
                        </a:rPr>
                        <a:t>42</a:t>
                      </a:r>
                      <a:endParaRPr lang="uk-UA" altLang="x-none" dirty="0">
                        <a:latin typeface="Times New Roman" panose="02020603050405020304" pitchFamily="18" charset="0"/>
                        <a:ea typeface="Times New Roman" panose="02020603050405020304" pitchFamily="18" charset="0"/>
                      </a:endParaRPr>
                    </a:p>
                  </a:txBody>
                  <a:tcPr marL="91439" marR="91439" marT="45701" marB="4570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uk-UA" altLang="x-none" dirty="0">
                          <a:latin typeface="Times New Roman" panose="02020603050405020304" pitchFamily="18" charset="0"/>
                          <a:cs typeface="Times New Roman" panose="02020603050405020304" pitchFamily="18" charset="0"/>
                        </a:rPr>
                        <a:t>х</a:t>
                      </a:r>
                      <a:endParaRPr lang="ru-RU" altLang="x-none" dirty="0">
                        <a:latin typeface="Times New Roman" panose="02020603050405020304" pitchFamily="18" charset="0"/>
                        <a:cs typeface="Times New Roman" panose="02020603050405020304" pitchFamily="18" charset="0"/>
                      </a:endParaRPr>
                    </a:p>
                    <a:p>
                      <a:pPr lvl="0" algn="ctr">
                        <a:buNone/>
                      </a:pPr>
                      <a:r>
                        <a:rPr lang="uk-UA" altLang="x-none" dirty="0">
                          <a:latin typeface="Times New Roman" panose="02020603050405020304" pitchFamily="18" charset="0"/>
                          <a:cs typeface="Times New Roman" panose="02020603050405020304" pitchFamily="18" charset="0"/>
                        </a:rPr>
                        <a:t>7,0</a:t>
                      </a:r>
                      <a:endParaRPr lang="ru-RU" altLang="x-none" dirty="0">
                        <a:latin typeface="Times New Roman" panose="02020603050405020304" pitchFamily="18" charset="0"/>
                        <a:cs typeface="Times New Roman" panose="02020603050405020304" pitchFamily="18" charset="0"/>
                      </a:endParaRPr>
                    </a:p>
                    <a:p>
                      <a:pPr lvl="0" algn="ctr">
                        <a:buNone/>
                      </a:pPr>
                      <a:r>
                        <a:rPr lang="uk-UA" altLang="x-none" dirty="0">
                          <a:latin typeface="Times New Roman" panose="02020603050405020304" pitchFamily="18" charset="0"/>
                          <a:cs typeface="Times New Roman" panose="02020603050405020304" pitchFamily="18" charset="0"/>
                        </a:rPr>
                        <a:t>4,0</a:t>
                      </a:r>
                      <a:endParaRPr lang="ru-RU" altLang="x-none" dirty="0">
                        <a:latin typeface="Times New Roman" panose="02020603050405020304" pitchFamily="18" charset="0"/>
                        <a:cs typeface="Times New Roman" panose="02020603050405020304" pitchFamily="18" charset="0"/>
                      </a:endParaRPr>
                    </a:p>
                    <a:p>
                      <a:pPr lvl="0" algn="ctr">
                        <a:buNone/>
                      </a:pPr>
                      <a:r>
                        <a:rPr lang="uk-UA" altLang="x-none" dirty="0">
                          <a:latin typeface="Times New Roman" panose="02020603050405020304" pitchFamily="18" charset="0"/>
                          <a:cs typeface="Times New Roman" panose="02020603050405020304" pitchFamily="18" charset="0"/>
                        </a:rPr>
                        <a:t>3,0</a:t>
                      </a:r>
                      <a:endParaRPr lang="uk-UA" altLang="x-none" dirty="0">
                        <a:latin typeface="Times New Roman" panose="02020603050405020304" pitchFamily="18" charset="0"/>
                        <a:ea typeface="Times New Roman" panose="02020603050405020304" pitchFamily="18" charset="0"/>
                      </a:endParaRPr>
                    </a:p>
                  </a:txBody>
                  <a:tcPr marL="91439" marR="91439" marT="45701" marB="4570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uk-UA" altLang="x-none" dirty="0">
                          <a:latin typeface="Times New Roman" panose="02020603050405020304" pitchFamily="18" charset="0"/>
                          <a:cs typeface="Times New Roman" panose="02020603050405020304" pitchFamily="18" charset="0"/>
                        </a:rPr>
                        <a:t>х</a:t>
                      </a:r>
                      <a:endParaRPr lang="ru-RU" altLang="x-none" dirty="0">
                        <a:latin typeface="Times New Roman" panose="02020603050405020304" pitchFamily="18" charset="0"/>
                        <a:cs typeface="Times New Roman" panose="02020603050405020304" pitchFamily="18" charset="0"/>
                      </a:endParaRPr>
                    </a:p>
                    <a:p>
                      <a:pPr lvl="0" algn="ctr">
                        <a:buNone/>
                      </a:pPr>
                      <a:r>
                        <a:rPr lang="uk-UA" altLang="x-none" dirty="0">
                          <a:latin typeface="Times New Roman" panose="02020603050405020304" pitchFamily="18" charset="0"/>
                          <a:cs typeface="Times New Roman" panose="02020603050405020304" pitchFamily="18" charset="0"/>
                        </a:rPr>
                        <a:t>7,0</a:t>
                      </a:r>
                      <a:endParaRPr lang="ru-RU" altLang="x-none" dirty="0">
                        <a:latin typeface="Times New Roman" panose="02020603050405020304" pitchFamily="18" charset="0"/>
                        <a:cs typeface="Times New Roman" panose="02020603050405020304" pitchFamily="18" charset="0"/>
                      </a:endParaRPr>
                    </a:p>
                    <a:p>
                      <a:pPr lvl="0" algn="ctr">
                        <a:buNone/>
                      </a:pPr>
                      <a:r>
                        <a:rPr lang="uk-UA" altLang="x-none" dirty="0">
                          <a:latin typeface="Times New Roman" panose="02020603050405020304" pitchFamily="18" charset="0"/>
                          <a:cs typeface="Times New Roman" panose="02020603050405020304" pitchFamily="18" charset="0"/>
                        </a:rPr>
                        <a:t>11,0</a:t>
                      </a:r>
                      <a:endParaRPr lang="ru-RU" altLang="x-none" dirty="0">
                        <a:latin typeface="Times New Roman" panose="02020603050405020304" pitchFamily="18" charset="0"/>
                        <a:cs typeface="Times New Roman" panose="02020603050405020304" pitchFamily="18" charset="0"/>
                      </a:endParaRPr>
                    </a:p>
                    <a:p>
                      <a:pPr lvl="0" algn="ctr">
                        <a:buNone/>
                      </a:pPr>
                      <a:r>
                        <a:rPr lang="uk-UA" altLang="x-none" dirty="0">
                          <a:latin typeface="Times New Roman" panose="02020603050405020304" pitchFamily="18" charset="0"/>
                          <a:cs typeface="Times New Roman" panose="02020603050405020304" pitchFamily="18" charset="0"/>
                        </a:rPr>
                        <a:t>14,0</a:t>
                      </a:r>
                      <a:endParaRPr lang="uk-UA" altLang="x-none" dirty="0">
                        <a:latin typeface="Times New Roman" panose="02020603050405020304" pitchFamily="18" charset="0"/>
                        <a:ea typeface="Times New Roman" panose="02020603050405020304" pitchFamily="18" charset="0"/>
                      </a:endParaRPr>
                    </a:p>
                  </a:txBody>
                  <a:tcPr marL="91439" marR="91439" marT="45701" marB="4570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uk-UA" altLang="x-none" dirty="0">
                          <a:latin typeface="Times New Roman" panose="02020603050405020304" pitchFamily="18" charset="0"/>
                          <a:cs typeface="Times New Roman" panose="02020603050405020304" pitchFamily="18" charset="0"/>
                        </a:rPr>
                        <a:t>х</a:t>
                      </a:r>
                      <a:endParaRPr lang="ru-RU" altLang="x-none" dirty="0">
                        <a:latin typeface="Times New Roman" panose="02020603050405020304" pitchFamily="18" charset="0"/>
                        <a:cs typeface="Times New Roman" panose="02020603050405020304" pitchFamily="18" charset="0"/>
                      </a:endParaRPr>
                    </a:p>
                    <a:p>
                      <a:pPr lvl="0" algn="ctr">
                        <a:buNone/>
                      </a:pPr>
                      <a:r>
                        <a:rPr lang="uk-UA" altLang="x-none" dirty="0">
                          <a:latin typeface="Times New Roman" panose="02020603050405020304" pitchFamily="18" charset="0"/>
                          <a:cs typeface="Times New Roman" panose="02020603050405020304" pitchFamily="18" charset="0"/>
                        </a:rPr>
                        <a:t>125</a:t>
                      </a:r>
                      <a:endParaRPr lang="ru-RU" altLang="x-none" dirty="0">
                        <a:latin typeface="Times New Roman" panose="02020603050405020304" pitchFamily="18" charset="0"/>
                        <a:cs typeface="Times New Roman" panose="02020603050405020304" pitchFamily="18" charset="0"/>
                      </a:endParaRPr>
                    </a:p>
                    <a:p>
                      <a:pPr lvl="0" algn="ctr">
                        <a:buNone/>
                      </a:pPr>
                      <a:r>
                        <a:rPr lang="uk-UA" altLang="x-none" dirty="0">
                          <a:latin typeface="Times New Roman" panose="02020603050405020304" pitchFamily="18" charset="0"/>
                          <a:cs typeface="Times New Roman" panose="02020603050405020304" pitchFamily="18" charset="0"/>
                        </a:rPr>
                        <a:t>111</a:t>
                      </a:r>
                      <a:endParaRPr lang="ru-RU" altLang="x-none" dirty="0">
                        <a:latin typeface="Times New Roman" panose="02020603050405020304" pitchFamily="18" charset="0"/>
                        <a:cs typeface="Times New Roman" panose="02020603050405020304" pitchFamily="18" charset="0"/>
                      </a:endParaRPr>
                    </a:p>
                    <a:p>
                      <a:pPr lvl="0" algn="ctr">
                        <a:buNone/>
                      </a:pPr>
                      <a:r>
                        <a:rPr lang="uk-UA" altLang="x-none" dirty="0">
                          <a:latin typeface="Times New Roman" panose="02020603050405020304" pitchFamily="18" charset="0"/>
                          <a:cs typeface="Times New Roman" panose="02020603050405020304" pitchFamily="18" charset="0"/>
                        </a:rPr>
                        <a:t>108</a:t>
                      </a:r>
                      <a:endParaRPr lang="uk-UA" altLang="x-none" dirty="0">
                        <a:latin typeface="Times New Roman" panose="02020603050405020304" pitchFamily="18" charset="0"/>
                        <a:ea typeface="Times New Roman" panose="02020603050405020304" pitchFamily="18" charset="0"/>
                      </a:endParaRPr>
                    </a:p>
                  </a:txBody>
                  <a:tcPr marL="91439" marR="91439" marT="45701" marB="4570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uk-UA" dirty="0">
                          <a:latin typeface="Times New Roman" panose="02020603050405020304" pitchFamily="18" charset="0"/>
                          <a:cs typeface="Times New Roman" panose="02020603050405020304" pitchFamily="18" charset="0"/>
                        </a:rPr>
                        <a:t>х</a:t>
                      </a:r>
                      <a:endParaRPr lang="uk-UA" dirty="0">
                        <a:latin typeface="Times New Roman" panose="02020603050405020304" pitchFamily="18" charset="0"/>
                        <a:cs typeface="Times New Roman" panose="02020603050405020304" pitchFamily="18" charset="0"/>
                      </a:endParaRPr>
                    </a:p>
                    <a:p>
                      <a:pPr lvl="0" algn="ctr">
                        <a:buNone/>
                      </a:pPr>
                      <a:r>
                        <a:rPr lang="uk-UA" altLang="x-none" dirty="0">
                          <a:latin typeface="Times New Roman" panose="02020603050405020304" pitchFamily="18" charset="0"/>
                          <a:cs typeface="Times New Roman" panose="02020603050405020304" pitchFamily="18" charset="0"/>
                        </a:rPr>
                        <a:t>125</a:t>
                      </a:r>
                      <a:endParaRPr lang="ru-RU" altLang="x-none" dirty="0">
                        <a:latin typeface="Times New Roman" panose="02020603050405020304" pitchFamily="18" charset="0"/>
                        <a:cs typeface="Times New Roman" panose="02020603050405020304" pitchFamily="18" charset="0"/>
                      </a:endParaRPr>
                    </a:p>
                    <a:p>
                      <a:pPr lvl="0" algn="ctr">
                        <a:buNone/>
                      </a:pPr>
                      <a:r>
                        <a:rPr lang="uk-UA" altLang="x-none" dirty="0">
                          <a:latin typeface="Times New Roman" panose="02020603050405020304" pitchFamily="18" charset="0"/>
                          <a:cs typeface="Times New Roman" panose="02020603050405020304" pitchFamily="18" charset="0"/>
                        </a:rPr>
                        <a:t>139</a:t>
                      </a:r>
                      <a:endParaRPr lang="ru-RU" altLang="x-none" dirty="0">
                        <a:latin typeface="Times New Roman" panose="02020603050405020304" pitchFamily="18" charset="0"/>
                        <a:cs typeface="Times New Roman" panose="02020603050405020304" pitchFamily="18" charset="0"/>
                      </a:endParaRPr>
                    </a:p>
                    <a:p>
                      <a:pPr lvl="0" algn="ctr">
                        <a:buNone/>
                      </a:pPr>
                      <a:r>
                        <a:rPr lang="uk-UA" altLang="x-none" dirty="0">
                          <a:latin typeface="Times New Roman" panose="02020603050405020304" pitchFamily="18" charset="0"/>
                          <a:cs typeface="Times New Roman" panose="02020603050405020304" pitchFamily="18" charset="0"/>
                        </a:rPr>
                        <a:t>150</a:t>
                      </a:r>
                      <a:endParaRPr lang="uk-UA" altLang="x-none" dirty="0">
                        <a:latin typeface="Times New Roman" panose="02020603050405020304" pitchFamily="18" charset="0"/>
                        <a:ea typeface="Times New Roman" panose="02020603050405020304" pitchFamily="18" charset="0"/>
                      </a:endParaRPr>
                    </a:p>
                  </a:txBody>
                  <a:tcPr marL="91439" marR="91439" marT="45701" marB="4570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uk-UA" altLang="x-none" dirty="0">
                          <a:latin typeface="Times New Roman" panose="02020603050405020304" pitchFamily="18" charset="0"/>
                          <a:cs typeface="Times New Roman" panose="02020603050405020304" pitchFamily="18" charset="0"/>
                        </a:rPr>
                        <a:t>х</a:t>
                      </a:r>
                      <a:endParaRPr lang="ru-RU" altLang="x-none" dirty="0">
                        <a:latin typeface="Times New Roman" panose="02020603050405020304" pitchFamily="18" charset="0"/>
                        <a:cs typeface="Times New Roman" panose="02020603050405020304" pitchFamily="18" charset="0"/>
                      </a:endParaRPr>
                    </a:p>
                    <a:p>
                      <a:pPr lvl="0" algn="ctr">
                        <a:buNone/>
                      </a:pPr>
                      <a:r>
                        <a:rPr lang="uk-UA" altLang="x-none" dirty="0">
                          <a:latin typeface="Times New Roman" panose="02020603050405020304" pitchFamily="18" charset="0"/>
                          <a:cs typeface="Times New Roman" panose="02020603050405020304" pitchFamily="18" charset="0"/>
                        </a:rPr>
                        <a:t>25</a:t>
                      </a:r>
                      <a:endParaRPr lang="ru-RU" altLang="x-none" dirty="0">
                        <a:latin typeface="Times New Roman" panose="02020603050405020304" pitchFamily="18" charset="0"/>
                        <a:cs typeface="Times New Roman" panose="02020603050405020304" pitchFamily="18" charset="0"/>
                      </a:endParaRPr>
                    </a:p>
                    <a:p>
                      <a:pPr lvl="0" algn="ctr">
                        <a:buNone/>
                      </a:pPr>
                      <a:r>
                        <a:rPr lang="uk-UA" altLang="x-none" dirty="0">
                          <a:latin typeface="Times New Roman" panose="02020603050405020304" pitchFamily="18" charset="0"/>
                          <a:cs typeface="Times New Roman" panose="02020603050405020304" pitchFamily="18" charset="0"/>
                        </a:rPr>
                        <a:t>11</a:t>
                      </a:r>
                      <a:endParaRPr lang="ru-RU" altLang="x-none" dirty="0">
                        <a:latin typeface="Times New Roman" panose="02020603050405020304" pitchFamily="18" charset="0"/>
                        <a:cs typeface="Times New Roman" panose="02020603050405020304" pitchFamily="18" charset="0"/>
                      </a:endParaRPr>
                    </a:p>
                    <a:p>
                      <a:pPr lvl="0" algn="ctr">
                        <a:buNone/>
                      </a:pPr>
                      <a:r>
                        <a:rPr lang="uk-UA" altLang="x-none" dirty="0">
                          <a:latin typeface="Times New Roman" panose="02020603050405020304" pitchFamily="18" charset="0"/>
                          <a:cs typeface="Times New Roman" panose="02020603050405020304" pitchFamily="18" charset="0"/>
                        </a:rPr>
                        <a:t>8</a:t>
                      </a:r>
                      <a:endParaRPr lang="uk-UA" altLang="x-none" dirty="0">
                        <a:latin typeface="Times New Roman" panose="02020603050405020304" pitchFamily="18" charset="0"/>
                        <a:ea typeface="Times New Roman" panose="02020603050405020304" pitchFamily="18" charset="0"/>
                      </a:endParaRPr>
                    </a:p>
                  </a:txBody>
                  <a:tcPr marL="91439" marR="91439" marT="45701" marB="4570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uk-UA" altLang="x-none" dirty="0">
                          <a:latin typeface="Times New Roman" panose="02020603050405020304" pitchFamily="18" charset="0"/>
                          <a:cs typeface="Times New Roman" panose="02020603050405020304" pitchFamily="18" charset="0"/>
                        </a:rPr>
                        <a:t>х</a:t>
                      </a:r>
                      <a:endParaRPr lang="ru-RU" altLang="x-none" dirty="0">
                        <a:latin typeface="Times New Roman" panose="02020603050405020304" pitchFamily="18" charset="0"/>
                        <a:cs typeface="Times New Roman" panose="02020603050405020304" pitchFamily="18" charset="0"/>
                      </a:endParaRPr>
                    </a:p>
                    <a:p>
                      <a:pPr lvl="0" algn="ctr">
                        <a:buNone/>
                      </a:pPr>
                      <a:r>
                        <a:rPr lang="uk-UA" altLang="x-none" dirty="0">
                          <a:latin typeface="Times New Roman" panose="02020603050405020304" pitchFamily="18" charset="0"/>
                          <a:cs typeface="Times New Roman" panose="02020603050405020304" pitchFamily="18" charset="0"/>
                        </a:rPr>
                        <a:t>25</a:t>
                      </a:r>
                      <a:endParaRPr lang="ru-RU" altLang="x-none" dirty="0">
                        <a:latin typeface="Times New Roman" panose="02020603050405020304" pitchFamily="18" charset="0"/>
                        <a:cs typeface="Times New Roman" panose="02020603050405020304" pitchFamily="18" charset="0"/>
                      </a:endParaRPr>
                    </a:p>
                    <a:p>
                      <a:pPr lvl="0" algn="ctr">
                        <a:buNone/>
                      </a:pPr>
                      <a:r>
                        <a:rPr lang="uk-UA" altLang="x-none" dirty="0">
                          <a:latin typeface="Times New Roman" panose="02020603050405020304" pitchFamily="18" charset="0"/>
                          <a:cs typeface="Times New Roman" panose="02020603050405020304" pitchFamily="18" charset="0"/>
                        </a:rPr>
                        <a:t>39</a:t>
                      </a:r>
                      <a:endParaRPr lang="ru-RU" altLang="x-none" dirty="0">
                        <a:latin typeface="Times New Roman" panose="02020603050405020304" pitchFamily="18" charset="0"/>
                        <a:cs typeface="Times New Roman" panose="02020603050405020304" pitchFamily="18" charset="0"/>
                      </a:endParaRPr>
                    </a:p>
                    <a:p>
                      <a:pPr lvl="0" algn="ctr">
                        <a:buNone/>
                      </a:pPr>
                      <a:r>
                        <a:rPr lang="uk-UA" altLang="x-none" dirty="0">
                          <a:latin typeface="Times New Roman" panose="02020603050405020304" pitchFamily="18" charset="0"/>
                          <a:cs typeface="Times New Roman" panose="02020603050405020304" pitchFamily="18" charset="0"/>
                        </a:rPr>
                        <a:t>50</a:t>
                      </a:r>
                      <a:endParaRPr lang="uk-UA" altLang="x-none" dirty="0">
                        <a:latin typeface="Times New Roman" panose="02020603050405020304" pitchFamily="18" charset="0"/>
                        <a:ea typeface="Times New Roman" panose="02020603050405020304" pitchFamily="18" charset="0"/>
                      </a:endParaRPr>
                    </a:p>
                  </a:txBody>
                  <a:tcPr marL="91439" marR="91439" marT="45701" marB="4570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Прямоугольник 1"/>
          <p:cNvSpPr/>
          <p:nvPr/>
        </p:nvSpPr>
        <p:spPr>
          <a:xfrm>
            <a:off x="1187450" y="1844675"/>
            <a:ext cx="7200900" cy="2678113"/>
          </a:xfrm>
          <a:prstGeom prst="rect">
            <a:avLst/>
          </a:prstGeom>
          <a:noFill/>
          <a:ln w="9525">
            <a:noFill/>
          </a:ln>
        </p:spPr>
        <p:txBody>
          <a:bodyPr>
            <a:spAutoFit/>
          </a:bodyPr>
          <a:p>
            <a:pPr algn="just" eaLnBrk="1" hangingPunct="1"/>
            <a:r>
              <a:rPr lang="uk-UA" altLang="x-none" sz="2800" dirty="0">
                <a:latin typeface="Times New Roman" panose="02020603050405020304" pitchFamily="18" charset="0"/>
                <a:cs typeface="Times New Roman" panose="02020603050405020304" pitchFamily="18" charset="0"/>
              </a:rPr>
              <a:t>За ІІ – IV квартали товарооборот підприємства збільшився на 14 тис. грн., або на 50 % порівняно з І кварталом. Поквартальні абсолютні прирости та темп приросту зменшувалися, проте абсолютне значення 1 % приросту зростало.</a:t>
            </a:r>
            <a:endParaRPr lang="uk-UA" altLang="x-none"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Прямоугольник 1"/>
          <p:cNvSpPr/>
          <p:nvPr/>
        </p:nvSpPr>
        <p:spPr>
          <a:xfrm>
            <a:off x="323850" y="2420938"/>
            <a:ext cx="8569325" cy="521970"/>
          </a:xfrm>
          <a:prstGeom prst="rect">
            <a:avLst/>
          </a:prstGeom>
          <a:noFill/>
          <a:ln w="9525">
            <a:noFill/>
          </a:ln>
        </p:spPr>
        <p:txBody>
          <a:bodyPr>
            <a:spAutoFit/>
          </a:bodyPr>
          <a:p>
            <a:pPr algn="ctr"/>
            <a:r>
              <a:rPr lang="en-US" altLang="uk-UA" sz="2800" b="1" i="1" dirty="0">
                <a:latin typeface="Times New Roman" panose="02020603050405020304" pitchFamily="18" charset="0"/>
                <a:cs typeface="Times New Roman" panose="02020603050405020304" pitchFamily="18" charset="0"/>
              </a:rPr>
              <a:t>5</a:t>
            </a:r>
            <a:r>
              <a:rPr lang="uk-UA" altLang="ru-RU" sz="2800" b="1" i="1" dirty="0">
                <a:latin typeface="Times New Roman" panose="02020603050405020304" pitchFamily="18" charset="0"/>
                <a:cs typeface="Times New Roman" panose="02020603050405020304" pitchFamily="18" charset="0"/>
              </a:rPr>
              <a:t>. Прийом групування інформації в БА</a:t>
            </a:r>
            <a:endParaRPr lang="ru-RU" altLang="ru-RU"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Скругленный прямоугольник 3"/>
          <p:cNvSpPr/>
          <p:nvPr/>
        </p:nvSpPr>
        <p:spPr>
          <a:xfrm>
            <a:off x="827088" y="692150"/>
            <a:ext cx="7643813" cy="21431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lang="uk-UA" altLang="x-none" sz="2500" i="1" dirty="0">
              <a:latin typeface="Times New Roman" panose="02020603050405020304" pitchFamily="18" charset="0"/>
              <a:cs typeface="Times New Roman" panose="02020603050405020304" pitchFamily="18" charset="0"/>
            </a:endParaRPr>
          </a:p>
          <a:p>
            <a:pPr lvl="0" algn="ctr" eaLnBrk="1" hangingPunct="1">
              <a:buNone/>
            </a:pPr>
            <a:r>
              <a:rPr lang="uk-UA" altLang="x-none" sz="2500" b="1" i="1" dirty="0">
                <a:latin typeface="Times New Roman" panose="02020603050405020304" pitchFamily="18" charset="0"/>
                <a:cs typeface="Times New Roman" panose="02020603050405020304" pitchFamily="18" charset="0"/>
              </a:rPr>
              <a:t>Групування </a:t>
            </a:r>
            <a:r>
              <a:rPr lang="uk-UA" altLang="x-none" sz="2500" i="1" dirty="0">
                <a:latin typeface="Times New Roman" panose="02020603050405020304" pitchFamily="18" charset="0"/>
                <a:cs typeface="Times New Roman" panose="02020603050405020304" pitchFamily="18" charset="0"/>
              </a:rPr>
              <a:t>– </a:t>
            </a:r>
            <a:r>
              <a:rPr lang="uk-UA" altLang="x-none" sz="2500" dirty="0">
                <a:latin typeface="Times New Roman" panose="02020603050405020304" pitchFamily="18" charset="0"/>
                <a:cs typeface="Times New Roman" panose="02020603050405020304" pitchFamily="18" charset="0"/>
              </a:rPr>
              <a:t>сукупність прийомів, які дозволяють одержати </a:t>
            </a:r>
            <a:r>
              <a:rPr lang="uk-UA" altLang="x-none" sz="2500" b="1" dirty="0">
                <a:latin typeface="Times New Roman" panose="02020603050405020304" pitchFamily="18" charset="0"/>
                <a:cs typeface="Times New Roman" panose="02020603050405020304" pitchFamily="18" charset="0"/>
              </a:rPr>
              <a:t>узагальнюючі статистичні показники </a:t>
            </a:r>
            <a:r>
              <a:rPr lang="uk-UA" altLang="x-none" sz="2500" dirty="0">
                <a:latin typeface="Times New Roman" panose="02020603050405020304" pitchFamily="18" charset="0"/>
                <a:cs typeface="Times New Roman" panose="02020603050405020304" pitchFamily="18" charset="0"/>
              </a:rPr>
              <a:t>як зведені ознаки масових явищ, що характеризують стан, взаємозв’язки і закономірності розвитку явищ в цілому</a:t>
            </a:r>
            <a:endParaRPr lang="ru-RU" altLang="x-none" sz="2500" dirty="0">
              <a:latin typeface="Times New Roman" panose="02020603050405020304" pitchFamily="18" charset="0"/>
              <a:cs typeface="Times New Roman" panose="02020603050405020304" pitchFamily="18" charset="0"/>
            </a:endParaRPr>
          </a:p>
          <a:p>
            <a:pPr lvl="0" algn="ctr" eaLnBrk="1" hangingPunct="1">
              <a:buNone/>
            </a:pPr>
            <a:endParaRPr lang="ru-RU" altLang="x-none" sz="2500" dirty="0">
              <a:latin typeface="Times New Roman" panose="02020603050405020304" pitchFamily="18" charset="0"/>
              <a:ea typeface="Times New Roman" panose="02020603050405020304" pitchFamily="18" charset="0"/>
            </a:endParaRPr>
          </a:p>
        </p:txBody>
      </p:sp>
      <p:sp>
        <p:nvSpPr>
          <p:cNvPr id="6" name="Скругленный прямоугольник 5"/>
          <p:cNvSpPr/>
          <p:nvPr/>
        </p:nvSpPr>
        <p:spPr>
          <a:xfrm>
            <a:off x="928688" y="3429000"/>
            <a:ext cx="7643813" cy="21431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lang="uk-UA" altLang="x-none" sz="2500" i="1" dirty="0">
              <a:latin typeface="Times New Roman" panose="02020603050405020304" pitchFamily="18" charset="0"/>
              <a:cs typeface="Times New Roman" panose="02020603050405020304" pitchFamily="18" charset="0"/>
            </a:endParaRPr>
          </a:p>
          <a:p>
            <a:pPr lvl="0" algn="ctr" eaLnBrk="1" hangingPunct="1">
              <a:buNone/>
            </a:pPr>
            <a:r>
              <a:rPr lang="uk-UA" altLang="x-none" sz="2500" b="1" i="1" u="sng" dirty="0">
                <a:latin typeface="Times New Roman" panose="02020603050405020304" pitchFamily="18" charset="0"/>
                <a:cs typeface="Times New Roman" panose="02020603050405020304" pitchFamily="18" charset="0"/>
              </a:rPr>
              <a:t>Метою групування</a:t>
            </a:r>
            <a:endParaRPr lang="uk-UA" altLang="x-none" sz="2500" b="1" i="1" u="sng" dirty="0">
              <a:latin typeface="Times New Roman" panose="02020603050405020304" pitchFamily="18" charset="0"/>
              <a:cs typeface="Times New Roman" panose="02020603050405020304" pitchFamily="18" charset="0"/>
            </a:endParaRPr>
          </a:p>
          <a:p>
            <a:pPr lvl="0" algn="ctr" eaLnBrk="1" hangingPunct="1">
              <a:buNone/>
            </a:pPr>
            <a:r>
              <a:rPr lang="uk-UA" altLang="x-none" sz="2500" dirty="0">
                <a:latin typeface="Times New Roman" panose="02020603050405020304" pitchFamily="18" charset="0"/>
                <a:cs typeface="Times New Roman" panose="02020603050405020304" pitchFamily="18" charset="0"/>
              </a:rPr>
              <a:t>є </a:t>
            </a:r>
            <a:r>
              <a:rPr lang="uk-UA" altLang="x-none" sz="2500" b="1" dirty="0">
                <a:latin typeface="Times New Roman" panose="02020603050405020304" pitchFamily="18" charset="0"/>
                <a:cs typeface="Times New Roman" panose="02020603050405020304" pitchFamily="18" charset="0"/>
              </a:rPr>
              <a:t>збір в єдине ціле</a:t>
            </a:r>
            <a:r>
              <a:rPr lang="uk-UA" altLang="x-none" sz="2500" dirty="0">
                <a:latin typeface="Times New Roman" panose="02020603050405020304" pitchFamily="18" charset="0"/>
                <a:cs typeface="Times New Roman" panose="02020603050405020304" pitchFamily="18" charset="0"/>
              </a:rPr>
              <a:t> матеріалів статистичного спостереження і </a:t>
            </a:r>
            <a:r>
              <a:rPr lang="uk-UA" altLang="x-none" sz="2500" b="1" dirty="0">
                <a:latin typeface="Times New Roman" panose="02020603050405020304" pitchFamily="18" charset="0"/>
                <a:cs typeface="Times New Roman" panose="02020603050405020304" pitchFamily="18" charset="0"/>
              </a:rPr>
              <a:t>отримання узагальнюючих статистичних показників</a:t>
            </a:r>
            <a:r>
              <a:rPr lang="uk-UA" altLang="x-none" sz="2500" dirty="0">
                <a:latin typeface="Times New Roman" panose="02020603050405020304" pitchFamily="18" charset="0"/>
                <a:cs typeface="Times New Roman" panose="02020603050405020304" pitchFamily="18" charset="0"/>
              </a:rPr>
              <a:t>, що відображають сутність соціально-економічних явищ</a:t>
            </a:r>
            <a:endParaRPr lang="ru-RU" altLang="x-none" sz="2500" i="1" dirty="0">
              <a:latin typeface="Times New Roman" panose="02020603050405020304" pitchFamily="18" charset="0"/>
              <a:cs typeface="Times New Roman" panose="02020603050405020304" pitchFamily="18" charset="0"/>
            </a:endParaRPr>
          </a:p>
          <a:p>
            <a:pPr lvl="0" algn="ctr" eaLnBrk="1" hangingPunct="1">
              <a:buNone/>
            </a:pPr>
            <a:endParaRPr lang="ru-RU" altLang="x-none" sz="25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Стрелка вправо 2"/>
          <p:cNvSpPr/>
          <p:nvPr/>
        </p:nvSpPr>
        <p:spPr>
          <a:xfrm>
            <a:off x="642938" y="23813"/>
            <a:ext cx="8001000" cy="17145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uk-UA" altLang="x-none" sz="3200" b="1" i="1" dirty="0">
                <a:solidFill>
                  <a:srgbClr val="000000"/>
                </a:solidFill>
                <a:latin typeface="Times New Roman" panose="02020603050405020304" pitchFamily="18" charset="0"/>
                <a:cs typeface="Times New Roman" panose="02020603050405020304" pitchFamily="18" charset="0"/>
              </a:rPr>
              <a:t>Групування проводиться </a:t>
            </a:r>
            <a:endParaRPr lang="uk-UA" altLang="x-none" sz="3200" b="1" i="1" dirty="0">
              <a:solidFill>
                <a:srgbClr val="000000"/>
              </a:solidFill>
              <a:latin typeface="Times New Roman" panose="02020603050405020304" pitchFamily="18" charset="0"/>
              <a:cs typeface="Times New Roman" panose="02020603050405020304" pitchFamily="18" charset="0"/>
            </a:endParaRPr>
          </a:p>
          <a:p>
            <a:pPr lvl="0" algn="ctr" eaLnBrk="1" hangingPunct="1">
              <a:buNone/>
            </a:pPr>
            <a:r>
              <a:rPr lang="uk-UA" altLang="x-none" sz="3200" b="1" i="1" dirty="0">
                <a:solidFill>
                  <a:srgbClr val="000000"/>
                </a:solidFill>
                <a:latin typeface="Times New Roman" panose="02020603050405020304" pitchFamily="18" charset="0"/>
                <a:cs typeface="Times New Roman" panose="02020603050405020304" pitchFamily="18" charset="0"/>
              </a:rPr>
              <a:t>в три етапи:</a:t>
            </a:r>
            <a:endParaRPr lang="ru-RU" altLang="x-none" sz="3000" b="1" i="1" dirty="0">
              <a:solidFill>
                <a:srgbClr val="000000"/>
              </a:solidFill>
              <a:latin typeface="Times New Roman" panose="02020603050405020304" pitchFamily="18" charset="0"/>
              <a:ea typeface="Times New Roman" panose="02020603050405020304" pitchFamily="18" charset="0"/>
            </a:endParaRPr>
          </a:p>
        </p:txBody>
      </p:sp>
      <p:sp>
        <p:nvSpPr>
          <p:cNvPr id="4" name="Скругленный прямоугольник 3"/>
          <p:cNvSpPr/>
          <p:nvPr/>
        </p:nvSpPr>
        <p:spPr>
          <a:xfrm>
            <a:off x="1285875" y="1714500"/>
            <a:ext cx="7072313" cy="9286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uk-UA" altLang="x-none" sz="2400" dirty="0">
                <a:latin typeface="Times New Roman" panose="02020603050405020304" pitchFamily="18" charset="0"/>
                <a:cs typeface="Times New Roman" panose="02020603050405020304" pitchFamily="18" charset="0"/>
              </a:rPr>
              <a:t>Вибір групувальних ознак, за якими буде здійснюватися групування</a:t>
            </a:r>
            <a:endParaRPr lang="ru-RU" altLang="x-none" sz="2200" b="1" dirty="0">
              <a:latin typeface="Times New Roman" panose="02020603050405020304" pitchFamily="18" charset="0"/>
              <a:ea typeface="Times New Roman" panose="02020603050405020304" pitchFamily="18" charset="0"/>
            </a:endParaRPr>
          </a:p>
        </p:txBody>
      </p:sp>
      <p:sp>
        <p:nvSpPr>
          <p:cNvPr id="6" name="Скругленный прямоугольник 5"/>
          <p:cNvSpPr/>
          <p:nvPr/>
        </p:nvSpPr>
        <p:spPr>
          <a:xfrm>
            <a:off x="1285875" y="3000375"/>
            <a:ext cx="7072313" cy="10715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uk-UA" altLang="x-none" sz="2400" dirty="0">
                <a:latin typeface="Times New Roman" panose="02020603050405020304" pitchFamily="18" charset="0"/>
                <a:cs typeface="Times New Roman" panose="02020603050405020304" pitchFamily="18" charset="0"/>
              </a:rPr>
              <a:t>Виділення груп (інтервалів) за групувальними ознаками</a:t>
            </a:r>
            <a:endParaRPr lang="ru-RU" altLang="x-none" sz="2200" b="1" dirty="0">
              <a:latin typeface="Times New Roman" panose="02020603050405020304" pitchFamily="18" charset="0"/>
              <a:ea typeface="Times New Roman" panose="02020603050405020304" pitchFamily="18" charset="0"/>
            </a:endParaRPr>
          </a:p>
        </p:txBody>
      </p:sp>
      <p:sp>
        <p:nvSpPr>
          <p:cNvPr id="7" name="Скругленный прямоугольник 6"/>
          <p:cNvSpPr/>
          <p:nvPr/>
        </p:nvSpPr>
        <p:spPr>
          <a:xfrm>
            <a:off x="1357313" y="4643438"/>
            <a:ext cx="7072313" cy="15001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uk-UA" altLang="x-none" sz="2400" dirty="0">
                <a:latin typeface="Times New Roman" panose="02020603050405020304" pitchFamily="18" charset="0"/>
                <a:cs typeface="Times New Roman" panose="02020603050405020304" pitchFamily="18" charset="0"/>
              </a:rPr>
              <a:t>Безпосереднє групування матеріалу і характеристика відокремлених груп і підгруп статистичними показниками</a:t>
            </a:r>
            <a:endParaRPr lang="ru-RU" altLang="x-none" sz="2200" b="1" dirty="0">
              <a:latin typeface="Times New Roman" panose="02020603050405020304" pitchFamily="18" charset="0"/>
              <a:ea typeface="Times New Roman" panose="02020603050405020304" pitchFamily="18" charset="0"/>
            </a:endParaRPr>
          </a:p>
        </p:txBody>
      </p:sp>
      <p:sp>
        <p:nvSpPr>
          <p:cNvPr id="10" name="Прямоугольник 9"/>
          <p:cNvSpPr/>
          <p:nvPr/>
        </p:nvSpPr>
        <p:spPr>
          <a:xfrm>
            <a:off x="642910" y="1714488"/>
            <a:ext cx="569387"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5400" b="1" i="0" u="none" strike="noStrike" kern="1200" cap="none" spc="0" normalizeH="0" baseline="0" noProof="0" dirty="0">
                <a:ln w="50800"/>
                <a:solidFill>
                  <a:schemeClr val="bg1">
                    <a:shade val="50000"/>
                  </a:schemeClr>
                </a:solidFill>
                <a:effectLst/>
                <a:uLnTx/>
                <a:uFillTx/>
                <a:latin typeface="Arial" panose="020B0604020202020204" pitchFamily="34" charset="0"/>
                <a:ea typeface="+mn-ea"/>
                <a:cs typeface="+mn-cs"/>
              </a:rPr>
              <a:t>1</a:t>
            </a:r>
            <a:endParaRPr kumimoji="0" lang="ru-RU" sz="5400" b="1" i="0" u="none" strike="noStrike" kern="1200" cap="none" spc="0" normalizeH="0" baseline="0" noProof="0" dirty="0">
              <a:ln w="50800"/>
              <a:solidFill>
                <a:schemeClr val="bg1">
                  <a:shade val="50000"/>
                </a:schemeClr>
              </a:solidFill>
              <a:effectLst/>
              <a:uLnTx/>
              <a:uFillTx/>
              <a:latin typeface="Arial" panose="020B0604020202020204" pitchFamily="34" charset="0"/>
              <a:ea typeface="+mn-ea"/>
              <a:cs typeface="+mn-cs"/>
            </a:endParaRPr>
          </a:p>
        </p:txBody>
      </p:sp>
      <p:sp>
        <p:nvSpPr>
          <p:cNvPr id="11" name="Прямоугольник 10"/>
          <p:cNvSpPr/>
          <p:nvPr/>
        </p:nvSpPr>
        <p:spPr>
          <a:xfrm>
            <a:off x="642910" y="3071810"/>
            <a:ext cx="569388"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uk-UA" sz="5400" b="1" i="0" u="none" strike="noStrike" kern="1200" cap="none" spc="0" normalizeH="0" baseline="0" noProof="0" dirty="0">
                <a:ln w="50800"/>
                <a:solidFill>
                  <a:schemeClr val="bg1">
                    <a:shade val="50000"/>
                  </a:schemeClr>
                </a:solidFill>
                <a:effectLst/>
                <a:uLnTx/>
                <a:uFillTx/>
                <a:latin typeface="Arial" panose="020B0604020202020204" pitchFamily="34" charset="0"/>
                <a:ea typeface="+mn-ea"/>
                <a:cs typeface="+mn-cs"/>
              </a:rPr>
              <a:t>2</a:t>
            </a:r>
            <a:endParaRPr kumimoji="0" lang="ru-RU" sz="5400" b="1" i="0" u="none" strike="noStrike" kern="1200" cap="none" spc="0" normalizeH="0" baseline="0" noProof="0" dirty="0">
              <a:ln w="50800"/>
              <a:solidFill>
                <a:schemeClr val="bg1">
                  <a:shade val="50000"/>
                </a:schemeClr>
              </a:solidFill>
              <a:effectLst/>
              <a:uLnTx/>
              <a:uFillTx/>
              <a:latin typeface="Arial" panose="020B0604020202020204" pitchFamily="34" charset="0"/>
              <a:ea typeface="+mn-ea"/>
              <a:cs typeface="+mn-cs"/>
            </a:endParaRPr>
          </a:p>
        </p:txBody>
      </p:sp>
      <p:sp>
        <p:nvSpPr>
          <p:cNvPr id="12" name="Прямоугольник 11"/>
          <p:cNvSpPr/>
          <p:nvPr/>
        </p:nvSpPr>
        <p:spPr>
          <a:xfrm>
            <a:off x="716463" y="4857760"/>
            <a:ext cx="569389"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uk-UA" sz="5400" b="1" i="0" u="none" strike="noStrike" kern="1200" cap="none" spc="0" normalizeH="0" baseline="0" noProof="0" dirty="0">
                <a:ln w="50800"/>
                <a:solidFill>
                  <a:schemeClr val="bg1">
                    <a:shade val="50000"/>
                  </a:schemeClr>
                </a:solidFill>
                <a:effectLst/>
                <a:uLnTx/>
                <a:uFillTx/>
                <a:latin typeface="Arial" panose="020B0604020202020204" pitchFamily="34" charset="0"/>
                <a:ea typeface="+mn-ea"/>
                <a:cs typeface="+mn-cs"/>
              </a:rPr>
              <a:t>3</a:t>
            </a:r>
            <a:endParaRPr kumimoji="0" lang="ru-RU" sz="5400" b="1" i="0" u="none" strike="noStrike" kern="1200" cap="none" spc="0" normalizeH="0" baseline="0" noProof="0" dirty="0">
              <a:ln w="50800"/>
              <a:solidFill>
                <a:schemeClr val="bg1">
                  <a:shade val="50000"/>
                </a:schemeClr>
              </a:solidFill>
              <a:effectLst/>
              <a:uLnTx/>
              <a:uFillTx/>
              <a:latin typeface="Arial" panose="020B0604020202020204" pitchFamily="34" charset="0"/>
              <a:ea typeface="+mn-ea"/>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a:spLocks noChangeArrowheads="1"/>
          </p:cNvSpPr>
          <p:nvPr/>
        </p:nvSpPr>
        <p:spPr bwMode="auto">
          <a:xfrm>
            <a:off x="827088" y="1789113"/>
            <a:ext cx="7632700" cy="2586038"/>
          </a:xfrm>
          <a:prstGeom prst="rect">
            <a:avLst/>
          </a:prstGeom>
          <a:noFill/>
        </p:spPr>
        <p:style>
          <a:lnRef idx="1">
            <a:schemeClr val="accent1"/>
          </a:lnRef>
          <a:fillRef idx="2">
            <a:schemeClr val="accent1"/>
          </a:fillRef>
          <a:effectRef idx="1">
            <a:schemeClr val="accent1"/>
          </a:effectRef>
          <a:fontRef idx="minor">
            <a:schemeClr val="dk1"/>
          </a:fontRef>
        </p:style>
        <p:txBody>
          <a:bodyPr anchor="ct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uk-UA" altLang="x-none" sz="2700" b="1" dirty="0">
                <a:solidFill>
                  <a:srgbClr val="000000"/>
                </a:solidFill>
                <a:latin typeface="Times New Roman" panose="02020603050405020304" pitchFamily="18" charset="0"/>
                <a:cs typeface="Times New Roman" panose="02020603050405020304" pitchFamily="18" charset="0"/>
              </a:rPr>
              <a:t>Кількість інтервалів залежить від варіації групувальної ознаки</a:t>
            </a:r>
            <a:r>
              <a:rPr lang="uk-UA" altLang="x-none" sz="2700" dirty="0">
                <a:solidFill>
                  <a:srgbClr val="000000"/>
                </a:solidFill>
                <a:latin typeface="Times New Roman" panose="02020603050405020304" pitchFamily="18" charset="0"/>
                <a:cs typeface="Times New Roman" panose="02020603050405020304" pitchFamily="18" charset="0"/>
              </a:rPr>
              <a:t>: чим більше її коливання, тим більше слід утворювати груп. </a:t>
            </a:r>
            <a:endParaRPr lang="uk-UA" altLang="x-none" sz="2700" dirty="0">
              <a:solidFill>
                <a:srgbClr val="000000"/>
              </a:solidFill>
              <a:latin typeface="Times New Roman" panose="02020603050405020304" pitchFamily="18" charset="0"/>
              <a:cs typeface="Times New Roman" panose="02020603050405020304" pitchFamily="18" charset="0"/>
            </a:endParaRPr>
          </a:p>
          <a:p>
            <a:pPr lvl="0" algn="ctr" eaLnBrk="1" hangingPunct="1">
              <a:buNone/>
            </a:pPr>
            <a:endParaRPr lang="uk-UA" altLang="x-none" sz="2700" dirty="0">
              <a:solidFill>
                <a:srgbClr val="000000"/>
              </a:solidFill>
              <a:latin typeface="Times New Roman" panose="02020603050405020304" pitchFamily="18" charset="0"/>
              <a:cs typeface="Times New Roman" panose="02020603050405020304" pitchFamily="18" charset="0"/>
            </a:endParaRPr>
          </a:p>
          <a:p>
            <a:pPr lvl="0" algn="ctr" eaLnBrk="1" hangingPunct="1">
              <a:buNone/>
            </a:pPr>
            <a:r>
              <a:rPr lang="uk-UA" altLang="x-none" sz="2700" dirty="0">
                <a:solidFill>
                  <a:srgbClr val="000000"/>
                </a:solidFill>
                <a:latin typeface="Times New Roman" panose="02020603050405020304" pitchFamily="18" charset="0"/>
                <a:cs typeface="Times New Roman" panose="02020603050405020304" pitchFamily="18" charset="0"/>
              </a:rPr>
              <a:t>При визначені кількості інтервалів слід враховувати чисельність одиниць сукупності.</a:t>
            </a:r>
            <a:endParaRPr lang="uk-UA" altLang="x-none" sz="2700"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Rectangle 1"/>
          <p:cNvSpPr>
            <a:spLocks noChangeArrowheads="1"/>
          </p:cNvSpPr>
          <p:nvPr/>
        </p:nvSpPr>
        <p:spPr bwMode="auto">
          <a:xfrm>
            <a:off x="611188" y="1006475"/>
            <a:ext cx="8064500" cy="4830763"/>
          </a:xfrm>
          <a:prstGeom prst="rect">
            <a:avLst/>
          </a:prstGeom>
          <a:noFill/>
        </p:spPr>
        <p:style>
          <a:lnRef idx="1">
            <a:schemeClr val="accent1"/>
          </a:lnRef>
          <a:fillRef idx="2">
            <a:schemeClr val="accent1"/>
          </a:fillRef>
          <a:effectRef idx="1">
            <a:schemeClr val="accent1"/>
          </a:effectRef>
          <a:fontRef idx="minor">
            <a:schemeClr val="dk1"/>
          </a:fontRef>
        </p:style>
        <p:txBody>
          <a:bodyPr anchor="ct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uk-UA" altLang="x-none" sz="2800" b="1" i="1" dirty="0">
                <a:solidFill>
                  <a:srgbClr val="000000"/>
                </a:solidFill>
                <a:latin typeface="Times New Roman" panose="02020603050405020304" pitchFamily="18" charset="0"/>
                <a:cs typeface="Times New Roman" panose="02020603050405020304" pitchFamily="18" charset="0"/>
              </a:rPr>
              <a:t>Відкритими</a:t>
            </a:r>
            <a:r>
              <a:rPr lang="uk-UA" altLang="x-none" sz="2800" i="1" dirty="0">
                <a:solidFill>
                  <a:srgbClr val="000000"/>
                </a:solidFill>
                <a:latin typeface="Times New Roman" panose="02020603050405020304" pitchFamily="18" charset="0"/>
                <a:cs typeface="Times New Roman" panose="02020603050405020304" pitchFamily="18" charset="0"/>
              </a:rPr>
              <a:t> </a:t>
            </a:r>
            <a:r>
              <a:rPr lang="uk-UA" altLang="x-none" sz="2800" dirty="0">
                <a:solidFill>
                  <a:srgbClr val="000000"/>
                </a:solidFill>
                <a:latin typeface="Times New Roman" panose="02020603050405020304" pitchFamily="18" charset="0"/>
                <a:cs typeface="Times New Roman" panose="02020603050405020304" pitchFamily="18" charset="0"/>
              </a:rPr>
              <a:t>інтервалами називають такі, у яких вказана лише одна межа, верхня або нижня; </a:t>
            </a:r>
            <a:endParaRPr lang="uk-UA" altLang="x-none" sz="2800" dirty="0">
              <a:solidFill>
                <a:srgbClr val="000000"/>
              </a:solidFill>
              <a:latin typeface="Times New Roman" panose="02020603050405020304" pitchFamily="18" charset="0"/>
              <a:cs typeface="Times New Roman" panose="02020603050405020304" pitchFamily="18" charset="0"/>
            </a:endParaRPr>
          </a:p>
          <a:p>
            <a:pPr lvl="0" algn="ctr" eaLnBrk="1" hangingPunct="1">
              <a:buNone/>
            </a:pPr>
            <a:endParaRPr lang="uk-UA" altLang="x-none" sz="2800" dirty="0">
              <a:solidFill>
                <a:srgbClr val="000000"/>
              </a:solidFill>
              <a:latin typeface="Times New Roman" panose="02020603050405020304" pitchFamily="18" charset="0"/>
              <a:cs typeface="Times New Roman" panose="02020603050405020304" pitchFamily="18" charset="0"/>
            </a:endParaRPr>
          </a:p>
          <a:p>
            <a:pPr lvl="0" algn="ctr" eaLnBrk="1" hangingPunct="1">
              <a:buNone/>
            </a:pPr>
            <a:r>
              <a:rPr lang="uk-UA" altLang="x-none" sz="2800" dirty="0">
                <a:solidFill>
                  <a:srgbClr val="000000"/>
                </a:solidFill>
                <a:latin typeface="Times New Roman" panose="02020603050405020304" pitchFamily="18" charset="0"/>
                <a:cs typeface="Times New Roman" panose="02020603050405020304" pitchFamily="18" charset="0"/>
              </a:rPr>
              <a:t>у</a:t>
            </a:r>
            <a:r>
              <a:rPr lang="uk-UA" altLang="x-none" sz="2800" i="1" dirty="0">
                <a:solidFill>
                  <a:srgbClr val="000000"/>
                </a:solidFill>
                <a:latin typeface="Times New Roman" panose="02020603050405020304" pitchFamily="18" charset="0"/>
                <a:cs typeface="Times New Roman" panose="02020603050405020304" pitchFamily="18" charset="0"/>
              </a:rPr>
              <a:t> </a:t>
            </a:r>
            <a:r>
              <a:rPr lang="uk-UA" altLang="x-none" sz="2800" b="1" i="1" dirty="0">
                <a:solidFill>
                  <a:srgbClr val="000000"/>
                </a:solidFill>
                <a:latin typeface="Times New Roman" panose="02020603050405020304" pitchFamily="18" charset="0"/>
                <a:cs typeface="Times New Roman" panose="02020603050405020304" pitchFamily="18" charset="0"/>
              </a:rPr>
              <a:t>закритих</a:t>
            </a:r>
            <a:r>
              <a:rPr lang="uk-UA" altLang="x-none" sz="2800" i="1" dirty="0">
                <a:solidFill>
                  <a:srgbClr val="000000"/>
                </a:solidFill>
                <a:latin typeface="Times New Roman" panose="02020603050405020304" pitchFamily="18" charset="0"/>
                <a:cs typeface="Times New Roman" panose="02020603050405020304" pitchFamily="18" charset="0"/>
              </a:rPr>
              <a:t> інтервалах </a:t>
            </a:r>
            <a:r>
              <a:rPr lang="uk-UA" altLang="x-none" sz="2800" dirty="0">
                <a:solidFill>
                  <a:srgbClr val="000000"/>
                </a:solidFill>
                <a:latin typeface="Times New Roman" panose="02020603050405020304" pitchFamily="18" charset="0"/>
                <a:cs typeface="Times New Roman" panose="02020603050405020304" pitchFamily="18" charset="0"/>
              </a:rPr>
              <a:t>вказані і верхня, і нижня межі.</a:t>
            </a:r>
            <a:endParaRPr lang="uk-UA" altLang="x-none" sz="2800" dirty="0">
              <a:solidFill>
                <a:srgbClr val="000000"/>
              </a:solidFill>
              <a:latin typeface="Times New Roman" panose="02020603050405020304" pitchFamily="18" charset="0"/>
              <a:cs typeface="Times New Roman" panose="02020603050405020304" pitchFamily="18" charset="0"/>
            </a:endParaRPr>
          </a:p>
          <a:p>
            <a:pPr lvl="0" algn="ctr" eaLnBrk="1" hangingPunct="1">
              <a:buNone/>
            </a:pPr>
            <a:endParaRPr lang="uk-UA" altLang="x-none" sz="2800" dirty="0">
              <a:solidFill>
                <a:srgbClr val="000000"/>
              </a:solidFill>
              <a:latin typeface="Times New Roman" panose="02020603050405020304" pitchFamily="18" charset="0"/>
              <a:cs typeface="Times New Roman" panose="02020603050405020304" pitchFamily="18" charset="0"/>
            </a:endParaRPr>
          </a:p>
          <a:p>
            <a:pPr lvl="0" algn="ctr" eaLnBrk="1" hangingPunct="1">
              <a:buNone/>
            </a:pPr>
            <a:r>
              <a:rPr lang="uk-UA" altLang="x-none" sz="2800" dirty="0">
                <a:solidFill>
                  <a:srgbClr val="000000"/>
                </a:solidFill>
                <a:latin typeface="Times New Roman" panose="02020603050405020304" pitchFamily="18" charset="0"/>
                <a:cs typeface="Times New Roman" panose="02020603050405020304" pitchFamily="18" charset="0"/>
              </a:rPr>
              <a:t> Інтервали можуть бути різними за величиною. Величини відкритих інтервалів невизначені, а величини закритих інтервалів встановлюються як різниці між верхніми та нижніми межами їх у суміжних групах. </a:t>
            </a:r>
            <a:endParaRPr lang="uk-UA" altLang="x-none" sz="2800"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Прямоугольник 1"/>
          <p:cNvSpPr/>
          <p:nvPr/>
        </p:nvSpPr>
        <p:spPr>
          <a:xfrm>
            <a:off x="684213" y="1844675"/>
            <a:ext cx="8001000" cy="4662488"/>
          </a:xfrm>
          <a:prstGeom prst="rect">
            <a:avLst/>
          </a:prstGeom>
          <a:noFill/>
          <a:ln w="9525">
            <a:noFill/>
          </a:ln>
        </p:spPr>
        <p:txBody>
          <a:bodyP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algn="ctr" defTabSz="914400" eaLnBrk="1" hangingPunct="1">
              <a:lnSpc>
                <a:spcPct val="100000"/>
              </a:lnSpc>
              <a:spcBef>
                <a:spcPct val="0"/>
              </a:spcBef>
              <a:buFontTx/>
              <a:buNone/>
            </a:pPr>
            <a:r>
              <a:rPr lang="uk-UA" altLang="uk-UA" sz="2700" b="1" i="1" dirty="0">
                <a:latin typeface="Times New Roman" panose="02020603050405020304" pitchFamily="18" charset="0"/>
                <a:cs typeface="Times New Roman" panose="02020603050405020304" pitchFamily="18" charset="0"/>
              </a:rPr>
              <a:t>Рівними</a:t>
            </a:r>
            <a:r>
              <a:rPr lang="uk-UA" altLang="uk-UA" sz="2700" dirty="0">
                <a:latin typeface="Times New Roman" panose="02020603050405020304" pitchFamily="18" charset="0"/>
                <a:cs typeface="Times New Roman" panose="02020603050405020304" pitchFamily="18" charset="0"/>
              </a:rPr>
              <a:t> інтервалами називаються такі, у яких </a:t>
            </a:r>
            <a:r>
              <a:rPr lang="uk-UA" altLang="uk-UA" sz="2700" b="1" dirty="0">
                <a:latin typeface="Times New Roman" panose="02020603050405020304" pitchFamily="18" charset="0"/>
                <a:cs typeface="Times New Roman" panose="02020603050405020304" pitchFamily="18" charset="0"/>
              </a:rPr>
              <a:t>різниці</a:t>
            </a:r>
            <a:r>
              <a:rPr lang="uk-UA" altLang="uk-UA" sz="2700" dirty="0">
                <a:latin typeface="Times New Roman" panose="02020603050405020304" pitchFamily="18" charset="0"/>
                <a:cs typeface="Times New Roman" panose="02020603050405020304" pitchFamily="18" charset="0"/>
              </a:rPr>
              <a:t> між відповідними (верхніми або нижніми) межами інтервалів </a:t>
            </a:r>
            <a:r>
              <a:rPr lang="uk-UA" altLang="uk-UA" sz="2700" b="1" dirty="0">
                <a:latin typeface="Times New Roman" panose="02020603050405020304" pitchFamily="18" charset="0"/>
                <a:cs typeface="Times New Roman" panose="02020603050405020304" pitchFamily="18" charset="0"/>
              </a:rPr>
              <a:t>однакові</a:t>
            </a:r>
            <a:r>
              <a:rPr lang="uk-UA" altLang="uk-UA" sz="2700" dirty="0">
                <a:latin typeface="Times New Roman" panose="02020603050405020304" pitchFamily="18" charset="0"/>
                <a:cs typeface="Times New Roman" panose="02020603050405020304" pitchFamily="18" charset="0"/>
              </a:rPr>
              <a:t>. </a:t>
            </a:r>
            <a:endParaRPr lang="uk-UA" altLang="uk-UA" sz="2700" dirty="0">
              <a:latin typeface="Times New Roman" panose="02020603050405020304" pitchFamily="18" charset="0"/>
              <a:cs typeface="Times New Roman" panose="02020603050405020304" pitchFamily="18" charset="0"/>
            </a:endParaRPr>
          </a:p>
          <a:p>
            <a:pPr marL="0" lvl="0" indent="0" algn="ctr" defTabSz="914400" eaLnBrk="1" hangingPunct="1">
              <a:lnSpc>
                <a:spcPct val="100000"/>
              </a:lnSpc>
              <a:spcBef>
                <a:spcPct val="0"/>
              </a:spcBef>
              <a:buFontTx/>
              <a:buNone/>
            </a:pPr>
            <a:endParaRPr lang="uk-UA" altLang="uk-UA" sz="2700" dirty="0">
              <a:latin typeface="Times New Roman" panose="02020603050405020304" pitchFamily="18" charset="0"/>
              <a:cs typeface="Times New Roman" panose="02020603050405020304" pitchFamily="18" charset="0"/>
            </a:endParaRPr>
          </a:p>
          <a:p>
            <a:pPr marL="0" lvl="0" indent="0" algn="ctr" defTabSz="914400" eaLnBrk="1" hangingPunct="1">
              <a:lnSpc>
                <a:spcPct val="100000"/>
              </a:lnSpc>
              <a:spcBef>
                <a:spcPct val="0"/>
              </a:spcBef>
              <a:buFontTx/>
              <a:buNone/>
            </a:pPr>
            <a:r>
              <a:rPr lang="uk-UA" altLang="uk-UA" sz="2700" dirty="0">
                <a:latin typeface="Times New Roman" panose="02020603050405020304" pitchFamily="18" charset="0"/>
                <a:cs typeface="Times New Roman" panose="02020603050405020304" pitchFamily="18" charset="0"/>
              </a:rPr>
              <a:t>У </a:t>
            </a:r>
            <a:r>
              <a:rPr lang="uk-UA" altLang="uk-UA" sz="2700" b="1" i="1" dirty="0">
                <a:latin typeface="Times New Roman" panose="02020603050405020304" pitchFamily="18" charset="0"/>
                <a:cs typeface="Times New Roman" panose="02020603050405020304" pitchFamily="18" charset="0"/>
              </a:rPr>
              <a:t>нерівних</a:t>
            </a:r>
            <a:r>
              <a:rPr lang="uk-UA" altLang="uk-UA" sz="2700" dirty="0">
                <a:latin typeface="Times New Roman" panose="02020603050405020304" pitchFamily="18" charset="0"/>
                <a:cs typeface="Times New Roman" panose="02020603050405020304" pitchFamily="18" charset="0"/>
              </a:rPr>
              <a:t> інтервалів </a:t>
            </a:r>
            <a:r>
              <a:rPr lang="uk-UA" altLang="uk-UA" sz="2700" b="1" dirty="0">
                <a:latin typeface="Times New Roman" panose="02020603050405020304" pitchFamily="18" charset="0"/>
                <a:cs typeface="Times New Roman" panose="02020603050405020304" pitchFamily="18" charset="0"/>
              </a:rPr>
              <a:t>різниці неоднакові</a:t>
            </a:r>
            <a:r>
              <a:rPr lang="uk-UA" altLang="uk-UA" sz="2700" dirty="0">
                <a:latin typeface="Times New Roman" panose="02020603050405020304" pitchFamily="18" charset="0"/>
                <a:cs typeface="Times New Roman" panose="02020603050405020304" pitchFamily="18" charset="0"/>
              </a:rPr>
              <a:t>.</a:t>
            </a:r>
            <a:endParaRPr lang="uk-UA" altLang="uk-UA" sz="2700" dirty="0">
              <a:latin typeface="Times New Roman" panose="02020603050405020304" pitchFamily="18" charset="0"/>
              <a:cs typeface="Times New Roman" panose="02020603050405020304" pitchFamily="18" charset="0"/>
            </a:endParaRPr>
          </a:p>
          <a:p>
            <a:pPr marL="0" lvl="0" indent="0" algn="ctr" defTabSz="914400" eaLnBrk="1" hangingPunct="1">
              <a:lnSpc>
                <a:spcPct val="100000"/>
              </a:lnSpc>
              <a:spcBef>
                <a:spcPct val="0"/>
              </a:spcBef>
              <a:buFontTx/>
              <a:buNone/>
            </a:pPr>
            <a:r>
              <a:rPr lang="uk-UA" altLang="uk-UA" sz="2700" dirty="0">
                <a:latin typeface="Times New Roman" panose="02020603050405020304" pitchFamily="18" charset="0"/>
                <a:cs typeface="Times New Roman" panose="02020603050405020304" pitchFamily="18" charset="0"/>
              </a:rPr>
              <a:t> Нерівні інтервали зазвичай бувають зростаючими. Серед них особливе значення займають </a:t>
            </a:r>
            <a:r>
              <a:rPr lang="uk-UA" altLang="uk-UA" sz="2700" i="1" dirty="0">
                <a:latin typeface="Times New Roman" panose="02020603050405020304" pitchFamily="18" charset="0"/>
                <a:cs typeface="Times New Roman" panose="02020603050405020304" pitchFamily="18" charset="0"/>
              </a:rPr>
              <a:t>кратні</a:t>
            </a:r>
            <a:r>
              <a:rPr lang="uk-UA" altLang="uk-UA" sz="2700" dirty="0">
                <a:latin typeface="Times New Roman" panose="02020603050405020304" pitchFamily="18" charset="0"/>
                <a:cs typeface="Times New Roman" panose="02020603050405020304" pitchFamily="18" charset="0"/>
              </a:rPr>
              <a:t> інтервали з різними коефіцієнтами зростання. Якщо коефіцієнт зростання дорівнює 2, то кожен наступний інтервал більший за попередній в два рази. </a:t>
            </a:r>
            <a:endParaRPr lang="ru-RU" altLang="uk-UA" sz="2700" dirty="0">
              <a:latin typeface="Times New Roman" panose="02020603050405020304" pitchFamily="18" charset="0"/>
              <a:ea typeface="Times New Roman" panose="02020603050405020304" pitchFamily="18" charset="0"/>
            </a:endParaRPr>
          </a:p>
        </p:txBody>
      </p:sp>
      <p:sp>
        <p:nvSpPr>
          <p:cNvPr id="83971" name="Прямоугольник 2"/>
          <p:cNvSpPr/>
          <p:nvPr/>
        </p:nvSpPr>
        <p:spPr>
          <a:xfrm>
            <a:off x="1331913" y="692150"/>
            <a:ext cx="7056437" cy="954088"/>
          </a:xfrm>
          <a:prstGeom prst="rect">
            <a:avLst/>
          </a:prstGeom>
          <a:noFill/>
          <a:ln w="9525">
            <a:noFill/>
          </a:ln>
        </p:spPr>
        <p:txBody>
          <a:bodyP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algn="ctr" defTabSz="914400" eaLnBrk="1" hangingPunct="1">
              <a:lnSpc>
                <a:spcPct val="100000"/>
              </a:lnSpc>
              <a:spcBef>
                <a:spcPct val="0"/>
              </a:spcBef>
              <a:buFontTx/>
              <a:buNone/>
            </a:pPr>
            <a:r>
              <a:rPr lang="uk-UA" altLang="uk-UA" sz="2800" b="1" dirty="0">
                <a:latin typeface="Times New Roman" panose="02020603050405020304" pitchFamily="18" charset="0"/>
                <a:cs typeface="Times New Roman" panose="02020603050405020304" pitchFamily="18" charset="0"/>
              </a:rPr>
              <a:t>Закриті інтервали поділяються на</a:t>
            </a:r>
            <a:endParaRPr lang="uk-UA" altLang="uk-UA" sz="2800" b="1" dirty="0">
              <a:latin typeface="Times New Roman" panose="02020603050405020304" pitchFamily="18" charset="0"/>
              <a:cs typeface="Times New Roman" panose="02020603050405020304" pitchFamily="18" charset="0"/>
            </a:endParaRPr>
          </a:p>
          <a:p>
            <a:pPr marL="0" lvl="0" indent="0" algn="ctr" defTabSz="914400" eaLnBrk="1" hangingPunct="1">
              <a:lnSpc>
                <a:spcPct val="100000"/>
              </a:lnSpc>
              <a:spcBef>
                <a:spcPct val="0"/>
              </a:spcBef>
              <a:buFontTx/>
              <a:buNone/>
            </a:pPr>
            <a:r>
              <a:rPr lang="uk-UA" altLang="uk-UA" sz="2800" b="1" dirty="0">
                <a:latin typeface="Times New Roman" panose="02020603050405020304" pitchFamily="18" charset="0"/>
                <a:cs typeface="Times New Roman" panose="02020603050405020304" pitchFamily="18" charset="0"/>
              </a:rPr>
              <a:t> </a:t>
            </a:r>
            <a:r>
              <a:rPr lang="uk-UA" altLang="uk-UA" sz="2800" b="1" u="sng" dirty="0">
                <a:latin typeface="Times New Roman" panose="02020603050405020304" pitchFamily="18" charset="0"/>
                <a:cs typeface="Times New Roman" panose="02020603050405020304" pitchFamily="18" charset="0"/>
              </a:rPr>
              <a:t>рівні і нерівні.</a:t>
            </a:r>
            <a:r>
              <a:rPr lang="uk-UA" altLang="uk-UA" sz="2800" b="1" i="1" u="sng" dirty="0">
                <a:latin typeface="Times New Roman" panose="02020603050405020304" pitchFamily="18" charset="0"/>
                <a:cs typeface="Times New Roman" panose="02020603050405020304" pitchFamily="18" charset="0"/>
              </a:rPr>
              <a:t> </a:t>
            </a:r>
            <a:endParaRPr lang="ru-RU" altLang="uk-UA" sz="2800" b="1" u="sng"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Прямоугольник 1"/>
          <p:cNvSpPr>
            <a:spLocks noChangeArrowheads="1"/>
          </p:cNvSpPr>
          <p:nvPr/>
        </p:nvSpPr>
        <p:spPr bwMode="auto">
          <a:xfrm>
            <a:off x="827088" y="1557338"/>
            <a:ext cx="78486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algn="ctr">
              <a:lnSpc>
                <a:spcPct val="120000"/>
              </a:lnSpc>
            </a:pPr>
            <a:r>
              <a:rPr lang="uk-UA" altLang="x-none" sz="2800" dirty="0">
                <a:latin typeface="Times New Roman" panose="02020603050405020304" pitchFamily="18" charset="0"/>
                <a:cs typeface="Times New Roman" panose="02020603050405020304" pitchFamily="18" charset="0"/>
              </a:rPr>
              <a:t>Усі </a:t>
            </a:r>
            <a:r>
              <a:rPr lang="uk-UA" altLang="x-none" sz="2800" b="1" dirty="0">
                <a:latin typeface="Times New Roman" panose="02020603050405020304" pitchFamily="18" charset="0"/>
                <a:cs typeface="Times New Roman" panose="02020603050405020304" pitchFamily="18" charset="0"/>
              </a:rPr>
              <a:t>методичні прийоми БА </a:t>
            </a:r>
            <a:r>
              <a:rPr lang="uk-UA" altLang="x-none" sz="2800" dirty="0">
                <a:latin typeface="Times New Roman" panose="02020603050405020304" pitchFamily="18" charset="0"/>
                <a:cs typeface="Times New Roman" panose="02020603050405020304" pitchFamily="18" charset="0"/>
              </a:rPr>
              <a:t>можна поділити на три групи: </a:t>
            </a:r>
            <a:endParaRPr lang="uk-UA" altLang="x-none" sz="2800" dirty="0">
              <a:latin typeface="Times New Roman" panose="02020603050405020304" pitchFamily="18" charset="0"/>
              <a:cs typeface="Times New Roman" panose="02020603050405020304" pitchFamily="18" charset="0"/>
            </a:endParaRPr>
          </a:p>
          <a:p>
            <a:pPr>
              <a:lnSpc>
                <a:spcPct val="120000"/>
              </a:lnSpc>
              <a:buFont typeface="Arial" panose="020B0604020202020204" pitchFamily="34" charset="0"/>
              <a:buChar char="•"/>
            </a:pPr>
            <a:r>
              <a:rPr lang="uk-UA" altLang="x-none" sz="2800" dirty="0">
                <a:latin typeface="Times New Roman" panose="02020603050405020304" pitchFamily="18" charset="0"/>
                <a:cs typeface="Times New Roman" panose="02020603050405020304" pitchFamily="18" charset="0"/>
              </a:rPr>
              <a:t>розрахунково-аналітичні (логіко-економічні) </a:t>
            </a:r>
            <a:endParaRPr lang="uk-UA" altLang="x-none" sz="2800" dirty="0">
              <a:latin typeface="Times New Roman" panose="02020603050405020304" pitchFamily="18" charset="0"/>
              <a:cs typeface="Times New Roman" panose="02020603050405020304" pitchFamily="18" charset="0"/>
            </a:endParaRPr>
          </a:p>
          <a:p>
            <a:pPr algn="just">
              <a:lnSpc>
                <a:spcPct val="120000"/>
              </a:lnSpc>
              <a:buFont typeface="Arial" panose="020B0604020202020204" pitchFamily="34" charset="0"/>
              <a:buChar char="•"/>
            </a:pPr>
            <a:r>
              <a:rPr lang="uk-UA" altLang="x-none" sz="2800" dirty="0">
                <a:latin typeface="Times New Roman" panose="02020603050405020304" pitchFamily="18" charset="0"/>
                <a:cs typeface="Times New Roman" panose="02020603050405020304" pitchFamily="18" charset="0"/>
              </a:rPr>
              <a:t>математичні</a:t>
            </a:r>
            <a:endParaRPr lang="uk-UA" altLang="x-none" sz="2800" dirty="0">
              <a:latin typeface="Times New Roman" panose="02020603050405020304" pitchFamily="18" charset="0"/>
              <a:cs typeface="Times New Roman" panose="02020603050405020304" pitchFamily="18" charset="0"/>
            </a:endParaRPr>
          </a:p>
          <a:p>
            <a:pPr algn="just">
              <a:lnSpc>
                <a:spcPct val="120000"/>
              </a:lnSpc>
              <a:buFont typeface="Arial" panose="020B0604020202020204" pitchFamily="34" charset="0"/>
              <a:buChar char="•"/>
            </a:pPr>
            <a:r>
              <a:rPr lang="uk-UA" altLang="x-none" sz="2800" dirty="0">
                <a:latin typeface="Times New Roman" panose="02020603050405020304" pitchFamily="18" charset="0"/>
                <a:cs typeface="Times New Roman" panose="02020603050405020304" pitchFamily="18" charset="0"/>
              </a:rPr>
              <a:t>евристичні </a:t>
            </a:r>
            <a:r>
              <a:rPr lang="uk-UA" altLang="ru-RU" sz="2800" i="1" dirty="0">
                <a:latin typeface="Times New Roman" panose="02020603050405020304" pitchFamily="18" charset="0"/>
                <a:cs typeface="Times New Roman" panose="02020603050405020304" pitchFamily="18" charset="0"/>
              </a:rPr>
              <a:t> </a:t>
            </a:r>
            <a:endParaRPr lang="ru-RU" altLang="ru-RU" sz="2800" dirty="0">
              <a:latin typeface="Times New Roman" panose="02020603050405020304" pitchFamily="18" charset="0"/>
              <a:cs typeface="Times New Roman" panose="02020603050405020304" pitchFamily="18" charset="0"/>
            </a:endParaRPr>
          </a:p>
          <a:p>
            <a:r>
              <a:rPr lang="uk-UA" altLang="ru-RU" sz="2800" dirty="0">
                <a:latin typeface="Times New Roman" panose="02020603050405020304" pitchFamily="18" charset="0"/>
                <a:cs typeface="Times New Roman" panose="02020603050405020304" pitchFamily="18" charset="0"/>
              </a:rPr>
              <a:t> </a:t>
            </a:r>
            <a:endParaRPr lang="ru-RU" altLang="ru-RU"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Таблица 2"/>
          <p:cNvGraphicFramePr>
            <a:graphicFrameLocks noGrp="1"/>
          </p:cNvGraphicFramePr>
          <p:nvPr/>
        </p:nvGraphicFramePr>
        <p:xfrm>
          <a:off x="1700213" y="3306763"/>
          <a:ext cx="5743575" cy="246063"/>
        </p:xfrm>
        <a:graphic>
          <a:graphicData uri="http://schemas.openxmlformats.org/drawingml/2006/table">
            <a:tbl>
              <a:tblPr/>
              <a:tblGrid>
                <a:gridCol w="5157794"/>
                <a:gridCol w="585781"/>
              </a:tblGrid>
              <a:tr h="246062">
                <a:tc>
                  <a:txBody>
                    <a:bodyPr/>
                    <a:lstStyle/>
                    <a:p>
                      <a:pPr algn="ctr">
                        <a:lnSpc>
                          <a:spcPct val="115000"/>
                        </a:lnSpc>
                        <a:spcBef>
                          <a:spcPts val="100"/>
                        </a:spcBef>
                        <a:spcAft>
                          <a:spcPts val="0"/>
                        </a:spcAft>
                      </a:pPr>
                      <a:endParaRPr lang="uk-UA" sz="1400">
                        <a:solidFill>
                          <a:schemeClr val="tx1"/>
                        </a:solidFill>
                        <a:latin typeface="Times New Roman" panose="02020603050405020304"/>
                        <a:ea typeface="Times New Roman" panose="02020603050405020304"/>
                      </a:endParaRPr>
                    </a:p>
                  </a:txBody>
                  <a:tcPr marL="68580" marR="68580" marT="0" marB="0" anchor="ctr">
                    <a:lnL>
                      <a:noFill/>
                    </a:lnL>
                    <a:lnR>
                      <a:noFill/>
                    </a:lnR>
                    <a:lnT>
                      <a:noFill/>
                    </a:lnT>
                    <a:lnB>
                      <a:noFill/>
                    </a:lnB>
                  </a:tcPr>
                </a:tc>
                <a:tc>
                  <a:txBody>
                    <a:bodyPr/>
                    <a:lstStyle/>
                    <a:p>
                      <a:pPr algn="ctr">
                        <a:lnSpc>
                          <a:spcPct val="115000"/>
                        </a:lnSpc>
                        <a:spcBef>
                          <a:spcPts val="100"/>
                        </a:spcBef>
                        <a:spcAft>
                          <a:spcPts val="0"/>
                        </a:spcAft>
                      </a:pPr>
                      <a:endParaRPr lang="uk-UA" sz="1300" dirty="0">
                        <a:solidFill>
                          <a:schemeClr val="tx1"/>
                        </a:solidFill>
                        <a:latin typeface="Times New Roman" panose="02020603050405020304"/>
                        <a:ea typeface="Times New Roman" panose="02020603050405020304"/>
                      </a:endParaRPr>
                    </a:p>
                  </a:txBody>
                  <a:tcPr marL="68580" marR="68580" marT="0" marB="0" anchor="ctr">
                    <a:lnL>
                      <a:noFill/>
                    </a:lnL>
                    <a:lnR>
                      <a:noFill/>
                    </a:lnR>
                    <a:lnT>
                      <a:noFill/>
                    </a:lnT>
                    <a:lnB>
                      <a:noFill/>
                    </a:lnB>
                  </a:tcPr>
                </a:tc>
              </a:tr>
            </a:tbl>
          </a:graphicData>
        </a:graphic>
      </p:graphicFrame>
      <p:sp>
        <p:nvSpPr>
          <p:cNvPr id="84997" name="Rectangle 2"/>
          <p:cNvSpPr/>
          <p:nvPr/>
        </p:nvSpPr>
        <p:spPr>
          <a:xfrm>
            <a:off x="285750" y="357188"/>
            <a:ext cx="8143875" cy="1477962"/>
          </a:xfrm>
          <a:prstGeom prst="rect">
            <a:avLst/>
          </a:prstGeom>
          <a:noFill/>
          <a:ln w="9525">
            <a:noFill/>
          </a:ln>
        </p:spPr>
        <p:txBody>
          <a:bodyPr anchor="ctr" anchorCtr="0">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algn="ctr" defTabSz="914400" eaLnBrk="1" hangingPunct="1">
              <a:lnSpc>
                <a:spcPct val="100000"/>
              </a:lnSpc>
              <a:spcBef>
                <a:spcPct val="0"/>
              </a:spcBef>
              <a:buFontTx/>
              <a:buNone/>
            </a:pPr>
            <a:r>
              <a:rPr lang="uk-UA" altLang="uk-UA" sz="3000" b="1" dirty="0">
                <a:latin typeface="Times New Roman" panose="02020603050405020304" pitchFamily="18" charset="0"/>
                <a:cs typeface="Times New Roman" panose="02020603050405020304" pitchFamily="18" charset="0"/>
              </a:rPr>
              <a:t>Величина інтервалу </a:t>
            </a:r>
            <a:endParaRPr lang="uk-UA" altLang="uk-UA" sz="3000" b="1" dirty="0">
              <a:latin typeface="Times New Roman" panose="02020603050405020304" pitchFamily="18" charset="0"/>
              <a:cs typeface="Times New Roman" panose="02020603050405020304" pitchFamily="18" charset="0"/>
            </a:endParaRPr>
          </a:p>
          <a:p>
            <a:pPr marL="0" lvl="0" indent="0" algn="ctr" defTabSz="914400" eaLnBrk="1" hangingPunct="1">
              <a:lnSpc>
                <a:spcPct val="100000"/>
              </a:lnSpc>
              <a:spcBef>
                <a:spcPct val="0"/>
              </a:spcBef>
              <a:buFontTx/>
              <a:buNone/>
            </a:pPr>
            <a:r>
              <a:rPr lang="uk-UA" altLang="uk-UA" sz="3000" b="1" dirty="0">
                <a:latin typeface="Times New Roman" panose="02020603050405020304" pitchFamily="18" charset="0"/>
                <a:cs typeface="Times New Roman" panose="02020603050405020304" pitchFamily="18" charset="0"/>
              </a:rPr>
              <a:t>визначається  за формулою</a:t>
            </a:r>
            <a:endParaRPr lang="ru-RU" altLang="uk-UA" sz="3000" b="1" dirty="0">
              <a:latin typeface="Times New Roman" panose="02020603050405020304" pitchFamily="18" charset="0"/>
              <a:cs typeface="Times New Roman" panose="02020603050405020304" pitchFamily="18" charset="0"/>
            </a:endParaRPr>
          </a:p>
          <a:p>
            <a:pPr marL="0" lvl="0" indent="0" algn="ctr" defTabSz="914400">
              <a:lnSpc>
                <a:spcPct val="100000"/>
              </a:lnSpc>
              <a:spcBef>
                <a:spcPct val="0"/>
              </a:spcBef>
              <a:buFontTx/>
              <a:buNone/>
            </a:pPr>
            <a:endParaRPr lang="ru-RU" altLang="uk-UA" sz="3000" b="1" dirty="0">
              <a:latin typeface="Times New Roman" panose="02020603050405020304" pitchFamily="18" charset="0"/>
              <a:ea typeface="Times New Roman" panose="02020603050405020304" pitchFamily="18" charset="0"/>
            </a:endParaRPr>
          </a:p>
        </p:txBody>
      </p:sp>
      <p:graphicFrame>
        <p:nvGraphicFramePr>
          <p:cNvPr id="84998" name="Object 1"/>
          <p:cNvGraphicFramePr>
            <a:graphicFrameLocks noChangeAspect="1"/>
          </p:cNvGraphicFramePr>
          <p:nvPr/>
        </p:nvGraphicFramePr>
        <p:xfrm>
          <a:off x="1357313" y="1571625"/>
          <a:ext cx="6040437" cy="2571750"/>
        </p:xfrm>
        <a:graphic>
          <a:graphicData uri="http://schemas.openxmlformats.org/presentationml/2006/ole">
            <mc:AlternateContent xmlns:mc="http://schemas.openxmlformats.org/markup-compatibility/2006">
              <mc:Choice xmlns:v="urn:schemas-microsoft-com:vml" Requires="v">
                <p:oleObj spid="_x0000_s3131" name="" r:id="rId1" imgW="964565" imgH="406400" progId="Equation.3">
                  <p:embed/>
                </p:oleObj>
              </mc:Choice>
              <mc:Fallback>
                <p:oleObj name="" r:id="rId1" imgW="964565" imgH="406400" progId="Equation.3">
                  <p:embed/>
                  <p:pic>
                    <p:nvPicPr>
                      <p:cNvPr id="0" name="Picture 3130"/>
                      <p:cNvPicPr/>
                      <p:nvPr/>
                    </p:nvPicPr>
                    <p:blipFill>
                      <a:blip r:embed="rId2"/>
                      <a:stretch>
                        <a:fillRect/>
                      </a:stretch>
                    </p:blipFill>
                    <p:spPr>
                      <a:xfrm>
                        <a:off x="1357313" y="1571625"/>
                        <a:ext cx="6040437" cy="2571750"/>
                      </a:xfrm>
                      <a:prstGeom prst="rect">
                        <a:avLst/>
                      </a:prstGeom>
                      <a:noFill/>
                      <a:ln w="38100">
                        <a:noFill/>
                        <a:miter/>
                      </a:ln>
                    </p:spPr>
                  </p:pic>
                </p:oleObj>
              </mc:Fallback>
            </mc:AlternateContent>
          </a:graphicData>
        </a:graphic>
      </p:graphicFrame>
      <p:sp>
        <p:nvSpPr>
          <p:cNvPr id="84999" name="Rectangle 3"/>
          <p:cNvSpPr/>
          <p:nvPr/>
        </p:nvSpPr>
        <p:spPr>
          <a:xfrm>
            <a:off x="357188" y="4413250"/>
            <a:ext cx="8572500" cy="1939925"/>
          </a:xfrm>
          <a:prstGeom prst="rect">
            <a:avLst/>
          </a:prstGeom>
          <a:noFill/>
          <a:ln w="9525">
            <a:noFill/>
          </a:ln>
        </p:spPr>
        <p:txBody>
          <a:bodyPr anchor="ctr" anchorCtr="0">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algn="just" defTabSz="914400" eaLnBrk="1" hangingPunct="1">
              <a:lnSpc>
                <a:spcPct val="100000"/>
              </a:lnSpc>
              <a:spcBef>
                <a:spcPct val="0"/>
              </a:spcBef>
              <a:buFontTx/>
              <a:buNone/>
            </a:pPr>
            <a:r>
              <a:rPr lang="uk-UA" altLang="ru-RU" sz="3000" i="1" dirty="0">
                <a:latin typeface="Times New Roman" panose="02020603050405020304" pitchFamily="18" charset="0"/>
                <a:cs typeface="Times New Roman" panose="02020603050405020304" pitchFamily="18" charset="0"/>
              </a:rPr>
              <a:t>де </a:t>
            </a:r>
            <a:r>
              <a:rPr lang="uk-UA" altLang="ru-RU" sz="3000" i="1" dirty="0">
                <a:latin typeface="Times New Roman" panose="02020603050405020304" pitchFamily="18" charset="0"/>
                <a:cs typeface="Times New Roman" panose="02020603050405020304" pitchFamily="18" charset="0"/>
                <a:sym typeface="Symbol" panose="05050102010706020507" pitchFamily="18" charset="2"/>
              </a:rPr>
              <a:t></a:t>
            </a:r>
            <a:r>
              <a:rPr lang="uk-UA" altLang="ru-RU" sz="3000" i="1" dirty="0">
                <a:latin typeface="Times New Roman" panose="02020603050405020304" pitchFamily="18" charset="0"/>
                <a:cs typeface="Times New Roman" panose="02020603050405020304" pitchFamily="18" charset="0"/>
              </a:rPr>
              <a:t> – величина інтервалу; </a:t>
            </a:r>
            <a:endParaRPr lang="uk-UA" altLang="ru-RU" sz="3000" i="1" dirty="0">
              <a:latin typeface="Times New Roman" panose="02020603050405020304" pitchFamily="18" charset="0"/>
              <a:cs typeface="Times New Roman" panose="02020603050405020304" pitchFamily="18" charset="0"/>
            </a:endParaRPr>
          </a:p>
          <a:p>
            <a:pPr marL="0" lvl="0" indent="0" algn="just" defTabSz="914400" eaLnBrk="1" hangingPunct="1">
              <a:lnSpc>
                <a:spcPct val="100000"/>
              </a:lnSpc>
              <a:spcBef>
                <a:spcPct val="0"/>
              </a:spcBef>
              <a:buFontTx/>
              <a:buNone/>
            </a:pPr>
            <a:r>
              <a:rPr lang="uk-UA" altLang="ru-RU" sz="3000" i="1" dirty="0">
                <a:latin typeface="Times New Roman" panose="02020603050405020304" pitchFamily="18" charset="0"/>
                <a:cs typeface="Times New Roman" panose="02020603050405020304" pitchFamily="18" charset="0"/>
                <a:sym typeface="Symbol" panose="05050102010706020507" pitchFamily="18" charset="2"/>
              </a:rPr>
              <a:t>x</a:t>
            </a:r>
            <a:r>
              <a:rPr lang="uk-UA" altLang="ru-RU" sz="3000" i="1" baseline="-30000" dirty="0">
                <a:latin typeface="Times New Roman" panose="02020603050405020304" pitchFamily="18" charset="0"/>
                <a:cs typeface="Times New Roman" panose="02020603050405020304" pitchFamily="18" charset="0"/>
                <a:sym typeface="Symbol" panose="05050102010706020507" pitchFamily="18" charset="2"/>
              </a:rPr>
              <a:t>max</a:t>
            </a:r>
            <a:r>
              <a:rPr lang="uk-UA" altLang="ru-RU" sz="3000" i="1" dirty="0">
                <a:latin typeface="Times New Roman" panose="02020603050405020304" pitchFamily="18" charset="0"/>
                <a:cs typeface="Times New Roman" panose="02020603050405020304" pitchFamily="18" charset="0"/>
                <a:sym typeface="Symbol" panose="05050102010706020507" pitchFamily="18" charset="2"/>
              </a:rPr>
              <a:t> і x</a:t>
            </a:r>
            <a:r>
              <a:rPr lang="uk-UA" altLang="ru-RU" sz="3000" i="1" baseline="-30000" dirty="0">
                <a:latin typeface="Times New Roman" panose="02020603050405020304" pitchFamily="18" charset="0"/>
                <a:cs typeface="Times New Roman" panose="02020603050405020304" pitchFamily="18" charset="0"/>
                <a:sym typeface="Symbol" panose="05050102010706020507" pitchFamily="18" charset="2"/>
              </a:rPr>
              <a:t>min</a:t>
            </a:r>
            <a:r>
              <a:rPr lang="uk-UA" altLang="ru-RU" sz="3000" i="1" dirty="0">
                <a:latin typeface="Times New Roman" panose="02020603050405020304" pitchFamily="18" charset="0"/>
                <a:cs typeface="Times New Roman" panose="02020603050405020304" pitchFamily="18" charset="0"/>
                <a:sym typeface="Symbol" panose="05050102010706020507" pitchFamily="18" charset="2"/>
              </a:rPr>
              <a:t> – максимальне та мінімальне значення ознаки; </a:t>
            </a:r>
            <a:endParaRPr lang="uk-UA" altLang="ru-RU" sz="3000" i="1" dirty="0">
              <a:latin typeface="Times New Roman" panose="02020603050405020304" pitchFamily="18" charset="0"/>
              <a:cs typeface="Times New Roman" panose="02020603050405020304" pitchFamily="18" charset="0"/>
              <a:sym typeface="Symbol" panose="05050102010706020507" pitchFamily="18" charset="2"/>
            </a:endParaRPr>
          </a:p>
          <a:p>
            <a:pPr marL="0" lvl="0" indent="0" algn="just" defTabSz="914400" eaLnBrk="1" hangingPunct="1">
              <a:lnSpc>
                <a:spcPct val="100000"/>
              </a:lnSpc>
              <a:spcBef>
                <a:spcPct val="0"/>
              </a:spcBef>
              <a:buFontTx/>
              <a:buNone/>
            </a:pPr>
            <a:r>
              <a:rPr lang="uk-UA" altLang="ru-RU" sz="3000" i="1" dirty="0">
                <a:latin typeface="Times New Roman" panose="02020603050405020304" pitchFamily="18" charset="0"/>
                <a:cs typeface="Times New Roman" panose="02020603050405020304" pitchFamily="18" charset="0"/>
                <a:sym typeface="Symbol" panose="05050102010706020507" pitchFamily="18" charset="2"/>
              </a:rPr>
              <a:t>n – кількість визначених інтервалів.</a:t>
            </a:r>
            <a:endParaRPr lang="uk-UA" altLang="ru-RU" sz="3000" i="1" dirty="0">
              <a:latin typeface="Times New Roman" panose="02020603050405020304" pitchFamily="18" charset="0"/>
              <a:ea typeface="Times New Roman" panose="02020603050405020304" pitchFamily="18" charset="0"/>
              <a:sym typeface="Symbol" panose="05050102010706020507" pitchFamily="18" charset="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Таблица 2"/>
          <p:cNvGraphicFramePr>
            <a:graphicFrameLocks noGrp="1"/>
          </p:cNvGraphicFramePr>
          <p:nvPr/>
        </p:nvGraphicFramePr>
        <p:xfrm>
          <a:off x="1700213" y="3306763"/>
          <a:ext cx="5743575" cy="246063"/>
        </p:xfrm>
        <a:graphic>
          <a:graphicData uri="http://schemas.openxmlformats.org/drawingml/2006/table">
            <a:tbl>
              <a:tblPr/>
              <a:tblGrid>
                <a:gridCol w="5157794"/>
                <a:gridCol w="585781"/>
              </a:tblGrid>
              <a:tr h="246062">
                <a:tc>
                  <a:txBody>
                    <a:bodyPr/>
                    <a:lstStyle/>
                    <a:p>
                      <a:pPr algn="ctr">
                        <a:lnSpc>
                          <a:spcPct val="115000"/>
                        </a:lnSpc>
                        <a:spcBef>
                          <a:spcPts val="100"/>
                        </a:spcBef>
                        <a:spcAft>
                          <a:spcPts val="0"/>
                        </a:spcAft>
                      </a:pPr>
                      <a:endParaRPr lang="uk-UA" sz="1400">
                        <a:solidFill>
                          <a:schemeClr val="tx1"/>
                        </a:solidFill>
                        <a:latin typeface="Times New Roman" panose="02020603050405020304"/>
                        <a:ea typeface="Times New Roman" panose="02020603050405020304"/>
                      </a:endParaRPr>
                    </a:p>
                  </a:txBody>
                  <a:tcPr marL="68580" marR="68580" marT="0" marB="0" anchor="ctr">
                    <a:lnL>
                      <a:noFill/>
                    </a:lnL>
                    <a:lnR>
                      <a:noFill/>
                    </a:lnR>
                    <a:lnT>
                      <a:noFill/>
                    </a:lnT>
                    <a:lnB>
                      <a:noFill/>
                    </a:lnB>
                  </a:tcPr>
                </a:tc>
                <a:tc>
                  <a:txBody>
                    <a:bodyPr/>
                    <a:lstStyle/>
                    <a:p>
                      <a:pPr algn="ctr">
                        <a:lnSpc>
                          <a:spcPct val="115000"/>
                        </a:lnSpc>
                        <a:spcBef>
                          <a:spcPts val="100"/>
                        </a:spcBef>
                        <a:spcAft>
                          <a:spcPts val="0"/>
                        </a:spcAft>
                      </a:pPr>
                      <a:endParaRPr lang="uk-UA" sz="1300" dirty="0">
                        <a:solidFill>
                          <a:schemeClr val="tx1"/>
                        </a:solidFill>
                        <a:latin typeface="Times New Roman" panose="02020603050405020304"/>
                        <a:ea typeface="Times New Roman" panose="02020603050405020304"/>
                      </a:endParaRPr>
                    </a:p>
                  </a:txBody>
                  <a:tcPr marL="68580" marR="68580" marT="0" marB="0" anchor="ctr">
                    <a:lnL>
                      <a:noFill/>
                    </a:lnL>
                    <a:lnR>
                      <a:noFill/>
                    </a:lnR>
                    <a:lnT>
                      <a:noFill/>
                    </a:lnT>
                    <a:lnB>
                      <a:noFill/>
                    </a:lnB>
                  </a:tcPr>
                </a:tc>
              </a:tr>
            </a:tbl>
          </a:graphicData>
        </a:graphic>
      </p:graphicFrame>
      <p:sp>
        <p:nvSpPr>
          <p:cNvPr id="86021" name="Rectangle 4"/>
          <p:cNvSpPr/>
          <p:nvPr/>
        </p:nvSpPr>
        <p:spPr>
          <a:xfrm>
            <a:off x="412750" y="849154"/>
            <a:ext cx="8318500" cy="2014855"/>
          </a:xfrm>
          <a:prstGeom prst="rect">
            <a:avLst/>
          </a:prstGeom>
          <a:noFill/>
          <a:ln w="9525">
            <a:noFill/>
          </a:ln>
        </p:spPr>
        <p:txBody>
          <a:bodyPr anchor="ctr" anchorCtr="0">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algn="ctr" defTabSz="914400" eaLnBrk="1" hangingPunct="1">
              <a:lnSpc>
                <a:spcPct val="100000"/>
              </a:lnSpc>
              <a:spcBef>
                <a:spcPct val="0"/>
              </a:spcBef>
              <a:buFontTx/>
              <a:buNone/>
            </a:pPr>
            <a:r>
              <a:rPr lang="uk-UA" altLang="uk-UA" sz="2500" dirty="0">
                <a:latin typeface="Times New Roman" panose="02020603050405020304" pitchFamily="18" charset="0"/>
                <a:cs typeface="Times New Roman" panose="02020603050405020304" pitchFamily="18" charset="0"/>
              </a:rPr>
              <a:t>Так, якщо максимальний стаж робітників 45 років, мінімальний 5 років та вирішено утворити п’ять рівних інтервалів, то величина рівного інтервалу становить: </a:t>
            </a:r>
            <a:r>
              <a:rPr lang="uk-UA" altLang="uk-UA" sz="2500" dirty="0">
                <a:latin typeface="Times New Roman" panose="02020603050405020304" pitchFamily="18" charset="0"/>
                <a:cs typeface="Times New Roman" panose="02020603050405020304" pitchFamily="18" charset="0"/>
                <a:sym typeface="Symbol" panose="05050102010706020507" pitchFamily="18" charset="2"/>
              </a:rPr>
              <a:t></a:t>
            </a:r>
            <a:r>
              <a:rPr lang="uk-UA" altLang="uk-UA" sz="2500" dirty="0">
                <a:latin typeface="Times New Roman" panose="02020603050405020304" pitchFamily="18" charset="0"/>
                <a:cs typeface="Times New Roman" panose="02020603050405020304" pitchFamily="18" charset="0"/>
              </a:rPr>
              <a:t> = (45 – 5) / 5 = 8.</a:t>
            </a:r>
            <a:endParaRPr lang="ru-RU" altLang="uk-UA" sz="2500" dirty="0">
              <a:latin typeface="Times New Roman" panose="02020603050405020304" pitchFamily="18" charset="0"/>
              <a:cs typeface="Times New Roman" panose="02020603050405020304" pitchFamily="18" charset="0"/>
              <a:sym typeface="Symbol" panose="05050102010706020507" pitchFamily="18" charset="2"/>
            </a:endParaRPr>
          </a:p>
          <a:p>
            <a:pPr marL="0" lvl="0" indent="0" algn="ctr" defTabSz="914400">
              <a:lnSpc>
                <a:spcPct val="100000"/>
              </a:lnSpc>
              <a:spcBef>
                <a:spcPct val="0"/>
              </a:spcBef>
              <a:buFontTx/>
              <a:buNone/>
            </a:pPr>
            <a:endParaRPr lang="ru-RU" altLang="uk-UA" sz="2500" dirty="0">
              <a:latin typeface="Times New Roman" panose="02020603050405020304" pitchFamily="18" charset="0"/>
              <a:ea typeface="Times New Roman" panose="02020603050405020304" pitchFamily="18" charset="0"/>
              <a:sym typeface="Symbol" panose="05050102010706020507" pitchFamily="18" charset="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7042" name="Table 87041"/>
          <p:cNvGraphicFramePr/>
          <p:nvPr/>
        </p:nvGraphicFramePr>
        <p:xfrm>
          <a:off x="395288" y="1557338"/>
          <a:ext cx="8137525" cy="4354513"/>
        </p:xfrm>
        <a:graphic>
          <a:graphicData uri="http://schemas.openxmlformats.org/drawingml/2006/table">
            <a:tbl>
              <a:tblPr/>
              <a:tblGrid>
                <a:gridCol w="369888"/>
                <a:gridCol w="2157412"/>
                <a:gridCol w="935038"/>
                <a:gridCol w="828675"/>
                <a:gridCol w="962025"/>
                <a:gridCol w="1035050"/>
                <a:gridCol w="1035050"/>
                <a:gridCol w="814387"/>
              </a:tblGrid>
              <a:tr h="365125">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i="1" dirty="0">
                          <a:latin typeface="Times New Roman" panose="02020603050405020304" pitchFamily="18" charset="0"/>
                          <a:cs typeface="Times New Roman" panose="02020603050405020304" pitchFamily="18" charset="0"/>
                        </a:rPr>
                        <a:t>№</a:t>
                      </a:r>
                      <a:endParaRPr lang="ru-RU" altLang="x-none" dirty="0">
                        <a:latin typeface="Times New Roman" panose="02020603050405020304" pitchFamily="18" charset="0"/>
                        <a:cs typeface="Times New Roman" panose="02020603050405020304" pitchFamily="18" charset="0"/>
                      </a:endParaRPr>
                    </a:p>
                    <a:p>
                      <a:pPr lvl="0" algn="r" eaLnBrk="1" hangingPunct="1">
                        <a:lnSpc>
                          <a:spcPct val="120000"/>
                        </a:lnSpc>
                        <a:buNone/>
                      </a:pPr>
                      <a:r>
                        <a:rPr lang="uk-UA" altLang="x-none" i="1" dirty="0">
                          <a:latin typeface="Times New Roman" panose="02020603050405020304" pitchFamily="18" charset="0"/>
                          <a:cs typeface="Times New Roman" panose="02020603050405020304" pitchFamily="18" charset="0"/>
                        </a:rPr>
                        <a:t>з/п</a:t>
                      </a:r>
                      <a:endParaRPr lang="ru-RU" altLang="x-none"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i="1" dirty="0">
                          <a:latin typeface="Times New Roman" panose="02020603050405020304" pitchFamily="18" charset="0"/>
                          <a:cs typeface="Times New Roman" panose="02020603050405020304" pitchFamily="18" charset="0"/>
                        </a:rPr>
                        <a:t>Вид основних засобів</a:t>
                      </a:r>
                      <a:endParaRPr lang="ru-RU" altLang="x-none"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i="1" dirty="0">
                          <a:latin typeface="Times New Roman" panose="02020603050405020304" pitchFamily="18" charset="0"/>
                          <a:cs typeface="Times New Roman" panose="02020603050405020304" pitchFamily="18" charset="0"/>
                        </a:rPr>
                        <a:t>Одиниці виміру</a:t>
                      </a:r>
                      <a:endParaRPr lang="ru-RU" altLang="x-none"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4">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i="1" dirty="0">
                          <a:latin typeface="Times New Roman" panose="02020603050405020304" pitchFamily="18" charset="0"/>
                          <a:cs typeface="Times New Roman" panose="02020603050405020304" pitchFamily="18" charset="0"/>
                        </a:rPr>
                        <a:t>Термін використання, років</a:t>
                      </a:r>
                      <a:endParaRPr lang="ru-RU" altLang="x-none"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i="1" dirty="0">
                          <a:latin typeface="Times New Roman" panose="02020603050405020304" pitchFamily="18" charset="0"/>
                          <a:cs typeface="Times New Roman" panose="02020603050405020304" pitchFamily="18" charset="0"/>
                        </a:rPr>
                        <a:t>Разом</a:t>
                      </a:r>
                      <a:endParaRPr lang="ru-RU" altLang="x-none"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366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i="1" dirty="0">
                          <a:latin typeface="Times New Roman" panose="02020603050405020304" pitchFamily="18" charset="0"/>
                          <a:cs typeface="Times New Roman" panose="02020603050405020304" pitchFamily="18" charset="0"/>
                        </a:rPr>
                        <a:t>до 3</a:t>
                      </a:r>
                      <a:endParaRPr lang="ru-RU" altLang="x-none"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i="1" dirty="0">
                          <a:latin typeface="Times New Roman" panose="02020603050405020304" pitchFamily="18" charset="0"/>
                          <a:cs typeface="Times New Roman" panose="02020603050405020304" pitchFamily="18" charset="0"/>
                        </a:rPr>
                        <a:t>3-7</a:t>
                      </a:r>
                      <a:endParaRPr lang="ru-RU" altLang="x-none"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i="1" dirty="0">
                          <a:latin typeface="Times New Roman" panose="02020603050405020304" pitchFamily="18" charset="0"/>
                          <a:cs typeface="Times New Roman" panose="02020603050405020304" pitchFamily="18" charset="0"/>
                        </a:rPr>
                        <a:t>7-15</a:t>
                      </a:r>
                      <a:endParaRPr lang="ru-RU" altLang="x-none"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i="1" dirty="0">
                          <a:latin typeface="Times New Roman" panose="02020603050405020304" pitchFamily="18" charset="0"/>
                          <a:cs typeface="Times New Roman" panose="02020603050405020304" pitchFamily="18" charset="0"/>
                        </a:rPr>
                        <a:t>понад 15</a:t>
                      </a:r>
                      <a:endParaRPr lang="ru-RU" altLang="x-none"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7318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dirty="0">
                          <a:latin typeface="Times New Roman" panose="02020603050405020304" pitchFamily="18" charset="0"/>
                          <a:cs typeface="Times New Roman" panose="02020603050405020304" pitchFamily="18" charset="0"/>
                        </a:rPr>
                        <a:t>1</a:t>
                      </a:r>
                      <a:endParaRPr lang="ru-RU" altLang="x-none" dirty="0">
                        <a:latin typeface="Times New Roman" panose="02020603050405020304" pitchFamily="18" charset="0"/>
                        <a:ea typeface="Times New Roman" panose="02020603050405020304" pitchFamily="18" charset="0"/>
                      </a:endParaRPr>
                    </a:p>
                  </a:txBody>
                  <a:tcPr marL="63503" marR="63503"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20000"/>
                        </a:lnSpc>
                        <a:buNone/>
                      </a:pPr>
                      <a:r>
                        <a:rPr lang="uk-UA" altLang="x-none" dirty="0">
                          <a:latin typeface="Times New Roman" panose="02020603050405020304" pitchFamily="18" charset="0"/>
                          <a:cs typeface="Times New Roman" panose="02020603050405020304" pitchFamily="18" charset="0"/>
                        </a:rPr>
                        <a:t>Машини та обладнання</a:t>
                      </a:r>
                      <a:endParaRPr lang="ru-RU" altLang="x-none" dirty="0">
                        <a:latin typeface="Times New Roman" panose="02020603050405020304" pitchFamily="18" charset="0"/>
                        <a:ea typeface="Times New Roman" panose="02020603050405020304" pitchFamily="18" charset="0"/>
                      </a:endParaRPr>
                    </a:p>
                  </a:txBody>
                  <a:tcPr marL="63503" marR="63503"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dirty="0">
                          <a:latin typeface="Times New Roman" panose="02020603050405020304" pitchFamily="18" charset="0"/>
                          <a:cs typeface="Times New Roman" panose="02020603050405020304" pitchFamily="18" charset="0"/>
                        </a:rPr>
                        <a:t>од.</a:t>
                      </a:r>
                      <a:endParaRPr lang="ru-RU" altLang="x-none"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dirty="0">
                          <a:latin typeface="Times New Roman" panose="02020603050405020304" pitchFamily="18" charset="0"/>
                          <a:cs typeface="Times New Roman" panose="02020603050405020304" pitchFamily="18" charset="0"/>
                        </a:rPr>
                        <a:t>17</a:t>
                      </a:r>
                      <a:endParaRPr lang="ru-RU" altLang="x-none"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dirty="0">
                          <a:latin typeface="Times New Roman" panose="02020603050405020304" pitchFamily="18" charset="0"/>
                          <a:cs typeface="Times New Roman" panose="02020603050405020304" pitchFamily="18" charset="0"/>
                        </a:rPr>
                        <a:t>9</a:t>
                      </a:r>
                      <a:endParaRPr lang="ru-RU" altLang="x-none"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dirty="0">
                          <a:latin typeface="Times New Roman" panose="02020603050405020304" pitchFamily="18" charset="0"/>
                          <a:cs typeface="Times New Roman" panose="02020603050405020304" pitchFamily="18" charset="0"/>
                        </a:rPr>
                        <a:t>3</a:t>
                      </a:r>
                      <a:endParaRPr lang="ru-RU" altLang="x-none"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dirty="0">
                          <a:latin typeface="Times New Roman" panose="02020603050405020304" pitchFamily="18" charset="0"/>
                          <a:cs typeface="Times New Roman" panose="02020603050405020304" pitchFamily="18" charset="0"/>
                        </a:rPr>
                        <a:t>1</a:t>
                      </a:r>
                      <a:endParaRPr lang="ru-RU" altLang="x-none"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lnSpc>
                          <a:spcPct val="120000"/>
                        </a:lnSpc>
                        <a:buNone/>
                      </a:pPr>
                      <a:r>
                        <a:rPr lang="uk-UA" altLang="x-none" dirty="0">
                          <a:latin typeface="Times New Roman" panose="02020603050405020304" pitchFamily="18" charset="0"/>
                          <a:cs typeface="Times New Roman" panose="02020603050405020304" pitchFamily="18" charset="0"/>
                        </a:rPr>
                        <a:t>30</a:t>
                      </a:r>
                      <a:endParaRPr lang="ru-RU" altLang="x-none"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921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dirty="0">
                          <a:latin typeface="Times New Roman" panose="02020603050405020304" pitchFamily="18" charset="0"/>
                          <a:cs typeface="Times New Roman" panose="02020603050405020304" pitchFamily="18" charset="0"/>
                        </a:rPr>
                        <a:t>2</a:t>
                      </a:r>
                      <a:endParaRPr lang="ru-RU" altLang="x-none" dirty="0">
                        <a:latin typeface="Times New Roman" panose="02020603050405020304" pitchFamily="18" charset="0"/>
                        <a:ea typeface="Times New Roman" panose="02020603050405020304" pitchFamily="18" charset="0"/>
                      </a:endParaRPr>
                    </a:p>
                  </a:txBody>
                  <a:tcPr marL="63503" marR="63503"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20000"/>
                        </a:lnSpc>
                        <a:buNone/>
                      </a:pPr>
                      <a:r>
                        <a:rPr lang="uk-UA" altLang="x-none" dirty="0">
                          <a:latin typeface="Times New Roman" panose="02020603050405020304" pitchFamily="18" charset="0"/>
                          <a:cs typeface="Times New Roman" panose="02020603050405020304" pitchFamily="18" charset="0"/>
                        </a:rPr>
                        <a:t>Транспортні засоби</a:t>
                      </a:r>
                      <a:endParaRPr lang="ru-RU" altLang="x-none" dirty="0">
                        <a:latin typeface="Times New Roman" panose="02020603050405020304" pitchFamily="18" charset="0"/>
                        <a:ea typeface="Times New Roman" panose="02020603050405020304" pitchFamily="18" charset="0"/>
                      </a:endParaRPr>
                    </a:p>
                  </a:txBody>
                  <a:tcPr marL="63503" marR="63503"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dirty="0">
                          <a:latin typeface="Times New Roman" panose="02020603050405020304" pitchFamily="18" charset="0"/>
                          <a:cs typeface="Times New Roman" panose="02020603050405020304" pitchFamily="18" charset="0"/>
                        </a:rPr>
                        <a:t>од.</a:t>
                      </a:r>
                      <a:endParaRPr lang="ru-RU" altLang="x-none"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dirty="0">
                          <a:latin typeface="Times New Roman" panose="02020603050405020304" pitchFamily="18" charset="0"/>
                          <a:cs typeface="Times New Roman" panose="02020603050405020304" pitchFamily="18" charset="0"/>
                        </a:rPr>
                        <a:t>10</a:t>
                      </a:r>
                      <a:endParaRPr lang="ru-RU" altLang="x-none"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dirty="0">
                          <a:latin typeface="Times New Roman" panose="02020603050405020304" pitchFamily="18" charset="0"/>
                          <a:cs typeface="Times New Roman" panose="02020603050405020304" pitchFamily="18" charset="0"/>
                        </a:rPr>
                        <a:t>24</a:t>
                      </a:r>
                      <a:endParaRPr lang="ru-RU" altLang="x-none"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dirty="0">
                          <a:latin typeface="Times New Roman" panose="02020603050405020304" pitchFamily="18" charset="0"/>
                          <a:cs typeface="Times New Roman" panose="02020603050405020304" pitchFamily="18" charset="0"/>
                        </a:rPr>
                        <a:t>4</a:t>
                      </a:r>
                      <a:endParaRPr lang="ru-RU" altLang="x-none"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dirty="0">
                          <a:latin typeface="Times New Roman" panose="02020603050405020304" pitchFamily="18" charset="0"/>
                          <a:cs typeface="Times New Roman" panose="02020603050405020304" pitchFamily="18" charset="0"/>
                        </a:rPr>
                        <a:t>–</a:t>
                      </a:r>
                      <a:endParaRPr lang="ru-RU" altLang="x-none"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lnSpc>
                          <a:spcPct val="120000"/>
                        </a:lnSpc>
                        <a:buNone/>
                      </a:pPr>
                      <a:r>
                        <a:rPr lang="uk-UA" altLang="x-none" dirty="0">
                          <a:latin typeface="Times New Roman" panose="02020603050405020304" pitchFamily="18" charset="0"/>
                          <a:cs typeface="Times New Roman" panose="02020603050405020304" pitchFamily="18" charset="0"/>
                        </a:rPr>
                        <a:t>38</a:t>
                      </a:r>
                      <a:endParaRPr lang="ru-RU" altLang="x-none"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366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dirty="0">
                          <a:latin typeface="Times New Roman" panose="02020603050405020304" pitchFamily="18" charset="0"/>
                          <a:cs typeface="Times New Roman" panose="02020603050405020304" pitchFamily="18" charset="0"/>
                        </a:rPr>
                        <a:t>3</a:t>
                      </a:r>
                      <a:endParaRPr lang="ru-RU" altLang="x-none" dirty="0">
                        <a:latin typeface="Times New Roman" panose="02020603050405020304" pitchFamily="18" charset="0"/>
                        <a:ea typeface="Times New Roman" panose="02020603050405020304" pitchFamily="18" charset="0"/>
                      </a:endParaRPr>
                    </a:p>
                  </a:txBody>
                  <a:tcPr marL="63503" marR="63503"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20000"/>
                        </a:lnSpc>
                        <a:buNone/>
                      </a:pPr>
                      <a:r>
                        <a:rPr lang="uk-UA" altLang="x-none" dirty="0">
                          <a:latin typeface="Times New Roman" panose="02020603050405020304" pitchFamily="18" charset="0"/>
                          <a:cs typeface="Times New Roman" panose="02020603050405020304" pitchFamily="18" charset="0"/>
                        </a:rPr>
                        <a:t>Інструменти, прилади та інвентар</a:t>
                      </a:r>
                      <a:endParaRPr lang="ru-RU" altLang="x-none" dirty="0">
                        <a:latin typeface="Times New Roman" panose="02020603050405020304" pitchFamily="18" charset="0"/>
                        <a:ea typeface="Times New Roman" panose="02020603050405020304" pitchFamily="18" charset="0"/>
                      </a:endParaRPr>
                    </a:p>
                  </a:txBody>
                  <a:tcPr marL="63503" marR="63503"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dirty="0">
                          <a:latin typeface="Times New Roman" panose="02020603050405020304" pitchFamily="18" charset="0"/>
                          <a:cs typeface="Times New Roman" panose="02020603050405020304" pitchFamily="18" charset="0"/>
                        </a:rPr>
                        <a:t>од.</a:t>
                      </a:r>
                      <a:endParaRPr lang="ru-RU" altLang="x-none"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dirty="0">
                          <a:latin typeface="Times New Roman" panose="02020603050405020304" pitchFamily="18" charset="0"/>
                          <a:cs typeface="Times New Roman" panose="02020603050405020304" pitchFamily="18" charset="0"/>
                        </a:rPr>
                        <a:t>67</a:t>
                      </a:r>
                      <a:endParaRPr lang="ru-RU" altLang="x-none"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dirty="0">
                          <a:latin typeface="Times New Roman" panose="02020603050405020304" pitchFamily="18" charset="0"/>
                          <a:cs typeface="Times New Roman" panose="02020603050405020304" pitchFamily="18" charset="0"/>
                        </a:rPr>
                        <a:t>49</a:t>
                      </a:r>
                      <a:endParaRPr lang="ru-RU" altLang="x-none"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dirty="0">
                          <a:latin typeface="Times New Roman" panose="02020603050405020304" pitchFamily="18" charset="0"/>
                          <a:cs typeface="Times New Roman" panose="02020603050405020304" pitchFamily="18" charset="0"/>
                        </a:rPr>
                        <a:t>24</a:t>
                      </a:r>
                      <a:endParaRPr lang="ru-RU" altLang="x-none"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dirty="0">
                          <a:latin typeface="Times New Roman" panose="02020603050405020304" pitchFamily="18" charset="0"/>
                          <a:cs typeface="Times New Roman" panose="02020603050405020304" pitchFamily="18" charset="0"/>
                        </a:rPr>
                        <a:t>–</a:t>
                      </a:r>
                      <a:endParaRPr lang="ru-RU" altLang="x-none"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lnSpc>
                          <a:spcPct val="120000"/>
                        </a:lnSpc>
                        <a:buNone/>
                      </a:pPr>
                      <a:r>
                        <a:rPr lang="uk-UA" altLang="x-none" dirty="0">
                          <a:latin typeface="Times New Roman" panose="02020603050405020304" pitchFamily="18" charset="0"/>
                          <a:cs typeface="Times New Roman" panose="02020603050405020304" pitchFamily="18" charset="0"/>
                        </a:rPr>
                        <a:t>140</a:t>
                      </a:r>
                      <a:endParaRPr lang="ru-RU" altLang="x-none"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921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dirty="0">
                          <a:latin typeface="Times New Roman" panose="02020603050405020304" pitchFamily="18" charset="0"/>
                          <a:cs typeface="Times New Roman" panose="02020603050405020304" pitchFamily="18" charset="0"/>
                        </a:rPr>
                        <a:t>4</a:t>
                      </a:r>
                      <a:endParaRPr lang="ru-RU" altLang="x-none" dirty="0">
                        <a:latin typeface="Times New Roman" panose="02020603050405020304" pitchFamily="18" charset="0"/>
                        <a:ea typeface="Times New Roman" panose="02020603050405020304" pitchFamily="18" charset="0"/>
                      </a:endParaRPr>
                    </a:p>
                  </a:txBody>
                  <a:tcPr marL="63503" marR="63503"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20000"/>
                        </a:lnSpc>
                        <a:buNone/>
                      </a:pPr>
                      <a:r>
                        <a:rPr lang="uk-UA" altLang="x-none" dirty="0">
                          <a:latin typeface="Times New Roman" panose="02020603050405020304" pitchFamily="18" charset="0"/>
                          <a:cs typeface="Times New Roman" panose="02020603050405020304" pitchFamily="18" charset="0"/>
                        </a:rPr>
                        <a:t>Інші основні засоби</a:t>
                      </a:r>
                      <a:endParaRPr lang="ru-RU" altLang="x-none" dirty="0">
                        <a:latin typeface="Times New Roman" panose="02020603050405020304" pitchFamily="18" charset="0"/>
                        <a:ea typeface="Times New Roman" panose="02020603050405020304" pitchFamily="18" charset="0"/>
                      </a:endParaRPr>
                    </a:p>
                  </a:txBody>
                  <a:tcPr marL="63503" marR="63503"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dirty="0">
                          <a:latin typeface="Times New Roman" panose="02020603050405020304" pitchFamily="18" charset="0"/>
                          <a:cs typeface="Times New Roman" panose="02020603050405020304" pitchFamily="18" charset="0"/>
                        </a:rPr>
                        <a:t>од.</a:t>
                      </a:r>
                      <a:endParaRPr lang="ru-RU" altLang="x-none"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dirty="0">
                          <a:latin typeface="Times New Roman" panose="02020603050405020304" pitchFamily="18" charset="0"/>
                          <a:cs typeface="Times New Roman" panose="02020603050405020304" pitchFamily="18" charset="0"/>
                        </a:rPr>
                        <a:t>23</a:t>
                      </a:r>
                      <a:endParaRPr lang="ru-RU" altLang="x-none"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dirty="0">
                          <a:latin typeface="Times New Roman" panose="02020603050405020304" pitchFamily="18" charset="0"/>
                          <a:cs typeface="Times New Roman" panose="02020603050405020304" pitchFamily="18" charset="0"/>
                        </a:rPr>
                        <a:t>22</a:t>
                      </a:r>
                      <a:endParaRPr lang="ru-RU" altLang="x-none"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dirty="0">
                          <a:latin typeface="Times New Roman" panose="02020603050405020304" pitchFamily="18" charset="0"/>
                          <a:cs typeface="Times New Roman" panose="02020603050405020304" pitchFamily="18" charset="0"/>
                        </a:rPr>
                        <a:t>13</a:t>
                      </a:r>
                      <a:endParaRPr lang="ru-RU" altLang="x-none"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dirty="0">
                          <a:latin typeface="Times New Roman" panose="02020603050405020304" pitchFamily="18" charset="0"/>
                          <a:cs typeface="Times New Roman" panose="02020603050405020304" pitchFamily="18" charset="0"/>
                        </a:rPr>
                        <a:t>9</a:t>
                      </a:r>
                      <a:endParaRPr lang="ru-RU" altLang="x-none"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lnSpc>
                          <a:spcPct val="120000"/>
                        </a:lnSpc>
                        <a:buNone/>
                      </a:pPr>
                      <a:r>
                        <a:rPr lang="uk-UA" altLang="x-none" dirty="0">
                          <a:latin typeface="Times New Roman" panose="02020603050405020304" pitchFamily="18" charset="0"/>
                          <a:cs typeface="Times New Roman" panose="02020603050405020304" pitchFamily="18" charset="0"/>
                        </a:rPr>
                        <a:t>67</a:t>
                      </a:r>
                      <a:endParaRPr lang="ru-RU" altLang="x-none"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86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b="1" dirty="0">
                          <a:latin typeface="Times New Roman" panose="02020603050405020304" pitchFamily="18" charset="0"/>
                          <a:cs typeface="Times New Roman" panose="02020603050405020304" pitchFamily="18" charset="0"/>
                        </a:rPr>
                        <a:t>5</a:t>
                      </a:r>
                      <a:endParaRPr lang="ru-RU" altLang="x-none" b="1" dirty="0">
                        <a:latin typeface="Times New Roman" panose="02020603050405020304" pitchFamily="18" charset="0"/>
                        <a:ea typeface="Times New Roman" panose="02020603050405020304" pitchFamily="18" charset="0"/>
                      </a:endParaRPr>
                    </a:p>
                  </a:txBody>
                  <a:tcPr marL="63503" marR="63503"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20000"/>
                        </a:lnSpc>
                        <a:buNone/>
                      </a:pPr>
                      <a:r>
                        <a:rPr lang="uk-UA" altLang="x-none" b="1" dirty="0">
                          <a:latin typeface="Times New Roman" panose="02020603050405020304" pitchFamily="18" charset="0"/>
                          <a:cs typeface="Times New Roman" panose="02020603050405020304" pitchFamily="18" charset="0"/>
                        </a:rPr>
                        <a:t>Разом</a:t>
                      </a:r>
                      <a:endParaRPr lang="ru-RU" altLang="x-none" b="1" dirty="0">
                        <a:latin typeface="Times New Roman" panose="02020603050405020304" pitchFamily="18" charset="0"/>
                        <a:ea typeface="Times New Roman" panose="02020603050405020304" pitchFamily="18" charset="0"/>
                      </a:endParaRPr>
                    </a:p>
                  </a:txBody>
                  <a:tcPr marL="63503" marR="63503"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b="1" dirty="0">
                          <a:latin typeface="Times New Roman" panose="02020603050405020304" pitchFamily="18" charset="0"/>
                          <a:cs typeface="Times New Roman" panose="02020603050405020304" pitchFamily="18" charset="0"/>
                        </a:rPr>
                        <a:t>од.</a:t>
                      </a:r>
                      <a:endParaRPr lang="ru-RU" altLang="x-none" b="1"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b="1" dirty="0">
                          <a:latin typeface="Times New Roman" panose="02020603050405020304" pitchFamily="18" charset="0"/>
                          <a:cs typeface="Times New Roman" panose="02020603050405020304" pitchFamily="18" charset="0"/>
                        </a:rPr>
                        <a:t>117</a:t>
                      </a:r>
                      <a:endParaRPr lang="ru-RU" altLang="x-none" b="1"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b="1" dirty="0">
                          <a:latin typeface="Times New Roman" panose="02020603050405020304" pitchFamily="18" charset="0"/>
                          <a:cs typeface="Times New Roman" panose="02020603050405020304" pitchFamily="18" charset="0"/>
                        </a:rPr>
                        <a:t>104</a:t>
                      </a:r>
                      <a:endParaRPr lang="ru-RU" altLang="x-none" b="1"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b="1" dirty="0">
                          <a:latin typeface="Times New Roman" panose="02020603050405020304" pitchFamily="18" charset="0"/>
                          <a:cs typeface="Times New Roman" panose="02020603050405020304" pitchFamily="18" charset="0"/>
                        </a:rPr>
                        <a:t>44</a:t>
                      </a:r>
                      <a:endParaRPr lang="ru-RU" altLang="x-none" b="1"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b="1" dirty="0">
                          <a:latin typeface="Times New Roman" panose="02020603050405020304" pitchFamily="18" charset="0"/>
                          <a:cs typeface="Times New Roman" panose="02020603050405020304" pitchFamily="18" charset="0"/>
                        </a:rPr>
                        <a:t>10</a:t>
                      </a:r>
                      <a:endParaRPr lang="ru-RU" altLang="x-none" b="1"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lnSpc>
                          <a:spcPct val="120000"/>
                        </a:lnSpc>
                        <a:buNone/>
                      </a:pPr>
                      <a:r>
                        <a:rPr lang="uk-UA" altLang="x-none" b="1" dirty="0">
                          <a:latin typeface="Times New Roman" panose="02020603050405020304" pitchFamily="18" charset="0"/>
                          <a:cs typeface="Times New Roman" panose="02020603050405020304" pitchFamily="18" charset="0"/>
                        </a:rPr>
                        <a:t>275</a:t>
                      </a:r>
                      <a:endParaRPr lang="ru-RU" altLang="x-none" b="1"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7148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dirty="0">
                          <a:latin typeface="Times New Roman" panose="02020603050405020304" pitchFamily="18" charset="0"/>
                          <a:cs typeface="Times New Roman" panose="02020603050405020304" pitchFamily="18" charset="0"/>
                        </a:rPr>
                        <a:t>6</a:t>
                      </a:r>
                      <a:endParaRPr lang="ru-RU" altLang="x-none" dirty="0">
                        <a:latin typeface="Times New Roman" panose="02020603050405020304" pitchFamily="18" charset="0"/>
                        <a:ea typeface="Times New Roman" panose="02020603050405020304" pitchFamily="18" charset="0"/>
                      </a:endParaRPr>
                    </a:p>
                  </a:txBody>
                  <a:tcPr marL="63503" marR="63503"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20000"/>
                        </a:lnSpc>
                        <a:buNone/>
                      </a:pPr>
                      <a:r>
                        <a:rPr lang="uk-UA" altLang="x-none" dirty="0">
                          <a:latin typeface="Times New Roman" panose="02020603050405020304" pitchFamily="18" charset="0"/>
                          <a:cs typeface="Times New Roman" panose="02020603050405020304" pitchFamily="18" charset="0"/>
                        </a:rPr>
                        <a:t>Питома вага</a:t>
                      </a:r>
                      <a:endParaRPr lang="ru-RU" altLang="x-none" dirty="0">
                        <a:latin typeface="Times New Roman" panose="02020603050405020304" pitchFamily="18" charset="0"/>
                        <a:ea typeface="Times New Roman" panose="02020603050405020304" pitchFamily="18" charset="0"/>
                      </a:endParaRPr>
                    </a:p>
                  </a:txBody>
                  <a:tcPr marL="63503" marR="63503"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dirty="0">
                          <a:latin typeface="Times New Roman" panose="02020603050405020304" pitchFamily="18" charset="0"/>
                          <a:cs typeface="Times New Roman" panose="02020603050405020304" pitchFamily="18" charset="0"/>
                        </a:rPr>
                        <a:t>%</a:t>
                      </a:r>
                      <a:endParaRPr lang="ru-RU" altLang="x-none" dirty="0">
                        <a:latin typeface="Times New Roman" panose="02020603050405020304" pitchFamily="18" charset="0"/>
                        <a:ea typeface="Times New Roman" panose="02020603050405020304" pitchFamily="18" charset="0"/>
                      </a:endParaRPr>
                    </a:p>
                  </a:txBody>
                  <a:tcPr marL="63503" marR="63503"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dirty="0">
                          <a:latin typeface="Times New Roman" panose="02020603050405020304" pitchFamily="18" charset="0"/>
                          <a:cs typeface="Times New Roman" panose="02020603050405020304" pitchFamily="18" charset="0"/>
                        </a:rPr>
                        <a:t>42,5</a:t>
                      </a:r>
                      <a:endParaRPr lang="ru-RU" altLang="x-none"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dirty="0">
                          <a:latin typeface="Times New Roman" panose="02020603050405020304" pitchFamily="18" charset="0"/>
                          <a:cs typeface="Times New Roman" panose="02020603050405020304" pitchFamily="18" charset="0"/>
                        </a:rPr>
                        <a:t>37,8</a:t>
                      </a:r>
                      <a:endParaRPr lang="ru-RU" altLang="x-none"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dirty="0">
                          <a:latin typeface="Times New Roman" panose="02020603050405020304" pitchFamily="18" charset="0"/>
                          <a:cs typeface="Times New Roman" panose="02020603050405020304" pitchFamily="18" charset="0"/>
                        </a:rPr>
                        <a:t>16,0</a:t>
                      </a:r>
                      <a:endParaRPr lang="ru-RU" altLang="x-none"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20000"/>
                        </a:lnSpc>
                        <a:buNone/>
                      </a:pPr>
                      <a:r>
                        <a:rPr lang="uk-UA" altLang="x-none" dirty="0">
                          <a:latin typeface="Times New Roman" panose="02020603050405020304" pitchFamily="18" charset="0"/>
                          <a:cs typeface="Times New Roman" panose="02020603050405020304" pitchFamily="18" charset="0"/>
                        </a:rPr>
                        <a:t>3,6</a:t>
                      </a:r>
                      <a:endParaRPr lang="ru-RU" altLang="x-none"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lnSpc>
                          <a:spcPct val="120000"/>
                        </a:lnSpc>
                        <a:buNone/>
                      </a:pPr>
                      <a:r>
                        <a:rPr lang="uk-UA" altLang="x-none" dirty="0">
                          <a:latin typeface="Times New Roman" panose="02020603050405020304" pitchFamily="18" charset="0"/>
                          <a:cs typeface="Times New Roman" panose="02020603050405020304" pitchFamily="18" charset="0"/>
                        </a:rPr>
                        <a:t>100,0</a:t>
                      </a:r>
                      <a:endParaRPr lang="ru-RU" altLang="x-none" dirty="0">
                        <a:latin typeface="Times New Roman" panose="02020603050405020304" pitchFamily="18" charset="0"/>
                        <a:ea typeface="Times New Roman" panose="02020603050405020304" pitchFamily="18" charset="0"/>
                      </a:endParaRPr>
                    </a:p>
                  </a:txBody>
                  <a:tcPr marL="63503" marR="6350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87118" name="Rectangle 1"/>
          <p:cNvSpPr/>
          <p:nvPr/>
        </p:nvSpPr>
        <p:spPr>
          <a:xfrm>
            <a:off x="250825" y="404813"/>
            <a:ext cx="8650288" cy="831850"/>
          </a:xfrm>
          <a:prstGeom prst="rect">
            <a:avLst/>
          </a:prstGeom>
          <a:noFill/>
          <a:ln w="9525">
            <a:noFill/>
          </a:ln>
        </p:spPr>
        <p:txBody>
          <a:bodyPr anchor="ctr" anchorCtr="0">
            <a:spAutoFit/>
          </a:bodyPr>
          <a:p>
            <a:pPr algn="ctr"/>
            <a:r>
              <a:rPr lang="uk-UA" altLang="ru-RU" sz="2400" b="1" i="1" dirty="0">
                <a:latin typeface="Times New Roman" panose="02020603050405020304" pitchFamily="18" charset="0"/>
                <a:cs typeface="Times New Roman" panose="02020603050405020304" pitchFamily="18" charset="0"/>
              </a:rPr>
              <a:t>Таблиця 5.</a:t>
            </a:r>
            <a:r>
              <a:rPr lang="uk-UA" altLang="ru-RU" sz="2400" i="1" dirty="0">
                <a:latin typeface="Times New Roman" panose="02020603050405020304" pitchFamily="18" charset="0"/>
                <a:cs typeface="Times New Roman" panose="02020603050405020304" pitchFamily="18" charset="0"/>
              </a:rPr>
              <a:t> Вихідні дані для аналізу середнього терміну експлуатації основних засобів</a:t>
            </a:r>
            <a:endParaRPr lang="uk-UA" altLang="ru-RU" sz="2400" dirty="0">
              <a:latin typeface="Times New Roman"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Прямоугольник 1"/>
          <p:cNvSpPr/>
          <p:nvPr/>
        </p:nvSpPr>
        <p:spPr>
          <a:xfrm>
            <a:off x="611188" y="1989138"/>
            <a:ext cx="7921625" cy="1124585"/>
          </a:xfrm>
          <a:prstGeom prst="rect">
            <a:avLst/>
          </a:prstGeom>
          <a:noFill/>
          <a:ln w="9525">
            <a:noFill/>
          </a:ln>
        </p:spPr>
        <p:txBody>
          <a:bodyPr>
            <a:spAutoFit/>
          </a:bodyPr>
          <a:p>
            <a:pPr algn="ctr">
              <a:lnSpc>
                <a:spcPct val="120000"/>
              </a:lnSpc>
            </a:pPr>
            <a:r>
              <a:rPr lang="en-US" altLang="uk-UA" sz="2800" b="1" i="1" dirty="0">
                <a:latin typeface="Times New Roman" panose="02020603050405020304" pitchFamily="18" charset="0"/>
                <a:cs typeface="Times New Roman" panose="02020603050405020304" pitchFamily="18" charset="0"/>
              </a:rPr>
              <a:t>6</a:t>
            </a:r>
            <a:r>
              <a:rPr lang="uk-UA" altLang="ru-RU" sz="2800" b="1" i="1" dirty="0">
                <a:latin typeface="Times New Roman" panose="02020603050405020304" pitchFamily="18" charset="0"/>
                <a:cs typeface="Times New Roman" panose="02020603050405020304" pitchFamily="18" charset="0"/>
              </a:rPr>
              <a:t>. Прийоми графічного і табличного відображення даних</a:t>
            </a:r>
            <a:endParaRPr lang="ru-RU" altLang="ru-RU"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Прямоугольник 1"/>
          <p:cNvSpPr/>
          <p:nvPr/>
        </p:nvSpPr>
        <p:spPr>
          <a:xfrm>
            <a:off x="1331913" y="1773238"/>
            <a:ext cx="6769100" cy="2246312"/>
          </a:xfrm>
          <a:prstGeom prst="rect">
            <a:avLst/>
          </a:prstGeom>
          <a:noFill/>
          <a:ln w="9525">
            <a:noFill/>
          </a:ln>
        </p:spPr>
        <p:txBody>
          <a:bodyPr>
            <a:spAutoFit/>
          </a:bodyPr>
          <a:p>
            <a:pPr algn="ctr"/>
            <a:r>
              <a:rPr lang="en-US" altLang="uk-UA" sz="2800" i="1" dirty="0">
                <a:latin typeface="Times New Roman" panose="02020603050405020304" pitchFamily="18" charset="0"/>
                <a:cs typeface="Times New Roman" panose="02020603050405020304" pitchFamily="18" charset="0"/>
              </a:rPr>
              <a:t>Графік </a:t>
            </a:r>
            <a:r>
              <a:rPr lang="en-US" altLang="uk-UA" sz="2800" dirty="0">
                <a:latin typeface="Times New Roman" panose="02020603050405020304" pitchFamily="18" charset="0"/>
                <a:cs typeface="Times New Roman" panose="02020603050405020304" pitchFamily="18" charset="0"/>
              </a:rPr>
              <a:t>(діаграма) – це наочне зображення даних за допомогою геометричних знаків, малюнків та інших графічних засобів, які умовно виражають числові показники та співвідношення між ними</a:t>
            </a:r>
            <a:endParaRPr lang="uk-UA" altLang="uk-UA"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Rectangle 2"/>
          <p:cNvSpPr/>
          <p:nvPr/>
        </p:nvSpPr>
        <p:spPr>
          <a:xfrm>
            <a:off x="0" y="0"/>
            <a:ext cx="9144000" cy="457200"/>
          </a:xfrm>
          <a:prstGeom prst="rect">
            <a:avLst/>
          </a:prstGeom>
          <a:noFill/>
          <a:ln w="9525">
            <a:noFill/>
          </a:ln>
        </p:spPr>
        <p:txBody>
          <a:bodyPr wrap="none" anchor="ctr" anchorCtr="0">
            <a:spAutoFit/>
          </a:bodyPr>
          <a:p>
            <a:endParaRPr lang="uk-UA" altLang="uk-UA" dirty="0">
              <a:latin typeface="Arial" panose="020B0604020202020204" pitchFamily="34" charset="0"/>
            </a:endParaRPr>
          </a:p>
        </p:txBody>
      </p:sp>
      <p:graphicFrame>
        <p:nvGraphicFramePr>
          <p:cNvPr id="96259" name="Объект 2"/>
          <p:cNvGraphicFramePr>
            <a:graphicFrameLocks noChangeAspect="1"/>
          </p:cNvGraphicFramePr>
          <p:nvPr/>
        </p:nvGraphicFramePr>
        <p:xfrm>
          <a:off x="323850" y="644525"/>
          <a:ext cx="8081963" cy="4187825"/>
        </p:xfrm>
        <a:graphic>
          <a:graphicData uri="http://schemas.openxmlformats.org/presentationml/2006/ole">
            <mc:AlternateContent xmlns:mc="http://schemas.openxmlformats.org/markup-compatibility/2006">
              <mc:Choice xmlns:v="urn:schemas-microsoft-com:vml" Requires="v">
                <p:oleObj spid="_x0000_s3133" name="" r:id="rId1" imgW="4721225" imgH="2447290" progId="Word.Picture.8">
                  <p:embed/>
                </p:oleObj>
              </mc:Choice>
              <mc:Fallback>
                <p:oleObj name="" r:id="rId1" imgW="4721225" imgH="2447290" progId="Word.Picture.8">
                  <p:embed/>
                  <p:pic>
                    <p:nvPicPr>
                      <p:cNvPr id="0" name="Picture 3132"/>
                      <p:cNvPicPr/>
                      <p:nvPr/>
                    </p:nvPicPr>
                    <p:blipFill>
                      <a:blip r:embed="rId2"/>
                      <a:stretch>
                        <a:fillRect/>
                      </a:stretch>
                    </p:blipFill>
                    <p:spPr>
                      <a:xfrm>
                        <a:off x="323850" y="644525"/>
                        <a:ext cx="8081963" cy="4187825"/>
                      </a:xfrm>
                      <a:prstGeom prst="rect">
                        <a:avLst/>
                      </a:prstGeom>
                      <a:noFill/>
                      <a:ln w="38100">
                        <a:noFill/>
                        <a:miter/>
                      </a:ln>
                    </p:spPr>
                  </p:pic>
                </p:oleObj>
              </mc:Fallback>
            </mc:AlternateContent>
          </a:graphicData>
        </a:graphic>
      </p:graphicFrame>
      <p:sp>
        <p:nvSpPr>
          <p:cNvPr id="96260" name="Rectangle 3"/>
          <p:cNvSpPr/>
          <p:nvPr/>
        </p:nvSpPr>
        <p:spPr>
          <a:xfrm>
            <a:off x="1476375" y="5373688"/>
            <a:ext cx="6446838" cy="522287"/>
          </a:xfrm>
          <a:prstGeom prst="rect">
            <a:avLst/>
          </a:prstGeom>
          <a:noFill/>
          <a:ln w="9525">
            <a:noFill/>
          </a:ln>
        </p:spPr>
        <p:txBody>
          <a:bodyPr wrap="none" anchor="ctr" anchorCtr="0">
            <a:spAutoFit/>
          </a:bodyPr>
          <a:p>
            <a:pPr algn="ctr"/>
            <a:r>
              <a:rPr lang="uk-UA" altLang="uk-UA" sz="2800" b="1" i="1" dirty="0">
                <a:latin typeface="Times New Roman" panose="02020603050405020304" pitchFamily="18" charset="0"/>
                <a:cs typeface="Times New Roman" panose="02020603050405020304" pitchFamily="18" charset="0"/>
              </a:rPr>
              <a:t>Рис. 4.</a:t>
            </a:r>
            <a:r>
              <a:rPr lang="uk-UA" altLang="uk-UA" sz="2800" i="1" dirty="0">
                <a:latin typeface="Times New Roman" panose="02020603050405020304" pitchFamily="18" charset="0"/>
                <a:cs typeface="Times New Roman" panose="02020603050405020304" pitchFamily="18" charset="0"/>
              </a:rPr>
              <a:t> Класифікація графічних прийомів</a:t>
            </a:r>
            <a:endParaRPr lang="uk-UA" altLang="uk-UA"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Прямоугольник 1"/>
          <p:cNvSpPr/>
          <p:nvPr/>
        </p:nvSpPr>
        <p:spPr>
          <a:xfrm>
            <a:off x="755650" y="836613"/>
            <a:ext cx="7920038" cy="5376862"/>
          </a:xfrm>
          <a:prstGeom prst="rect">
            <a:avLst/>
          </a:prstGeom>
          <a:noFill/>
          <a:ln w="9525">
            <a:noFill/>
          </a:ln>
        </p:spPr>
        <p:txBody>
          <a:bodyPr>
            <a:spAutoFit/>
          </a:bodyPr>
          <a:p>
            <a:pPr algn="ctr">
              <a:lnSpc>
                <a:spcPct val="105000"/>
              </a:lnSpc>
            </a:pPr>
            <a:r>
              <a:rPr lang="uk-UA" altLang="uk-UA" sz="2800" b="1" dirty="0">
                <a:latin typeface="Times New Roman" panose="02020603050405020304" pitchFamily="18" charset="0"/>
                <a:cs typeface="Times New Roman" panose="02020603050405020304" pitchFamily="18" charset="0"/>
              </a:rPr>
              <a:t>Загальні правила побудови графіків</a:t>
            </a:r>
            <a:endParaRPr lang="uk-UA" altLang="uk-UA" sz="2800" b="1" dirty="0">
              <a:latin typeface="Times New Roman" panose="02020603050405020304" pitchFamily="18" charset="0"/>
              <a:cs typeface="Times New Roman" panose="02020603050405020304" pitchFamily="18" charset="0"/>
            </a:endParaRPr>
          </a:p>
          <a:p>
            <a:pPr algn="ctr">
              <a:lnSpc>
                <a:spcPct val="105000"/>
              </a:lnSpc>
            </a:pPr>
            <a:endParaRPr lang="uk-UA" altLang="uk-UA" sz="2000" b="1" dirty="0">
              <a:latin typeface="Times New Roman" panose="02020603050405020304" pitchFamily="18" charset="0"/>
              <a:cs typeface="Times New Roman" panose="02020603050405020304" pitchFamily="18" charset="0"/>
            </a:endParaRPr>
          </a:p>
          <a:p>
            <a:pPr algn="just">
              <a:lnSpc>
                <a:spcPct val="105000"/>
              </a:lnSpc>
            </a:pPr>
            <a:r>
              <a:rPr lang="uk-UA" altLang="uk-UA" sz="2000" dirty="0">
                <a:latin typeface="Times New Roman" panose="02020603050405020304" pitchFamily="18" charset="0"/>
                <a:cs typeface="Times New Roman" panose="02020603050405020304" pitchFamily="18" charset="0"/>
              </a:rPr>
              <a:t>1</a:t>
            </a:r>
            <a:r>
              <a:rPr lang="ru-RU" altLang="uk-UA" sz="2000" dirty="0">
                <a:latin typeface="Times New Roman" panose="02020603050405020304" pitchFamily="18" charset="0"/>
                <a:cs typeface="Times New Roman" panose="02020603050405020304" pitchFamily="18" charset="0"/>
              </a:rPr>
              <a:t>)</a:t>
            </a:r>
            <a:r>
              <a:rPr lang="uk-UA" altLang="uk-UA" sz="2000" dirty="0">
                <a:latin typeface="Times New Roman" panose="02020603050405020304" pitchFamily="18" charset="0"/>
                <a:cs typeface="Times New Roman" panose="02020603050405020304" pitchFamily="18" charset="0"/>
              </a:rPr>
              <a:t> графік повинен мати назву, яка відповідає змісту зображуваного явища. Назву, як правило, розміщують під графіком;</a:t>
            </a:r>
            <a:endParaRPr lang="uk-UA" altLang="uk-UA" sz="2000" dirty="0">
              <a:latin typeface="Times New Roman" panose="02020603050405020304" pitchFamily="18" charset="0"/>
              <a:cs typeface="Times New Roman" panose="02020603050405020304" pitchFamily="18" charset="0"/>
            </a:endParaRPr>
          </a:p>
          <a:p>
            <a:pPr algn="just">
              <a:lnSpc>
                <a:spcPct val="105000"/>
              </a:lnSpc>
            </a:pPr>
            <a:r>
              <a:rPr lang="uk-UA" altLang="uk-UA" sz="2000" dirty="0">
                <a:latin typeface="Times New Roman" panose="02020603050405020304" pitchFamily="18" charset="0"/>
                <a:cs typeface="Times New Roman" panose="02020603050405020304" pitchFamily="18" charset="0"/>
              </a:rPr>
              <a:t>2) графік повинен точно відображати вихідні дані, що містяться у джерелі інформації, відповідати змісту і логічній природі показників, що відображаються;</a:t>
            </a:r>
            <a:endParaRPr lang="uk-UA" altLang="uk-UA" sz="2000" dirty="0">
              <a:latin typeface="Times New Roman" panose="02020603050405020304" pitchFamily="18" charset="0"/>
              <a:cs typeface="Times New Roman" panose="02020603050405020304" pitchFamily="18" charset="0"/>
            </a:endParaRPr>
          </a:p>
          <a:p>
            <a:pPr algn="just">
              <a:lnSpc>
                <a:spcPct val="105000"/>
              </a:lnSpc>
            </a:pPr>
            <a:r>
              <a:rPr lang="uk-UA" altLang="uk-UA" sz="2000" dirty="0">
                <a:latin typeface="Times New Roman" panose="02020603050405020304" pitchFamily="18" charset="0"/>
                <a:cs typeface="Times New Roman" panose="02020603050405020304" pitchFamily="18" charset="0"/>
              </a:rPr>
              <a:t>3) для зображення на графіку цифрових даних потрібно вибрати масштаб і побудувати шкалу. При цьому необхідно враховувати, що від правильного вибору масштабу залежить наочність зображення. Наочність зображення часто покращується, якщо на осі абсцис шкали мають більший масштаб, ніж на осі ординат; </a:t>
            </a:r>
            <a:endParaRPr lang="uk-UA" altLang="uk-UA" sz="2000" dirty="0">
              <a:latin typeface="Times New Roman" panose="02020603050405020304" pitchFamily="18" charset="0"/>
              <a:cs typeface="Times New Roman" panose="02020603050405020304" pitchFamily="18" charset="0"/>
            </a:endParaRPr>
          </a:p>
          <a:p>
            <a:pPr algn="just">
              <a:lnSpc>
                <a:spcPct val="105000"/>
              </a:lnSpc>
            </a:pPr>
            <a:r>
              <a:rPr lang="uk-UA" altLang="uk-UA" sz="2000" dirty="0">
                <a:latin typeface="Times New Roman" panose="02020603050405020304" pitchFamily="18" charset="0"/>
                <a:cs typeface="Times New Roman" panose="02020603050405020304" pitchFamily="18" charset="0"/>
              </a:rPr>
              <a:t>4) для наочності зображення, зазвичай, користуються штрихуванням, розфарбовуванням та іншими умовними позначеннями, які обов’язково повинні бути пояснені. </a:t>
            </a:r>
            <a:endParaRPr lang="uk-UA" altLang="uk-UA" sz="2000" dirty="0">
              <a:latin typeface="Times New Roman" panose="02020603050405020304" pitchFamily="18" charset="0"/>
              <a:cs typeface="Times New Roman" panose="02020603050405020304" pitchFamily="18" charset="0"/>
            </a:endParaRPr>
          </a:p>
          <a:p>
            <a:pPr algn="just"/>
            <a:r>
              <a:rPr lang="uk-UA" altLang="uk-UA" sz="2000" dirty="0">
                <a:latin typeface="Times New Roman" panose="02020603050405020304" pitchFamily="18" charset="0"/>
                <a:cs typeface="Times New Roman" panose="02020603050405020304" pitchFamily="18" charset="0"/>
              </a:rPr>
              <a:t> </a:t>
            </a:r>
            <a:endParaRPr lang="uk-UA" altLang="uk-UA" sz="20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Прямоугольник 1"/>
          <p:cNvSpPr/>
          <p:nvPr/>
        </p:nvSpPr>
        <p:spPr>
          <a:xfrm>
            <a:off x="755650" y="1557338"/>
            <a:ext cx="7777163" cy="3259137"/>
          </a:xfrm>
          <a:prstGeom prst="rect">
            <a:avLst/>
          </a:prstGeom>
          <a:noFill/>
          <a:ln w="9525">
            <a:noFill/>
          </a:ln>
        </p:spPr>
        <p:txBody>
          <a:bodyPr>
            <a:spAutoFit/>
          </a:bodyPr>
          <a:p>
            <a:pPr algn="ctr">
              <a:lnSpc>
                <a:spcPct val="105000"/>
              </a:lnSpc>
            </a:pPr>
            <a:r>
              <a:rPr lang="uk-UA" altLang="uk-UA" sz="2800" b="1" dirty="0">
                <a:latin typeface="Times New Roman" panose="02020603050405020304" pitchFamily="18" charset="0"/>
                <a:cs typeface="Times New Roman" panose="02020603050405020304" pitchFamily="18" charset="0"/>
              </a:rPr>
              <a:t>Основні види графіків</a:t>
            </a:r>
            <a:endParaRPr lang="uk-UA" altLang="uk-UA" sz="2800" b="1" dirty="0">
              <a:latin typeface="Times New Roman" panose="02020603050405020304" pitchFamily="18" charset="0"/>
              <a:cs typeface="Times New Roman" panose="02020603050405020304" pitchFamily="18" charset="0"/>
            </a:endParaRPr>
          </a:p>
          <a:p>
            <a:pPr algn="just">
              <a:lnSpc>
                <a:spcPct val="105000"/>
              </a:lnSpc>
            </a:pPr>
            <a:endParaRPr lang="uk-UA" altLang="uk-UA" sz="2800" dirty="0">
              <a:latin typeface="Times New Roman" panose="02020603050405020304" pitchFamily="18" charset="0"/>
              <a:cs typeface="Times New Roman" panose="02020603050405020304" pitchFamily="18" charset="0"/>
            </a:endParaRPr>
          </a:p>
          <a:p>
            <a:pPr algn="just">
              <a:lnSpc>
                <a:spcPct val="105000"/>
              </a:lnSpc>
            </a:pPr>
            <a:r>
              <a:rPr lang="uk-UA" altLang="uk-UA" sz="2800" i="1" dirty="0">
                <a:latin typeface="Times New Roman" panose="02020603050405020304" pitchFamily="18" charset="0"/>
                <a:cs typeface="Times New Roman" panose="02020603050405020304" pitchFamily="18" charset="0"/>
              </a:rPr>
              <a:t>Лінійні графіки</a:t>
            </a:r>
            <a:r>
              <a:rPr lang="uk-UA" altLang="uk-UA" sz="2800" dirty="0">
                <a:latin typeface="Times New Roman" panose="02020603050405020304" pitchFamily="18" charset="0"/>
                <a:cs typeface="Times New Roman" panose="02020603050405020304" pitchFamily="18" charset="0"/>
              </a:rPr>
              <a:t>. Використовують для зображення ходу виконання завдання, розвитку явищ в часі, а також для наочного зображення залежності одного показника від іншого. </a:t>
            </a:r>
            <a:endParaRPr lang="uk-UA" altLang="uk-UA" sz="2800" dirty="0">
              <a:latin typeface="Times New Roman" panose="02020603050405020304" pitchFamily="18" charset="0"/>
              <a:cs typeface="Times New Roman" panose="02020603050405020304" pitchFamily="18" charset="0"/>
            </a:endParaRPr>
          </a:p>
          <a:p>
            <a:pPr algn="just">
              <a:lnSpc>
                <a:spcPct val="105000"/>
              </a:lnSpc>
            </a:pPr>
            <a:endParaRPr lang="uk-UA" altLang="uk-UA"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Rectangle 2"/>
          <p:cNvSpPr/>
          <p:nvPr/>
        </p:nvSpPr>
        <p:spPr>
          <a:xfrm>
            <a:off x="0" y="0"/>
            <a:ext cx="9144000" cy="457200"/>
          </a:xfrm>
          <a:prstGeom prst="rect">
            <a:avLst/>
          </a:prstGeom>
          <a:noFill/>
          <a:ln w="9525">
            <a:noFill/>
          </a:ln>
        </p:spPr>
        <p:txBody>
          <a:bodyPr wrap="none" anchor="ctr" anchorCtr="0">
            <a:spAutoFit/>
          </a:bodyPr>
          <a:p>
            <a:endParaRPr lang="uk-UA" altLang="uk-UA" dirty="0">
              <a:latin typeface="Arial" panose="020B0604020202020204" pitchFamily="34" charset="0"/>
            </a:endParaRPr>
          </a:p>
        </p:txBody>
      </p:sp>
      <p:sp>
        <p:nvSpPr>
          <p:cNvPr id="99331" name="Rectangle 3"/>
          <p:cNvSpPr/>
          <p:nvPr/>
        </p:nvSpPr>
        <p:spPr>
          <a:xfrm>
            <a:off x="2525713" y="6049963"/>
            <a:ext cx="4159250" cy="400050"/>
          </a:xfrm>
          <a:prstGeom prst="rect">
            <a:avLst/>
          </a:prstGeom>
          <a:noFill/>
          <a:ln w="9525">
            <a:noFill/>
          </a:ln>
        </p:spPr>
        <p:txBody>
          <a:bodyPr wrap="none" anchor="ctr" anchorCtr="0">
            <a:spAutoFit/>
          </a:bodyPr>
          <a:p>
            <a:pPr algn="ctr"/>
            <a:r>
              <a:rPr lang="uk-UA" altLang="uk-UA" sz="2000" b="1" i="1" dirty="0">
                <a:latin typeface="Times New Roman" panose="02020603050405020304" pitchFamily="18" charset="0"/>
                <a:cs typeface="Times New Roman" panose="02020603050405020304" pitchFamily="18" charset="0"/>
              </a:rPr>
              <a:t>Рис. 5. </a:t>
            </a:r>
            <a:r>
              <a:rPr lang="uk-UA" altLang="uk-UA" sz="2000" dirty="0">
                <a:latin typeface="Times New Roman" panose="02020603050405020304" pitchFamily="18" charset="0"/>
                <a:cs typeface="Times New Roman" panose="02020603050405020304" pitchFamily="18" charset="0"/>
              </a:rPr>
              <a:t>Розподіл зарплат у ІТ-сфері</a:t>
            </a:r>
            <a:endParaRPr lang="uk-UA" altLang="uk-UA" sz="2000" dirty="0">
              <a:latin typeface="Times New Roman" panose="02020603050405020304" pitchFamily="18" charset="0"/>
              <a:ea typeface="Times New Roman" panose="02020603050405020304" pitchFamily="18" charset="0"/>
            </a:endParaRPr>
          </a:p>
        </p:txBody>
      </p:sp>
      <p:sp>
        <p:nvSpPr>
          <p:cNvPr id="99332" name="Прямоугольник 4"/>
          <p:cNvSpPr/>
          <p:nvPr/>
        </p:nvSpPr>
        <p:spPr>
          <a:xfrm>
            <a:off x="898525" y="657225"/>
            <a:ext cx="7850188" cy="2355850"/>
          </a:xfrm>
          <a:prstGeom prst="rect">
            <a:avLst/>
          </a:prstGeom>
          <a:noFill/>
          <a:ln w="9525">
            <a:noFill/>
          </a:ln>
        </p:spPr>
        <p:txBody>
          <a:bodyPr>
            <a:spAutoFit/>
          </a:bodyPr>
          <a:p>
            <a:pPr algn="ctr">
              <a:lnSpc>
                <a:spcPct val="105000"/>
              </a:lnSpc>
            </a:pPr>
            <a:r>
              <a:rPr lang="uk-UA" altLang="uk-UA" sz="2800" i="1" dirty="0">
                <a:latin typeface="Times New Roman" panose="02020603050405020304" pitchFamily="18" charset="0"/>
                <a:cs typeface="Times New Roman" panose="02020603050405020304" pitchFamily="18" charset="0"/>
              </a:rPr>
              <a:t>Стовпчикові (стрічкові) діаграми</a:t>
            </a:r>
            <a:r>
              <a:rPr lang="uk-UA" altLang="uk-UA" sz="2800" dirty="0">
                <a:latin typeface="Times New Roman" panose="02020603050405020304" pitchFamily="18" charset="0"/>
                <a:cs typeface="Times New Roman" panose="02020603050405020304" pitchFamily="18" charset="0"/>
              </a:rPr>
              <a:t>. Використовують для: а) зображення процесів розвитку явищ у часі або для порівняння однорідних явищ між собою; б) зображення структури та її зрушень.</a:t>
            </a:r>
            <a:endParaRPr lang="uk-UA" altLang="uk-UA" sz="2800" dirty="0">
              <a:latin typeface="Times New Roman" panose="02020603050405020304" pitchFamily="18" charset="0"/>
              <a:ea typeface="Times New Roman" panose="02020603050405020304" pitchFamily="18" charset="0"/>
            </a:endParaRPr>
          </a:p>
        </p:txBody>
      </p:sp>
      <p:pic>
        <p:nvPicPr>
          <p:cNvPr id="99333" name="Рисунок 5"/>
          <p:cNvPicPr>
            <a:picLocks noChangeAspect="1"/>
          </p:cNvPicPr>
          <p:nvPr/>
        </p:nvPicPr>
        <p:blipFill>
          <a:blip r:embed="rId1"/>
          <a:srcRect l="22781" t="42937" r="24930" b="23203"/>
          <a:stretch>
            <a:fillRect/>
          </a:stretch>
        </p:blipFill>
        <p:spPr>
          <a:xfrm>
            <a:off x="755650" y="2911475"/>
            <a:ext cx="7848600" cy="3138488"/>
          </a:xfrm>
          <a:prstGeom prst="rect">
            <a:avLst/>
          </a:prstGeom>
          <a:noFill/>
          <a:ln w="9525">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Rectangle 2"/>
          <p:cNvSpPr/>
          <p:nvPr/>
        </p:nvSpPr>
        <p:spPr>
          <a:xfrm>
            <a:off x="395288" y="685800"/>
            <a:ext cx="7993062" cy="954088"/>
          </a:xfrm>
          <a:prstGeom prst="rect">
            <a:avLst/>
          </a:prstGeom>
          <a:noFill/>
          <a:ln w="9525">
            <a:noFill/>
          </a:ln>
        </p:spPr>
        <p:txBody>
          <a:bodyPr anchor="ctr" anchorCtr="0">
            <a:spAutoFit/>
          </a:bodyPr>
          <a:p>
            <a:pPr algn="ctr"/>
            <a:r>
              <a:rPr lang="uk-UA" altLang="uk-UA" sz="2800" dirty="0">
                <a:latin typeface="Times New Roman" panose="02020603050405020304" pitchFamily="18" charset="0"/>
                <a:cs typeface="Times New Roman" panose="02020603050405020304" pitchFamily="18" charset="0"/>
              </a:rPr>
              <a:t>Стрічкова діаграма</a:t>
            </a:r>
            <a:endParaRPr lang="uk-UA" altLang="uk-UA" sz="2800" dirty="0">
              <a:latin typeface="Times New Roman" panose="02020603050405020304" pitchFamily="18" charset="0"/>
              <a:cs typeface="Times New Roman" panose="02020603050405020304" pitchFamily="18" charset="0"/>
            </a:endParaRPr>
          </a:p>
          <a:p>
            <a:endParaRPr lang="uk-UA" altLang="uk-UA" sz="2800" dirty="0">
              <a:latin typeface="Times New Roman" panose="02020603050405020304" pitchFamily="18" charset="0"/>
              <a:ea typeface="Times New Roman" panose="02020603050405020304" pitchFamily="18" charset="0"/>
            </a:endParaRPr>
          </a:p>
        </p:txBody>
      </p:sp>
      <p:sp>
        <p:nvSpPr>
          <p:cNvPr id="100355" name="Rectangle 3"/>
          <p:cNvSpPr/>
          <p:nvPr/>
        </p:nvSpPr>
        <p:spPr>
          <a:xfrm>
            <a:off x="1360488" y="6021388"/>
            <a:ext cx="6062662" cy="369887"/>
          </a:xfrm>
          <a:prstGeom prst="rect">
            <a:avLst/>
          </a:prstGeom>
          <a:noFill/>
          <a:ln w="9525">
            <a:noFill/>
          </a:ln>
        </p:spPr>
        <p:txBody>
          <a:bodyPr anchor="ctr" anchorCtr="0">
            <a:spAutoFit/>
          </a:bodyPr>
          <a:p>
            <a:pPr algn="ctr"/>
            <a:r>
              <a:rPr lang="uk-UA" altLang="uk-UA" b="1" i="1" dirty="0">
                <a:latin typeface="Times New Roman" panose="02020603050405020304" pitchFamily="18" charset="0"/>
                <a:cs typeface="Times New Roman" panose="02020603050405020304" pitchFamily="18" charset="0"/>
              </a:rPr>
              <a:t>Рис. 6.</a:t>
            </a:r>
            <a:r>
              <a:rPr lang="uk-UA" altLang="uk-UA" i="1" dirty="0">
                <a:latin typeface="Times New Roman" panose="02020603050405020304" pitchFamily="18" charset="0"/>
                <a:cs typeface="Times New Roman" panose="02020603050405020304" pitchFamily="18" charset="0"/>
              </a:rPr>
              <a:t> </a:t>
            </a:r>
            <a:r>
              <a:rPr lang="uk-UA" altLang="x-none" i="1" dirty="0">
                <a:latin typeface="Times New Roman" panose="02020603050405020304" pitchFamily="18" charset="0"/>
                <a:cs typeface="Times New Roman" panose="02020603050405020304" pitchFamily="18" charset="0"/>
              </a:rPr>
              <a:t>Перелік найпопулярніших ІТ-посад</a:t>
            </a:r>
            <a:endParaRPr lang="uk-UA" altLang="uk-UA" i="1" dirty="0">
              <a:latin typeface="Times New Roman" panose="02020603050405020304" pitchFamily="18" charset="0"/>
              <a:ea typeface="Times New Roman" panose="02020603050405020304" pitchFamily="18" charset="0"/>
            </a:endParaRPr>
          </a:p>
        </p:txBody>
      </p:sp>
      <p:pic>
        <p:nvPicPr>
          <p:cNvPr id="100356" name="Рисунок 4"/>
          <p:cNvPicPr>
            <a:picLocks noChangeAspect="1"/>
          </p:cNvPicPr>
          <p:nvPr/>
        </p:nvPicPr>
        <p:blipFill>
          <a:blip r:embed="rId1"/>
          <a:srcRect l="12076" t="28329" r="37505" b="16341"/>
          <a:stretch>
            <a:fillRect/>
          </a:stretch>
        </p:blipFill>
        <p:spPr>
          <a:xfrm>
            <a:off x="1042988" y="1639888"/>
            <a:ext cx="7058025" cy="4237037"/>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Прямоугольник 1"/>
          <p:cNvSpPr/>
          <p:nvPr/>
        </p:nvSpPr>
        <p:spPr>
          <a:xfrm>
            <a:off x="684213" y="404813"/>
            <a:ext cx="7991475" cy="6251575"/>
          </a:xfrm>
          <a:prstGeom prst="rect">
            <a:avLst/>
          </a:prstGeom>
          <a:noFill/>
          <a:ln w="9525">
            <a:noFill/>
          </a:ln>
        </p:spPr>
        <p:txBody>
          <a:bodyPr>
            <a:spAutoFit/>
          </a:bodyPr>
          <a:p>
            <a:pPr algn="just">
              <a:lnSpc>
                <a:spcPct val="120000"/>
              </a:lnSpc>
            </a:pPr>
            <a:r>
              <a:rPr lang="uk-UA" altLang="ru-RU" sz="2800" i="1" u="sng" dirty="0">
                <a:latin typeface="Times New Roman" panose="02020603050405020304" pitchFamily="18" charset="0"/>
                <a:cs typeface="Times New Roman" panose="02020603050405020304" pitchFamily="18" charset="0"/>
              </a:rPr>
              <a:t>Розрахунково-аналітичні прийоми</a:t>
            </a:r>
            <a:r>
              <a:rPr lang="uk-UA" altLang="ru-RU" sz="2800" dirty="0">
                <a:latin typeface="Times New Roman" panose="02020603050405020304" pitchFamily="18" charset="0"/>
                <a:cs typeface="Times New Roman" panose="02020603050405020304" pitchFamily="18" charset="0"/>
              </a:rPr>
              <a:t> включають </a:t>
            </a:r>
            <a:r>
              <a:rPr lang="uk-UA" altLang="ru-RU" sz="2800" b="1" dirty="0">
                <a:latin typeface="Times New Roman" panose="02020603050405020304" pitchFamily="18" charset="0"/>
                <a:cs typeface="Times New Roman" panose="02020603050405020304" pitchFamily="18" charset="0"/>
              </a:rPr>
              <a:t>основні</a:t>
            </a:r>
            <a:r>
              <a:rPr lang="uk-UA" altLang="ru-RU" sz="2800" dirty="0">
                <a:latin typeface="Times New Roman" panose="02020603050405020304" pitchFamily="18" charset="0"/>
                <a:cs typeface="Times New Roman" panose="02020603050405020304" pitchFamily="18" charset="0"/>
              </a:rPr>
              <a:t> та </a:t>
            </a:r>
            <a:r>
              <a:rPr lang="uk-UA" altLang="ru-RU" sz="2800" b="1" dirty="0">
                <a:latin typeface="Times New Roman" panose="02020603050405020304" pitchFamily="18" charset="0"/>
                <a:cs typeface="Times New Roman" panose="02020603050405020304" pitchFamily="18" charset="0"/>
              </a:rPr>
              <a:t>спеціальні прийоми</a:t>
            </a:r>
            <a:r>
              <a:rPr lang="uk-UA" altLang="ru-RU" sz="2800" dirty="0">
                <a:latin typeface="Times New Roman" panose="02020603050405020304" pitchFamily="18" charset="0"/>
                <a:cs typeface="Times New Roman" panose="02020603050405020304" pitchFamily="18" charset="0"/>
              </a:rPr>
              <a:t>. </a:t>
            </a:r>
            <a:endParaRPr lang="uk-UA" altLang="ru-RU" sz="2800" dirty="0">
              <a:latin typeface="Times New Roman" panose="02020603050405020304" pitchFamily="18" charset="0"/>
              <a:cs typeface="Times New Roman" panose="02020603050405020304" pitchFamily="18" charset="0"/>
            </a:endParaRPr>
          </a:p>
          <a:p>
            <a:pPr algn="just">
              <a:lnSpc>
                <a:spcPct val="120000"/>
              </a:lnSpc>
            </a:pPr>
            <a:r>
              <a:rPr lang="uk-UA" altLang="ru-RU" sz="2800" b="1" i="1" dirty="0">
                <a:latin typeface="Times New Roman" panose="02020603050405020304" pitchFamily="18" charset="0"/>
                <a:cs typeface="Times New Roman" panose="02020603050405020304" pitchFamily="18" charset="0"/>
              </a:rPr>
              <a:t>Основні </a:t>
            </a:r>
            <a:r>
              <a:rPr lang="uk-UA" altLang="ru-RU" sz="2800" dirty="0">
                <a:latin typeface="Times New Roman" panose="02020603050405020304" pitchFamily="18" charset="0"/>
                <a:cs typeface="Times New Roman" panose="02020603050405020304" pitchFamily="18" charset="0"/>
              </a:rPr>
              <a:t>є базовими й обов’язковими для будь-яких аналітичних досліджень, оскільки дають характеристику зміни чи розвитку економічних явищ і процесів </a:t>
            </a:r>
            <a:r>
              <a:rPr lang="uk-UA" altLang="ru-RU" sz="2800" i="1" dirty="0">
                <a:latin typeface="Times New Roman" panose="02020603050405020304" pitchFamily="18" charset="0"/>
                <a:cs typeface="Times New Roman" panose="02020603050405020304" pitchFamily="18" charset="0"/>
              </a:rPr>
              <a:t>(порівняння, деталізація, абстрагування, синтез тощо). </a:t>
            </a:r>
            <a:endParaRPr lang="uk-UA" altLang="ru-RU" sz="2800" i="1" dirty="0">
              <a:latin typeface="Times New Roman" panose="02020603050405020304" pitchFamily="18" charset="0"/>
              <a:cs typeface="Times New Roman" panose="02020603050405020304" pitchFamily="18" charset="0"/>
            </a:endParaRPr>
          </a:p>
          <a:p>
            <a:pPr algn="just">
              <a:lnSpc>
                <a:spcPct val="120000"/>
              </a:lnSpc>
            </a:pPr>
            <a:r>
              <a:rPr lang="uk-UA" altLang="ru-RU" sz="2800" b="1" i="1" dirty="0">
                <a:latin typeface="Times New Roman" panose="02020603050405020304" pitchFamily="18" charset="0"/>
                <a:cs typeface="Times New Roman" panose="02020603050405020304" pitchFamily="18" charset="0"/>
              </a:rPr>
              <a:t>Спеціальні прийоми </a:t>
            </a:r>
            <a:r>
              <a:rPr lang="uk-UA" altLang="ru-RU" sz="2800" dirty="0">
                <a:latin typeface="Times New Roman" panose="02020603050405020304" pitchFamily="18" charset="0"/>
                <a:cs typeface="Times New Roman" panose="02020603050405020304" pitchFamily="18" charset="0"/>
              </a:rPr>
              <a:t>використовуються для визначення ступеня залежності та впливу окремих факторів при дослідженні причинно-наслідкових зв’язків </a:t>
            </a:r>
            <a:r>
              <a:rPr lang="uk-UA" altLang="ru-RU" sz="2800" i="1" dirty="0">
                <a:latin typeface="Times New Roman" panose="02020603050405020304" pitchFamily="18" charset="0"/>
                <a:cs typeface="Times New Roman" panose="02020603050405020304" pitchFamily="18" charset="0"/>
              </a:rPr>
              <a:t>(елімінування, групування, балансове узагальнення тощо)</a:t>
            </a:r>
            <a:endParaRPr lang="ru-RU" altLang="ru-RU" sz="2800" i="1"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Rectangle 2"/>
          <p:cNvSpPr/>
          <p:nvPr/>
        </p:nvSpPr>
        <p:spPr>
          <a:xfrm>
            <a:off x="468313" y="1122363"/>
            <a:ext cx="8537575" cy="954087"/>
          </a:xfrm>
          <a:prstGeom prst="rect">
            <a:avLst/>
          </a:prstGeom>
          <a:noFill/>
          <a:ln w="9525">
            <a:noFill/>
          </a:ln>
        </p:spPr>
        <p:txBody>
          <a:bodyPr anchor="ctr" anchorCtr="0">
            <a:spAutoFit/>
          </a:bodyPr>
          <a:p>
            <a:pPr algn="ctr"/>
            <a:r>
              <a:rPr lang="uk-UA" altLang="uk-UA" sz="2800" i="1" dirty="0">
                <a:latin typeface="Times New Roman" panose="02020603050405020304" pitchFamily="18" charset="0"/>
                <a:cs typeface="Times New Roman" panose="02020603050405020304" pitchFamily="18" charset="0"/>
              </a:rPr>
              <a:t>Секторні діаграми</a:t>
            </a:r>
            <a:r>
              <a:rPr lang="uk-UA" altLang="uk-UA" sz="2800" b="1" dirty="0">
                <a:latin typeface="Times New Roman" panose="02020603050405020304" pitchFamily="18" charset="0"/>
                <a:cs typeface="Times New Roman" panose="02020603050405020304" pitchFamily="18" charset="0"/>
              </a:rPr>
              <a:t>. </a:t>
            </a:r>
            <a:r>
              <a:rPr lang="uk-UA" altLang="uk-UA" sz="2800" dirty="0">
                <a:latin typeface="Times New Roman" panose="02020603050405020304" pitchFamily="18" charset="0"/>
                <a:cs typeface="Times New Roman" panose="02020603050405020304" pitchFamily="18" charset="0"/>
              </a:rPr>
              <a:t>Застосовують для зображення структури явищ. </a:t>
            </a:r>
            <a:endParaRPr lang="uk-UA" altLang="uk-UA" sz="2800" dirty="0">
              <a:latin typeface="Times New Roman" panose="02020603050405020304" pitchFamily="18" charset="0"/>
              <a:ea typeface="Times New Roman" panose="02020603050405020304" pitchFamily="18" charset="0"/>
            </a:endParaRPr>
          </a:p>
        </p:txBody>
      </p:sp>
      <p:graphicFrame>
        <p:nvGraphicFramePr>
          <p:cNvPr id="101379" name="Объект 2"/>
          <p:cNvGraphicFramePr>
            <a:graphicFrameLocks noChangeAspect="1"/>
          </p:cNvGraphicFramePr>
          <p:nvPr/>
        </p:nvGraphicFramePr>
        <p:xfrm>
          <a:off x="1835150" y="2492375"/>
          <a:ext cx="5689600" cy="2352675"/>
        </p:xfrm>
        <a:graphic>
          <a:graphicData uri="http://schemas.openxmlformats.org/presentationml/2006/ole">
            <mc:AlternateContent xmlns:mc="http://schemas.openxmlformats.org/markup-compatibility/2006">
              <mc:Choice xmlns:v="urn:schemas-microsoft-com:vml" Requires="v">
                <p:oleObj spid="_x0000_s3134" name="" r:id="rId1" imgW="3971925" imgH="1647825" progId="MSGraph.Chart.8">
                  <p:embed/>
                </p:oleObj>
              </mc:Choice>
              <mc:Fallback>
                <p:oleObj name="" r:id="rId1" imgW="3971925" imgH="1647825" progId="MSGraph.Chart.8">
                  <p:embed/>
                  <p:pic>
                    <p:nvPicPr>
                      <p:cNvPr id="0" name="Picture 3133"/>
                      <p:cNvPicPr/>
                      <p:nvPr/>
                    </p:nvPicPr>
                    <p:blipFill>
                      <a:blip r:embed="rId2"/>
                      <a:stretch>
                        <a:fillRect/>
                      </a:stretch>
                    </p:blipFill>
                    <p:spPr>
                      <a:xfrm>
                        <a:off x="1835150" y="2492375"/>
                        <a:ext cx="5689600" cy="2352675"/>
                      </a:xfrm>
                      <a:prstGeom prst="rect">
                        <a:avLst/>
                      </a:prstGeom>
                      <a:noFill/>
                      <a:ln w="38100">
                        <a:noFill/>
                        <a:miter/>
                      </a:ln>
                    </p:spPr>
                  </p:pic>
                </p:oleObj>
              </mc:Fallback>
            </mc:AlternateContent>
          </a:graphicData>
        </a:graphic>
      </p:graphicFrame>
      <p:sp>
        <p:nvSpPr>
          <p:cNvPr id="101380" name="Rectangle 3"/>
          <p:cNvSpPr/>
          <p:nvPr/>
        </p:nvSpPr>
        <p:spPr>
          <a:xfrm>
            <a:off x="608013" y="5029200"/>
            <a:ext cx="7651750" cy="400050"/>
          </a:xfrm>
          <a:prstGeom prst="rect">
            <a:avLst/>
          </a:prstGeom>
          <a:noFill/>
          <a:ln w="9525">
            <a:noFill/>
          </a:ln>
        </p:spPr>
        <p:txBody>
          <a:bodyPr wrap="none" anchor="ctr" anchorCtr="0">
            <a:spAutoFit/>
          </a:bodyPr>
          <a:p>
            <a:pPr algn="ctr"/>
            <a:r>
              <a:rPr lang="uk-UA" altLang="uk-UA" sz="2000" b="1" i="1" dirty="0">
                <a:latin typeface="Times New Roman" panose="02020603050405020304" pitchFamily="18" charset="0"/>
                <a:cs typeface="Times New Roman" panose="02020603050405020304" pitchFamily="18" charset="0"/>
              </a:rPr>
              <a:t>Рис. 7.</a:t>
            </a:r>
            <a:r>
              <a:rPr lang="uk-UA" altLang="uk-UA" sz="2000" i="1" dirty="0">
                <a:latin typeface="Times New Roman" panose="02020603050405020304" pitchFamily="18" charset="0"/>
                <a:cs typeface="Times New Roman" panose="02020603050405020304" pitchFamily="18" charset="0"/>
              </a:rPr>
              <a:t> Структура витрат операційної діяльності за елементами</a:t>
            </a:r>
            <a:endParaRPr lang="uk-UA" altLang="uk-UA" sz="20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Прямоугольник 1"/>
          <p:cNvSpPr/>
          <p:nvPr/>
        </p:nvSpPr>
        <p:spPr>
          <a:xfrm>
            <a:off x="1042988" y="908050"/>
            <a:ext cx="7200900" cy="1385888"/>
          </a:xfrm>
          <a:prstGeom prst="rect">
            <a:avLst/>
          </a:prstGeom>
          <a:noFill/>
          <a:ln w="9525">
            <a:noFill/>
          </a:ln>
        </p:spPr>
        <p:txBody>
          <a:bodyPr>
            <a:spAutoFit/>
          </a:bodyPr>
          <a:p>
            <a:pPr algn="ctr"/>
            <a:r>
              <a:rPr lang="en-US" altLang="uk-UA" sz="2800" i="1" dirty="0">
                <a:latin typeface="Times New Roman" panose="02020603050405020304" pitchFamily="18" charset="0"/>
                <a:cs typeface="Times New Roman" panose="02020603050405020304" pitchFamily="18" charset="0"/>
              </a:rPr>
              <a:t>Фігурні діаграми</a:t>
            </a:r>
            <a:r>
              <a:rPr lang="en-US" altLang="uk-UA" sz="2800" b="1" i="1" dirty="0">
                <a:latin typeface="Times New Roman" panose="02020603050405020304" pitchFamily="18" charset="0"/>
                <a:cs typeface="Times New Roman" panose="02020603050405020304" pitchFamily="18" charset="0"/>
              </a:rPr>
              <a:t>. </a:t>
            </a:r>
            <a:r>
              <a:rPr lang="en-US" altLang="uk-UA" sz="2800" dirty="0">
                <a:latin typeface="Times New Roman" panose="02020603050405020304" pitchFamily="18" charset="0"/>
                <a:cs typeface="Times New Roman" panose="02020603050405020304" pitchFamily="18" charset="0"/>
              </a:rPr>
              <a:t>Зображення даних за допомогою ряду фігур певного масштабу називають фігурними діаграмами. </a:t>
            </a:r>
            <a:endParaRPr lang="uk-UA" altLang="uk-UA" sz="2800" dirty="0">
              <a:latin typeface="Times New Roman" panose="02020603050405020304" pitchFamily="18" charset="0"/>
              <a:ea typeface="Times New Roman" panose="02020603050405020304" pitchFamily="18" charset="0"/>
            </a:endParaRPr>
          </a:p>
        </p:txBody>
      </p:sp>
      <p:pic>
        <p:nvPicPr>
          <p:cNvPr id="102403" name="Picture 2" descr="Метод графічного подання даних - Методи прийняття управлінських рішень -  Навчальні матеріали для студентів"/>
          <p:cNvPicPr>
            <a:picLocks noChangeAspect="1"/>
          </p:cNvPicPr>
          <p:nvPr/>
        </p:nvPicPr>
        <p:blipFill>
          <a:blip r:embed="rId1"/>
          <a:stretch>
            <a:fillRect/>
          </a:stretch>
        </p:blipFill>
        <p:spPr>
          <a:xfrm>
            <a:off x="684213" y="2924175"/>
            <a:ext cx="3167062" cy="2247900"/>
          </a:xfrm>
          <a:prstGeom prst="rect">
            <a:avLst/>
          </a:prstGeom>
          <a:noFill/>
          <a:ln w="9525">
            <a:noFill/>
          </a:ln>
        </p:spPr>
      </p:pic>
      <p:pic>
        <p:nvPicPr>
          <p:cNvPr id="102404" name="Picture 4" descr="Основные типы диаграмм"/>
          <p:cNvPicPr>
            <a:picLocks noChangeAspect="1"/>
          </p:cNvPicPr>
          <p:nvPr/>
        </p:nvPicPr>
        <p:blipFill>
          <a:blip r:embed="rId2"/>
          <a:stretch>
            <a:fillRect/>
          </a:stretch>
        </p:blipFill>
        <p:spPr>
          <a:xfrm>
            <a:off x="4067175" y="3068638"/>
            <a:ext cx="4681538" cy="2535237"/>
          </a:xfrm>
          <a:prstGeom prst="rect">
            <a:avLst/>
          </a:prstGeom>
          <a:noFill/>
          <a:ln w="9525">
            <a:noFill/>
          </a:ln>
        </p:spPr>
      </p:pic>
      <p:sp>
        <p:nvSpPr>
          <p:cNvPr id="102405" name="Прямоугольник 2"/>
          <p:cNvSpPr/>
          <p:nvPr/>
        </p:nvSpPr>
        <p:spPr>
          <a:xfrm>
            <a:off x="423863" y="5946775"/>
            <a:ext cx="3643312" cy="369888"/>
          </a:xfrm>
          <a:prstGeom prst="rect">
            <a:avLst/>
          </a:prstGeom>
          <a:noFill/>
          <a:ln w="9525">
            <a:noFill/>
          </a:ln>
        </p:spPr>
        <p:txBody>
          <a:bodyPr wrap="none">
            <a:spAutoFit/>
          </a:bodyPr>
          <a:p>
            <a:r>
              <a:rPr lang="uk-UA" altLang="uk-UA" i="1" dirty="0">
                <a:latin typeface="Times New Roman" panose="02020603050405020304" pitchFamily="18" charset="0"/>
                <a:cs typeface="Times New Roman" panose="02020603050405020304" pitchFamily="18" charset="0"/>
              </a:rPr>
              <a:t>Рис. 8. Динаміка насадження дерев</a:t>
            </a:r>
            <a:endParaRPr lang="uk-UA" altLang="uk-UA" dirty="0">
              <a:latin typeface="Arial" panose="020B0604020202020204" pitchFamily="34" charset="0"/>
            </a:endParaRPr>
          </a:p>
        </p:txBody>
      </p:sp>
      <p:sp>
        <p:nvSpPr>
          <p:cNvPr id="102406" name="Прямоугольник 5"/>
          <p:cNvSpPr/>
          <p:nvPr/>
        </p:nvSpPr>
        <p:spPr>
          <a:xfrm>
            <a:off x="5435600" y="5942013"/>
            <a:ext cx="3081338" cy="368300"/>
          </a:xfrm>
          <a:prstGeom prst="rect">
            <a:avLst/>
          </a:prstGeom>
          <a:noFill/>
          <a:ln w="9525">
            <a:noFill/>
          </a:ln>
        </p:spPr>
        <p:txBody>
          <a:bodyPr wrap="none">
            <a:spAutoFit/>
          </a:bodyPr>
          <a:p>
            <a:r>
              <a:rPr lang="uk-UA" altLang="uk-UA" i="1" dirty="0">
                <a:latin typeface="Times New Roman" panose="02020603050405020304" pitchFamily="18" charset="0"/>
                <a:cs typeface="Times New Roman" panose="02020603050405020304" pitchFamily="18" charset="0"/>
              </a:rPr>
              <a:t>Рис. 9. Стан захворюваності</a:t>
            </a:r>
            <a:endParaRPr lang="uk-UA" altLang="uk-UA" dirty="0">
              <a:latin typeface="Arial" panose="020B060402020202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Прямоугольник 1"/>
          <p:cNvSpPr/>
          <p:nvPr/>
        </p:nvSpPr>
        <p:spPr>
          <a:xfrm>
            <a:off x="900113" y="457200"/>
            <a:ext cx="7559675" cy="2246313"/>
          </a:xfrm>
          <a:prstGeom prst="rect">
            <a:avLst/>
          </a:prstGeom>
          <a:noFill/>
          <a:ln w="9525">
            <a:noFill/>
          </a:ln>
        </p:spPr>
        <p:txBody>
          <a:bodyPr>
            <a:spAutoFit/>
          </a:bodyPr>
          <a:p>
            <a:pPr algn="ctr"/>
            <a:r>
              <a:rPr lang="en-US" altLang="uk-UA" sz="2800" i="1" dirty="0">
                <a:latin typeface="Times New Roman" panose="02020603050405020304" pitchFamily="18" charset="0"/>
                <a:cs typeface="Times New Roman" panose="02020603050405020304" pitchFamily="18" charset="0"/>
              </a:rPr>
              <a:t>Знаки Варзара</a:t>
            </a:r>
            <a:r>
              <a:rPr lang="en-US" altLang="uk-UA" sz="2800" b="1" i="1" dirty="0">
                <a:latin typeface="Times New Roman" panose="02020603050405020304" pitchFamily="18" charset="0"/>
                <a:cs typeface="Times New Roman" panose="02020603050405020304" pitchFamily="18" charset="0"/>
              </a:rPr>
              <a:t>. </a:t>
            </a:r>
            <a:r>
              <a:rPr lang="en-US" altLang="uk-UA" sz="2800" dirty="0">
                <a:latin typeface="Times New Roman" panose="02020603050405020304" pitchFamily="18" charset="0"/>
                <a:cs typeface="Times New Roman" panose="02020603050405020304" pitchFamily="18" charset="0"/>
              </a:rPr>
              <a:t>Якщо потрібно наочно зобразити сукупність основних ознак явища, яке вивчається, і зв’язок між ними, причому ці ознаки є множниками та їх добутком, то використовують графічні знаки, </a:t>
            </a:r>
            <a:endParaRPr lang="uk-UA" altLang="uk-UA" sz="2800" dirty="0">
              <a:latin typeface="Times New Roman" panose="02020603050405020304" pitchFamily="18" charset="0"/>
              <a:ea typeface="Times New Roman" panose="02020603050405020304" pitchFamily="18" charset="0"/>
            </a:endParaRPr>
          </a:p>
        </p:txBody>
      </p:sp>
      <p:sp>
        <p:nvSpPr>
          <p:cNvPr id="103427" name="Rectangle 2"/>
          <p:cNvSpPr/>
          <p:nvPr/>
        </p:nvSpPr>
        <p:spPr>
          <a:xfrm>
            <a:off x="0" y="0"/>
            <a:ext cx="9144000" cy="457200"/>
          </a:xfrm>
          <a:prstGeom prst="rect">
            <a:avLst/>
          </a:prstGeom>
          <a:noFill/>
          <a:ln w="9525">
            <a:noFill/>
          </a:ln>
        </p:spPr>
        <p:txBody>
          <a:bodyPr wrap="none" anchor="ctr" anchorCtr="0">
            <a:spAutoFit/>
          </a:bodyPr>
          <a:p>
            <a:endParaRPr lang="uk-UA" altLang="uk-UA" dirty="0">
              <a:latin typeface="Arial" panose="020B0604020202020204" pitchFamily="34" charset="0"/>
            </a:endParaRPr>
          </a:p>
        </p:txBody>
      </p:sp>
      <p:graphicFrame>
        <p:nvGraphicFramePr>
          <p:cNvPr id="103428" name="Объект 3"/>
          <p:cNvGraphicFramePr>
            <a:graphicFrameLocks noChangeAspect="1"/>
          </p:cNvGraphicFramePr>
          <p:nvPr/>
        </p:nvGraphicFramePr>
        <p:xfrm>
          <a:off x="2268538" y="2952750"/>
          <a:ext cx="4606925" cy="2981325"/>
        </p:xfrm>
        <a:graphic>
          <a:graphicData uri="http://schemas.openxmlformats.org/presentationml/2006/ole">
            <mc:AlternateContent xmlns:mc="http://schemas.openxmlformats.org/markup-compatibility/2006">
              <mc:Choice xmlns:v="urn:schemas-microsoft-com:vml" Requires="v">
                <p:oleObj spid="_x0000_s3135" name="" r:id="rId1" imgW="3857625" imgH="2495550" progId="Word.Picture.8">
                  <p:embed/>
                </p:oleObj>
              </mc:Choice>
              <mc:Fallback>
                <p:oleObj name="" r:id="rId1" imgW="3857625" imgH="2495550" progId="Word.Picture.8">
                  <p:embed/>
                  <p:pic>
                    <p:nvPicPr>
                      <p:cNvPr id="0" name="Picture 3134"/>
                      <p:cNvPicPr/>
                      <p:nvPr/>
                    </p:nvPicPr>
                    <p:blipFill>
                      <a:blip r:embed="rId2"/>
                      <a:stretch>
                        <a:fillRect/>
                      </a:stretch>
                    </p:blipFill>
                    <p:spPr>
                      <a:xfrm>
                        <a:off x="2268538" y="2952750"/>
                        <a:ext cx="4606925" cy="2981325"/>
                      </a:xfrm>
                      <a:prstGeom prst="rect">
                        <a:avLst/>
                      </a:prstGeom>
                      <a:noFill/>
                      <a:ln w="38100">
                        <a:noFill/>
                        <a:miter/>
                      </a:ln>
                    </p:spPr>
                  </p:pic>
                </p:oleObj>
              </mc:Fallback>
            </mc:AlternateContent>
          </a:graphicData>
        </a:graphic>
      </p:graphicFrame>
      <p:sp>
        <p:nvSpPr>
          <p:cNvPr id="103429" name="Rectangle 3"/>
          <p:cNvSpPr/>
          <p:nvPr/>
        </p:nvSpPr>
        <p:spPr>
          <a:xfrm>
            <a:off x="900113" y="6116638"/>
            <a:ext cx="7559675" cy="584200"/>
          </a:xfrm>
          <a:prstGeom prst="rect">
            <a:avLst/>
          </a:prstGeom>
          <a:noFill/>
          <a:ln w="9525">
            <a:noFill/>
          </a:ln>
        </p:spPr>
        <p:txBody>
          <a:bodyPr anchor="ctr" anchorCtr="0">
            <a:spAutoFit/>
          </a:bodyPr>
          <a:p>
            <a:pPr algn="ctr"/>
            <a:r>
              <a:rPr lang="uk-UA" altLang="uk-UA" sz="1600" b="1" i="1" dirty="0">
                <a:latin typeface="Times New Roman" panose="02020603050405020304" pitchFamily="18" charset="0"/>
                <a:cs typeface="Times New Roman" panose="02020603050405020304" pitchFamily="18" charset="0"/>
              </a:rPr>
              <a:t>Рис. 10. </a:t>
            </a:r>
            <a:r>
              <a:rPr lang="uk-UA" altLang="uk-UA" sz="1600" i="1" dirty="0">
                <a:latin typeface="Times New Roman" panose="02020603050405020304" pitchFamily="18" charset="0"/>
                <a:cs typeface="Times New Roman" panose="02020603050405020304" pitchFamily="18" charset="0"/>
              </a:rPr>
              <a:t>Виробництво валової продукції у цехах і залежність виробництва від чисельності робітників та їх виробітку</a:t>
            </a:r>
            <a:endParaRPr lang="uk-UA" altLang="uk-UA" sz="16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Прямоугольник 1"/>
          <p:cNvSpPr/>
          <p:nvPr/>
        </p:nvSpPr>
        <p:spPr>
          <a:xfrm>
            <a:off x="468313" y="620713"/>
            <a:ext cx="8207375" cy="523875"/>
          </a:xfrm>
          <a:prstGeom prst="rect">
            <a:avLst/>
          </a:prstGeom>
          <a:noFill/>
          <a:ln w="9525">
            <a:noFill/>
          </a:ln>
        </p:spPr>
        <p:txBody>
          <a:bodyPr>
            <a:spAutoFit/>
          </a:bodyPr>
          <a:p>
            <a:pPr algn="ctr"/>
            <a:r>
              <a:rPr lang="uk-UA" altLang="uk-UA" sz="2800" i="1" dirty="0">
                <a:latin typeface="Times New Roman" panose="02020603050405020304" pitchFamily="18" charset="0"/>
                <a:cs typeface="Times New Roman" panose="02020603050405020304" pitchFamily="18" charset="0"/>
              </a:rPr>
              <a:t>Картограми</a:t>
            </a:r>
            <a:endParaRPr lang="uk-UA" altLang="uk-UA" sz="2800" dirty="0">
              <a:latin typeface="Times New Roman" panose="02020603050405020304" pitchFamily="18" charset="0"/>
              <a:ea typeface="Times New Roman" panose="02020603050405020304" pitchFamily="18" charset="0"/>
            </a:endParaRPr>
          </a:p>
        </p:txBody>
      </p:sp>
      <p:pic>
        <p:nvPicPr>
          <p:cNvPr id="104451" name="Рисунок 4"/>
          <p:cNvPicPr>
            <a:picLocks noChangeAspect="1"/>
          </p:cNvPicPr>
          <p:nvPr/>
        </p:nvPicPr>
        <p:blipFill>
          <a:blip r:embed="rId1"/>
          <a:srcRect l="24899" t="29657" r="28540" b="17670"/>
          <a:stretch>
            <a:fillRect/>
          </a:stretch>
        </p:blipFill>
        <p:spPr>
          <a:xfrm>
            <a:off x="755650" y="1152525"/>
            <a:ext cx="7200900" cy="4084638"/>
          </a:xfrm>
          <a:prstGeom prst="rect">
            <a:avLst/>
          </a:prstGeom>
          <a:noFill/>
          <a:ln w="9525">
            <a:noFill/>
          </a:ln>
        </p:spPr>
      </p:pic>
      <p:sp>
        <p:nvSpPr>
          <p:cNvPr id="104452" name="Прямоугольник 1"/>
          <p:cNvSpPr/>
          <p:nvPr/>
        </p:nvSpPr>
        <p:spPr>
          <a:xfrm>
            <a:off x="539750" y="5589588"/>
            <a:ext cx="8207375" cy="708025"/>
          </a:xfrm>
          <a:prstGeom prst="rect">
            <a:avLst/>
          </a:prstGeom>
          <a:noFill/>
          <a:ln w="9525">
            <a:noFill/>
          </a:ln>
        </p:spPr>
        <p:txBody>
          <a:bodyPr>
            <a:spAutoFit/>
          </a:bodyPr>
          <a:p>
            <a:pPr algn="ctr"/>
            <a:r>
              <a:rPr lang="uk-UA" altLang="uk-UA" sz="2000" i="1" dirty="0">
                <a:latin typeface="Times New Roman" panose="02020603050405020304" pitchFamily="18" charset="0"/>
                <a:cs typeface="Times New Roman" panose="02020603050405020304" pitchFamily="18" charset="0"/>
              </a:rPr>
              <a:t>Рис. 11. Регіони розміщення нових офісів найбільших ІТ-компаній станом на липень 2021 р.  </a:t>
            </a:r>
            <a:endParaRPr lang="uk-UA" altLang="uk-UA" sz="20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Прямоугольник 1"/>
          <p:cNvSpPr/>
          <p:nvPr/>
        </p:nvSpPr>
        <p:spPr>
          <a:xfrm>
            <a:off x="684213" y="760413"/>
            <a:ext cx="7594600" cy="1081087"/>
          </a:xfrm>
          <a:prstGeom prst="rect">
            <a:avLst/>
          </a:prstGeom>
          <a:noFill/>
          <a:ln w="9525">
            <a:noFill/>
          </a:ln>
        </p:spPr>
        <p:txBody>
          <a:bodyPr>
            <a:spAutoFit/>
          </a:bodyPr>
          <a:p>
            <a:pPr algn="ctr">
              <a:lnSpc>
                <a:spcPct val="120000"/>
              </a:lnSpc>
            </a:pPr>
            <a:r>
              <a:rPr lang="en-US" altLang="uk-UA" sz="2800" i="1" dirty="0">
                <a:latin typeface="Times New Roman" panose="02020603050405020304" pitchFamily="18" charset="0"/>
                <a:cs typeface="Times New Roman" panose="02020603050405020304" pitchFamily="18" charset="0"/>
              </a:rPr>
              <a:t>Аналітичн</a:t>
            </a:r>
            <a:r>
              <a:rPr lang="uk-UA" altLang="uk-UA" sz="2800" i="1" dirty="0">
                <a:latin typeface="Times New Roman" panose="02020603050405020304" pitchFamily="18" charset="0"/>
                <a:cs typeface="Times New Roman" panose="02020603050405020304" pitchFamily="18" charset="0"/>
              </a:rPr>
              <a:t>ий</a:t>
            </a:r>
            <a:r>
              <a:rPr lang="en-US" altLang="uk-UA" sz="2800" i="1" dirty="0">
                <a:latin typeface="Times New Roman" panose="02020603050405020304" pitchFamily="18" charset="0"/>
                <a:cs typeface="Times New Roman" panose="02020603050405020304" pitchFamily="18" charset="0"/>
              </a:rPr>
              <a:t> граф</a:t>
            </a:r>
            <a:r>
              <a:rPr lang="uk-UA" altLang="uk-UA" sz="2800" i="1" dirty="0">
                <a:latin typeface="Times New Roman" panose="02020603050405020304" pitchFamily="18" charset="0"/>
                <a:cs typeface="Times New Roman" panose="02020603050405020304" pitchFamily="18" charset="0"/>
              </a:rPr>
              <a:t> (граф</a:t>
            </a:r>
            <a:r>
              <a:rPr lang="uk-UA" altLang="uk-UA" sz="2800" dirty="0">
                <a:latin typeface="Times New Roman" panose="02020603050405020304" pitchFamily="18" charset="0"/>
                <a:cs typeface="Times New Roman" panose="02020603050405020304" pitchFamily="18" charset="0"/>
              </a:rPr>
              <a:t> – система точок, деякі з яких поєднані відрізками)</a:t>
            </a:r>
            <a:endParaRPr lang="uk-UA" altLang="uk-UA" sz="2800" dirty="0">
              <a:latin typeface="Times New Roman" panose="02020603050405020304" pitchFamily="18" charset="0"/>
              <a:ea typeface="Times New Roman" panose="02020603050405020304" pitchFamily="18" charset="0"/>
            </a:endParaRPr>
          </a:p>
        </p:txBody>
      </p:sp>
      <p:graphicFrame>
        <p:nvGraphicFramePr>
          <p:cNvPr id="105475" name="Объект 8"/>
          <p:cNvGraphicFramePr>
            <a:graphicFrameLocks noChangeAspect="1"/>
          </p:cNvGraphicFramePr>
          <p:nvPr/>
        </p:nvGraphicFramePr>
        <p:xfrm>
          <a:off x="1852613" y="2636838"/>
          <a:ext cx="5256212" cy="2689225"/>
        </p:xfrm>
        <a:graphic>
          <a:graphicData uri="http://schemas.openxmlformats.org/presentationml/2006/ole">
            <mc:AlternateContent xmlns:mc="http://schemas.openxmlformats.org/markup-compatibility/2006">
              <mc:Choice xmlns:v="urn:schemas-microsoft-com:vml" Requires="v">
                <p:oleObj spid="_x0000_s3136" name="" r:id="rId1" imgW="2971800" imgH="1524000" progId="Word.Picture.8">
                  <p:embed/>
                </p:oleObj>
              </mc:Choice>
              <mc:Fallback>
                <p:oleObj name="" r:id="rId1" imgW="2971800" imgH="1524000" progId="Word.Picture.8">
                  <p:embed/>
                  <p:pic>
                    <p:nvPicPr>
                      <p:cNvPr id="0" name="Picture 3135"/>
                      <p:cNvPicPr/>
                      <p:nvPr/>
                    </p:nvPicPr>
                    <p:blipFill>
                      <a:blip r:embed="rId2"/>
                      <a:stretch>
                        <a:fillRect/>
                      </a:stretch>
                    </p:blipFill>
                    <p:spPr>
                      <a:xfrm>
                        <a:off x="1852613" y="2636838"/>
                        <a:ext cx="5256212" cy="2689225"/>
                      </a:xfrm>
                      <a:prstGeom prst="rect">
                        <a:avLst/>
                      </a:prstGeom>
                      <a:noFill/>
                      <a:ln w="38100">
                        <a:noFill/>
                        <a:miter/>
                      </a:ln>
                    </p:spPr>
                  </p:pic>
                </p:oleObj>
              </mc:Fallback>
            </mc:AlternateContent>
          </a:graphicData>
        </a:graphic>
      </p:graphicFrame>
      <p:sp>
        <p:nvSpPr>
          <p:cNvPr id="105476" name="Rectangle 7"/>
          <p:cNvSpPr/>
          <p:nvPr/>
        </p:nvSpPr>
        <p:spPr>
          <a:xfrm>
            <a:off x="827088" y="5661025"/>
            <a:ext cx="7812087" cy="585788"/>
          </a:xfrm>
          <a:prstGeom prst="rect">
            <a:avLst/>
          </a:prstGeom>
          <a:noFill/>
          <a:ln w="9525">
            <a:noFill/>
          </a:ln>
        </p:spPr>
        <p:txBody>
          <a:bodyPr anchor="ctr" anchorCtr="0">
            <a:spAutoFit/>
          </a:bodyPr>
          <a:p>
            <a:pPr algn="ctr"/>
            <a:r>
              <a:rPr lang="uk-UA" altLang="uk-UA" sz="1600" b="1" i="1" dirty="0">
                <a:latin typeface="Times New Roman" panose="02020603050405020304" pitchFamily="18" charset="0"/>
                <a:cs typeface="Times New Roman" panose="02020603050405020304" pitchFamily="18" charset="0"/>
              </a:rPr>
              <a:t>Рис. 12.</a:t>
            </a:r>
            <a:r>
              <a:rPr lang="uk-UA" altLang="uk-UA" sz="1600" i="1" dirty="0">
                <a:latin typeface="Times New Roman" panose="02020603050405020304" pitchFamily="18" charset="0"/>
                <a:cs typeface="Times New Roman" panose="02020603050405020304" pitchFamily="18" charset="0"/>
              </a:rPr>
              <a:t> Аналітичний граф показника рентабельності діяльності (основних і оборотних засобів)</a:t>
            </a:r>
            <a:endParaRPr lang="uk-UA" altLang="uk-UA" sz="16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Прямоугольник 1"/>
          <p:cNvSpPr/>
          <p:nvPr/>
        </p:nvSpPr>
        <p:spPr>
          <a:xfrm>
            <a:off x="747713" y="549275"/>
            <a:ext cx="7856537" cy="954088"/>
          </a:xfrm>
          <a:prstGeom prst="rect">
            <a:avLst/>
          </a:prstGeom>
          <a:noFill/>
          <a:ln w="9525">
            <a:noFill/>
          </a:ln>
        </p:spPr>
        <p:txBody>
          <a:bodyPr>
            <a:spAutoFit/>
          </a:bodyPr>
          <a:p>
            <a:pPr algn="ctr"/>
            <a:r>
              <a:rPr lang="uk-UA" altLang="uk-UA" sz="2800" b="1" i="1" dirty="0">
                <a:latin typeface="Times New Roman" panose="02020603050405020304" pitchFamily="18" charset="0"/>
                <a:cs typeface="Times New Roman" panose="02020603050405020304" pitchFamily="18" charset="0"/>
              </a:rPr>
              <a:t>Відображення інформації за допомогою таблиць</a:t>
            </a:r>
            <a:endParaRPr lang="uk-UA" altLang="uk-UA" sz="2800" b="1" i="1" dirty="0">
              <a:latin typeface="Times New Roman" panose="02020603050405020304" pitchFamily="18" charset="0"/>
              <a:ea typeface="Times New Roman" panose="02020603050405020304" pitchFamily="18" charset="0"/>
            </a:endParaRPr>
          </a:p>
        </p:txBody>
      </p:sp>
      <p:graphicFrame>
        <p:nvGraphicFramePr>
          <p:cNvPr id="106499" name="Table 106498"/>
          <p:cNvGraphicFramePr/>
          <p:nvPr/>
        </p:nvGraphicFramePr>
        <p:xfrm>
          <a:off x="850900" y="2592388"/>
          <a:ext cx="7650163" cy="2673350"/>
        </p:xfrm>
        <a:graphic>
          <a:graphicData uri="http://schemas.openxmlformats.org/drawingml/2006/table">
            <a:tbl>
              <a:tblPr/>
              <a:tblGrid>
                <a:gridCol w="1028700"/>
                <a:gridCol w="1131888"/>
                <a:gridCol w="1171575"/>
                <a:gridCol w="923925"/>
                <a:gridCol w="1304925"/>
                <a:gridCol w="1304925"/>
                <a:gridCol w="784225"/>
              </a:tblGrid>
              <a:tr h="2032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lnSpc>
                          <a:spcPct val="95000"/>
                        </a:lnSpc>
                        <a:buNone/>
                      </a:pPr>
                      <a:r>
                        <a:rPr lang="uk-UA" altLang="uk-UA" sz="1400" i="1" dirty="0">
                          <a:latin typeface="Times New Roman" panose="02020603050405020304" pitchFamily="18" charset="0"/>
                          <a:cs typeface="Times New Roman" panose="02020603050405020304" pitchFamily="18" charset="0"/>
                        </a:rPr>
                        <a:t>Підмет</a:t>
                      </a:r>
                      <a:endParaRPr lang="uk-UA" altLang="uk-UA" sz="1400" dirty="0">
                        <a:latin typeface="Times New Roman" panose="02020603050405020304" pitchFamily="18" charset="0"/>
                        <a:ea typeface="Times New Roman" panose="020206030504050203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6">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lnSpc>
                          <a:spcPct val="95000"/>
                        </a:lnSpc>
                        <a:buNone/>
                      </a:pPr>
                      <a:r>
                        <a:rPr lang="uk-UA" altLang="uk-UA" sz="1400" i="1" dirty="0">
                          <a:latin typeface="Times New Roman" panose="02020603050405020304" pitchFamily="18" charset="0"/>
                          <a:cs typeface="Times New Roman" panose="02020603050405020304" pitchFamily="18" charset="0"/>
                        </a:rPr>
                        <a:t>Присудок</a:t>
                      </a:r>
                      <a:endParaRPr lang="uk-UA" altLang="uk-UA" sz="1400" dirty="0">
                        <a:latin typeface="Times New Roman" panose="02020603050405020304" pitchFamily="18" charset="0"/>
                        <a:ea typeface="Times New Roman" panose="020206030504050203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01613">
                <a:tc rowSpan="3">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lnSpc>
                          <a:spcPct val="95000"/>
                        </a:lnSpc>
                        <a:buNone/>
                      </a:pPr>
                      <a:r>
                        <a:rPr lang="uk-UA" altLang="uk-UA" sz="1400" i="1" dirty="0">
                          <a:latin typeface="Times New Roman" panose="02020603050405020304" pitchFamily="18" charset="0"/>
                          <a:cs typeface="Times New Roman" panose="02020603050405020304" pitchFamily="18" charset="0"/>
                        </a:rPr>
                        <a:t>Цехи</a:t>
                      </a:r>
                      <a:endParaRPr lang="uk-UA" altLang="uk-UA" sz="1400" dirty="0">
                        <a:latin typeface="Times New Roman" panose="02020603050405020304" pitchFamily="18" charset="0"/>
                        <a:ea typeface="Times New Roman" panose="020206030504050203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lnSpc>
                          <a:spcPct val="95000"/>
                        </a:lnSpc>
                        <a:buNone/>
                      </a:pPr>
                      <a:r>
                        <a:rPr lang="uk-UA" altLang="uk-UA" sz="1400" i="1" dirty="0">
                          <a:latin typeface="Times New Roman" panose="02020603050405020304" pitchFamily="18" charset="0"/>
                          <a:cs typeface="Times New Roman" panose="02020603050405020304" pitchFamily="18" charset="0"/>
                        </a:rPr>
                        <a:t>Вартість основних засобів, тис. грн.</a:t>
                      </a:r>
                      <a:endParaRPr lang="uk-UA" altLang="uk-UA" sz="1400" dirty="0">
                        <a:latin typeface="Times New Roman" panose="02020603050405020304" pitchFamily="18" charset="0"/>
                        <a:ea typeface="Times New Roman" panose="020206030504050203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lnSpc>
                          <a:spcPct val="95000"/>
                        </a:lnSpc>
                        <a:buNone/>
                      </a:pPr>
                      <a:r>
                        <a:rPr lang="uk-UA" altLang="uk-UA" sz="1400" i="1" dirty="0">
                          <a:latin typeface="Times New Roman" panose="02020603050405020304" pitchFamily="18" charset="0"/>
                          <a:cs typeface="Times New Roman" panose="02020603050405020304" pitchFamily="18" charset="0"/>
                        </a:rPr>
                        <a:t>Обсяг валової продукції, тис. грн.</a:t>
                      </a:r>
                      <a:endParaRPr lang="uk-UA" altLang="uk-UA" sz="1400" dirty="0">
                        <a:latin typeface="Times New Roman" panose="02020603050405020304" pitchFamily="18" charset="0"/>
                        <a:ea typeface="Times New Roman" panose="020206030504050203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4">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lnSpc>
                          <a:spcPct val="95000"/>
                        </a:lnSpc>
                        <a:buNone/>
                      </a:pPr>
                      <a:r>
                        <a:rPr lang="uk-UA" altLang="uk-UA" sz="1400" i="1" dirty="0">
                          <a:latin typeface="Times New Roman" panose="02020603050405020304" pitchFamily="18" charset="0"/>
                          <a:cs typeface="Times New Roman" panose="02020603050405020304" pitchFamily="18" charset="0"/>
                        </a:rPr>
                        <a:t>Чисельність працівників, чол.</a:t>
                      </a:r>
                      <a:endParaRPr lang="uk-UA" altLang="uk-UA" sz="1400" dirty="0">
                        <a:latin typeface="Times New Roman" panose="02020603050405020304" pitchFamily="18" charset="0"/>
                        <a:ea typeface="Times New Roman" panose="020206030504050203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032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lnSpc>
                          <a:spcPct val="95000"/>
                        </a:lnSpc>
                        <a:buNone/>
                      </a:pPr>
                      <a:r>
                        <a:rPr lang="uk-UA" altLang="uk-UA" sz="1400" i="1" dirty="0">
                          <a:latin typeface="Times New Roman" panose="02020603050405020304" pitchFamily="18" charset="0"/>
                          <a:cs typeface="Times New Roman" panose="02020603050405020304" pitchFamily="18" charset="0"/>
                        </a:rPr>
                        <a:t>Всього</a:t>
                      </a:r>
                      <a:endParaRPr lang="uk-UA" altLang="uk-UA" sz="1400" dirty="0">
                        <a:latin typeface="Times New Roman" panose="02020603050405020304" pitchFamily="18" charset="0"/>
                        <a:ea typeface="Times New Roman" panose="020206030504050203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3">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lnSpc>
                          <a:spcPct val="95000"/>
                        </a:lnSpc>
                        <a:buNone/>
                      </a:pPr>
                      <a:r>
                        <a:rPr lang="uk-UA" altLang="uk-UA" sz="1400" i="1" dirty="0">
                          <a:latin typeface="Times New Roman" panose="02020603050405020304" pitchFamily="18" charset="0"/>
                          <a:cs typeface="Times New Roman" panose="02020603050405020304" pitchFamily="18" charset="0"/>
                        </a:rPr>
                        <a:t>у тому числі з</a:t>
                      </a:r>
                      <a:endParaRPr lang="uk-UA" altLang="uk-UA" sz="1400" dirty="0">
                        <a:latin typeface="Times New Roman" panose="02020603050405020304" pitchFamily="18" charset="0"/>
                        <a:ea typeface="Times New Roman" panose="020206030504050203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101282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lnSpc>
                          <a:spcPct val="95000"/>
                        </a:lnSpc>
                        <a:buNone/>
                      </a:pPr>
                      <a:r>
                        <a:rPr lang="uk-UA" altLang="uk-UA" sz="1400" i="1" dirty="0">
                          <a:latin typeface="Times New Roman" panose="02020603050405020304" pitchFamily="18" charset="0"/>
                          <a:cs typeface="Times New Roman" panose="02020603050405020304" pitchFamily="18" charset="0"/>
                        </a:rPr>
                        <a:t>вищою освітою</a:t>
                      </a:r>
                      <a:endParaRPr lang="uk-UA" altLang="uk-UA" sz="1400" dirty="0">
                        <a:latin typeface="Times New Roman" panose="02020603050405020304" pitchFamily="18" charset="0"/>
                        <a:ea typeface="Times New Roman" panose="020206030504050203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lnSpc>
                          <a:spcPct val="95000"/>
                        </a:lnSpc>
                        <a:buNone/>
                      </a:pPr>
                      <a:r>
                        <a:rPr lang="uk-UA" altLang="uk-UA" sz="1400" i="1" dirty="0">
                          <a:latin typeface="Times New Roman" panose="02020603050405020304" pitchFamily="18" charset="0"/>
                          <a:cs typeface="Times New Roman" panose="02020603050405020304" pitchFamily="18" charset="0"/>
                        </a:rPr>
                        <a:t>середньою спеціальною освітою</a:t>
                      </a:r>
                      <a:endParaRPr lang="uk-UA" altLang="uk-UA" sz="14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lnSpc>
                          <a:spcPct val="95000"/>
                        </a:lnSpc>
                        <a:buNone/>
                      </a:pPr>
                      <a:r>
                        <a:rPr lang="uk-UA" altLang="uk-UA" sz="1400" i="1" dirty="0">
                          <a:latin typeface="Times New Roman" panose="02020603050405020304" pitchFamily="18" charset="0"/>
                          <a:cs typeface="Times New Roman" panose="02020603050405020304" pitchFamily="18" charset="0"/>
                        </a:rPr>
                        <a:t>середньою загальною освітою</a:t>
                      </a:r>
                      <a:endParaRPr lang="uk-UA" altLang="uk-UA" sz="1400" dirty="0">
                        <a:latin typeface="Times New Roman" panose="02020603050405020304" pitchFamily="18" charset="0"/>
                        <a:ea typeface="Times New Roman" panose="02020603050405020304" pitchFamily="18" charset="0"/>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32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lnSpc>
                          <a:spcPct val="95000"/>
                        </a:lnSpc>
                        <a:buNone/>
                      </a:pPr>
                      <a:r>
                        <a:rPr lang="uk-UA" altLang="uk-UA" sz="1400" i="1" dirty="0">
                          <a:latin typeface="Times New Roman" panose="02020603050405020304" pitchFamily="18" charset="0"/>
                          <a:cs typeface="Times New Roman" panose="02020603050405020304" pitchFamily="18" charset="0"/>
                        </a:rPr>
                        <a:t>А</a:t>
                      </a:r>
                      <a:endParaRPr lang="uk-UA" altLang="uk-UA" sz="14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lnSpc>
                          <a:spcPct val="95000"/>
                        </a:lnSpc>
                        <a:buNone/>
                      </a:pPr>
                      <a:r>
                        <a:rPr lang="uk-UA" altLang="uk-UA" sz="1400" i="1" dirty="0">
                          <a:latin typeface="Times New Roman" panose="02020603050405020304" pitchFamily="18" charset="0"/>
                          <a:cs typeface="Times New Roman" panose="02020603050405020304" pitchFamily="18" charset="0"/>
                        </a:rPr>
                        <a:t>1</a:t>
                      </a:r>
                      <a:endParaRPr lang="uk-UA" altLang="uk-UA" sz="14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lnSpc>
                          <a:spcPct val="95000"/>
                        </a:lnSpc>
                        <a:buNone/>
                      </a:pPr>
                      <a:r>
                        <a:rPr lang="uk-UA" altLang="uk-UA" sz="1400" i="1" dirty="0">
                          <a:latin typeface="Times New Roman" panose="02020603050405020304" pitchFamily="18" charset="0"/>
                          <a:cs typeface="Times New Roman" panose="02020603050405020304" pitchFamily="18" charset="0"/>
                        </a:rPr>
                        <a:t>2</a:t>
                      </a:r>
                      <a:endParaRPr lang="uk-UA" altLang="uk-UA" sz="14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lnSpc>
                          <a:spcPct val="95000"/>
                        </a:lnSpc>
                        <a:buNone/>
                      </a:pPr>
                      <a:r>
                        <a:rPr lang="uk-UA" altLang="uk-UA" sz="1400" i="1" dirty="0">
                          <a:latin typeface="Times New Roman" panose="02020603050405020304" pitchFamily="18" charset="0"/>
                          <a:cs typeface="Times New Roman" panose="02020603050405020304" pitchFamily="18" charset="0"/>
                        </a:rPr>
                        <a:t>3</a:t>
                      </a:r>
                      <a:endParaRPr lang="uk-UA" altLang="uk-UA" sz="14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lnSpc>
                          <a:spcPct val="95000"/>
                        </a:lnSpc>
                        <a:buNone/>
                      </a:pPr>
                      <a:r>
                        <a:rPr lang="uk-UA" altLang="uk-UA" sz="1400" i="1" dirty="0">
                          <a:latin typeface="Times New Roman" panose="02020603050405020304" pitchFamily="18" charset="0"/>
                          <a:cs typeface="Times New Roman" panose="02020603050405020304" pitchFamily="18" charset="0"/>
                        </a:rPr>
                        <a:t>4</a:t>
                      </a:r>
                      <a:endParaRPr lang="uk-UA" altLang="uk-UA" sz="14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lnSpc>
                          <a:spcPct val="95000"/>
                        </a:lnSpc>
                        <a:buNone/>
                      </a:pPr>
                      <a:r>
                        <a:rPr lang="uk-UA" altLang="uk-UA" sz="1400" i="1" dirty="0">
                          <a:latin typeface="Times New Roman" panose="02020603050405020304" pitchFamily="18" charset="0"/>
                          <a:cs typeface="Times New Roman" panose="02020603050405020304" pitchFamily="18" charset="0"/>
                        </a:rPr>
                        <a:t>5</a:t>
                      </a:r>
                      <a:endParaRPr lang="uk-UA" altLang="uk-UA" sz="14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lnSpc>
                          <a:spcPct val="95000"/>
                        </a:lnSpc>
                        <a:buNone/>
                      </a:pPr>
                      <a:r>
                        <a:rPr lang="uk-UA" altLang="uk-UA" sz="1400" i="1" dirty="0">
                          <a:latin typeface="Times New Roman" panose="02020603050405020304" pitchFamily="18" charset="0"/>
                          <a:cs typeface="Times New Roman" panose="02020603050405020304" pitchFamily="18" charset="0"/>
                        </a:rPr>
                        <a:t>6</a:t>
                      </a:r>
                      <a:endParaRPr lang="uk-UA" altLang="uk-UA" sz="14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13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lnSpc>
                          <a:spcPct val="95000"/>
                        </a:lnSpc>
                        <a:buNone/>
                      </a:pPr>
                      <a:r>
                        <a:rPr lang="uk-UA" altLang="uk-UA" sz="1400" dirty="0">
                          <a:latin typeface="Times New Roman" panose="02020603050405020304" pitchFamily="18" charset="0"/>
                          <a:cs typeface="Times New Roman" panose="02020603050405020304" pitchFamily="18" charset="0"/>
                        </a:rPr>
                        <a:t>...</a:t>
                      </a:r>
                      <a:endParaRPr lang="uk-UA" altLang="uk-UA" sz="14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95000"/>
                        </a:lnSpc>
                        <a:buNone/>
                      </a:pPr>
                      <a:r>
                        <a:rPr lang="uk-UA" altLang="uk-UA" sz="1400" dirty="0">
                          <a:latin typeface="Times New Roman" panose="02020603050405020304" pitchFamily="18" charset="0"/>
                          <a:cs typeface="Times New Roman" panose="02020603050405020304" pitchFamily="18" charset="0"/>
                        </a:rPr>
                        <a:t> </a:t>
                      </a:r>
                      <a:endParaRPr lang="uk-UA" altLang="uk-UA" sz="14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95000"/>
                        </a:lnSpc>
                        <a:buNone/>
                      </a:pPr>
                      <a:r>
                        <a:rPr lang="uk-UA" altLang="uk-UA" sz="1400" dirty="0">
                          <a:latin typeface="Times New Roman" panose="02020603050405020304" pitchFamily="18" charset="0"/>
                          <a:cs typeface="Times New Roman" panose="02020603050405020304" pitchFamily="18" charset="0"/>
                        </a:rPr>
                        <a:t> </a:t>
                      </a:r>
                      <a:endParaRPr lang="uk-UA" altLang="uk-UA" sz="14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95000"/>
                        </a:lnSpc>
                        <a:buNone/>
                      </a:pPr>
                      <a:r>
                        <a:rPr lang="uk-UA" altLang="uk-UA" sz="1400" dirty="0">
                          <a:latin typeface="Times New Roman" panose="02020603050405020304" pitchFamily="18" charset="0"/>
                          <a:cs typeface="Times New Roman" panose="02020603050405020304" pitchFamily="18" charset="0"/>
                        </a:rPr>
                        <a:t> </a:t>
                      </a:r>
                      <a:endParaRPr lang="uk-UA" altLang="uk-UA" sz="14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95000"/>
                        </a:lnSpc>
                        <a:buNone/>
                      </a:pPr>
                      <a:r>
                        <a:rPr lang="uk-UA" altLang="uk-UA" sz="1400" dirty="0">
                          <a:latin typeface="Times New Roman" panose="02020603050405020304" pitchFamily="18" charset="0"/>
                          <a:cs typeface="Times New Roman" panose="02020603050405020304" pitchFamily="18" charset="0"/>
                        </a:rPr>
                        <a:t> </a:t>
                      </a:r>
                      <a:endParaRPr lang="uk-UA" altLang="uk-UA" sz="14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95000"/>
                        </a:lnSpc>
                        <a:buNone/>
                      </a:pPr>
                      <a:r>
                        <a:rPr lang="uk-UA" altLang="uk-UA" sz="1400" dirty="0">
                          <a:latin typeface="Times New Roman" panose="02020603050405020304" pitchFamily="18" charset="0"/>
                          <a:cs typeface="Times New Roman" panose="02020603050405020304" pitchFamily="18" charset="0"/>
                        </a:rPr>
                        <a:t> </a:t>
                      </a:r>
                      <a:endParaRPr lang="uk-UA" altLang="uk-UA" sz="14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95000"/>
                        </a:lnSpc>
                        <a:buNone/>
                      </a:pPr>
                      <a:r>
                        <a:rPr lang="uk-UA" altLang="uk-UA" sz="1400" dirty="0">
                          <a:latin typeface="Times New Roman" panose="02020603050405020304" pitchFamily="18" charset="0"/>
                          <a:cs typeface="Times New Roman" panose="02020603050405020304" pitchFamily="18" charset="0"/>
                        </a:rPr>
                        <a:t> </a:t>
                      </a:r>
                      <a:endParaRPr lang="uk-UA" altLang="uk-UA" sz="14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32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lnSpc>
                          <a:spcPct val="95000"/>
                        </a:lnSpc>
                        <a:buNone/>
                      </a:pPr>
                      <a:r>
                        <a:rPr lang="uk-UA" altLang="uk-UA" sz="1400" dirty="0">
                          <a:latin typeface="Times New Roman" panose="02020603050405020304" pitchFamily="18" charset="0"/>
                          <a:cs typeface="Times New Roman" panose="02020603050405020304" pitchFamily="18" charset="0"/>
                        </a:rPr>
                        <a:t> </a:t>
                      </a:r>
                      <a:endParaRPr lang="uk-UA" altLang="uk-UA" sz="14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95000"/>
                        </a:lnSpc>
                        <a:buNone/>
                      </a:pPr>
                      <a:r>
                        <a:rPr lang="uk-UA" altLang="uk-UA" sz="1400" dirty="0">
                          <a:latin typeface="Times New Roman" panose="02020603050405020304" pitchFamily="18" charset="0"/>
                          <a:cs typeface="Times New Roman" panose="02020603050405020304" pitchFamily="18" charset="0"/>
                        </a:rPr>
                        <a:t> </a:t>
                      </a:r>
                      <a:endParaRPr lang="uk-UA" altLang="uk-UA" sz="14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95000"/>
                        </a:lnSpc>
                        <a:buNone/>
                      </a:pPr>
                      <a:r>
                        <a:rPr lang="uk-UA" altLang="uk-UA" sz="1400" dirty="0">
                          <a:latin typeface="Times New Roman" panose="02020603050405020304" pitchFamily="18" charset="0"/>
                          <a:cs typeface="Times New Roman" panose="02020603050405020304" pitchFamily="18" charset="0"/>
                        </a:rPr>
                        <a:t> </a:t>
                      </a:r>
                      <a:endParaRPr lang="uk-UA" altLang="uk-UA" sz="14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95000"/>
                        </a:lnSpc>
                        <a:buNone/>
                      </a:pPr>
                      <a:r>
                        <a:rPr lang="uk-UA" altLang="uk-UA" sz="1400" dirty="0">
                          <a:latin typeface="Times New Roman" panose="02020603050405020304" pitchFamily="18" charset="0"/>
                          <a:cs typeface="Times New Roman" panose="02020603050405020304" pitchFamily="18" charset="0"/>
                        </a:rPr>
                        <a:t> </a:t>
                      </a:r>
                      <a:endParaRPr lang="uk-UA" altLang="uk-UA" sz="14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95000"/>
                        </a:lnSpc>
                        <a:buNone/>
                      </a:pPr>
                      <a:r>
                        <a:rPr lang="uk-UA" altLang="uk-UA" sz="1400" dirty="0">
                          <a:latin typeface="Times New Roman" panose="02020603050405020304" pitchFamily="18" charset="0"/>
                          <a:cs typeface="Times New Roman" panose="02020603050405020304" pitchFamily="18" charset="0"/>
                        </a:rPr>
                        <a:t> </a:t>
                      </a:r>
                      <a:endParaRPr lang="uk-UA" altLang="uk-UA" sz="14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95000"/>
                        </a:lnSpc>
                        <a:buNone/>
                      </a:pPr>
                      <a:r>
                        <a:rPr lang="uk-UA" altLang="uk-UA" sz="1400" dirty="0">
                          <a:latin typeface="Times New Roman" panose="02020603050405020304" pitchFamily="18" charset="0"/>
                          <a:cs typeface="Times New Roman" panose="02020603050405020304" pitchFamily="18" charset="0"/>
                        </a:rPr>
                        <a:t> </a:t>
                      </a:r>
                      <a:endParaRPr lang="uk-UA" altLang="uk-UA" sz="14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95000"/>
                        </a:lnSpc>
                        <a:buNone/>
                      </a:pPr>
                      <a:r>
                        <a:rPr lang="uk-UA" altLang="uk-UA" sz="1400" dirty="0">
                          <a:latin typeface="Times New Roman" panose="02020603050405020304" pitchFamily="18" charset="0"/>
                          <a:cs typeface="Times New Roman" panose="02020603050405020304" pitchFamily="18" charset="0"/>
                        </a:rPr>
                        <a:t> </a:t>
                      </a:r>
                      <a:endParaRPr lang="uk-UA" altLang="uk-UA" sz="14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16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lnSpc>
                          <a:spcPct val="95000"/>
                        </a:lnSpc>
                        <a:buNone/>
                      </a:pPr>
                      <a:r>
                        <a:rPr lang="uk-UA" altLang="uk-UA" sz="1400" dirty="0">
                          <a:latin typeface="Times New Roman" panose="02020603050405020304" pitchFamily="18" charset="0"/>
                          <a:cs typeface="Times New Roman" panose="02020603050405020304" pitchFamily="18" charset="0"/>
                        </a:rPr>
                        <a:t>...</a:t>
                      </a:r>
                      <a:endParaRPr lang="uk-UA" altLang="uk-UA" sz="14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95000"/>
                        </a:lnSpc>
                        <a:buNone/>
                      </a:pPr>
                      <a:r>
                        <a:rPr lang="uk-UA" altLang="uk-UA" sz="1400" dirty="0">
                          <a:latin typeface="Times New Roman" panose="02020603050405020304" pitchFamily="18" charset="0"/>
                          <a:cs typeface="Times New Roman" panose="02020603050405020304" pitchFamily="18" charset="0"/>
                        </a:rPr>
                        <a:t> </a:t>
                      </a:r>
                      <a:endParaRPr lang="uk-UA" altLang="uk-UA" sz="14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95000"/>
                        </a:lnSpc>
                        <a:buNone/>
                      </a:pPr>
                      <a:r>
                        <a:rPr lang="uk-UA" altLang="uk-UA" sz="1400" dirty="0">
                          <a:latin typeface="Times New Roman" panose="02020603050405020304" pitchFamily="18" charset="0"/>
                          <a:cs typeface="Times New Roman" panose="02020603050405020304" pitchFamily="18" charset="0"/>
                        </a:rPr>
                        <a:t> </a:t>
                      </a:r>
                      <a:endParaRPr lang="uk-UA" altLang="uk-UA" sz="14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95000"/>
                        </a:lnSpc>
                        <a:buNone/>
                      </a:pPr>
                      <a:r>
                        <a:rPr lang="uk-UA" altLang="uk-UA" sz="1400" dirty="0">
                          <a:latin typeface="Times New Roman" panose="02020603050405020304" pitchFamily="18" charset="0"/>
                          <a:cs typeface="Times New Roman" panose="02020603050405020304" pitchFamily="18" charset="0"/>
                        </a:rPr>
                        <a:t> </a:t>
                      </a:r>
                      <a:endParaRPr lang="uk-UA" altLang="uk-UA" sz="14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95000"/>
                        </a:lnSpc>
                        <a:buNone/>
                      </a:pPr>
                      <a:r>
                        <a:rPr lang="uk-UA" altLang="uk-UA" sz="1400" dirty="0">
                          <a:latin typeface="Times New Roman" panose="02020603050405020304" pitchFamily="18" charset="0"/>
                          <a:cs typeface="Times New Roman" panose="02020603050405020304" pitchFamily="18" charset="0"/>
                        </a:rPr>
                        <a:t> </a:t>
                      </a:r>
                      <a:endParaRPr lang="uk-UA" altLang="uk-UA" sz="14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95000"/>
                        </a:lnSpc>
                        <a:buNone/>
                      </a:pPr>
                      <a:r>
                        <a:rPr lang="uk-UA" altLang="uk-UA" sz="1400" dirty="0">
                          <a:latin typeface="Times New Roman" panose="02020603050405020304" pitchFamily="18" charset="0"/>
                          <a:cs typeface="Times New Roman" panose="02020603050405020304" pitchFamily="18" charset="0"/>
                        </a:rPr>
                        <a:t> </a:t>
                      </a:r>
                      <a:endParaRPr lang="uk-UA" altLang="uk-UA" sz="14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95000"/>
                        </a:lnSpc>
                        <a:buNone/>
                      </a:pPr>
                      <a:r>
                        <a:rPr lang="uk-UA" altLang="uk-UA" sz="1400" dirty="0">
                          <a:latin typeface="Times New Roman" panose="02020603050405020304" pitchFamily="18" charset="0"/>
                          <a:cs typeface="Times New Roman" panose="02020603050405020304" pitchFamily="18" charset="0"/>
                        </a:rPr>
                        <a:t> </a:t>
                      </a:r>
                      <a:endParaRPr lang="uk-UA" altLang="uk-UA" sz="14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32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lnSpc>
                          <a:spcPct val="95000"/>
                        </a:lnSpc>
                        <a:buNone/>
                      </a:pPr>
                      <a:r>
                        <a:rPr lang="uk-UA" altLang="uk-UA" sz="1400" dirty="0">
                          <a:latin typeface="Times New Roman" panose="02020603050405020304" pitchFamily="18" charset="0"/>
                          <a:cs typeface="Times New Roman" panose="02020603050405020304" pitchFamily="18" charset="0"/>
                        </a:rPr>
                        <a:t>Разом</a:t>
                      </a:r>
                      <a:endParaRPr lang="uk-UA" altLang="uk-UA" sz="14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95000"/>
                        </a:lnSpc>
                        <a:buNone/>
                      </a:pPr>
                      <a:r>
                        <a:rPr lang="uk-UA" altLang="uk-UA" sz="1400" dirty="0">
                          <a:latin typeface="Times New Roman" panose="02020603050405020304" pitchFamily="18" charset="0"/>
                          <a:cs typeface="Times New Roman" panose="02020603050405020304" pitchFamily="18" charset="0"/>
                        </a:rPr>
                        <a:t> </a:t>
                      </a:r>
                      <a:endParaRPr lang="uk-UA" altLang="uk-UA" sz="14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95000"/>
                        </a:lnSpc>
                        <a:buNone/>
                      </a:pPr>
                      <a:r>
                        <a:rPr lang="uk-UA" altLang="uk-UA" sz="1400" dirty="0">
                          <a:latin typeface="Times New Roman" panose="02020603050405020304" pitchFamily="18" charset="0"/>
                          <a:cs typeface="Times New Roman" panose="02020603050405020304" pitchFamily="18" charset="0"/>
                        </a:rPr>
                        <a:t> </a:t>
                      </a:r>
                      <a:endParaRPr lang="uk-UA" altLang="uk-UA" sz="14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95000"/>
                        </a:lnSpc>
                        <a:buNone/>
                      </a:pPr>
                      <a:r>
                        <a:rPr lang="uk-UA" altLang="uk-UA" sz="1400" dirty="0">
                          <a:latin typeface="Times New Roman" panose="02020603050405020304" pitchFamily="18" charset="0"/>
                          <a:cs typeface="Times New Roman" panose="02020603050405020304" pitchFamily="18" charset="0"/>
                        </a:rPr>
                        <a:t> </a:t>
                      </a:r>
                      <a:endParaRPr lang="uk-UA" altLang="uk-UA" sz="14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95000"/>
                        </a:lnSpc>
                        <a:buNone/>
                      </a:pPr>
                      <a:r>
                        <a:rPr lang="uk-UA" altLang="uk-UA" sz="1400" dirty="0">
                          <a:latin typeface="Times New Roman" panose="02020603050405020304" pitchFamily="18" charset="0"/>
                          <a:cs typeface="Times New Roman" panose="02020603050405020304" pitchFamily="18" charset="0"/>
                        </a:rPr>
                        <a:t> </a:t>
                      </a:r>
                      <a:endParaRPr lang="uk-UA" altLang="uk-UA" sz="14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95000"/>
                        </a:lnSpc>
                        <a:buNone/>
                      </a:pPr>
                      <a:r>
                        <a:rPr lang="uk-UA" altLang="uk-UA" sz="1400" dirty="0">
                          <a:latin typeface="Times New Roman" panose="02020603050405020304" pitchFamily="18" charset="0"/>
                          <a:cs typeface="Times New Roman" panose="02020603050405020304" pitchFamily="18" charset="0"/>
                        </a:rPr>
                        <a:t> </a:t>
                      </a:r>
                      <a:endParaRPr lang="uk-UA" altLang="uk-UA" sz="14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685800" eaLnBrk="1" hangingPunct="1">
                        <a:lnSpc>
                          <a:spcPct val="95000"/>
                        </a:lnSpc>
                        <a:buNone/>
                      </a:pPr>
                      <a:r>
                        <a:rPr lang="uk-UA" altLang="uk-UA" sz="1400" dirty="0">
                          <a:latin typeface="Times New Roman" panose="02020603050405020304" pitchFamily="18" charset="0"/>
                          <a:cs typeface="Times New Roman" panose="02020603050405020304" pitchFamily="18" charset="0"/>
                        </a:rPr>
                        <a:t> </a:t>
                      </a:r>
                      <a:endParaRPr lang="uk-UA" altLang="uk-UA" sz="1400" dirty="0">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06564" name="Rectangle 2"/>
          <p:cNvSpPr/>
          <p:nvPr/>
        </p:nvSpPr>
        <p:spPr>
          <a:xfrm>
            <a:off x="596900" y="1957388"/>
            <a:ext cx="2978150" cy="739775"/>
          </a:xfrm>
          <a:prstGeom prst="rect">
            <a:avLst/>
          </a:prstGeom>
          <a:noFill/>
          <a:ln w="9525">
            <a:noFill/>
          </a:ln>
        </p:spPr>
        <p:txBody>
          <a:bodyPr wrap="none" anchor="ctr" anchorCtr="0">
            <a:spAutoFit/>
          </a:bodyPr>
          <a:p>
            <a:pPr indent="180975"/>
            <a:r>
              <a:rPr lang="uk-UA" altLang="uk-UA" sz="1400" dirty="0">
                <a:latin typeface="Times New Roman" panose="02020603050405020304" pitchFamily="18" charset="0"/>
                <a:cs typeface="Times New Roman" panose="02020603050405020304" pitchFamily="18" charset="0"/>
              </a:rPr>
              <a:t>Таблиця </a:t>
            </a:r>
            <a:r>
              <a:rPr lang="uk-UA" altLang="uk-UA" sz="1400" u="sng" dirty="0">
                <a:latin typeface="Times New Roman" panose="02020603050405020304" pitchFamily="18" charset="0"/>
                <a:cs typeface="Times New Roman" panose="02020603050405020304" pitchFamily="18" charset="0"/>
              </a:rPr>
              <a:t>№       </a:t>
            </a:r>
            <a:r>
              <a:rPr lang="uk-UA" altLang="uk-UA" sz="1400" dirty="0">
                <a:latin typeface="Times New Roman" panose="02020603050405020304" pitchFamily="18" charset="0"/>
                <a:cs typeface="Times New Roman" panose="02020603050405020304" pitchFamily="18" charset="0"/>
              </a:rPr>
              <a:t> НАЗВА</a:t>
            </a:r>
            <a:endParaRPr lang="uk-UA" altLang="uk-UA" sz="1400" dirty="0">
              <a:latin typeface="Times New Roman" panose="02020603050405020304" pitchFamily="18" charset="0"/>
              <a:cs typeface="Times New Roman" panose="02020603050405020304" pitchFamily="18" charset="0"/>
            </a:endParaRPr>
          </a:p>
          <a:p>
            <a:pPr indent="180975"/>
            <a:r>
              <a:rPr lang="uk-UA" altLang="uk-UA" sz="1400" dirty="0">
                <a:latin typeface="Times New Roman" panose="02020603050405020304" pitchFamily="18" charset="0"/>
                <a:cs typeface="Times New Roman" panose="02020603050405020304" pitchFamily="18" charset="0"/>
              </a:rPr>
              <a:t>(зміст, місце, час, одиниці виміру)</a:t>
            </a:r>
            <a:endParaRPr lang="uk-UA" altLang="uk-UA" sz="1400" dirty="0">
              <a:latin typeface="Times New Roman" panose="02020603050405020304" pitchFamily="18" charset="0"/>
              <a:cs typeface="Times New Roman" panose="02020603050405020304" pitchFamily="18" charset="0"/>
            </a:endParaRPr>
          </a:p>
          <a:p>
            <a:pPr indent="180975"/>
            <a:endParaRPr lang="uk-UA" altLang="uk-UA" sz="1400" dirty="0">
              <a:latin typeface="Times New Roman" panose="02020603050405020304" pitchFamily="18" charset="0"/>
              <a:ea typeface="Times New Roman" panose="02020603050405020304" pitchFamily="18" charset="0"/>
            </a:endParaRPr>
          </a:p>
        </p:txBody>
      </p:sp>
      <p:graphicFrame>
        <p:nvGraphicFramePr>
          <p:cNvPr id="106565" name="Объект 4"/>
          <p:cNvGraphicFramePr>
            <a:graphicFrameLocks noChangeAspect="1"/>
          </p:cNvGraphicFramePr>
          <p:nvPr/>
        </p:nvGraphicFramePr>
        <p:xfrm>
          <a:off x="1939925" y="5540375"/>
          <a:ext cx="6561138" cy="552450"/>
        </p:xfrm>
        <a:graphic>
          <a:graphicData uri="http://schemas.openxmlformats.org/presentationml/2006/ole">
            <mc:AlternateContent xmlns:mc="http://schemas.openxmlformats.org/markup-compatibility/2006">
              <mc:Choice xmlns:v="urn:schemas-microsoft-com:vml" Requires="v">
                <p:oleObj spid="_x0000_s3137" name="" r:id="rId1" imgW="5565775" imgH="448945" progId="Word.Picture.8">
                  <p:embed/>
                </p:oleObj>
              </mc:Choice>
              <mc:Fallback>
                <p:oleObj name="" r:id="rId1" imgW="5565775" imgH="448945" progId="Word.Picture.8">
                  <p:embed/>
                  <p:pic>
                    <p:nvPicPr>
                      <p:cNvPr id="0" name="Picture 3136"/>
                      <p:cNvPicPr/>
                      <p:nvPr/>
                    </p:nvPicPr>
                    <p:blipFill>
                      <a:blip r:embed="rId2"/>
                      <a:stretch>
                        <a:fillRect/>
                      </a:stretch>
                    </p:blipFill>
                    <p:spPr>
                      <a:xfrm>
                        <a:off x="1939925" y="5540375"/>
                        <a:ext cx="6561138" cy="552450"/>
                      </a:xfrm>
                      <a:prstGeom prst="rect">
                        <a:avLst/>
                      </a:prstGeom>
                      <a:noFill/>
                      <a:ln w="38100">
                        <a:noFill/>
                        <a:miter/>
                      </a:ln>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Прямоугольник 1"/>
          <p:cNvSpPr/>
          <p:nvPr/>
        </p:nvSpPr>
        <p:spPr>
          <a:xfrm>
            <a:off x="611188" y="1196975"/>
            <a:ext cx="8064500" cy="4532313"/>
          </a:xfrm>
          <a:prstGeom prst="rect">
            <a:avLst/>
          </a:prstGeom>
          <a:noFill/>
          <a:ln w="9525">
            <a:noFill/>
          </a:ln>
        </p:spPr>
        <p:txBody>
          <a:bodyPr>
            <a:spAutoFit/>
          </a:bodyPr>
          <a:p>
            <a:pPr algn="ctr">
              <a:lnSpc>
                <a:spcPct val="110000"/>
              </a:lnSpc>
            </a:pPr>
            <a:r>
              <a:rPr lang="uk-UA" altLang="uk-UA" sz="2400" b="1" dirty="0">
                <a:latin typeface="Times New Roman" panose="02020603050405020304" pitchFamily="18" charset="0"/>
                <a:cs typeface="Times New Roman" panose="02020603050405020304" pitchFamily="18" charset="0"/>
              </a:rPr>
              <a:t>Таблиця не повинна мати незаповнених клітинок: </a:t>
            </a:r>
            <a:endParaRPr lang="uk-UA" altLang="uk-UA" sz="2400" b="1" dirty="0">
              <a:latin typeface="Times New Roman" panose="02020603050405020304" pitchFamily="18" charset="0"/>
              <a:cs typeface="Times New Roman" panose="02020603050405020304" pitchFamily="18" charset="0"/>
            </a:endParaRPr>
          </a:p>
          <a:p>
            <a:pPr algn="just">
              <a:lnSpc>
                <a:spcPct val="110000"/>
              </a:lnSpc>
              <a:buFont typeface="Wingdings" panose="05000000000000000000" pitchFamily="2" charset="2"/>
              <a:buChar char=""/>
            </a:pPr>
            <a:r>
              <a:rPr lang="uk-UA" altLang="uk-UA" sz="2400" dirty="0">
                <a:latin typeface="Times New Roman" panose="02020603050405020304" pitchFamily="18" charset="0"/>
                <a:cs typeface="Times New Roman" panose="02020603050405020304" pitchFamily="18" charset="0"/>
              </a:rPr>
              <a:t>якщо </a:t>
            </a:r>
            <a:r>
              <a:rPr lang="uk-UA" altLang="uk-UA" sz="2400" u="sng" dirty="0">
                <a:latin typeface="Times New Roman" panose="02020603050405020304" pitchFamily="18" charset="0"/>
                <a:cs typeface="Times New Roman" panose="02020603050405020304" pitchFamily="18" charset="0"/>
              </a:rPr>
              <a:t>неможливо заповнити клітинку</a:t>
            </a:r>
            <a:r>
              <a:rPr lang="uk-UA" altLang="uk-UA" sz="2400" dirty="0">
                <a:latin typeface="Times New Roman" panose="02020603050405020304" pitchFamily="18" charset="0"/>
                <a:cs typeface="Times New Roman" panose="02020603050405020304" pitchFamily="18" charset="0"/>
              </a:rPr>
              <a:t>, з огляду на відсутність відповідного явища, ставиться прочерк (</a:t>
            </a:r>
            <a:r>
              <a:rPr lang="uk-UA" altLang="uk-UA" sz="2400" b="1" dirty="0">
                <a:latin typeface="Times New Roman" panose="02020603050405020304" pitchFamily="18" charset="0"/>
                <a:cs typeface="Times New Roman" panose="02020603050405020304" pitchFamily="18" charset="0"/>
              </a:rPr>
              <a:t>–</a:t>
            </a:r>
            <a:r>
              <a:rPr lang="uk-UA" altLang="uk-UA" sz="2400" dirty="0">
                <a:latin typeface="Times New Roman" panose="02020603050405020304" pitchFamily="18" charset="0"/>
                <a:cs typeface="Times New Roman" panose="02020603050405020304" pitchFamily="18" charset="0"/>
              </a:rPr>
              <a:t>); </a:t>
            </a:r>
            <a:endParaRPr lang="uk-UA" altLang="uk-UA" sz="2400" dirty="0">
              <a:latin typeface="Times New Roman" panose="02020603050405020304" pitchFamily="18" charset="0"/>
              <a:cs typeface="Times New Roman" panose="02020603050405020304" pitchFamily="18" charset="0"/>
            </a:endParaRPr>
          </a:p>
          <a:p>
            <a:pPr algn="just">
              <a:lnSpc>
                <a:spcPct val="110000"/>
              </a:lnSpc>
              <a:buFont typeface="Wingdings" panose="05000000000000000000" pitchFamily="2" charset="2"/>
              <a:buChar char=""/>
            </a:pPr>
            <a:r>
              <a:rPr lang="uk-UA" altLang="uk-UA" sz="2400" dirty="0">
                <a:latin typeface="Times New Roman" panose="02020603050405020304" pitchFamily="18" charset="0"/>
                <a:cs typeface="Times New Roman" panose="02020603050405020304" pitchFamily="18" charset="0"/>
              </a:rPr>
              <a:t>якщо заповнення клітинки можливе, але </a:t>
            </a:r>
            <a:r>
              <a:rPr lang="uk-UA" altLang="uk-UA" sz="2400" u="sng" dirty="0">
                <a:latin typeface="Times New Roman" panose="02020603050405020304" pitchFamily="18" charset="0"/>
                <a:cs typeface="Times New Roman" panose="02020603050405020304" pitchFamily="18" charset="0"/>
              </a:rPr>
              <a:t>необхідних для цього даних на цей час немає</a:t>
            </a:r>
            <a:r>
              <a:rPr lang="uk-UA" altLang="uk-UA" sz="2400" dirty="0">
                <a:latin typeface="Times New Roman" panose="02020603050405020304" pitchFamily="18" charset="0"/>
                <a:cs typeface="Times New Roman" panose="02020603050405020304" pitchFamily="18" charset="0"/>
              </a:rPr>
              <a:t>, то проставляються крапки (</a:t>
            </a:r>
            <a:r>
              <a:rPr lang="uk-UA" altLang="uk-UA" sz="2400" b="1" dirty="0">
                <a:latin typeface="Times New Roman" panose="02020603050405020304" pitchFamily="18" charset="0"/>
                <a:ea typeface="Times New Roman" panose="02020603050405020304" pitchFamily="18" charset="0"/>
              </a:rPr>
              <a:t>…</a:t>
            </a:r>
            <a:r>
              <a:rPr lang="uk-UA" altLang="uk-UA" sz="2400" dirty="0">
                <a:latin typeface="Times New Roman" panose="02020603050405020304" pitchFamily="18" charset="0"/>
                <a:cs typeface="Times New Roman" panose="02020603050405020304" pitchFamily="18" charset="0"/>
              </a:rPr>
              <a:t>) або робиться позначка “</a:t>
            </a:r>
            <a:r>
              <a:rPr lang="uk-UA" altLang="uk-UA" sz="2400" i="1" dirty="0">
                <a:latin typeface="Times New Roman" panose="02020603050405020304" pitchFamily="18" charset="0"/>
                <a:cs typeface="Times New Roman" panose="02020603050405020304" pitchFamily="18" charset="0"/>
              </a:rPr>
              <a:t>відомостей немає</a:t>
            </a:r>
            <a:r>
              <a:rPr lang="uk-UA" altLang="uk-UA" sz="2400" dirty="0">
                <a:latin typeface="Times New Roman" panose="02020603050405020304" pitchFamily="18" charset="0"/>
                <a:cs typeface="Times New Roman" panose="02020603050405020304" pitchFamily="18" charset="0"/>
              </a:rPr>
              <a:t>”;</a:t>
            </a:r>
            <a:endParaRPr lang="uk-UA" altLang="uk-UA" sz="2400" dirty="0">
              <a:latin typeface="Times New Roman" panose="02020603050405020304" pitchFamily="18" charset="0"/>
              <a:cs typeface="Times New Roman" panose="02020603050405020304" pitchFamily="18" charset="0"/>
            </a:endParaRPr>
          </a:p>
          <a:p>
            <a:pPr algn="just">
              <a:lnSpc>
                <a:spcPct val="110000"/>
              </a:lnSpc>
              <a:buFont typeface="Wingdings" panose="05000000000000000000" pitchFamily="2" charset="2"/>
              <a:buChar char=""/>
            </a:pPr>
            <a:r>
              <a:rPr lang="uk-UA" altLang="uk-UA" sz="2400" dirty="0">
                <a:latin typeface="Times New Roman" panose="02020603050405020304" pitchFamily="18" charset="0"/>
                <a:cs typeface="Times New Roman" panose="02020603050405020304" pitchFamily="18" charset="0"/>
              </a:rPr>
              <a:t>число </a:t>
            </a:r>
            <a:r>
              <a:rPr lang="uk-UA" altLang="uk-UA" sz="2400" b="1" dirty="0">
                <a:latin typeface="Times New Roman" panose="02020603050405020304" pitchFamily="18" charset="0"/>
                <a:cs typeface="Times New Roman" panose="02020603050405020304" pitchFamily="18" charset="0"/>
              </a:rPr>
              <a:t>0,0</a:t>
            </a:r>
            <a:r>
              <a:rPr lang="uk-UA" altLang="uk-UA" sz="2400" dirty="0">
                <a:latin typeface="Times New Roman" panose="02020603050405020304" pitchFamily="18" charset="0"/>
                <a:cs typeface="Times New Roman" panose="02020603050405020304" pitchFamily="18" charset="0"/>
              </a:rPr>
              <a:t> проставляється якщо </a:t>
            </a:r>
            <a:r>
              <a:rPr lang="uk-UA" altLang="uk-UA" sz="2400" u="sng" dirty="0">
                <a:latin typeface="Times New Roman" panose="02020603050405020304" pitchFamily="18" charset="0"/>
                <a:cs typeface="Times New Roman" panose="02020603050405020304" pitchFamily="18" charset="0"/>
              </a:rPr>
              <a:t>значення показника в даній клітинці знаходиться за межами точності</a:t>
            </a:r>
            <a:r>
              <a:rPr lang="uk-UA" altLang="uk-UA" sz="2400" dirty="0">
                <a:latin typeface="Times New Roman" panose="02020603050405020304" pitchFamily="18" charset="0"/>
                <a:cs typeface="Times New Roman" panose="02020603050405020304" pitchFamily="18" charset="0"/>
              </a:rPr>
              <a:t>, прийнятій в таблиці;</a:t>
            </a:r>
            <a:endParaRPr lang="uk-UA" altLang="uk-UA" sz="2400" dirty="0">
              <a:latin typeface="Times New Roman" panose="02020603050405020304" pitchFamily="18" charset="0"/>
              <a:cs typeface="Times New Roman" panose="02020603050405020304" pitchFamily="18" charset="0"/>
            </a:endParaRPr>
          </a:p>
          <a:p>
            <a:pPr algn="just">
              <a:lnSpc>
                <a:spcPct val="110000"/>
              </a:lnSpc>
              <a:buFont typeface="Wingdings" panose="05000000000000000000" pitchFamily="2" charset="2"/>
              <a:buChar char=""/>
            </a:pPr>
            <a:r>
              <a:rPr lang="uk-UA" altLang="uk-UA" sz="2400" dirty="0">
                <a:latin typeface="Times New Roman" panose="02020603050405020304" pitchFamily="18" charset="0"/>
                <a:cs typeface="Times New Roman" panose="02020603050405020304" pitchFamily="18" charset="0"/>
              </a:rPr>
              <a:t>позначка “</a:t>
            </a:r>
            <a:r>
              <a:rPr lang="uk-UA" altLang="uk-UA" sz="2400" b="1" dirty="0">
                <a:latin typeface="Times New Roman" panose="02020603050405020304" pitchFamily="18" charset="0"/>
                <a:cs typeface="Times New Roman" panose="02020603050405020304" pitchFamily="18" charset="0"/>
              </a:rPr>
              <a:t>х</a:t>
            </a:r>
            <a:r>
              <a:rPr lang="uk-UA" altLang="uk-UA" sz="2400" dirty="0">
                <a:latin typeface="Times New Roman" panose="02020603050405020304" pitchFamily="18" charset="0"/>
                <a:cs typeface="Times New Roman" panose="02020603050405020304" pitchFamily="18" charset="0"/>
              </a:rPr>
              <a:t>” ставиться в тому разі, коли </a:t>
            </a:r>
            <a:r>
              <a:rPr lang="uk-UA" altLang="uk-UA" sz="2400" u="sng" dirty="0">
                <a:latin typeface="Times New Roman" panose="02020603050405020304" pitchFamily="18" charset="0"/>
                <a:cs typeface="Times New Roman" panose="02020603050405020304" pitchFamily="18" charset="0"/>
              </a:rPr>
              <a:t>клітинка не підлягає заповненню. </a:t>
            </a:r>
            <a:endParaRPr lang="uk-UA" altLang="uk-UA" sz="2400" u="sng"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Прямоугольник 2"/>
          <p:cNvSpPr/>
          <p:nvPr/>
        </p:nvSpPr>
        <p:spPr>
          <a:xfrm>
            <a:off x="611188" y="188913"/>
            <a:ext cx="8208962" cy="6554787"/>
          </a:xfrm>
          <a:prstGeom prst="rect">
            <a:avLst/>
          </a:prstGeom>
          <a:noFill/>
          <a:ln w="9525">
            <a:noFill/>
          </a:ln>
        </p:spPr>
        <p:txBody>
          <a:bodyPr>
            <a:spAutoFit/>
          </a:bodyPr>
          <a:p>
            <a:pPr algn="just"/>
            <a:r>
              <a:rPr lang="uk-UA" altLang="ru-RU" sz="2800" u="sng" dirty="0">
                <a:latin typeface="Times New Roman" panose="02020603050405020304" pitchFamily="18" charset="0"/>
                <a:cs typeface="Times New Roman" panose="02020603050405020304" pitchFamily="18" charset="0"/>
              </a:rPr>
              <a:t>Математичні прийоми. </a:t>
            </a:r>
            <a:r>
              <a:rPr lang="uk-UA" altLang="ru-RU" sz="2800" dirty="0">
                <a:latin typeface="Times New Roman" panose="02020603050405020304" pitchFamily="18" charset="0"/>
                <a:cs typeface="Times New Roman" panose="02020603050405020304" pitchFamily="18" charset="0"/>
              </a:rPr>
              <a:t>Для їх кваліфікованого застосування необхідно представити господарський об'єкт у вигляді математичної моделі, імітувати його поведінку при зміні ситуації. Математичні прийоми найбільше використовуються при дослідженнях стохастичного зв’язку. </a:t>
            </a:r>
            <a:endParaRPr lang="ru-RU" altLang="ru-RU" sz="2800" dirty="0">
              <a:latin typeface="Times New Roman" panose="02020603050405020304" pitchFamily="18" charset="0"/>
              <a:cs typeface="Times New Roman" panose="02020603050405020304" pitchFamily="18" charset="0"/>
            </a:endParaRPr>
          </a:p>
          <a:p>
            <a:pPr algn="just"/>
            <a:r>
              <a:rPr lang="uk-UA" altLang="ru-RU" sz="2800" dirty="0">
                <a:latin typeface="Times New Roman" panose="02020603050405020304" pitchFamily="18" charset="0"/>
                <a:cs typeface="Times New Roman" panose="02020603050405020304" pitchFamily="18" charset="0"/>
              </a:rPr>
              <a:t>До математичних</a:t>
            </a:r>
            <a:r>
              <a:rPr lang="uk-UA" altLang="ru-RU" sz="2800" i="1" dirty="0">
                <a:latin typeface="Times New Roman" panose="02020603050405020304" pitchFamily="18" charset="0"/>
                <a:cs typeface="Times New Roman" panose="02020603050405020304" pitchFamily="18" charset="0"/>
              </a:rPr>
              <a:t> </a:t>
            </a:r>
            <a:r>
              <a:rPr lang="uk-UA" altLang="ru-RU" sz="2800" dirty="0">
                <a:latin typeface="Times New Roman" panose="02020603050405020304" pitchFamily="18" charset="0"/>
                <a:cs typeface="Times New Roman" panose="02020603050405020304" pitchFamily="18" charset="0"/>
              </a:rPr>
              <a:t>відносять прийоми: </a:t>
            </a:r>
            <a:endParaRPr lang="uk-UA" altLang="ru-RU" sz="2800" dirty="0">
              <a:latin typeface="Times New Roman" panose="02020603050405020304" pitchFamily="18" charset="0"/>
              <a:cs typeface="Times New Roman" panose="02020603050405020304" pitchFamily="18" charset="0"/>
            </a:endParaRPr>
          </a:p>
          <a:p>
            <a:pPr algn="just"/>
            <a:r>
              <a:rPr lang="uk-UA" altLang="ru-RU" sz="2800" dirty="0">
                <a:latin typeface="Times New Roman" panose="02020603050405020304" pitchFamily="18" charset="0"/>
                <a:cs typeface="Times New Roman" panose="02020603050405020304" pitchFamily="18" charset="0"/>
              </a:rPr>
              <a:t>1) елементарної математики; </a:t>
            </a:r>
            <a:endParaRPr lang="uk-UA" altLang="ru-RU" sz="2800" dirty="0">
              <a:latin typeface="Times New Roman" panose="02020603050405020304" pitchFamily="18" charset="0"/>
              <a:cs typeface="Times New Roman" panose="02020603050405020304" pitchFamily="18" charset="0"/>
            </a:endParaRPr>
          </a:p>
          <a:p>
            <a:pPr algn="just"/>
            <a:r>
              <a:rPr lang="uk-UA" altLang="ru-RU" sz="2800" dirty="0">
                <a:latin typeface="Times New Roman" panose="02020603050405020304" pitchFamily="18" charset="0"/>
                <a:cs typeface="Times New Roman" panose="02020603050405020304" pitchFamily="18" charset="0"/>
              </a:rPr>
              <a:t>2) математичного аналізу, включаючи варіаційне обчислення; </a:t>
            </a:r>
            <a:endParaRPr lang="uk-UA" altLang="ru-RU" sz="2800" dirty="0">
              <a:latin typeface="Times New Roman" panose="02020603050405020304" pitchFamily="18" charset="0"/>
              <a:cs typeface="Times New Roman" panose="02020603050405020304" pitchFamily="18" charset="0"/>
            </a:endParaRPr>
          </a:p>
          <a:p>
            <a:pPr algn="just"/>
            <a:r>
              <a:rPr lang="uk-UA" altLang="ru-RU" sz="2800" dirty="0">
                <a:latin typeface="Times New Roman" panose="02020603050405020304" pitchFamily="18" charset="0"/>
                <a:cs typeface="Times New Roman" panose="02020603050405020304" pitchFamily="18" charset="0"/>
              </a:rPr>
              <a:t>3) прикладної математичної статистики й економетрії; </a:t>
            </a:r>
            <a:endParaRPr lang="uk-UA" altLang="ru-RU" sz="2800" dirty="0">
              <a:latin typeface="Times New Roman" panose="02020603050405020304" pitchFamily="18" charset="0"/>
              <a:cs typeface="Times New Roman" panose="02020603050405020304" pitchFamily="18" charset="0"/>
            </a:endParaRPr>
          </a:p>
          <a:p>
            <a:pPr algn="just"/>
            <a:r>
              <a:rPr lang="uk-UA" altLang="ru-RU" sz="2800" dirty="0">
                <a:latin typeface="Times New Roman" panose="02020603050405020304" pitchFamily="18" charset="0"/>
                <a:cs typeface="Times New Roman" panose="02020603050405020304" pitchFamily="18" charset="0"/>
              </a:rPr>
              <a:t>4) дослідження операцій, включаючи математичне програмування та теорії ігор, управління запасами, масового обслуговування, навчання.</a:t>
            </a:r>
            <a:endParaRPr lang="ru-RU" altLang="ru-RU"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Прямоугольник 1"/>
          <p:cNvSpPr/>
          <p:nvPr/>
        </p:nvSpPr>
        <p:spPr>
          <a:xfrm>
            <a:off x="468313" y="1773238"/>
            <a:ext cx="8064500" cy="3108325"/>
          </a:xfrm>
          <a:prstGeom prst="rect">
            <a:avLst/>
          </a:prstGeom>
          <a:noFill/>
          <a:ln w="9525">
            <a:noFill/>
          </a:ln>
        </p:spPr>
        <p:txBody>
          <a:bodyPr>
            <a:spAutoFit/>
          </a:bodyPr>
          <a:p>
            <a:pPr algn="ctr"/>
            <a:r>
              <a:rPr lang="uk-UA" altLang="ru-RU" sz="2800" i="1" u="sng" dirty="0">
                <a:latin typeface="Times New Roman" panose="02020603050405020304" pitchFamily="18" charset="0"/>
                <a:cs typeface="Times New Roman" panose="02020603050405020304" pitchFamily="18" charset="0"/>
              </a:rPr>
              <a:t>Евристичні прийоми </a:t>
            </a:r>
            <a:r>
              <a:rPr lang="uk-UA" altLang="ru-RU" sz="2800" dirty="0">
                <a:latin typeface="Times New Roman" panose="02020603050405020304" pitchFamily="18" charset="0"/>
                <a:cs typeface="Times New Roman" panose="02020603050405020304" pitchFamily="18" charset="0"/>
              </a:rPr>
              <a:t>пов’язані з експертними оцінками господарських ситуацій на підставі творчого мислення, набутого досвіду тощо. </a:t>
            </a:r>
            <a:endParaRPr lang="uk-UA" altLang="ru-RU" sz="2800" dirty="0">
              <a:latin typeface="Times New Roman" panose="02020603050405020304" pitchFamily="18" charset="0"/>
              <a:cs typeface="Times New Roman" panose="02020603050405020304" pitchFamily="18" charset="0"/>
            </a:endParaRPr>
          </a:p>
          <a:p>
            <a:pPr algn="ctr"/>
            <a:endParaRPr lang="uk-UA" altLang="ru-RU" sz="2800" dirty="0">
              <a:latin typeface="Times New Roman" panose="02020603050405020304" pitchFamily="18" charset="0"/>
              <a:cs typeface="Times New Roman" panose="02020603050405020304" pitchFamily="18" charset="0"/>
            </a:endParaRPr>
          </a:p>
          <a:p>
            <a:pPr algn="ctr"/>
            <a:r>
              <a:rPr lang="uk-UA" altLang="ru-RU" sz="2800" dirty="0">
                <a:latin typeface="Times New Roman" panose="02020603050405020304" pitchFamily="18" charset="0"/>
                <a:cs typeface="Times New Roman" panose="02020603050405020304" pitchFamily="18" charset="0"/>
              </a:rPr>
              <a:t>В практиці БА використовують наступні прийоми: аналогія, інверсія, “мозковий штурм”, синектика, контрольні питання, колективний блокнот тощо</a:t>
            </a:r>
            <a:r>
              <a:rPr lang="uk-UA" altLang="ru-RU" sz="2800" i="1" dirty="0">
                <a:latin typeface="Times New Roman" panose="02020603050405020304" pitchFamily="18" charset="0"/>
                <a:cs typeface="Times New Roman" panose="02020603050405020304" pitchFamily="18" charset="0"/>
              </a:rPr>
              <a:t>.</a:t>
            </a:r>
            <a:endParaRPr lang="ru-RU" altLang="ru-RU" sz="2800" i="1"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Прямоугольник 1"/>
          <p:cNvSpPr/>
          <p:nvPr/>
        </p:nvSpPr>
        <p:spPr>
          <a:xfrm>
            <a:off x="684213" y="1700213"/>
            <a:ext cx="7920037" cy="3108325"/>
          </a:xfrm>
          <a:prstGeom prst="rect">
            <a:avLst/>
          </a:prstGeom>
          <a:noFill/>
          <a:ln w="9525">
            <a:noFill/>
          </a:ln>
        </p:spPr>
        <p:txBody>
          <a:bodyPr>
            <a:spAutoFit/>
          </a:bodyPr>
          <a:p>
            <a:pPr algn="just"/>
            <a:r>
              <a:rPr lang="uk-UA" altLang="ru-RU" sz="2800" dirty="0">
                <a:latin typeface="Times New Roman" panose="02020603050405020304" pitchFamily="18" charset="0"/>
                <a:cs typeface="Times New Roman" panose="02020603050405020304" pitchFamily="18" charset="0"/>
              </a:rPr>
              <a:t>Використання методу БА проявляється через ряд конкретних методик аналітичного дослідження. </a:t>
            </a:r>
            <a:endParaRPr lang="ru-RU" altLang="ru-RU" sz="2800" dirty="0">
              <a:latin typeface="Times New Roman" panose="02020603050405020304" pitchFamily="18" charset="0"/>
              <a:cs typeface="Times New Roman" panose="02020603050405020304" pitchFamily="18" charset="0"/>
            </a:endParaRPr>
          </a:p>
          <a:p>
            <a:r>
              <a:rPr lang="uk-UA" altLang="ru-RU" sz="2800" dirty="0">
                <a:latin typeface="Arial" panose="020B0604020202020204" pitchFamily="34" charset="0"/>
              </a:rPr>
              <a:t> </a:t>
            </a:r>
            <a:endParaRPr lang="ru-RU" altLang="ru-RU" sz="2800" dirty="0">
              <a:latin typeface="Arial" panose="020B0604020202020204" pitchFamily="34" charset="0"/>
            </a:endParaRPr>
          </a:p>
          <a:p>
            <a:pPr algn="ctr"/>
            <a:r>
              <a:rPr lang="uk-UA" altLang="ru-RU" sz="2800" b="1" i="1" dirty="0">
                <a:latin typeface="Times New Roman" panose="02020603050405020304" pitchFamily="18" charset="0"/>
                <a:cs typeface="Times New Roman" panose="02020603050405020304" pitchFamily="18" charset="0"/>
              </a:rPr>
              <a:t>Методикою</a:t>
            </a:r>
            <a:r>
              <a:rPr lang="uk-UA" altLang="ru-RU" sz="2800" b="1" dirty="0">
                <a:latin typeface="Times New Roman" panose="02020603050405020304" pitchFamily="18" charset="0"/>
                <a:cs typeface="Times New Roman" panose="02020603050405020304" pitchFamily="18" charset="0"/>
              </a:rPr>
              <a:t> </a:t>
            </a:r>
            <a:r>
              <a:rPr lang="uk-UA" altLang="ru-RU" sz="2800" dirty="0">
                <a:latin typeface="Times New Roman" panose="02020603050405020304" pitchFamily="18" charset="0"/>
                <a:cs typeface="Times New Roman" panose="02020603050405020304" pitchFamily="18" charset="0"/>
              </a:rPr>
              <a:t>прийнято називати сукупність прийомів, способів, засобів, що застосовуються в процесі проведення БА в раніше визначеній послідовності для досягнення поставленої мети.</a:t>
            </a:r>
            <a:endParaRPr lang="ru-RU" altLang="ru-RU" sz="2800" dirty="0">
              <a:latin typeface="Times New Roman" panose="02020603050405020304" pitchFamily="18" charset="0"/>
              <a:ea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18758</Words>
  <Application>WPS Presentation</Application>
  <PresentationFormat>Экран (4:3)</PresentationFormat>
  <Paragraphs>809</Paragraphs>
  <Slides>66</Slides>
  <Notes>2</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25</vt:i4>
      </vt:variant>
      <vt:variant>
        <vt:lpstr>幻灯片标题</vt:lpstr>
      </vt:variant>
      <vt:variant>
        <vt:i4>66</vt:i4>
      </vt:variant>
    </vt:vector>
  </HeadingPairs>
  <TitlesOfParts>
    <vt:vector size="105" baseType="lpstr">
      <vt:lpstr>Arial</vt:lpstr>
      <vt:lpstr>SimSun</vt:lpstr>
      <vt:lpstr>Wingdings</vt:lpstr>
      <vt:lpstr>Calibri Light</vt:lpstr>
      <vt:lpstr>Times New Roman</vt:lpstr>
      <vt:lpstr>Microsoft YaHei</vt:lpstr>
      <vt:lpstr>Arial Unicode MS</vt:lpstr>
      <vt:lpstr>Calibri</vt:lpstr>
      <vt:lpstr>Wingdings 2</vt:lpstr>
      <vt:lpstr>Bookman Old Style</vt:lpstr>
      <vt:lpstr>Corbel</vt:lpstr>
      <vt:lpstr>Times New Roman</vt:lpstr>
      <vt:lpstr>Symbol</vt:lpstr>
      <vt:lpstr>Тема Office</vt:lpstr>
      <vt:lpstr>Word.Picture.8</vt:lpstr>
      <vt:lpstr>Equation.3</vt:lpstr>
      <vt:lpstr>MSGraph.Chart.8</vt:lpstr>
      <vt:lpstr>Equation.3</vt:lpstr>
      <vt:lpstr>Equation.3</vt:lpstr>
      <vt:lpstr>Equation.3</vt:lpstr>
      <vt:lpstr>Equation.3</vt:lpstr>
      <vt:lpstr>Equation.3</vt:lpstr>
      <vt:lpstr>Equation.3</vt:lpstr>
      <vt:lpstr>Equation.3</vt:lpstr>
      <vt:lpstr>Equation.3</vt:lpstr>
      <vt:lpstr>Equation.3</vt:lpstr>
      <vt:lpstr>Equation.3</vt:lpstr>
      <vt:lpstr>Word.Picture.8</vt:lpstr>
      <vt:lpstr>MSGraph.Chart.8</vt:lpstr>
      <vt:lpstr>Word.Picture.8</vt:lpstr>
      <vt:lpstr>Word.Picture.8</vt:lpstr>
      <vt:lpstr>Word.Picture.8</vt:lpstr>
      <vt:lpstr>Equation.3</vt:lpstr>
      <vt:lpstr>Equation.3</vt:lpstr>
      <vt:lpstr>Equation.3</vt:lpstr>
      <vt:lpstr>Equation.3</vt:lpstr>
      <vt:lpstr>Equation.3</vt:lpstr>
      <vt:lpstr>Equation.3</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4Free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Elli 4Free</dc:creator>
  <cp:lastModifiedBy>Богдан</cp:lastModifiedBy>
  <cp:revision>191</cp:revision>
  <dcterms:created xsi:type="dcterms:W3CDTF">2012-09-05T10:52:00Z</dcterms:created>
  <dcterms:modified xsi:type="dcterms:W3CDTF">2022-04-19T16:18:12Z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B8923C22E7F342FD96205315A6A1C91B</vt:lpwstr>
  </property>
  <property fmtid="{D5CDD505-2E9C-101B-9397-08002B2CF9AE}" pid="3" name="KSOProductBuildVer">
    <vt:lpwstr>1049-11.2.0.11074</vt:lpwstr>
  </property>
</Properties>
</file>