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72" r:id="rId11"/>
    <p:sldId id="271" r:id="rId12"/>
    <p:sldId id="270" r:id="rId13"/>
    <p:sldId id="269" r:id="rId14"/>
    <p:sldId id="273" r:id="rId15"/>
    <p:sldId id="274" r:id="rId16"/>
    <p:sldId id="268" r:id="rId17"/>
    <p:sldId id="267" r:id="rId18"/>
    <p:sldId id="266" r:id="rId19"/>
    <p:sldId id="265" r:id="rId20"/>
    <p:sldId id="277" r:id="rId21"/>
    <p:sldId id="276" r:id="rId22"/>
    <p:sldId id="275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/>
    <p:restoredTop sz="94620"/>
  </p:normalViewPr>
  <p:slideViewPr>
    <p:cSldViewPr snapToGrid="0">
      <p:cViewPr varScale="1">
        <p:scale>
          <a:sx n="114" d="100"/>
          <a:sy n="114" d="100"/>
        </p:scale>
        <p:origin x="4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A572-2FAE-7A4C-9AC7-9815A502EC3D}" type="datetimeFigureOut">
              <a:rPr lang="ru-UA" smtClean="0"/>
              <a:t>26.03.2025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7E485-B2B2-BE46-9F3F-C43F3578A24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82679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A572-2FAE-7A4C-9AC7-9815A502EC3D}" type="datetimeFigureOut">
              <a:rPr lang="ru-UA" smtClean="0"/>
              <a:t>26.03.2025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7E485-B2B2-BE46-9F3F-C43F3578A24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41242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A572-2FAE-7A4C-9AC7-9815A502EC3D}" type="datetimeFigureOut">
              <a:rPr lang="ru-UA" smtClean="0"/>
              <a:t>26.03.2025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7E485-B2B2-BE46-9F3F-C43F3578A24C}" type="slidenum">
              <a:rPr lang="ru-UA" smtClean="0"/>
              <a:t>‹#›</a:t>
            </a:fld>
            <a:endParaRPr lang="ru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9427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A572-2FAE-7A4C-9AC7-9815A502EC3D}" type="datetimeFigureOut">
              <a:rPr lang="ru-UA" smtClean="0"/>
              <a:t>26.03.2025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7E485-B2B2-BE46-9F3F-C43F3578A24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4997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A572-2FAE-7A4C-9AC7-9815A502EC3D}" type="datetimeFigureOut">
              <a:rPr lang="ru-UA" smtClean="0"/>
              <a:t>26.03.2025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7E485-B2B2-BE46-9F3F-C43F3578A24C}" type="slidenum">
              <a:rPr lang="ru-UA" smtClean="0"/>
              <a:t>‹#›</a:t>
            </a:fld>
            <a:endParaRPr lang="ru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03187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A572-2FAE-7A4C-9AC7-9815A502EC3D}" type="datetimeFigureOut">
              <a:rPr lang="ru-UA" smtClean="0"/>
              <a:t>26.03.2025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7E485-B2B2-BE46-9F3F-C43F3578A24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037535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A572-2FAE-7A4C-9AC7-9815A502EC3D}" type="datetimeFigureOut">
              <a:rPr lang="ru-UA" smtClean="0"/>
              <a:t>26.03.2025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7E485-B2B2-BE46-9F3F-C43F3578A24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70596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A572-2FAE-7A4C-9AC7-9815A502EC3D}" type="datetimeFigureOut">
              <a:rPr lang="ru-UA" smtClean="0"/>
              <a:t>26.03.2025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7E485-B2B2-BE46-9F3F-C43F3578A24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752165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A572-2FAE-7A4C-9AC7-9815A502EC3D}" type="datetimeFigureOut">
              <a:rPr lang="ru-UA" smtClean="0"/>
              <a:t>26.03.2025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7E485-B2B2-BE46-9F3F-C43F3578A24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730310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A572-2FAE-7A4C-9AC7-9815A502EC3D}" type="datetimeFigureOut">
              <a:rPr lang="ru-UA" smtClean="0"/>
              <a:t>26.03.2025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7E485-B2B2-BE46-9F3F-C43F3578A24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04864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A572-2FAE-7A4C-9AC7-9815A502EC3D}" type="datetimeFigureOut">
              <a:rPr lang="ru-UA" smtClean="0"/>
              <a:t>26.03.2025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7E485-B2B2-BE46-9F3F-C43F3578A24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45641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A572-2FAE-7A4C-9AC7-9815A502EC3D}" type="datetimeFigureOut">
              <a:rPr lang="ru-UA" smtClean="0"/>
              <a:t>26.03.2025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7E485-B2B2-BE46-9F3F-C43F3578A24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94779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A572-2FAE-7A4C-9AC7-9815A502EC3D}" type="datetimeFigureOut">
              <a:rPr lang="ru-UA" smtClean="0"/>
              <a:t>26.03.2025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7E485-B2B2-BE46-9F3F-C43F3578A24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12652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A572-2FAE-7A4C-9AC7-9815A502EC3D}" type="datetimeFigureOut">
              <a:rPr lang="ru-UA" smtClean="0"/>
              <a:t>26.03.2025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7E485-B2B2-BE46-9F3F-C43F3578A24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54334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A572-2FAE-7A4C-9AC7-9815A502EC3D}" type="datetimeFigureOut">
              <a:rPr lang="ru-UA" smtClean="0"/>
              <a:t>26.03.2025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7E485-B2B2-BE46-9F3F-C43F3578A24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7772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A572-2FAE-7A4C-9AC7-9815A502EC3D}" type="datetimeFigureOut">
              <a:rPr lang="ru-UA" smtClean="0"/>
              <a:t>26.03.2025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7E485-B2B2-BE46-9F3F-C43F3578A24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2720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0A572-2FAE-7A4C-9AC7-9815A502EC3D}" type="datetimeFigureOut">
              <a:rPr lang="ru-UA" smtClean="0"/>
              <a:t>26.03.2025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847E485-B2B2-BE46-9F3F-C43F3578A24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77756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D53B62-917E-BD17-300F-A641562F15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2800" dirty="0"/>
              <a:t>Вибір маркетингової політики каналів розподілу</a:t>
            </a:r>
            <a:endParaRPr sz="28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0695E52-BC54-F1F3-C791-3D889F4E45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Лекція 7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9447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3204B14-0D29-E761-8838-4D5F48DF8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537" y="156117"/>
            <a:ext cx="11463453" cy="6601522"/>
          </a:xfrm>
        </p:spPr>
        <p:txBody>
          <a:bodyPr>
            <a:normAutofit/>
          </a:bodyPr>
          <a:lstStyle/>
          <a:p>
            <a:endParaRPr lang="ru-RU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ешелованої</a:t>
            </a:r>
            <a:r>
              <a:rPr lang="ru-RU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стратегії</a:t>
            </a:r>
            <a:r>
              <a:rPr lang="ru-RU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характерна поставка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товаро-посередницьким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організаціям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отримуючи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великі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партії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концентрують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запаси на складах, а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реалізують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дрібним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споживачам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Акумулюваання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товарно-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матеріальних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цінностей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сферу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обігу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потрібну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насиченість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ширину,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глибину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асортименту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комплексність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своєчасність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поставки при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відносно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менших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транспортних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витратах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найкоротший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шлях до поставки «точно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вчасно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стимулює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довгострокові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господарські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зв’язки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ряді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випадків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 а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коли готова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потрібна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споживачу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невеликих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кількостіях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 одного боку, а з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маркетингові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посередники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високою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репутацією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знаходяться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недалеко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дрібних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ешелонна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стртарегія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розподулу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виявитися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балансу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витратами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якістю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сервісу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Раніше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реалізацїі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споживчих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Пряма </a:t>
            </a:r>
            <a:r>
              <a:rPr lang="ru-RU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</a:t>
            </a:r>
            <a:r>
              <a:rPr lang="ru-RU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відміну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ешелованої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прямої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стратегії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готова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повинна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потрапляти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кінцевого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споживача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участі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посередника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Найбільше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розповсюдження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пряма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знаходить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інфестиційних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ефективна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потрібне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різноманіття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сервісу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порівнянні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ешеловановою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стратегією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Гнучка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обумовлюється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наскільки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здатна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оптимізувати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запаси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поставку «точно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вчасно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ешелонована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пряма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рідше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комбінований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гнучка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За нею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доведення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використовуватись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з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так і без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адаптивності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гнучка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якістю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сервісу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два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різновиди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гнучких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стратегій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i="1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випадкову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i="1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планову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25521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3204B14-0D29-E761-8838-4D5F48DF8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688" y="289933"/>
            <a:ext cx="11452302" cy="6467706"/>
          </a:xfrm>
        </p:spPr>
        <p:txBody>
          <a:bodyPr/>
          <a:lstStyle/>
          <a:p>
            <a:pPr algn="just"/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Випадкова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гнучка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такою не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раніше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складеного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плану, а за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обставинами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кінцевого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споживача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раптово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змінитися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виробнича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потреба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попит, і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відмовляється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замовленої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цій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постачальник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об’єктивно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швидко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знайти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нового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клієнта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виключено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виявиться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Планова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гнучка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відміну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випадкової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такою не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плану.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утримує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запаси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власному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і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гнучкого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взаємовигідний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Постачальник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досягає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складських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обсягу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максимального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товарного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асортименту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потенційної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привабливості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рентабельності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сервісу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попиту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Стратегії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відстрочки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оригінальний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умов для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поставки «точно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вчасно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Фінішне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збирання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відкладається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того моменту,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надійде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попит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кількісно-якісній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багатозначності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Разом з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акумулюванням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запасів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інгредієнтів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збирання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автоматично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ліквідує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небезпеку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поставок,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сервісу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відштовхує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різновиди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відстрочки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відстрочку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збирання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географічну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відстрочку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10688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3204B14-0D29-E761-8838-4D5F48DF8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688" y="289933"/>
            <a:ext cx="11452302" cy="6467706"/>
          </a:xfrm>
        </p:spPr>
        <p:txBody>
          <a:bodyPr/>
          <a:lstStyle/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відстрочки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збирання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раніше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знаходиться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циклі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 нейтральному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положенні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(у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стані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призначеному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для конкретного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споживача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 так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довго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наскільки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підприємству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клієнтам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Так,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роздрібної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торгівлі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звичайно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продають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фарби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маючи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своєму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розпорядженні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всю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потенційно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можливу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кольорову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гаму. Вони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базові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кольори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замовлення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змішуються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спеціальною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рецептурою. В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отримується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потрібна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кольорова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палітра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Аналогічна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характерна,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сумішей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виробництві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комп’ютерної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автомобілебудуванні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наростає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тенденція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базова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модель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випускається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підприємством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кінцеве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доведення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відповідності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побажаннями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замовника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виконується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торговим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посередником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відстрочки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збирання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механізмом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зменшення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запасів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готової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одночасній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максимальній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орієнтації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споживача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/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відмітити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перешкоджає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скороченню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активізує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фінішних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90354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3204B14-0D29-E761-8838-4D5F48DF8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688" y="289933"/>
            <a:ext cx="11452302" cy="6467706"/>
          </a:xfrm>
        </p:spPr>
        <p:txBody>
          <a:bodyPr/>
          <a:lstStyle/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географічної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відстрочки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асортимент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каталоги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детальним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виставкові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зразки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широке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розповсюдження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знайшла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при продажу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меблів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Торгові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представники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знаходяться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географічних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точках,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приймають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замовлення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передають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отримуючи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певний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задовольняють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специфічні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отримують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нейтралізувати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негативні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віддаленості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Результативність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даної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стратегії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обумовлена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наскільки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точно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реакція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вантаж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скорочує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виготовлення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спочатку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випускається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купленим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сервіс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чином, два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відстрочки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моменту,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Стримування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передчасної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поставки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84900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3204B14-0D29-E761-8838-4D5F48DF8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688" y="289933"/>
            <a:ext cx="11452302" cy="646770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відстрочки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збирання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максимально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вузького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асортименту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виробляється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товар. 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географічної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відстрочки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свою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максимально широкого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асортименту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представництво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Обидві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відстрочки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альтернативою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марнотратній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невідомий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спочатку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намагаються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знайти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покупця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навантажувальної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консолідації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малі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партії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вантажів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об’єднуються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великі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захід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скоротити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переміщення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одиниці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вантажу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й,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частку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транспортних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собівартості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ціні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готової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величина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поставках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прямій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пропорційній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навантажувальної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консолідації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компромісом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задовольнити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доставці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ґрунтуватися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тут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попиту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навантажувальної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консолідації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географічну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заплановану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договірну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географічної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навантажувальної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консолідації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об’єднує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малі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партії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вантажів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йдуть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 одному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територіальному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напрямку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загальну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станцію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великі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тип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консолідації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перериває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природного маршруту поставок і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реалізуватися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трьома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способами: самим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підприємством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; одним з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беруть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у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комбінуванні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незалежною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транспортною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64804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3204B14-0D29-E761-8838-4D5F48DF8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688" y="289933"/>
            <a:ext cx="11452302" cy="6467706"/>
          </a:xfrm>
        </p:spPr>
        <p:txBody>
          <a:bodyPr/>
          <a:lstStyle/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запланованої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навантажувальної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консолідації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поставки великих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попиту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договірних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зобов’язань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поставками «точно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вчасно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критерієм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зазначити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запланована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навантажувальна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консолідація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знаходиться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конфлікті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з попитом.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споживача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змінитися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потреба, і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знадобиться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виробів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планується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відвантаження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 даний момент.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знайти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компромісний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би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забезпечив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потрібний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стандарт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сервісу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прибуток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консолідації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договірної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навантажувальної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консолідації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Централізованої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доставки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вантажів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консолідуються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укладені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договори.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Причому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дрібні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постачальник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намагаються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Агрегований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вантаж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централізовано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доставляється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закупівельникам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вибирати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маневрування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завоювання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лідерства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ринку. 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482269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16591976-E65D-0725-2192-E098AB2487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7187" y="641350"/>
            <a:ext cx="8890000" cy="5765800"/>
          </a:xfrm>
        </p:spPr>
      </p:pic>
    </p:spTree>
    <p:extLst>
      <p:ext uri="{BB962C8B-B14F-4D97-AF65-F5344CB8AC3E}">
        <p14:creationId xmlns:p14="http://schemas.microsoft.com/office/powerpoint/2010/main" val="24413899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3204B14-0D29-E761-8838-4D5F48DF8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688" y="289933"/>
            <a:ext cx="11452302" cy="6467706"/>
          </a:xfrm>
        </p:spPr>
        <p:txBody>
          <a:bodyPr/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7.5.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розподілом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випускають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широкий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асортимент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відокремлених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розвинуту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розподільчу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мережу,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фіксація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зусиль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зниженні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 каналах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фізичного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Акцент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пропонується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робити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зменшенні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надлишкових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товарних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запасів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використанні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прогресивних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тари,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раціональному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розміщенні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фірмових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магазинів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станцій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технічного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гарантійних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майстерень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регіональних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складських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комплексів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виборі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найкращих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маршрутів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руху і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транспортних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з точки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поставок, так і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сервісу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ігнорувати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обставини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ринкових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принципове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близькість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споживача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максимальне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поставок, але і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закінчення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Тому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доцільно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збутова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продовжувалась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відвантаження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втягуючи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у сферу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споживання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доставленої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розуміється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допомога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ремонтних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пуско-налагоджувальних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модернізації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раніше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поставленого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навчанні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перепідготовці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фахівців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експлуатації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сервісу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поява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інтегрованого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підрозділу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контролює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розподільчу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виправдана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передусі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збутового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рамках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рухом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товарно-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сферою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відділу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фізичного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складають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прогнозування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попиту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прийому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замовлень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зберігання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транспортування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сервісу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(рис.2.2).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633920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37E54063-C3D1-0BFA-9F49-BFCB5E2B49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6556" y="1086644"/>
            <a:ext cx="6388100" cy="4737100"/>
          </a:xfrm>
        </p:spPr>
      </p:pic>
    </p:spTree>
    <p:extLst>
      <p:ext uri="{BB962C8B-B14F-4D97-AF65-F5344CB8AC3E}">
        <p14:creationId xmlns:p14="http://schemas.microsoft.com/office/powerpoint/2010/main" val="33195918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E8334C9-C044-618F-866C-AF09B9220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537" y="256478"/>
            <a:ext cx="11530361" cy="6211229"/>
          </a:xfrm>
        </p:spPr>
        <p:txBody>
          <a:bodyPr/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свідчать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налагодження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підтримка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зв’язків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потенційним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покупцем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зростає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вдосконалення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стосунків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постачальник-покупець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маркетингу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Ліндерса-Фіоріни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взаємостосунками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постачальника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покупця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(рис.2.3).</a:t>
            </a:r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C55EADF-D539-45D2-1418-FC68D98A79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6489" y="1821056"/>
            <a:ext cx="6007100" cy="424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352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525A380-9F23-0B18-9E2A-702C30107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478" y="245327"/>
            <a:ext cx="11463454" cy="6266985"/>
          </a:xfrm>
        </p:spPr>
        <p:txBody>
          <a:bodyPr>
            <a:normAutofit/>
          </a:bodyPr>
          <a:lstStyle/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Співробітництво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ключовий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фактор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успішної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реалізації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маркетингової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стратегії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фірми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домогтися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фірма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вибрати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комунікаційну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стратегію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вштовхування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втягування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комбіновану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комунікаційну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стратегію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.1.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Стратегія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вштовхування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Відповідно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до</a:t>
            </a:r>
            <a:r>
              <a:rPr lang="ru-RU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стратегії</a:t>
            </a:r>
            <a:r>
              <a:rPr lang="ru-RU" b="1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вштовхування</a:t>
            </a:r>
            <a:r>
              <a:rPr lang="ru-RU" b="1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основні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маркетингові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зусилля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звернені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посередників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щоб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спонукати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прийняти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марки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фірми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свій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асортимент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створити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необхідні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запаси,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виділити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її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товарам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гарне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місце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торговельному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спонукати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покупців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закупівель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фірми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Мета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стратегії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домогтися</a:t>
            </a:r>
            <a:r>
              <a:rPr lang="ru-RU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добровільного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співробітництва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посередником</a:t>
            </a:r>
            <a:r>
              <a:rPr lang="ru-RU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запропонувавши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йому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привабливі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умови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просуваючи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свій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товар будь-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яким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доступним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способом.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Стратегія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вштовхування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передбачає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створення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гармонійних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відносин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посередниками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головну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роль тут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відіграють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торговельні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представники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виробника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 рис. 1.15 наведено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процес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взаємодії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суб’єктів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ринку при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застосуванні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стратегії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вштовхування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15DA6D7-90E2-15D4-C8CE-F94F1D050F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5150" y="4530802"/>
            <a:ext cx="5981700" cy="149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6805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E8334C9-C044-618F-866C-AF09B9220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537" y="256478"/>
            <a:ext cx="11530361" cy="6211229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свідчить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чотирьох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 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обидві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 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покупець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 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постачальник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жодна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постачальником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покупцем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таким чином: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типу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налагоджуються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домінації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стратегії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домінації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підприємства-домінанта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свобода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партнера,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підприємства-реципієнта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типу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налагоджуються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довготривалі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стосунки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кооперації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підприємств-контрагентів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альтернатива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партнера;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типу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контрпродуктивне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партнерство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невигідне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жодній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виживання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підприємств-контрагентів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партнера,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співробітництво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спаду.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800364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E8334C9-C044-618F-866C-AF09B9220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537" y="256478"/>
            <a:ext cx="11530361" cy="6211229"/>
          </a:xfrm>
        </p:spPr>
        <p:txBody>
          <a:bodyPr>
            <a:normAutofit/>
          </a:bodyPr>
          <a:lstStyle/>
          <a:p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Передумовою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налагодження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довготривалих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зв’язків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типу </a:t>
            </a:r>
            <a:r>
              <a:rPr lang="en-US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раціональний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постачальників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оптимальний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цільових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сегментів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ринку,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кінцеві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маркетингові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посередники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гармонізації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постачальником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покупця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ряду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виплати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рекламу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мерчендайзинг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товару;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заміна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найменувань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товару погано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розкуповується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замінити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дроблення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поштукна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товара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оптовій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премії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лояльність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виплата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винагород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змагання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кращі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нагорода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переможців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путівками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преміями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призами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продажів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зустрічей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спеціалізованих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виставок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представницьких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рекламою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торговельної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марки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сервісу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037112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E8334C9-C044-618F-866C-AF09B9220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537" y="256478"/>
            <a:ext cx="11530361" cy="6211229"/>
          </a:xfrm>
        </p:spPr>
        <p:txBody>
          <a:bodyPr/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запасних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монтаж,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налагодження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персоналу для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устаткування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оренда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устаткування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гарантійне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післягарантійне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устаткування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вийшло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ладу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сформованості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інфраструктури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2613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13483DE-DE6C-DA5C-CF4F-2E0665A2D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51" y="312234"/>
            <a:ext cx="11285034" cy="6322741"/>
          </a:xfrm>
        </p:spPr>
        <p:txBody>
          <a:bodyPr/>
          <a:lstStyle/>
          <a:p>
            <a:pPr algn="just"/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Стратегія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вштовхування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необхідна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забезпечення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взаємодії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посередниками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без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фірма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одержати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доступ до ринку. Чим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вище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їхня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здатність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торгуватися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тим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менше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вибору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фірми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 На ринках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концентрованим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розподілом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саме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посередники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визначають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умови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співробітництва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Ризик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комунікаційної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стратегії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орієнтованої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винятково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посередників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полягає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 тому,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вона ставить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фірму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залежність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перед ними при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відсутності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реального контролю над системою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збуту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Обійтися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без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тільки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фірма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вибрала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прямий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збуту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Але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тоді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вона повинна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взяти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себе низку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збутових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зумовить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підвищення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витрат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 табл. 1.10 наведено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основні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засоби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скористатися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фірма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спонукати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добровільного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співробітництва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52351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89143F0F-BCEE-A749-7999-F475858D38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1688" y="-90147"/>
            <a:ext cx="6327368" cy="6593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688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09862CF-A7C7-DA1F-8B76-70445A8A6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444" y="423746"/>
            <a:ext cx="11374244" cy="6177775"/>
          </a:xfrm>
        </p:spPr>
        <p:txBody>
          <a:bodyPr/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.2.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Стратегія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втягування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застосуванні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стратегії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втягування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комунікаційні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зусилля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зосереджені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кінцевому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попиті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тобто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кінцевому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користувачеві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споживачеві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минаючи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Мета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стратегії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створити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кінцевого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попиту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сприятливе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товару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марки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кінцевий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користувач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вимагав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марку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самим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спонукав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цією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маркою.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противагу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стратегії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вштовхування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даному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випадку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фірма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прагне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створити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змушене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співробітництво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 боку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відіграють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роль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своєрідного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насоса: марка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втягується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збутовий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завдяки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кінцевому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попитові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(рис. 1.16).</a:t>
            </a:r>
          </a:p>
          <a:p>
            <a:endParaRPr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9A40177-2E0B-DA0B-8A0F-BF2DF47E87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1510" y="3512633"/>
            <a:ext cx="5867400" cy="196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833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09862CF-A7C7-DA1F-8B76-70445A8A6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444" y="423746"/>
            <a:ext cx="11374244" cy="6177775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Для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створення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тиску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 боку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кінцевого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попиту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стратегія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втягування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вимагає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значних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фінансових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засобів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 рекламу,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розподілену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тривалий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період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часу. Як правило,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цьому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випадку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використовуються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засоби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масової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інформації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політика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торговельної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марки.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Застосовуються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безкоштовне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роздавання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зразків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купони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дають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право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повернення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частини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грошей,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виставки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ярмарки, пряма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поштова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реклама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Звичайно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застосування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цієї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стратегії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обходиться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дорожче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ніж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стратегії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вштовхування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При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цьому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витрати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фіксовані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тоді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як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стратегії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вштовхування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вони в основному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пропорційні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обсягу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продажів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тобто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переносяться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легше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малими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фірмами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Перевага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стратегії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втягування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фірми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полягає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тому,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успіх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нейтралізує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можливість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тиску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боку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торговців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їхнє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широкомасштабне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співробітництво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Фактично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стратегію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втягування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розглядати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як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довгострокові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інвестиції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орієнтувати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зусилля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просування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збутову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мережу з неминучим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ризиком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підвищення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фірма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прагне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створити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імідж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марки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придбати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капітал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популярності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згодом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забезпечить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кращі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гарантії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взаємодії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посередниками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практиці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обидві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комунікаційні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стратегії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доповнюють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одна одну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більшість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фірм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застосовує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змішані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стратегії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розподіляючи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зусилля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комунікації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просування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кінцевим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попитом і системою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збуту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32350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09862CF-A7C7-DA1F-8B76-70445A8A6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444" y="423746"/>
            <a:ext cx="11374244" cy="6177775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7.3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понять «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фізичний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і «типи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фізичного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/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Збут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яку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проводять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випущеним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готовим продуктом,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обумовлює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організацію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товароруху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фізичним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розподілом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споживання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 каналах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Таким чином,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фізичний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технічно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складною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збутовою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діяльністю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продаж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вартісна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складова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Понятая «</a:t>
            </a:r>
            <a:r>
              <a:rPr lang="ru-RU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збут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терміни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транспортування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зберігання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доробка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передпродажна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продаж, </a:t>
            </a:r>
            <a:r>
              <a:rPr lang="ru-RU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сервіс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1948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Американською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асоціацією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маркетингу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фізичний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визначений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таким чином: «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Фізичний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транспортування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споживання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фізичний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пов’язаний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необхідністю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переміщення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продавця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споживача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носить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циклічний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характер.</a:t>
            </a:r>
          </a:p>
          <a:p>
            <a:pPr algn="just"/>
            <a:r>
              <a:rPr lang="ru-RU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Цикли </a:t>
            </a:r>
            <a:r>
              <a:rPr lang="ru-RU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фізичного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визначаються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набір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періодично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повторюються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певній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логічній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послідовності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загальному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шести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взаємозв’язаних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Font typeface="+mj-lt"/>
              <a:buAutoNum type="arabicPeriod"/>
            </a:pP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Оприходування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+mj-lt"/>
              <a:buAutoNum type="arabicPeriod"/>
            </a:pP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+mj-lt"/>
              <a:buAutoNum type="arabicPeriod"/>
            </a:pP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Відбір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складу;</a:t>
            </a:r>
          </a:p>
          <a:p>
            <a:pPr algn="just">
              <a:buFont typeface="+mj-lt"/>
              <a:buAutoNum type="arabicPeriod"/>
            </a:pP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Навантажувально-розвантажувальні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транспортно-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складські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Поставка 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випуск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споживачам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+mj-lt"/>
              <a:buAutoNum type="arabicPeriod"/>
            </a:pP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Сервіс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62254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3E440D0-A13A-5760-7CA2-5F762A11B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49" y="345689"/>
            <a:ext cx="11385395" cy="5695674"/>
          </a:xfrm>
        </p:spPr>
        <p:txBody>
          <a:bodyPr/>
          <a:lstStyle/>
          <a:p>
            <a:pPr algn="just"/>
            <a:r>
              <a:rPr lang="ru-RU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сервіс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фізичного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стандартною процедурою :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обговорення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замовиком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сервісу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стадії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розробки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облднаня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визнання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переліку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надаються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при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укладанні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контракту на поставку;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персоналу і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потрібної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технічної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документації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інфраструктури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техобслуговування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Кожний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різновид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сервісу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характеризується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певним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набором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величиною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стандартом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якістю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окащення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сервісу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стає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імпульсом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та широкого </a:t>
            </a:r>
            <a:r>
              <a:rPr lang="ru-RU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розповсюження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концепції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фізичного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фізичним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розподілом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охоплює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широкий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набір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пов’язаних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плануванням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організацією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мотивацією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реалізацією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обліком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регулюванням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ефективного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переміщення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потоків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готової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кінця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виробничої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лінії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споживача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Фізичний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ключовою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частиною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маркетингу.</a:t>
            </a:r>
          </a:p>
          <a:p>
            <a:pPr algn="just"/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Масове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розповяюдження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маркетингу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обумовлює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істотне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ускладнення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фізичного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Погіршилась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виробничими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збутовими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підрозділами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здебільшились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товарні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запаси.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Увага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запитів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клієнтів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надає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фізичному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адаптивність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динамізм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спрощує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укладання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угод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покращує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точність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прогнозування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створюючи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маневрування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виконанні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договірних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зобов</a:t>
            </a:r>
            <a:r>
              <a:rPr lang="en-US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язань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59373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3204B14-0D29-E761-8838-4D5F48DF8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688" y="289933"/>
            <a:ext cx="11452302" cy="646770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7.4.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стратегій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фізичного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Багатоваріантність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форм </a:t>
            </a:r>
            <a:r>
              <a:rPr lang="ru-RU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циклу </a:t>
            </a:r>
            <a:r>
              <a:rPr lang="ru-RU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фізичного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обумовлює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п’яти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стратегій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фізичного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Багатоваріантність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форм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циклу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фізичного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обумовлює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п’яти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стратегій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фізичного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+mj-lt"/>
              <a:buAutoNum type="arabicPeriod"/>
            </a:pP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ешелована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пряма;</a:t>
            </a:r>
          </a:p>
          <a:p>
            <a:pPr>
              <a:buFont typeface="+mj-lt"/>
              <a:buAutoNum type="arabicPeriod"/>
            </a:pP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гнучка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+mj-lt"/>
              <a:buAutoNum type="arabicPeriod"/>
            </a:pP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відстрочки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+mj-lt"/>
              <a:buAutoNum type="arabicPeriod"/>
            </a:pP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Навантажувальної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консолідації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Ешелована</a:t>
            </a:r>
            <a:r>
              <a:rPr lang="ru-RU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</a:t>
            </a:r>
            <a:r>
              <a:rPr lang="ru-RU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ешелованої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стратегії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готова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повинна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потрапляти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кінцевого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споживача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участю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мінімум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одного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посередника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ешелон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сукупності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товаро-посередницьких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знаходяться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каналах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фізичного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три канали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обумовлена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об’ємом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інтенсивного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максимальна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посередницьких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ексклюзивного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залучається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 правило, одна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посередницька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(ставиться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заборони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посередницьких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селективного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залучаються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однієї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менш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максимально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посередницьких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6145180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{BAD841DC-749C-D84D-A5D1-B99D800B7271}tf10001060</Template>
  <TotalTime>199</TotalTime>
  <Words>3062</Words>
  <Application>Microsoft Macintosh PowerPoint</Application>
  <PresentationFormat>Широкоэкранный</PresentationFormat>
  <Paragraphs>112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Times New Roman</vt:lpstr>
      <vt:lpstr>Trebuchet MS</vt:lpstr>
      <vt:lpstr>Wingdings 3</vt:lpstr>
      <vt:lpstr>Аспект</vt:lpstr>
      <vt:lpstr>Вибір маркетингової політики каналів розподілу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Вибір маркетингової політики каналів розподілу</dc:title>
  <dc:creator>Александр Ткачук</dc:creator>
  <cp:lastModifiedBy>Александр Ткачук</cp:lastModifiedBy>
  <cp:revision>13</cp:revision>
  <dcterms:created xsi:type="dcterms:W3CDTF">2025-02-04T10:24:10Z</dcterms:created>
  <dcterms:modified xsi:type="dcterms:W3CDTF">2025-03-26T07:46:41Z</dcterms:modified>
</cp:coreProperties>
</file>