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  <p:sldId id="267" r:id="rId13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89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F492A5-E571-C1D3-00D4-3F0FC8182F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E7E2829-E616-1ECE-17B9-C06AA37D55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72D4B94-D124-34B7-9C7A-CEBE9A8B09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56429-5C48-4E2F-A500-3D524138FD5A}" type="datetimeFigureOut">
              <a:rPr lang="uk-UA" smtClean="0"/>
              <a:t>14.09.2024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605E9EC-164C-079B-95F1-D2D5B4557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87D10A0-30E6-E28E-051B-96BA6B2AD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2A708-6292-4659-960F-059DAEA5EEE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01963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63E4EBE-4021-E77A-6EB6-AA2FAAFADE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A6CBC1D-9326-7227-8415-20E6579CE1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F2A6855-7856-DCEF-A30C-98D2BA4B4D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56429-5C48-4E2F-A500-3D524138FD5A}" type="datetimeFigureOut">
              <a:rPr lang="uk-UA" smtClean="0"/>
              <a:t>14.09.2024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EBA081D-DC34-1ADC-8839-FFCC597CE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FE0AD7C-EB2A-93AD-3C9D-EF9AF8044B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2A708-6292-4659-960F-059DAEA5EEE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09339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E97919DE-50F1-8421-8602-616CC66F85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1B3E937-F604-6000-5DB1-DAA07488B4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581050C-3275-A518-49BC-9D523E50F2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56429-5C48-4E2F-A500-3D524138FD5A}" type="datetimeFigureOut">
              <a:rPr lang="uk-UA" smtClean="0"/>
              <a:t>14.09.2024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566FF0A-BBE0-57A9-4B7E-0C02B947E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2DA16AE-6161-BDD8-45D6-C1F61FFE1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2A708-6292-4659-960F-059DAEA5EEE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80134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BC559A-2117-AFCA-EC3D-20C00ED3FB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9D15BDC-9655-4FD1-80DC-2028A5EADA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E44F689-CB23-95BA-AB2F-6A586BFEE4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56429-5C48-4E2F-A500-3D524138FD5A}" type="datetimeFigureOut">
              <a:rPr lang="uk-UA" smtClean="0"/>
              <a:t>14.09.2024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2FD4BB9-1E70-D4E2-69DB-B1FD0230B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F8EA143-C567-8FF0-E692-A17D374CE3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2A708-6292-4659-960F-059DAEA5EEE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73609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30B7E9-90B6-24CE-CA31-1BFCE56FC7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E81048C-3C3A-5F68-DC1C-0A80D1ACA0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EF6C71E-01BA-CD85-9EA3-891B6A79A0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56429-5C48-4E2F-A500-3D524138FD5A}" type="datetimeFigureOut">
              <a:rPr lang="uk-UA" smtClean="0"/>
              <a:t>14.09.2024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1447B9D-4934-F63F-CB54-3399E0EB1C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D6A0698-D2FE-B82D-1CDC-1176482CA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2A708-6292-4659-960F-059DAEA5EEE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33555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24BB02-EF5C-43E4-3CA3-C5155DB13B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0E38769-9434-F319-ED21-29EEE2B2B8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7415AEC-8063-AF88-F819-7BD0E5C471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1EBC1F9-2F38-E840-3B58-6083895C37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56429-5C48-4E2F-A500-3D524138FD5A}" type="datetimeFigureOut">
              <a:rPr lang="uk-UA" smtClean="0"/>
              <a:t>14.09.2024</a:t>
            </a:fld>
            <a:endParaRPr lang="uk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3C35CBA-EB93-991A-3616-488D64544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FD59663-5B13-8DB9-2ABD-491D6DE99C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2A708-6292-4659-960F-059DAEA5EEE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29625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7E6782-55F5-C4DD-60E6-FA70760827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E03F8EE-FC2C-5EC6-5191-95A8519D34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A2BDA81-37DE-2EF1-5F72-8A5D768816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CF60C26B-3899-E663-C4C4-36405E07CD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EA25EACA-0388-6BBC-8C52-B90297A8A3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1327E960-F0F4-A517-C2C6-B407043E5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56429-5C48-4E2F-A500-3D524138FD5A}" type="datetimeFigureOut">
              <a:rPr lang="uk-UA" smtClean="0"/>
              <a:t>14.09.2024</a:t>
            </a:fld>
            <a:endParaRPr lang="uk-UA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E9EB595E-9CD9-B1A1-91B7-D4AE9DAF5C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AE7A40F0-3CDD-6F0D-B7BD-465F01706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2A708-6292-4659-960F-059DAEA5EEE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61177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78CE741-4B72-D571-66A3-AF70ACB42C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65AF1712-B479-B398-E96B-7B2CB2149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56429-5C48-4E2F-A500-3D524138FD5A}" type="datetimeFigureOut">
              <a:rPr lang="uk-UA" smtClean="0"/>
              <a:t>14.09.2024</a:t>
            </a:fld>
            <a:endParaRPr lang="uk-UA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2CF1862-84C8-0A88-8A6A-8D8F3A38E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EE6AF64-893A-4A7A-976A-0C54D4E4EB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2A708-6292-4659-960F-059DAEA5EEE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53290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58285D2C-2B45-5C81-535C-0EEDECFF62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56429-5C48-4E2F-A500-3D524138FD5A}" type="datetimeFigureOut">
              <a:rPr lang="uk-UA" smtClean="0"/>
              <a:t>14.09.2024</a:t>
            </a:fld>
            <a:endParaRPr lang="uk-UA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976A60BA-409B-BBDA-9BE1-6AD5C42A2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83855C3-EE90-C523-0863-989391FF9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2A708-6292-4659-960F-059DAEA5EEE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24734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B7FE1A2-D0FB-07AF-84DA-98F12BA084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D3BDEFF-6803-78F8-10C8-CFFF6C6313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D569FCD-9A19-0AAA-2ED8-3DE759D11B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3DF7A1C-0054-828D-3E39-1D2CF9612A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56429-5C48-4E2F-A500-3D524138FD5A}" type="datetimeFigureOut">
              <a:rPr lang="uk-UA" smtClean="0"/>
              <a:t>14.09.2024</a:t>
            </a:fld>
            <a:endParaRPr lang="uk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BA7FE2E-AFEB-FB89-84F6-ED233FE768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10A6816-17D9-6358-E42F-15928306DE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2A708-6292-4659-960F-059DAEA5EEE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87645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19E77B-65E6-919A-236C-84A300CD8A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441A9E82-580B-29D4-5F1C-5123989180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E90C715-8288-C3E3-824E-79C87FD1CE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7B32FA0-2AD3-42CD-3055-88AC4C576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56429-5C48-4E2F-A500-3D524138FD5A}" type="datetimeFigureOut">
              <a:rPr lang="uk-UA" smtClean="0"/>
              <a:t>14.09.2024</a:t>
            </a:fld>
            <a:endParaRPr lang="uk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EF05BD1-A701-9AFD-E4C3-7F682DDD47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581B134-D571-4C88-1ED4-CB42862D5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2A708-6292-4659-960F-059DAEA5EEE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52868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9C67220-9C83-3407-35B9-4F60BF4440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EA26C5A-219D-E3AD-BCBB-FCEA3FF338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5B08C84-955C-C8FF-673F-8515356193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256429-5C48-4E2F-A500-3D524138FD5A}" type="datetimeFigureOut">
              <a:rPr lang="uk-UA" smtClean="0"/>
              <a:t>14.09.2024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605D47B-7A1A-74B8-9293-CEE395EFB6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B9E9990-3B2D-3231-3165-436C4F5B9E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F2A708-6292-4659-960F-059DAEA5EEE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67032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C875435-38F9-DFE1-4BA7-A4AE806B77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67788"/>
            <a:ext cx="9144000" cy="3481330"/>
          </a:xfrm>
        </p:spPr>
        <p:txBody>
          <a:bodyPr>
            <a:normAutofit/>
          </a:bodyPr>
          <a:lstStyle/>
          <a:p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Практична робота № 1</a:t>
            </a:r>
            <a:b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«ЕКОСИСТЕМНІ ПОСЛУГИ ЛІСІВ УКРАЇНИ»</a:t>
            </a:r>
          </a:p>
        </p:txBody>
      </p:sp>
    </p:spTree>
    <p:extLst>
      <p:ext uri="{BB962C8B-B14F-4D97-AF65-F5344CB8AC3E}">
        <p14:creationId xmlns:p14="http://schemas.microsoft.com/office/powerpoint/2010/main" val="15592518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FAFB88-5B8B-637F-A8BE-37321C8596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990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ЕКОЛОГІЧНІ ПОСЛУГИ РЕГУЛЮВАННЯ ТА ОБСЛУГОВУВАННЯ</a:t>
            </a:r>
            <a:endParaRPr lang="uk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891658E-10D1-6E80-5F23-5D61E7B611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02553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Протиерозійні функції лісів</a:t>
            </a:r>
          </a:p>
          <a:p>
            <a:pPr marL="0" indent="363538">
              <a:buNone/>
            </a:pPr>
            <a:r>
              <a:rPr lang="uk-UA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Україні </a:t>
            </a:r>
            <a:r>
              <a:rPr lang="uk-UA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меліоративно</a:t>
            </a:r>
            <a:r>
              <a:rPr lang="uk-UA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-екологічна напруженість регіону за вітровою ерозією є надзвичайно високою та сягає 80 % в Степу, у Лісостепу – 34 % і в Поліссі – 24 %. </a:t>
            </a:r>
          </a:p>
          <a:p>
            <a:pPr marL="0" indent="363538">
              <a:buNone/>
            </a:pPr>
            <a:r>
              <a:rPr lang="uk-UA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даними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FAO, </a:t>
            </a:r>
            <a:r>
              <a:rPr lang="uk-UA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щороку через ерозію втрачається майже 300– 600 мільйонів тон ґрунту. Такі втрати можна оцінити майже в $ 5 млрд в перерахунку на живильні речовини.</a:t>
            </a:r>
          </a:p>
          <a:p>
            <a:pPr marL="0" indent="363538">
              <a:buNone/>
            </a:pPr>
            <a:r>
              <a:rPr lang="uk-UA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Із продуктами ерозії з ґрунту виноситься до 10– 15 млн т гумусу, 0,3–0,9 млн т азоту, 700–900 тис. т фосфору, 6– 12 млн т калію.</a:t>
            </a:r>
          </a:p>
          <a:p>
            <a:pPr marL="0" indent="363538">
              <a:buNone/>
            </a:pPr>
            <a:r>
              <a:rPr lang="uk-UA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Орієнтовна вартість меліоративних заходів щодо відновлення ділянки площею 1 га, яка зазнала впливу </a:t>
            </a:r>
            <a:r>
              <a:rPr lang="uk-UA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деградаційних</a:t>
            </a:r>
            <a:r>
              <a:rPr lang="uk-UA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процесів, становить близько 175 </a:t>
            </a:r>
            <a:r>
              <a:rPr lang="uk-UA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тис.·га</a:t>
            </a:r>
            <a:r>
              <a:rPr lang="uk-UA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3000" dirty="0"/>
          </a:p>
        </p:txBody>
      </p:sp>
    </p:spTree>
    <p:extLst>
      <p:ext uri="{BB962C8B-B14F-4D97-AF65-F5344CB8AC3E}">
        <p14:creationId xmlns:p14="http://schemas.microsoft.com/office/powerpoint/2010/main" val="17584747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06E2C0-57DF-4923-2BD2-34463BBD4A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9612"/>
          </a:xfrm>
        </p:spPr>
        <p:txBody>
          <a:bodyPr/>
          <a:lstStyle/>
          <a:p>
            <a:pPr algn="ctr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КУЛЬТУРНІ ПОСЛУГИ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232354D-CB38-6D27-9DE6-9CCA6B4C5E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827" y="1134738"/>
            <a:ext cx="6676221" cy="5358136"/>
          </a:xfrm>
        </p:spPr>
        <p:txBody>
          <a:bodyPr>
            <a:normAutofit fontScale="85000" lnSpcReduction="20000"/>
          </a:bodyPr>
          <a:lstStyle/>
          <a:p>
            <a:pPr marL="0" indent="363538" algn="just">
              <a:buNone/>
            </a:pP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Рекреація та екотуризм</a:t>
            </a:r>
          </a:p>
          <a:p>
            <a:pPr marL="0" indent="363538" algn="just">
              <a:buNone/>
            </a:pP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структурі використання лісових ресурсів важлива роль належить соціальним функціям лісу, зокрема рекреаційним,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санітарногігієнічним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культурно-естетичним. Для рекреації найбільш придатними є зелені зони міст, ліси курортів, окремі масиви вздовж берегів річок, гірські ліси. Водночас рекреаційними функціями характеризуються загалом усі ліси України.</a:t>
            </a:r>
          </a:p>
          <a:p>
            <a:pPr marL="0" indent="363538" algn="just">
              <a:buNone/>
            </a:pP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Соціальні функції </a:t>
            </a:r>
          </a:p>
          <a:p>
            <a:pPr marL="0" indent="363538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Україні щорічно ліси забезпечують працевлаштування в середньому для 65 тис. осіб, зайнятих у лісовій, деревопереробній та інших галузях, пов’язаних із лісами (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http://www.ukrstat.gov.ua/).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Асоційована цінність лісів для забезпечення доходу для населення в межах країни сягає близько 0,7 млрд грн на рік.</a:t>
            </a:r>
          </a:p>
          <a:p>
            <a:endParaRPr lang="uk-UA" dirty="0"/>
          </a:p>
        </p:txBody>
      </p:sp>
      <p:pic>
        <p:nvPicPr>
          <p:cNvPr id="9218" name="Picture 2" descr="Зелений туризм у Карпатах у 2024: особливості та переваги - Готель «Коруна»">
            <a:extLst>
              <a:ext uri="{FF2B5EF4-FFF2-40B4-BE49-F238E27FC236}">
                <a16:creationId xmlns:a16="http://schemas.microsoft.com/office/drawing/2014/main" id="{D01E7500-2BA4-77E2-94E6-7D7B3F3F06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0454" y="1277958"/>
            <a:ext cx="4171720" cy="43296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41666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DAF9978-7980-4FEB-6352-C8CB160B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/>
          <a:lstStyle/>
          <a:p>
            <a:pPr algn="ctr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 НА ПРАКТИЧНУ РОБОТУ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7E22DFD-6D3C-224B-8FC5-1E90CCF879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00839"/>
            <a:ext cx="10515600" cy="503470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uk-UA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Зробіть презентацію на тему:</a:t>
            </a:r>
          </a:p>
          <a:p>
            <a:pPr marL="0" indent="0">
              <a:buNone/>
            </a:pPr>
            <a:r>
              <a:rPr kumimoji="0" lang="uk-UA" altLang="uk-UA" sz="3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1. Які типи лісів переважають в Україні? Охарактеризуйте їх коротко. </a:t>
            </a:r>
          </a:p>
          <a:p>
            <a:pPr marL="0" indent="0">
              <a:buNone/>
            </a:pPr>
            <a:r>
              <a:rPr kumimoji="0" lang="uk-UA" altLang="uk-UA" sz="3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2. Які основні забезпечувальні послуги надають ліси України? </a:t>
            </a:r>
          </a:p>
          <a:p>
            <a:pPr marL="0" indent="0">
              <a:buNone/>
            </a:pPr>
            <a:r>
              <a:rPr kumimoji="0" lang="uk-UA" altLang="uk-UA" sz="3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3. Яку роль відіграють ліси України у регулюванні клімату?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uk-UA" altLang="uk-UA" sz="3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4. Поясніть, як ліси впливають на водний режим територій.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uk-UA" altLang="uk-UA" sz="3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5. Які культурні </a:t>
            </a:r>
            <a:r>
              <a:rPr kumimoji="0" lang="uk-UA" altLang="uk-UA" sz="3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екосистемні</a:t>
            </a:r>
            <a:r>
              <a:rPr kumimoji="0" lang="uk-UA" altLang="uk-UA" sz="3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послуги надають ліси України?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uk-UA" altLang="uk-UA" sz="3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6. Що таке біорізноманіття і яка його роль у лісових екосистемах?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uk-UA" altLang="uk-UA" sz="3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7. Як оцінюється економічна цінність </a:t>
            </a:r>
            <a:r>
              <a:rPr kumimoji="0" lang="uk-UA" altLang="uk-UA" sz="3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екосистемних</a:t>
            </a:r>
            <a:r>
              <a:rPr kumimoji="0" lang="uk-UA" altLang="uk-UA" sz="3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послуг лісів?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uk-UA" altLang="uk-UA" sz="3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8. Які основні загрози існують для лісових екосистем України?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uk-UA" altLang="uk-UA" sz="300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kumimoji="0" lang="uk-UA" altLang="uk-UA" sz="3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uk-UA" altLang="uk-UA" sz="3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Назвіть основні заходи зі збереження та відновлення лісів України.</a:t>
            </a:r>
            <a:endParaRPr lang="uk-UA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endParaRPr lang="uk-UA" dirty="0"/>
          </a:p>
          <a:p>
            <a:pPr marL="514350" indent="-514350">
              <a:buAutoNum type="arabicPeriod"/>
            </a:pPr>
            <a:endParaRPr lang="uk-UA" dirty="0"/>
          </a:p>
          <a:p>
            <a:pPr marL="514350" indent="-514350">
              <a:buAutoNum type="arabicPeriod"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2541165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907D98-0EAE-33B4-9E61-C85EF5562D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КОНТАКТИ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F801CBD-0939-F59F-1892-B0F4F4E52D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91162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Хоменко Світлана </a:t>
            </a:r>
            <a:r>
              <a:rPr lang="ru-RU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Володимирівна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Вайбер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телеграм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0935640149</a:t>
            </a:r>
          </a:p>
          <a:p>
            <a:pPr marL="0" indent="0" algn="ctr">
              <a:buNone/>
            </a:pPr>
            <a:r>
              <a:rPr lang="ru-RU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org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_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hsv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@ztu.edu.u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uk-UA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0780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B6304C-0E05-78E1-81B8-2E824FE90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34865"/>
          </a:xfrm>
        </p:spPr>
        <p:txBody>
          <a:bodyPr/>
          <a:lstStyle/>
          <a:p>
            <a:pPr algn="ctr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МЕТА РОБОТИ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503FF5D-80E0-6A77-0872-428E94EE71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880" y="1253331"/>
            <a:ext cx="6741404" cy="4351338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uk-UA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Вивчити основні </a:t>
            </a:r>
            <a:r>
              <a:rPr lang="uk-UA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екосистемні</a:t>
            </a:r>
            <a:r>
              <a:rPr lang="uk-UA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послуги, що надаються лісами України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Оцінити їх економічну та екологічну цінність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Проаналізувати сучасний стан лісових екосистем України </a:t>
            </a:r>
          </a:p>
          <a:p>
            <a:endParaRPr lang="uk-UA" dirty="0"/>
          </a:p>
        </p:txBody>
      </p:sp>
      <p:pic>
        <p:nvPicPr>
          <p:cNvPr id="2052" name="Picture 4" descr="Екосистемні послуги лісів України – Сталий розвиток для України">
            <a:extLst>
              <a:ext uri="{FF2B5EF4-FFF2-40B4-BE49-F238E27FC236}">
                <a16:creationId xmlns:a16="http://schemas.microsoft.com/office/drawing/2014/main" id="{F5778AD0-310D-843B-1506-25E9AEF68F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1812" y="1253331"/>
            <a:ext cx="4291988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08432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9E71296-325A-2F14-E749-6A09F9FF38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1617" y="269874"/>
            <a:ext cx="10515600" cy="1935412"/>
          </a:xfrm>
        </p:spPr>
        <p:txBody>
          <a:bodyPr>
            <a:normAutofit/>
          </a:bodyPr>
          <a:lstStyle/>
          <a:p>
            <a:pPr algn="ctr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Класифікація </a:t>
            </a:r>
            <a:r>
              <a:rPr lang="uk-UA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екосистемних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послуг лісів </a:t>
            </a:r>
            <a:r>
              <a:rPr lang="uk-UA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 до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CICES)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Common</a:t>
            </a:r>
            <a:r>
              <a:rPr lang="uk-UA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</a:t>
            </a:r>
            <a:r>
              <a:rPr lang="uk-UA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Classification</a:t>
            </a:r>
            <a:r>
              <a:rPr lang="uk-UA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uk-UA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Ecosystem</a:t>
            </a:r>
            <a:r>
              <a:rPr lang="uk-UA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Services</a:t>
            </a:r>
            <a:r>
              <a:rPr lang="uk-UA" sz="27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uk-UA" sz="2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7B52E69-1C2D-3114-5B12-D025297787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4132" y="2205286"/>
            <a:ext cx="7027843" cy="4351338"/>
          </a:xfrm>
        </p:spPr>
        <p:txBody>
          <a:bodyPr>
            <a:normAutofit/>
          </a:bodyPr>
          <a:lstStyle/>
          <a:p>
            <a:r>
              <a:rPr lang="uk-UA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Екологічні послуги забезпечення</a:t>
            </a:r>
          </a:p>
          <a:p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Екологічні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послуги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регулювання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обслуговування</a:t>
            </a:r>
          </a:p>
          <a:p>
            <a:r>
              <a:rPr lang="uk-UA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Культурні послуги</a:t>
            </a:r>
          </a:p>
        </p:txBody>
      </p:sp>
      <p:pic>
        <p:nvPicPr>
          <p:cNvPr id="3074" name="Picture 2" descr="ІІ. ПРИРОДНИЧО-ГЕОГРА ФІЧНІ ДОСЛІДЖЕННЯ">
            <a:extLst>
              <a:ext uri="{FF2B5EF4-FFF2-40B4-BE49-F238E27FC236}">
                <a16:creationId xmlns:a16="http://schemas.microsoft.com/office/drawing/2014/main" id="{41A74F08-ADE5-E56E-9F63-81357CD3A0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9104" y="2205286"/>
            <a:ext cx="5221995" cy="3538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15185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C66E890-761E-E8F5-4D49-DC58619DCB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827" y="561860"/>
            <a:ext cx="6466901" cy="561510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Послуги забезпечення охоплюють постачання основних товарів (деревини та недеревної продукції лісу, мисливських тварин, генетичних ресурсів рослин, води технічного призначення, додатково отриманої від меліоративного впливу лісів). </a:t>
            </a:r>
          </a:p>
          <a:p>
            <a:pPr marL="0" indent="0">
              <a:buNone/>
            </a:pP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Послуги регулювання та обслуговування охоплюють такі функції </a:t>
            </a:r>
            <a:r>
              <a:rPr lang="uk-UA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екосистемних</a:t>
            </a: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процесів: поглинання вуглекислого газу (СО2) та виділення кисню (О2) лісами, протиерозійні функції лісів, біологічне різноманіття. </a:t>
            </a:r>
          </a:p>
          <a:p>
            <a:pPr marL="0" indent="0">
              <a:buNone/>
            </a:pP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Культурні послуги передбачають рекреаційне використання лісів та їхні соціальні функції</a:t>
            </a:r>
          </a:p>
        </p:txBody>
      </p:sp>
      <p:pic>
        <p:nvPicPr>
          <p:cNvPr id="4100" name="Picture 4">
            <a:extLst>
              <a:ext uri="{FF2B5EF4-FFF2-40B4-BE49-F238E27FC236}">
                <a16:creationId xmlns:a16="http://schemas.microsoft.com/office/drawing/2014/main" id="{2C032946-AF9A-0900-D9D8-41E92419AE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2998" y="561859"/>
            <a:ext cx="4616067" cy="54753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31563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8E2D1D-9A2E-1357-1D0D-A6EE88F3B4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6335" y="155804"/>
            <a:ext cx="10515600" cy="923849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ЕКОЛОГІЧНІ ПОСЛУГИ ЗАБЕЗПЕЧЕННЯ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8364D99-DBCE-5074-D533-B02CD4EE99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876" y="1163626"/>
            <a:ext cx="6818523" cy="5538570"/>
          </a:xfrm>
        </p:spPr>
        <p:txBody>
          <a:bodyPr>
            <a:noAutofit/>
          </a:bodyPr>
          <a:lstStyle/>
          <a:p>
            <a:pPr marL="0" indent="363538" algn="just">
              <a:buNone/>
            </a:pP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Україні станом на 31.12.2022 обсяг заготовленої деревної продукції та біомаси (21 886,6 тис. м3 ) за середніми цінами реалізації становила близько 18 млрд грн. Водночас потенційні запаси та можливості українських лісів є великими і повністю не використовуються. </a:t>
            </a:r>
          </a:p>
          <a:p>
            <a:pPr marL="0" indent="363538" algn="just">
              <a:buNone/>
            </a:pP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 урахуванням розбалансованості вікової структури лісів обсяги рубок найближчі десять років збільшяться до 25 млн м 3 . </a:t>
            </a:r>
          </a:p>
          <a:p>
            <a:pPr marL="0" indent="363538" algn="just">
              <a:buNone/>
            </a:pP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 щорічного приросту (35 млн м3 ) становить близько 60 %, а в країнах Європи – на рівні 70–80 %. Якщо довести цей показник до рівня європейських країн, то додатково можна отримати від реалізації деревної продукції 3–5,5 млрд грн. </a:t>
            </a:r>
          </a:p>
          <a:p>
            <a:pPr marL="0" indent="363538" algn="just">
              <a:buNone/>
            </a:pP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 урахуванням потенційних можливостей українських лісів вартість реалізованої деревини орієнтовно становитиме 21–23,5 млрд грн.</a:t>
            </a:r>
          </a:p>
        </p:txBody>
      </p:sp>
      <p:pic>
        <p:nvPicPr>
          <p:cNvPr id="6148" name="Picture 4" descr="33. Екологічні проблеми та збереження лісу">
            <a:extLst>
              <a:ext uri="{FF2B5EF4-FFF2-40B4-BE49-F238E27FC236}">
                <a16:creationId xmlns:a16="http://schemas.microsoft.com/office/drawing/2014/main" id="{9358B72D-A5FA-8E80-92F9-410A376B53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4858" y="1481367"/>
            <a:ext cx="4072568" cy="40601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75585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D752F44-5F1C-A998-EDE0-F6BD411B1E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ЕКОЛОГІЧНІ ПОСЛУГИ ЗАБЕЗПЕЧЕННЯ</a:t>
            </a:r>
            <a:endParaRPr lang="uk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0B7E9E4-1D64-15B7-D299-22ABD95151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9311"/>
            <a:ext cx="7468518" cy="4667652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Найбільший дохід з побічних лісових користувань може надавати заготівля меду (2,4 млрд грн за закупівельними цінами). За розрахунками, які базуються на нормативно-довідкових матеріалах (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Швиденко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ін., 1987), з деревних медоносів (липи, акації, гледичії, кленів, верб і тополь) можна в середньому на рік отримати майже 68 тис. т меду. 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Інша другорядна та побічна продукція лісових ресурсів у сучасних умовах надає значно менші надходження коштів у рік (512,9 млн грн). Перспективним напрямом використання продукції побічних користувань є заготівля лікарської сировини. Український ринок лікарських трав оцінюють у 500–600 млн грн.</a:t>
            </a:r>
            <a:endParaRPr lang="uk-UA" dirty="0"/>
          </a:p>
        </p:txBody>
      </p:sp>
      <p:pic>
        <p:nvPicPr>
          <p:cNvPr id="7170" name="Picture 2" descr="На лісових пасіках Буковини зібрали понад 4200 кілограмів меду - Громадське  Місце Чернівці">
            <a:extLst>
              <a:ext uri="{FF2B5EF4-FFF2-40B4-BE49-F238E27FC236}">
                <a16:creationId xmlns:a16="http://schemas.microsoft.com/office/drawing/2014/main" id="{34D03585-740B-2410-E53E-BDCC8CD840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6029" y="1509311"/>
            <a:ext cx="3368120" cy="3624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52946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791AA4-35E1-5AD0-E425-563CBAF79F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9215"/>
            <a:ext cx="10515600" cy="1325563"/>
          </a:xfrm>
        </p:spPr>
        <p:txBody>
          <a:bodyPr/>
          <a:lstStyle/>
          <a:p>
            <a:pPr algn="ctr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ЕКОЛОГІЧНІ ПОСЛУГИ ЗАБЕЗПЕЧЕННЯ</a:t>
            </a:r>
            <a:endParaRPr lang="uk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965608D-705A-CD10-05BC-B93EDA7934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6091"/>
            <a:ext cx="10515600" cy="5027632"/>
          </a:xfrm>
        </p:spPr>
        <p:txBody>
          <a:bodyPr>
            <a:noAutofit/>
          </a:bodyPr>
          <a:lstStyle/>
          <a:p>
            <a:pPr marL="0" indent="363538" algn="just">
              <a:buNone/>
            </a:pPr>
            <a:r>
              <a:rPr lang="uk-UA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Генетичне різноманіття лісів відіграє вирішальну роль у підтримці їхнього біологічного різноманіття як на видовому, так і на </a:t>
            </a:r>
            <a:r>
              <a:rPr lang="uk-UA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екосистемному</a:t>
            </a:r>
            <a:r>
              <a:rPr lang="uk-UA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рівнях. Високий рівень генетичного різноманіття необхідний для підтримки життєздатності лісів, їхньої адаптації та розвитку в мінливих умовах довкілля, підтримки стійкості до шкідників і збудників </a:t>
            </a:r>
            <a:r>
              <a:rPr lang="uk-UA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хвороб</a:t>
            </a:r>
            <a:r>
              <a:rPr lang="uk-UA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Koskela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2007). </a:t>
            </a:r>
            <a:endParaRPr lang="uk-UA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63538" algn="just">
              <a:buNone/>
            </a:pPr>
            <a:r>
              <a:rPr lang="uk-UA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Об’єкти збереження лісового генофонду, які одночасно є об’єктами постійної </a:t>
            </a:r>
            <a:r>
              <a:rPr lang="uk-UA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лісонасінної</a:t>
            </a:r>
            <a:r>
              <a:rPr lang="uk-UA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бази (ПЛНБ), виконують роль вихідної основи для селекції та насінництва, джерелом покращеного та елітного репродуктивного матеріалу для відтворення лісів. </a:t>
            </a:r>
          </a:p>
          <a:p>
            <a:pPr marL="0" indent="363538" algn="just">
              <a:buNone/>
            </a:pPr>
            <a:r>
              <a:rPr lang="uk-UA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 покращеного насіння сприяє підвищенню продуктивності та стійкості створюваних лісів. З іншого боку, його невикористання або недостатнє використання призведе до фінансових втрат в обсязі можливих прибутків, а також втрат стійкості лісів</a:t>
            </a:r>
          </a:p>
        </p:txBody>
      </p:sp>
    </p:spTree>
    <p:extLst>
      <p:ext uri="{BB962C8B-B14F-4D97-AF65-F5344CB8AC3E}">
        <p14:creationId xmlns:p14="http://schemas.microsoft.com/office/powerpoint/2010/main" val="10870246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13B948-D19F-59CB-F5AC-17275D4D1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ЕКОЛОГІЧНІ ПОСЛУГИ РЕГУЛЮВАННЯ ТА ОБСЛУГОВУВАННЯ</a:t>
            </a: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F3A6AAA-3718-2F9D-ECA4-177A30A3E3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7"/>
            <a:ext cx="7435467" cy="480218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Регулювання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клімату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шляхом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поглинання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вуглекислого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газу (СО2) та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виділення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кисню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(О2)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лісами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63538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даними «Національного кадастру антропогенних викидів із джерел та абсорбції поглиначами парникових газів» (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Ukraine’s greenhouse… 2020),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загальні обсяги поглинання парникових газів лісами України в СО2-екв за 2010–2021 рр. становлять у середньому 52,5 млн т (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Мт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pPr marL="0" indent="363538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Одночасно з цим ліси виділяють у середньому 37,2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Мт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кисню.</a:t>
            </a:r>
          </a:p>
          <a:p>
            <a:pPr marL="0" indent="363538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грошовому еквіваленті вартість поглинутого лісами України вуглекислого газу становить у середньому 525 млн грн за 1 рік.</a:t>
            </a:r>
          </a:p>
        </p:txBody>
      </p:sp>
      <p:pic>
        <p:nvPicPr>
          <p:cNvPr id="8194" name="Picture 2" descr="ᐉ Норма вуглекислого газу СО2. • Розповімо яка його роль і значення в  нашому повсякденному житті">
            <a:extLst>
              <a:ext uri="{FF2B5EF4-FFF2-40B4-BE49-F238E27FC236}">
                <a16:creationId xmlns:a16="http://schemas.microsoft.com/office/drawing/2014/main" id="{5A5F2E2D-84B2-A309-4CD2-2FF2A06AC7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5364" y="1690687"/>
            <a:ext cx="3635566" cy="4093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949480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945</Words>
  <Application>Microsoft Office PowerPoint</Application>
  <PresentationFormat>Широкоэкранный</PresentationFormat>
  <Paragraphs>56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Тема Office</vt:lpstr>
      <vt:lpstr>Практична робота № 1 «ЕКОСИСТЕМНІ ПОСЛУГИ ЛІСІВ УКРАЇНИ»</vt:lpstr>
      <vt:lpstr>КОНТАКТИ</vt:lpstr>
      <vt:lpstr>МЕТА РОБОТИ</vt:lpstr>
      <vt:lpstr>Класифікація екосистемних послуг лісів відповідно до CICES) (Common International Classification of Ecosystem Services)</vt:lpstr>
      <vt:lpstr>Презентация PowerPoint</vt:lpstr>
      <vt:lpstr>ЕКОЛОГІЧНІ ПОСЛУГИ ЗАБЕЗПЕЧЕННЯ</vt:lpstr>
      <vt:lpstr>ЕКОЛОГІЧНІ ПОСЛУГИ ЗАБЕЗПЕЧЕННЯ</vt:lpstr>
      <vt:lpstr>ЕКОЛОГІЧНІ ПОСЛУГИ ЗАБЕЗПЕЧЕННЯ</vt:lpstr>
      <vt:lpstr>ЕКОЛОГІЧНІ ПОСЛУГИ РЕГУЛЮВАННЯ ТА ОБСЛУГОВУВАННЯ</vt:lpstr>
      <vt:lpstr>ЕКОЛОГІЧНІ ПОСЛУГИ РЕГУЛЮВАННЯ ТА ОБСЛУГОВУВАННЯ</vt:lpstr>
      <vt:lpstr>КУЛЬТУРНІ ПОСЛУГИ</vt:lpstr>
      <vt:lpstr>ЗАВДАННЯ НА ПРАКТИЧНУ РОБОТУ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Практична робота № 1 «ЕКОСИСТЕМНІ ПОСЛУГИ ЛІСІВ УКРАЇНИ»</dc:title>
  <dc:creator>Світлана Хоменко</dc:creator>
  <cp:lastModifiedBy>Світлана Хоменко</cp:lastModifiedBy>
  <cp:revision>11</cp:revision>
  <dcterms:created xsi:type="dcterms:W3CDTF">2024-09-13T16:39:52Z</dcterms:created>
  <dcterms:modified xsi:type="dcterms:W3CDTF">2024-09-14T06:26:49Z</dcterms:modified>
</cp:coreProperties>
</file>