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492A5-E571-C1D3-00D4-3F0FC8182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7E2829-E616-1ECE-17B9-C06AA37D5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D4B94-D124-34B7-9C7A-CEBE9A8B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5E9EC-164C-079B-95F1-D2D5B455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7D10A0-30E6-E28E-051B-96BA6B2A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96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E4EBE-4021-E77A-6EB6-AA2FAAFA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6CBC1D-9326-7227-8415-20E6579CE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A6855-7856-DCEF-A30C-98D2BA4B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A081D-DC34-1ADC-8839-FFCC597C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0AD7C-EB2A-93AD-3C9D-EF9AF804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933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7919DE-50F1-8421-8602-616CC66F8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B3E937-F604-6000-5DB1-DAA07488B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81050C-3275-A518-49BC-9D523E50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66FF0A-BBE0-57A9-4B7E-0C02B947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DA16AE-6161-BDD8-45D6-C1F61FFE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13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C559A-2117-AFCA-EC3D-20C00ED3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15BDC-9655-4FD1-80DC-2028A5EAD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44F689-CB23-95BA-AB2F-6A586BFE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D4BB9-1E70-D4E2-69DB-B1FD0230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8EA143-C567-8FF0-E692-A17D374C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60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0B7E9-90B6-24CE-CA31-1BFCE56F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81048C-3C3A-5F68-DC1C-0A80D1AC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F6C71E-01BA-CD85-9EA3-891B6A79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47B9D-4934-F63F-CB54-3399E0EB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A0698-D2FE-B82D-1CDC-1176482C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55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4BB02-EF5C-43E4-3CA3-C5155DB1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38769-9434-F319-ED21-29EEE2B2B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415AEC-8063-AF88-F819-7BD0E5C47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EBC1F9-2F38-E840-3B58-6083895C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C35CBA-EB93-991A-3616-488D6454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59663-5B13-8DB9-2ABD-491D6DE9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62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E6782-55F5-C4DD-60E6-FA707608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03F8EE-FC2C-5EC6-5191-95A8519D3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2BDA81-37DE-2EF1-5F72-8A5D7688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60C26B-3899-E663-C4C4-36405E07C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25EACA-0388-6BBC-8C52-B90297A8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27E960-F0F4-A517-C2C6-B407043E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EB595E-9CD9-B1A1-91B7-D4AE9DAF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7A40F0-3CDD-6F0D-B7BD-465F0170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117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CE741-4B72-D571-66A3-AF70ACB4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F1712-B479-B398-E96B-7B2CB2149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CF1862-84C8-0A88-8A6A-8D8F3A38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E6AF64-893A-4A7A-976A-0C54D4E4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32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285D2C-2B45-5C81-535C-0EEDECFF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6A60BA-409B-BBDA-9BE1-6AD5C42A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3855C3-EE90-C523-0863-989391FF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73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FE1A2-D0FB-07AF-84DA-98F12BA0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BDEFF-6803-78F8-10C8-CFFF6C63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569FCD-9A19-0AAA-2ED8-3DE759D11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DF7A1C-0054-828D-3E39-1D2CF96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A7FE2E-AFEB-FB89-84F6-ED233FE7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0A6816-17D9-6358-E42F-15928306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6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9E77B-65E6-919A-236C-84A300CD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1A9E82-580B-29D4-5F1C-512398918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90C715-8288-C3E3-824E-79C87FD1C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B32FA0-2AD3-42CD-3055-88AC4C57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05BD1-A701-9AFD-E4C3-7F682DDD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1B134-D571-4C88-1ED4-CB42862D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86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67220-9C83-3407-35B9-4F60BF44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A26C5A-219D-E3AD-BCBB-FCEA3FF3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08C84-955C-C8FF-673F-851535619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6429-5C48-4E2F-A500-3D524138FD5A}" type="datetimeFigureOut">
              <a:rPr lang="uk-UA" smtClean="0"/>
              <a:t>14.09.2024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5D47B-7A1A-74B8-9293-CEE395EFB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9990-3B2D-3231-3165-436C4F5B9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A708-6292-4659-960F-059DAEA5EE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0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75435-38F9-DFE1-4BA7-A4AE806B7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7788"/>
            <a:ext cx="9144000" cy="348133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 1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«ЕКОСИСТЕМНІ ПОСЛУГИ ЛІСІВ УКРАЇНИ»</a:t>
            </a:r>
          </a:p>
        </p:txBody>
      </p:sp>
    </p:spTree>
    <p:extLst>
      <p:ext uri="{BB962C8B-B14F-4D97-AF65-F5344CB8AC3E}">
        <p14:creationId xmlns:p14="http://schemas.microsoft.com/office/powerpoint/2010/main" val="155925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AFB88-5B8B-637F-A8BE-37321C85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9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РЕГУЛЮВАННЯ ТА ОБСЛУГОВУВАННЯ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1658E-10D1-6E80-5F23-5D61E7B6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Протиерозійні функції лісів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меліоративно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-екологічна напруженість регіону за вітровою ерозією є надзвичайно високою та сягає 80 % в Степу, у Лісостепу – 34 % і в Поліссі – 24 %. 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FAO,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щороку через ерозію втрачається майже 300– 600 мільйонів тон ґрунту. Такі втрати можна оцінити майже в $ 5 млрд в перерахунку на живильні речовини.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продуктами ерозії з ґрунту виноситься до 10– 15 млн т гумусу, 0,3–0,9 млн т азоту, 700–900 тис. т фосфору, 6– 12 млн т калію.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вартість меліоративних заходів щодо відновлення ділянки площею 1 га, яка зазнала впливу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деградаційних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процесів, становить близько 175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тис.·га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75847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6E2C0-57DF-4923-2BD2-34463BBD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61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2354D-CB38-6D27-9DE6-9CCA6B4C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27" y="1134738"/>
            <a:ext cx="6676221" cy="5358136"/>
          </a:xfrm>
        </p:spPr>
        <p:txBody>
          <a:bodyPr>
            <a:normAutofit fontScale="85000" lnSpcReduction="20000"/>
          </a:bodyPr>
          <a:lstStyle/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Рекреація та екотуризм</a:t>
            </a:r>
          </a:p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структурі використання лісових ресурсів важлива роль належить соціальним функціям лісу, зокрема рекреаційним,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санітарногігієнічним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культурно-естетичним. Для рекреації найбільш придатними є зелені зони міст, ліси курортів, окремі масиви вздовж берегів річок, гірські ліси. Водночас рекреаційними функціями характеризуються загалом усі ліси України.</a:t>
            </a:r>
          </a:p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функції </a:t>
            </a:r>
          </a:p>
          <a:p>
            <a:pPr marL="0" indent="363538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щорічно ліси забезпечують працевлаштування в середньому для 65 тис. осіб, зайнятих у лісовій, деревопереробній та інших галузях, пов’язаних із лісами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http://www.ukrstat.gov.ua/).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Асоційована цінність лісів для забезпечення доходу для населення в межах країни сягає близько 0,7 млрд грн на рік.</a:t>
            </a:r>
          </a:p>
          <a:p>
            <a:endParaRPr lang="uk-UA" dirty="0"/>
          </a:p>
        </p:txBody>
      </p:sp>
      <p:pic>
        <p:nvPicPr>
          <p:cNvPr id="9218" name="Picture 2" descr="Зелений туризм у Карпатах у 2024: особливості та переваги - Готель «Коруна»">
            <a:extLst>
              <a:ext uri="{FF2B5EF4-FFF2-40B4-BE49-F238E27FC236}">
                <a16:creationId xmlns:a16="http://schemas.microsoft.com/office/drawing/2014/main" id="{D01E7500-2BA4-77E2-94E6-7D7B3F3F0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54" y="1277958"/>
            <a:ext cx="4171720" cy="432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6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F9978-7980-4FEB-6352-C8CB160B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НА ПРАКТИЧНУ РОБОТУ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22DFD-6D3C-224B-8FC5-1E90CCF8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839"/>
            <a:ext cx="10515600" cy="5034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презентацію на тему: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Які типи лісів переважають в Україні? Охарактеризуйте їх коротко. 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Які основні забезпечувальні послуги надають ліси України? 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Яку роль відіграють ліси України у регулюванні клімату?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Поясніть, як ліси впливають на водний режим територій.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Які культурні </a:t>
            </a:r>
            <a:r>
              <a:rPr kumimoji="0" lang="uk-UA" alt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екосистемні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послуги надають ліси України?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Що таке біорізноманіття і яка його роль у лісових екосистемах?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Як оцінюється економічна цінність </a:t>
            </a:r>
            <a:r>
              <a:rPr kumimoji="0" lang="uk-UA" alt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лісів?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Які основні загрози існують для лісових екосистем України?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uk-UA" altLang="uk-UA" sz="30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0" lang="uk-UA" altLang="uk-UA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основні заходи зі збереження та відновлення лісів України.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411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07D98-0EAE-33B4-9E61-C85EF556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801CBD-0939-F59F-1892-B0F4F4E5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11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Хоменко Світлана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Володимирівна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Вайбер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0935640149</a:t>
            </a:r>
          </a:p>
          <a:p>
            <a:pPr marL="0" indent="0" algn="ctr">
              <a:buNone/>
            </a:pP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hsv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@ztu.edu.u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6304C-0E05-78E1-81B8-2E824FE9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865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03FF5D-80E0-6A77-0872-428E94EE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80" y="1253331"/>
            <a:ext cx="6741404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основні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екосистемні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послуги, що надаються лісами України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 їх економічну та екологічну цінність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сучасний стан лісових екосистем України </a:t>
            </a:r>
          </a:p>
          <a:p>
            <a:endParaRPr lang="uk-UA" dirty="0"/>
          </a:p>
        </p:txBody>
      </p:sp>
      <p:pic>
        <p:nvPicPr>
          <p:cNvPr id="2052" name="Picture 4" descr="Екосистемні послуги лісів України – Сталий розвиток для України">
            <a:extLst>
              <a:ext uri="{FF2B5EF4-FFF2-40B4-BE49-F238E27FC236}">
                <a16:creationId xmlns:a16="http://schemas.microsoft.com/office/drawing/2014/main" id="{F5778AD0-310D-843B-1506-25E9AEF68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12" y="1253331"/>
            <a:ext cx="42919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84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71296-325A-2F14-E749-6A09F9FF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17" y="269874"/>
            <a:ext cx="10515600" cy="1935412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лісів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CICES)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Ecosystem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uk-UA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52E69-1C2D-3114-5B12-D02529778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132" y="2205286"/>
            <a:ext cx="7027843" cy="4351338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</a:p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обслуговування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</a:t>
            </a:r>
          </a:p>
        </p:txBody>
      </p:sp>
      <p:pic>
        <p:nvPicPr>
          <p:cNvPr id="3074" name="Picture 2" descr="ІІ. ПРИРОДНИЧО-ГЕОГРА ФІЧНІ ДОСЛІДЖЕННЯ">
            <a:extLst>
              <a:ext uri="{FF2B5EF4-FFF2-40B4-BE49-F238E27FC236}">
                <a16:creationId xmlns:a16="http://schemas.microsoft.com/office/drawing/2014/main" id="{41A74F08-ADE5-E56E-9F63-81357CD3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04" y="2205286"/>
            <a:ext cx="5221995" cy="353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1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66E890-761E-E8F5-4D49-DC58619D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27" y="561860"/>
            <a:ext cx="6466901" cy="56151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забезпечення охоплюють постачання основних товарів (деревини та недеревної продукції лісу, мисливських тварин, генетичних ресурсів рослин, води технічного призначення, додатково отриманої від меліоративного впливу лісів).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регулювання та обслуговування охоплюють такі функції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процесів: поглинання вуглекислого газу (СО2) та виділення кисню (О2) лісами, протиерозійні функції лісів, біологічне різноманіття.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 передбачають рекреаційне використання лісів та їхні соціальні функції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2C032946-AF9A-0900-D9D8-41E92419A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998" y="561859"/>
            <a:ext cx="4616067" cy="547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15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E2D1D-9A2E-1357-1D0D-A6EE88F3B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35" y="155804"/>
            <a:ext cx="10515600" cy="92384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64D99-DBCE-5074-D533-B02CD4EE9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76" y="1163626"/>
            <a:ext cx="6818523" cy="5538570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станом на 31.12.2022 обсяг заготовленої деревної продукції та біомаси (21 886,6 тис. м3 ) за середніми цінами реалізації становила близько 18 млрд грн. Водночас потенційні запаси та можливості українських лісів є великими і повністю не використовуються.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розбалансованості вікової структури лісів обсяги рубок найближчі десять років збільшяться до 25 млн м 3 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щорічного приросту (35 млн м3 ) становить близько 60 %, а в країнах Європи – на рівні 70–80 %. Якщо довести цей показник до рівня європейських країн, то додатково можна отримати від реалізації деревної продукції 3–5,5 млрд грн.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потенційних можливостей українських лісів вартість реалізованої деревини орієнтовно становитиме 21–23,5 млрд грн.</a:t>
            </a:r>
          </a:p>
        </p:txBody>
      </p:sp>
      <p:pic>
        <p:nvPicPr>
          <p:cNvPr id="6148" name="Picture 4" descr="33. Екологічні проблеми та збереження лісу">
            <a:extLst>
              <a:ext uri="{FF2B5EF4-FFF2-40B4-BE49-F238E27FC236}">
                <a16:creationId xmlns:a16="http://schemas.microsoft.com/office/drawing/2014/main" id="{9358B72D-A5FA-8E80-92F9-410A376B5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58" y="1481367"/>
            <a:ext cx="4072568" cy="40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5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52F44-5F1C-A998-EDE0-F6BD411B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7E9E4-1D64-15B7-D299-22ABD951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11"/>
            <a:ext cx="7468518" cy="46676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 дохід з побічних лісових користувань може надавати заготівля меду (2,4 млрд грн за закупівельними цінами). За розрахунками, які базуються на нормативно-довідкових матеріалах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Швиденко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ін., 1987), з деревних медоносів (липи, акації, гледичії, кленів, верб і тополь) можна в середньому на рік отримати майже 68 тис. т меду.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Інша другорядна та побічна продукція лісових ресурсів у сучасних умовах надає значно менші надходження коштів у рік (512,9 млн грн). Перспективним напрямом використання продукції побічних користувань є заготівля лікарської сировини. Український ринок лікарських трав оцінюють у 500–600 млн грн.</a:t>
            </a:r>
            <a:endParaRPr lang="uk-UA" dirty="0"/>
          </a:p>
        </p:txBody>
      </p:sp>
      <p:pic>
        <p:nvPicPr>
          <p:cNvPr id="7170" name="Picture 2" descr="На лісових пасіках Буковини зібрали понад 4200 кілограмів меду - Громадське  Місце Чернівці">
            <a:extLst>
              <a:ext uri="{FF2B5EF4-FFF2-40B4-BE49-F238E27FC236}">
                <a16:creationId xmlns:a16="http://schemas.microsoft.com/office/drawing/2014/main" id="{34D03585-740B-2410-E53E-BDCC8CD84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9" y="1509311"/>
            <a:ext cx="3368120" cy="362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29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91AA4-35E1-5AD0-E425-563CBAF7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15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5608D-705A-CD10-05BC-B93EDA79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091"/>
            <a:ext cx="10515600" cy="5027632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Генетичне різноманіття лісів відіграє вирішальну роль у підтримці їхнього біологічного різноманіття як на видовому, так і на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екосистемному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рівнях. Високий рівень генетичного різноманіття необхідний для підтримки життєздатності лісів, їхньої адаптації та розвитку в мінливих умовах довкілля, підтримки стійкості до шкідників і збудників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Koskela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2007). </a:t>
            </a: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 збереження лісового генофонду, які одночасно є об’єктами постійної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лісонасінної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 (ПЛНБ), виконують роль вихідної основи для селекції та насінництва, джерелом покращеного та елітного репродуктивного матеріалу для відтворення лісів. </a:t>
            </a:r>
          </a:p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покращеного насіння сприяє підвищенню продуктивності та стійкості створюваних лісів. З іншого боку, його невикористання або недостатнє використання призведе до фінансових втрат в обсязі можливих прибутків, а також втрат стійкості лісів</a:t>
            </a:r>
          </a:p>
        </p:txBody>
      </p:sp>
    </p:spTree>
    <p:extLst>
      <p:ext uri="{BB962C8B-B14F-4D97-AF65-F5344CB8AC3E}">
        <p14:creationId xmlns:p14="http://schemas.microsoft.com/office/powerpoint/2010/main" val="108702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3B948-D19F-59CB-F5AC-17275D4D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РЕГУЛЮВАННЯ ТА ОБСЛУГОВУВАННЯ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3A6AAA-3718-2F9D-ECA4-177A30A3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7435467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вуглекислого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газу (СО2)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(О2)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«Національного кадастру антропогенних викидів із джерел та абсорбції поглиначами парникових газів»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Ukraine’s greenhouse… 2020),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обсяги поглинання парникових газів лісами України в СО2-екв за 2010–2021 рр. становлять у середньому 52,5 млн т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з цим ліси виділяють у середньому 37,2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кисню.</a:t>
            </a: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еквіваленті вартість поглинутого лісами України вуглекислого газу становить у середньому 525 млн грн за 1 рік.</a:t>
            </a:r>
          </a:p>
        </p:txBody>
      </p:sp>
      <p:pic>
        <p:nvPicPr>
          <p:cNvPr id="8194" name="Picture 2" descr="ᐉ Норма вуглекислого газу СО2. • Розповімо яка його роль і значення в  нашому повсякденному житті">
            <a:extLst>
              <a:ext uri="{FF2B5EF4-FFF2-40B4-BE49-F238E27FC236}">
                <a16:creationId xmlns:a16="http://schemas.microsoft.com/office/drawing/2014/main" id="{5A5F2E2D-84B2-A309-4CD2-2FF2A06AC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364" y="1690687"/>
            <a:ext cx="3635566" cy="409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494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945</Words>
  <Application>Microsoft Office PowerPoint</Application>
  <PresentationFormat>Широкоэкранный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Практична робота № 1 «ЕКОСИСТЕМНІ ПОСЛУГИ ЛІСІВ УКРАЇНИ»</vt:lpstr>
      <vt:lpstr>КОНТАКТИ</vt:lpstr>
      <vt:lpstr>МЕТА РОБОТИ</vt:lpstr>
      <vt:lpstr>Класифікація екосистемних послуг лісів відповідно до CICES) (Common International Classification of Ecosystem Services)</vt:lpstr>
      <vt:lpstr>Презентация PowerPoint</vt:lpstr>
      <vt:lpstr>ЕКОЛОГІЧНІ ПОСЛУГИ ЗАБЕЗПЕЧЕННЯ</vt:lpstr>
      <vt:lpstr>ЕКОЛОГІЧНІ ПОСЛУГИ ЗАБЕЗПЕЧЕННЯ</vt:lpstr>
      <vt:lpstr>ЕКОЛОГІЧНІ ПОСЛУГИ ЗАБЕЗПЕЧЕННЯ</vt:lpstr>
      <vt:lpstr>ЕКОЛОГІЧНІ ПОСЛУГИ РЕГУЛЮВАННЯ ТА ОБСЛУГОВУВАННЯ</vt:lpstr>
      <vt:lpstr>ЕКОЛОГІЧНІ ПОСЛУГИ РЕГУЛЮВАННЯ ТА ОБСЛУГОВУВАННЯ</vt:lpstr>
      <vt:lpstr>КУЛЬТУРНІ ПОСЛУГИ</vt:lpstr>
      <vt:lpstr>ЗАВДАННЯ НА ПРАКТИЧНУ РОБОТУ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 «ЕКОСИСТЕМНІ ПОСЛУГИ ЛІСІВ УКРАЇНИ»</dc:title>
  <dc:creator>Світлана Хоменко</dc:creator>
  <cp:lastModifiedBy>Світлана Хоменко</cp:lastModifiedBy>
  <cp:revision>11</cp:revision>
  <dcterms:created xsi:type="dcterms:W3CDTF">2024-09-13T16:39:52Z</dcterms:created>
  <dcterms:modified xsi:type="dcterms:W3CDTF">2024-09-14T06:26:49Z</dcterms:modified>
</cp:coreProperties>
</file>