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8" r:id="rId2"/>
    <p:sldId id="273" r:id="rId3"/>
    <p:sldId id="278" r:id="rId4"/>
    <p:sldId id="259" r:id="rId5"/>
    <p:sldId id="272" r:id="rId6"/>
    <p:sldId id="260" r:id="rId7"/>
    <p:sldId id="261" r:id="rId8"/>
    <p:sldId id="280" r:id="rId9"/>
    <p:sldId id="262" r:id="rId10"/>
    <p:sldId id="281" r:id="rId11"/>
    <p:sldId id="265" r:id="rId12"/>
    <p:sldId id="263" r:id="rId13"/>
    <p:sldId id="266" r:id="rId14"/>
    <p:sldId id="264" r:id="rId15"/>
    <p:sldId id="267" r:id="rId16"/>
    <p:sldId id="268" r:id="rId17"/>
    <p:sldId id="269" r:id="rId18"/>
    <p:sldId id="270" r:id="rId19"/>
    <p:sldId id="279" r:id="rId20"/>
    <p:sldId id="271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15.02.2024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2" Type="http://schemas.openxmlformats.org/officeDocument/2006/relationships/hyperlink" Target="https://uk.wikipedia.org/wiki/%D0%92%D0%B8%D0%BA%D0%BE%D0%BD%D0%B0%D0%B2%D1%87%D0%B0_%D0%B2%D0%BB%D0%B0%D0%B4%D0%B0_%D0%B2_%D0%A3%D0%BA%D1%80%D0%B0%D1%97%D0%BD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1%D0%BF%D0%B8%D1%81%D0%BE%D0%BA_%D0%BC%D1%96%D0%BD%D1%96%D1%81%D1%82%D1%80%D1%96%D0%B2_%D1%84%D1%96%D0%BD%D0%B0%D0%BD%D1%81%D1%96%D0%B2_%D0%A3%D0%BA%D1%80%D0%B0%D1%97%D0%BD%D0%B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8D95AE-0B20-3679-61CC-0B27FEA7D0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2441" y="490194"/>
            <a:ext cx="5882326" cy="6099142"/>
          </a:xfrm>
        </p:spPr>
      </p:pic>
    </p:spTree>
    <p:extLst>
      <p:ext uri="{BB962C8B-B14F-4D97-AF65-F5344CB8AC3E}">
        <p14:creationId xmlns:p14="http://schemas.microsoft.com/office/powerpoint/2010/main" val="419307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9057" y="1094282"/>
            <a:ext cx="71503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 (аудит)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палатою шляхом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аудиту, аудиту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Голова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посаду Верховною Радою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6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правом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8919" y="474345"/>
            <a:ext cx="85443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Секретаріат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оборони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судової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Генеральну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прокуратуру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правоохоронні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виборчу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майна,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казенні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886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3751" y="644577"/>
            <a:ext cx="9233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банки,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недержавних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недержавні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вони: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нею;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5077" y="359764"/>
            <a:ext cx="1091652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належать: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доходами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видатками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кордоном);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поточному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статей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позабюджетних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вони у Державному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майна;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стану державного боргу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проекту закону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розпоряджень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бюджетному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покращення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1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3790" y="599606"/>
            <a:ext cx="9638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методологічне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правоохоронними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контрольно-ревізійних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експертно-аналітичної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уніфікація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 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консультативних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248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5920" y="1304145"/>
          <a:ext cx="10142805" cy="5298411"/>
        </p:xfrm>
        <a:graphic>
          <a:graphicData uri="http://schemas.openxmlformats.org/drawingml/2006/table">
            <a:tbl>
              <a:tblPr/>
              <a:tblGrid>
                <a:gridCol w="161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5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Країна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законодавчої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виконавчої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Росія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Контрольне управління президента та система контрольно-ревізійних служб у федеральних міністерствах та відомствах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США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Головне бюджетно-контрольне управління Конгресу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Адміністративно-бюджетне управління при Президенті, система інспекторських служб у федеральних міністерствах та відомствах, Президентська рада з боротьби з фінансовими зловживаннями в урядових установах, ін.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Великобританія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Національне контрольно-ревізійне управління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Комітет громадських рахунків при Уряді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Канада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Відомство генерального ревізора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Офіс генерального контролера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Німеччина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Федеральне фінансове відомство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Фінляндія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П’ять державних ревізорів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Ревізійне управління державного господарства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Індія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Парламентські комітети державної звітності та бюджетних асигнувань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Департамент ревізій та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</a:rPr>
                        <a:t>рахунковедення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43396" y="299802"/>
            <a:ext cx="92489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Вищі органи державного фінансового контролю по лінії законодавчої та виконавчої влади в різних країнах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738859" y="457200"/>
          <a:ext cx="9683646" cy="465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991100" imgH="2133600" progId="Word.Picture.8">
                  <p:embed/>
                </p:oleObj>
              </mc:Choice>
              <mc:Fallback>
                <p:oleObj name="Picture" r:id="rId2" imgW="4991100" imgH="21336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859" y="457200"/>
                        <a:ext cx="9683646" cy="465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08485" y="5126636"/>
            <a:ext cx="74651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1.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Моделі формування Рахункових палат в світі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02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407" y="1124262"/>
          <a:ext cx="8739266" cy="3781684"/>
        </p:xfrm>
        <a:graphic>
          <a:graphicData uri="http://schemas.openxmlformats.org/drawingml/2006/table">
            <a:tbl>
              <a:tblPr/>
              <a:tblGrid>
                <a:gridCol w="2441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5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Times New Roman"/>
                        </a:rPr>
                        <a:t>Назва варіанту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Недоліки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1. Поєднання періодичного контролю з боку Верховної Ради України з суспільним контролем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Неупередженість та об’єктивність при контролі з боку членів суспільства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1) можливість тиску парламентарів на діяльність Рахункової палати;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2) не розроблено інструментів контролю громадян за діяльністю Рахункової палати, оскільки є несформованим громадянське суспільство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2. Контроль з боку аналогічного органу іншої країни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Можливість поширення прогресивного світового досвіду контрольної діяльності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існує можливість необ’єктивності контролю з причини дружніх зв’язків, корпоративної солідарності тощо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63121" y="359764"/>
            <a:ext cx="843946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Варіанти здійснення контролю за діяльністю Рахункової палати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6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C92EAF0-2759-D21B-579C-510883DA3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5185" y="631825"/>
            <a:ext cx="5410984" cy="5637000"/>
          </a:xfrm>
        </p:spPr>
      </p:pic>
    </p:spTree>
    <p:extLst>
      <p:ext uri="{BB962C8B-B14F-4D97-AF65-F5344CB8AC3E}">
        <p14:creationId xmlns:p14="http://schemas.microsoft.com/office/powerpoint/2010/main" val="112072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ru-RU" sz="2400" dirty="0"/>
            </a:br>
            <a:r>
              <a:rPr lang="ru-RU" sz="2400" b="1" dirty="0"/>
              <a:t>ЛЕКЦІЯ 2. </a:t>
            </a:r>
            <a:r>
              <a:rPr lang="ru-RU" sz="2400" b="1" dirty="0" err="1"/>
              <a:t>Органи</a:t>
            </a:r>
            <a:r>
              <a:rPr lang="ru-RU" sz="2400" b="1" dirty="0"/>
              <a:t> державного</a:t>
            </a:r>
            <a:br>
              <a:rPr lang="ru-RU" sz="2400" b="1" dirty="0"/>
            </a:br>
            <a:r>
              <a:rPr lang="ru-RU" sz="2400" b="1" dirty="0" err="1"/>
              <a:t>фінансового</a:t>
            </a:r>
            <a:r>
              <a:rPr lang="ru-RU" sz="2400" b="1" dirty="0"/>
              <a:t> контролю та </a:t>
            </a:r>
            <a:r>
              <a:rPr lang="ru-RU" sz="2400" b="1" dirty="0" err="1"/>
              <a:t>їх</a:t>
            </a:r>
            <a:r>
              <a:rPr lang="ru-RU" sz="2400" b="1" dirty="0"/>
              <a:t> характеристика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2.1. Характеристика </a:t>
            </a:r>
            <a:r>
              <a:rPr lang="ru-RU" sz="2400" dirty="0" err="1"/>
              <a:t>органів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контролю.</a:t>
            </a:r>
            <a:br>
              <a:rPr lang="ru-RU" sz="2400" dirty="0"/>
            </a:br>
            <a:r>
              <a:rPr lang="ru-RU" sz="2400" dirty="0"/>
              <a:t>2.2. </a:t>
            </a:r>
            <a:r>
              <a:rPr lang="ru-RU" sz="2400" dirty="0" err="1"/>
              <a:t>Суб’єкти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зовнішній</a:t>
            </a:r>
            <a:r>
              <a:rPr lang="ru-RU" sz="2400" dirty="0"/>
              <a:t> </a:t>
            </a:r>
            <a:r>
              <a:rPr lang="ru-RU" sz="2400" dirty="0" err="1"/>
              <a:t>фінансовий</a:t>
            </a:r>
            <a:r>
              <a:rPr lang="ru-RU" sz="2400" dirty="0"/>
              <a:t> контроль.</a:t>
            </a:r>
            <a:br>
              <a:rPr lang="ru-RU" sz="2400" dirty="0"/>
            </a:br>
            <a:r>
              <a:rPr lang="ru-RU" sz="2400" dirty="0"/>
              <a:t>2.3.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контролю.</a:t>
            </a:r>
            <a:br>
              <a:rPr lang="ru-RU" sz="2400" dirty="0"/>
            </a:br>
            <a:r>
              <a:rPr lang="ru-RU" sz="2400" dirty="0"/>
              <a:t>2.4. </a:t>
            </a:r>
            <a:r>
              <a:rPr lang="ru-RU" sz="2400" dirty="0" err="1"/>
              <a:t>Суб’єкти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</a:t>
            </a:r>
            <a:endParaRPr lang="uk-UA" sz="2400" b="1" dirty="0"/>
          </a:p>
          <a:p>
            <a:pPr algn="just"/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644577"/>
            <a:ext cx="7520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809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8781" y="612845"/>
            <a:ext cx="9054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парламентського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(п.п. 13 та 14 ст. 85, п.п.1 ст. 92);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фонду;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щодо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419724"/>
            <a:ext cx="8134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палату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доручень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заслуховування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9" y="974361"/>
            <a:ext cx="76849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бюджету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бюджетному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8466" y="989911"/>
            <a:ext cx="88142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депутатського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E75DF3-02BE-929E-7A43-E384BD9AC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8298" y="509047"/>
            <a:ext cx="6881566" cy="6165130"/>
          </a:xfrm>
        </p:spPr>
      </p:pic>
    </p:spTree>
    <p:extLst>
      <p:ext uri="{BB962C8B-B14F-4D97-AF65-F5344CB8AC3E}">
        <p14:creationId xmlns:p14="http://schemas.microsoft.com/office/powerpoint/2010/main" val="21651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78899" y="629587"/>
            <a:ext cx="95787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чинного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органом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палата.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аудиторська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центральний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 орган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інспекції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Кабінетом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Міністрів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Міністра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фінансів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Стаття 26 БКУ: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актами),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контролюється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8446" y="614597"/>
            <a:ext cx="8304551" cy="5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8997" y="614596"/>
            <a:ext cx="9563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контроль.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палата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підзвітна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регулярно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1BA4DED-009D-34F3-99CB-A44E598D1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1868" y="527901"/>
            <a:ext cx="5674936" cy="5383949"/>
          </a:xfrm>
        </p:spPr>
      </p:pic>
    </p:spTree>
    <p:extLst>
      <p:ext uri="{BB962C8B-B14F-4D97-AF65-F5344CB8AC3E}">
        <p14:creationId xmlns:p14="http://schemas.microsoft.com/office/powerpoint/2010/main" val="270802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1166843"/>
            <a:ext cx="92789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принципах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безсторонності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неупередженості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Конституцією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порядком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посади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порядком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560</TotalTime>
  <Words>1408</Words>
  <Application>Microsoft Office PowerPoint</Application>
  <PresentationFormat>Широкоэкранный</PresentationFormat>
  <Paragraphs>93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Century Gothic</vt:lpstr>
      <vt:lpstr>Times New Roman</vt:lpstr>
      <vt:lpstr>Wingdings</vt:lpstr>
      <vt:lpstr>Wingdings 3</vt:lpstr>
      <vt:lpstr>Легкий дым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Користувач</cp:lastModifiedBy>
  <cp:revision>47</cp:revision>
  <dcterms:created xsi:type="dcterms:W3CDTF">2020-10-09T11:00:36Z</dcterms:created>
  <dcterms:modified xsi:type="dcterms:W3CDTF">2024-02-15T10:39:29Z</dcterms:modified>
</cp:coreProperties>
</file>