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3" r:id="rId4"/>
    <p:sldId id="258" r:id="rId5"/>
    <p:sldId id="260" r:id="rId6"/>
    <p:sldId id="265" r:id="rId7"/>
    <p:sldId id="266" r:id="rId8"/>
    <p:sldId id="304" r:id="rId9"/>
    <p:sldId id="267" r:id="rId10"/>
    <p:sldId id="268" r:id="rId11"/>
    <p:sldId id="269" r:id="rId12"/>
    <p:sldId id="305" r:id="rId13"/>
    <p:sldId id="270" r:id="rId14"/>
    <p:sldId id="306" r:id="rId15"/>
    <p:sldId id="307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8" r:id="rId24"/>
    <p:sldId id="289" r:id="rId25"/>
    <p:sldId id="290" r:id="rId26"/>
    <p:sldId id="291" r:id="rId27"/>
    <p:sldId id="292" r:id="rId28"/>
    <p:sldId id="293" r:id="rId29"/>
    <p:sldId id="310" r:id="rId30"/>
    <p:sldId id="294" r:id="rId31"/>
    <p:sldId id="295" r:id="rId32"/>
    <p:sldId id="296" r:id="rId33"/>
    <p:sldId id="297" r:id="rId34"/>
    <p:sldId id="298" r:id="rId35"/>
    <p:sldId id="299" r:id="rId36"/>
    <p:sldId id="300" r:id="rId37"/>
  </p:sldIdLst>
  <p:sldSz cx="12192000" cy="6858000"/>
  <p:notesSz cx="6858000" cy="99472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59067-A3C3-492C-A351-92DB95EDC535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89F12-F5FE-4961-9E4A-7B1A3E500D8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277139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474A-3179-42AC-BD82-9E93B02E59C2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5D24F-A149-4E03-85A5-8C6441553DF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06215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uk-UA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94C7C2-5478-4F96-852C-ABC504AA9886}" type="slidenum">
              <a:rPr lang="ru-RU" altLang="uk-UA" smtClean="0"/>
              <a:pPr/>
              <a:t>32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xmlns="" val="3739958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15150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4849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1633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3694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900507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493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71961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786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71123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5571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892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ED9C2-B2A5-4D67-84B2-BDF1C3F11C90}" type="datetimeFigureOut">
              <a:rPr lang="uk-UA" smtClean="0"/>
              <a:pPr/>
              <a:t>03.11.2020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57A57-14EA-49CE-9C84-F999DB99D01B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8105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65026" y="2423466"/>
            <a:ext cx="8241167" cy="740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  <a:defRPr/>
            </a:pPr>
            <a:r>
              <a:rPr lang="uk-UA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ФАКТОРНОГО АНАЛІЗУ</a:t>
            </a:r>
            <a:endParaRPr lang="ru-RU" alt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138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graphicFrame>
        <p:nvGraphicFramePr>
          <p:cNvPr id="5632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4870104"/>
              </p:ext>
            </p:extLst>
          </p:nvPr>
        </p:nvGraphicFramePr>
        <p:xfrm>
          <a:off x="3209926" y="-100013"/>
          <a:ext cx="5913292" cy="6958013"/>
        </p:xfrm>
        <a:graphic>
          <a:graphicData uri="http://schemas.openxmlformats.org/presentationml/2006/ole">
            <p:oleObj spid="_x0000_s1117" name="Picture" r:id="rId3" imgW="4711562" imgH="6101847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7776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Прямоугольник 4"/>
          <p:cNvSpPr>
            <a:spLocks noChangeArrowheads="1"/>
          </p:cNvSpPr>
          <p:nvPr/>
        </p:nvSpPr>
        <p:spPr bwMode="auto">
          <a:xfrm>
            <a:off x="1724170" y="1995632"/>
            <a:ext cx="89646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 першого рівня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відносять ті, що безпосередньо впливають на результативний показник. Фактори, що спричиняють непрямий вплив на результативний показник за допомогою факторів першого рівня –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 другого рівня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0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08670332"/>
              </p:ext>
            </p:extLst>
          </p:nvPr>
        </p:nvGraphicFramePr>
        <p:xfrm>
          <a:off x="1466419" y="1112405"/>
          <a:ext cx="8916987" cy="4549775"/>
        </p:xfrm>
        <a:graphic>
          <a:graphicData uri="http://schemas.openxmlformats.org/presentationml/2006/ole">
            <p:oleObj spid="_x0000_s14414" name="Picture" r:id="rId3" imgW="5078730" imgH="258699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79480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1"/>
          <p:cNvSpPr>
            <a:spLocks noChangeArrowheads="1"/>
          </p:cNvSpPr>
          <p:nvPr/>
        </p:nvSpPr>
        <p:spPr bwMode="auto">
          <a:xfrm>
            <a:off x="1798205" y="1624879"/>
            <a:ext cx="8928100" cy="395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Кількісними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вважаються фактори, що виражають кількісну визначеність явищ (кількість обладнання, сировини), наприклад, обсяг валових доходів, продажу продукції, сума власних і залучених фінансових ресурсів, сума витрат на виробництво, чисельність працівників підприємства, робочих днів в аналізованому періоді тощо. </a:t>
            </a:r>
          </a:p>
        </p:txBody>
      </p:sp>
    </p:spTree>
    <p:extLst>
      <p:ext uri="{BB962C8B-B14F-4D97-AF65-F5344CB8AC3E}">
        <p14:creationId xmlns:p14="http://schemas.microsoft.com/office/powerpoint/2010/main" xmlns="" val="16033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2263" y="1408920"/>
            <a:ext cx="8787245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факторів відносяться такі показники як питома вага власних фінансових ресурсів у капіталі підприємства, частка активної частини основних засобів у загальній вартості основних засобів, частка робітників підприємства, питома вага матеріальних витрат у загальній сумі витрат на виробництво тощо. </a:t>
            </a:r>
          </a:p>
        </p:txBody>
      </p:sp>
    </p:spTree>
    <p:extLst>
      <p:ext uri="{BB962C8B-B14F-4D97-AF65-F5344CB8AC3E}">
        <p14:creationId xmlns:p14="http://schemas.microsoft.com/office/powerpoint/2010/main" xmlns="" val="159026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4610" y="1890305"/>
            <a:ext cx="87560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 фактори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визначають внутрішні якості, ознаки й особливості об’єктів, що вивчаються. Наприклад, рівень продуктивності праці робітників, ціна і рентабельність виробів, які випускає підприємство, доходність цінних паперів тощо.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214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Прямоугольник 1"/>
          <p:cNvSpPr>
            <a:spLocks noChangeArrowheads="1"/>
          </p:cNvSpPr>
          <p:nvPr/>
        </p:nvSpPr>
        <p:spPr bwMode="auto">
          <a:xfrm>
            <a:off x="1767033" y="2803959"/>
            <a:ext cx="8640763" cy="59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факторних систем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05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Прямоугольник 1"/>
          <p:cNvSpPr>
            <a:spLocks noChangeArrowheads="1"/>
          </p:cNvSpPr>
          <p:nvPr/>
        </p:nvSpPr>
        <p:spPr bwMode="auto">
          <a:xfrm>
            <a:off x="1659081" y="1952481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один з методів наукового пізнання, за допомогою якого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створюється модель об’єкта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дослідження; тобто взаємозв’язок показника, що досліджується, з факторами передається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формі конкретного математичного рівняння</a:t>
            </a:r>
            <a:endParaRPr lang="ru-RU" alt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13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Прямоугольник 1"/>
          <p:cNvSpPr>
            <a:spLocks noChangeArrowheads="1"/>
          </p:cNvSpPr>
          <p:nvPr/>
        </p:nvSpPr>
        <p:spPr bwMode="auto">
          <a:xfrm>
            <a:off x="1774825" y="1666875"/>
            <a:ext cx="871378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Функціональний зв’язок можна відобразити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використання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адитивної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мультиплікативної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кратної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комбінованої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моделей</a:t>
            </a:r>
            <a:endParaRPr lang="ru-RU" altLang="ru-RU" sz="2800" i="1" dirty="0"/>
          </a:p>
        </p:txBody>
      </p:sp>
    </p:spTree>
    <p:extLst>
      <p:ext uri="{BB962C8B-B14F-4D97-AF65-F5344CB8AC3E}">
        <p14:creationId xmlns:p14="http://schemas.microsoft.com/office/powerpoint/2010/main" xmlns="" val="303514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1716593" y="1358221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Адитивний взаємозв’язок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представити у вигляді математичного рівняння:</a:t>
            </a:r>
          </a:p>
        </p:txBody>
      </p:sp>
      <p:graphicFrame>
        <p:nvGraphicFramePr>
          <p:cNvPr id="64515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7639002"/>
              </p:ext>
            </p:extLst>
          </p:nvPr>
        </p:nvGraphicFramePr>
        <p:xfrm>
          <a:off x="2280662" y="2895443"/>
          <a:ext cx="7704137" cy="1909763"/>
        </p:xfrm>
        <a:graphic>
          <a:graphicData uri="http://schemas.openxmlformats.org/presentationml/2006/ole">
            <p:oleObj spid="_x0000_s3165" name="Уравнение" r:id="rId3" imgW="1739900" imgH="431800" progId="Equation.3">
              <p:embed/>
            </p:oleObj>
          </a:graphicData>
        </a:graphic>
      </p:graphicFrame>
      <p:sp>
        <p:nvSpPr>
          <p:cNvPr id="64516" name="Rectangle 3"/>
          <p:cNvSpPr>
            <a:spLocks noChangeArrowheads="1"/>
          </p:cNvSpPr>
          <p:nvPr/>
        </p:nvSpPr>
        <p:spPr bwMode="auto">
          <a:xfrm>
            <a:off x="2927350" y="2895443"/>
            <a:ext cx="26000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uk-UA" altLang="ru-RU" sz="1300">
              <a:cs typeface="Times New Roman" panose="02020603050405020304" pitchFamily="18" charset="0"/>
            </a:endParaRPr>
          </a:p>
          <a:p>
            <a:r>
              <a:rPr lang="uk-UA" altLang="ru-RU" sz="1300">
                <a:cs typeface="Times New Roman" panose="02020603050405020304" pitchFamily="18" charset="0"/>
              </a:rPr>
              <a:t> </a:t>
            </a:r>
            <a:r>
              <a:rPr lang="ru-RU" altLang="ru-RU" sz="800"/>
              <a:t>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48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882345" y="1607477"/>
            <a:ext cx="8105775" cy="3539430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marL="342900" indent="-3429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indent="28575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завдання факторного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факторів для потреб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АГД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 факторних </a:t>
            </a:r>
            <a:r>
              <a:rPr lang="uk-UA" sz="2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</a:t>
            </a:r>
          </a:p>
          <a:p>
            <a:pPr marL="857250" indent="-514350" algn="just">
              <a:buFontTx/>
              <a:buAutoNum type="arabicPeriod"/>
              <a:defRPr/>
            </a:pP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виміру впливу факторів у детермінованому аналізі</a:t>
            </a:r>
            <a:endParaRPr lang="ru-RU" sz="2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45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740912" y="1560597"/>
            <a:ext cx="903763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Мультиплікативний взаємозв’язок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 пропорційну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 результативного показника від факторів:</a:t>
            </a:r>
          </a:p>
        </p:txBody>
      </p:sp>
      <p:graphicFrame>
        <p:nvGraphicFramePr>
          <p:cNvPr id="65539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7057704"/>
              </p:ext>
            </p:extLst>
          </p:nvPr>
        </p:nvGraphicFramePr>
        <p:xfrm>
          <a:off x="2479098" y="3241964"/>
          <a:ext cx="7561263" cy="2003425"/>
        </p:xfrm>
        <a:graphic>
          <a:graphicData uri="http://schemas.openxmlformats.org/presentationml/2006/ole">
            <p:oleObj spid="_x0000_s4189" name="Уравнение" r:id="rId3" imgW="1637589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219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687513" y="1837137"/>
            <a:ext cx="8951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Кратна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результативного показника:</a:t>
            </a:r>
          </a:p>
        </p:txBody>
      </p:sp>
      <p:graphicFrame>
        <p:nvGraphicFramePr>
          <p:cNvPr id="6656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7162810"/>
              </p:ext>
            </p:extLst>
          </p:nvPr>
        </p:nvGraphicFramePr>
        <p:xfrm>
          <a:off x="3924011" y="3210791"/>
          <a:ext cx="3887788" cy="1927082"/>
        </p:xfrm>
        <a:graphic>
          <a:graphicData uri="http://schemas.openxmlformats.org/presentationml/2006/ole">
            <p:oleObj spid="_x0000_s5213" name="Уравнение" r:id="rId3" imgW="520474" imgH="444307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682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6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71882589"/>
              </p:ext>
            </p:extLst>
          </p:nvPr>
        </p:nvGraphicFramePr>
        <p:xfrm>
          <a:off x="4722812" y="5298787"/>
          <a:ext cx="2582863" cy="571500"/>
        </p:xfrm>
        <a:graphic>
          <a:graphicData uri="http://schemas.openxmlformats.org/presentationml/2006/ole">
            <p:oleObj spid="_x0000_s6510" name="Уравнение" r:id="rId3" imgW="888614" imgH="203112" progId="Equation.3">
              <p:embed/>
            </p:oleObj>
          </a:graphicData>
        </a:graphic>
      </p:graphicFrame>
      <p:graphicFrame>
        <p:nvGraphicFramePr>
          <p:cNvPr id="67587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9298337"/>
              </p:ext>
            </p:extLst>
          </p:nvPr>
        </p:nvGraphicFramePr>
        <p:xfrm>
          <a:off x="5190331" y="3384710"/>
          <a:ext cx="1711325" cy="1047750"/>
        </p:xfrm>
        <a:graphic>
          <a:graphicData uri="http://schemas.openxmlformats.org/presentationml/2006/ole">
            <p:oleObj spid="_x0000_s6511" name="Уравнение" r:id="rId4" imgW="634725" imgH="393529" progId="Equation.3">
              <p:embed/>
            </p:oleObj>
          </a:graphicData>
        </a:graphic>
      </p:graphicFrame>
      <p:graphicFrame>
        <p:nvGraphicFramePr>
          <p:cNvPr id="67588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8794607"/>
              </p:ext>
            </p:extLst>
          </p:nvPr>
        </p:nvGraphicFramePr>
        <p:xfrm>
          <a:off x="8777287" y="3429864"/>
          <a:ext cx="1665287" cy="1046162"/>
        </p:xfrm>
        <a:graphic>
          <a:graphicData uri="http://schemas.openxmlformats.org/presentationml/2006/ole">
            <p:oleObj spid="_x0000_s6512" name="Уравнение" r:id="rId5" imgW="622030" imgH="393529" progId="Equation.3">
              <p:embed/>
            </p:oleObj>
          </a:graphicData>
        </a:graphic>
      </p:graphicFrame>
      <p:graphicFrame>
        <p:nvGraphicFramePr>
          <p:cNvPr id="67589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3379653"/>
              </p:ext>
            </p:extLst>
          </p:nvPr>
        </p:nvGraphicFramePr>
        <p:xfrm>
          <a:off x="1585913" y="3475647"/>
          <a:ext cx="1728787" cy="1041400"/>
        </p:xfrm>
        <a:graphic>
          <a:graphicData uri="http://schemas.openxmlformats.org/presentationml/2006/ole">
            <p:oleObj spid="_x0000_s6513" name="Уравнение" r:id="rId6" imgW="647419" imgH="393529" progId="Equation.3">
              <p:embed/>
            </p:oleObj>
          </a:graphicData>
        </a:graphic>
      </p:graphicFrame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1585913" y="1042303"/>
            <a:ext cx="896086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Комбінований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(змішаний) взаємозв’язок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результативного і факторних показників – поєднання в різноманітних комбінаціях адитивної, мультиплікативної та кратної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залежностей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1" name="Rectangle 9"/>
          <p:cNvSpPr>
            <a:spLocks noChangeArrowheads="1"/>
          </p:cNvSpPr>
          <p:nvPr/>
        </p:nvSpPr>
        <p:spPr bwMode="auto">
          <a:xfrm>
            <a:off x="1992313" y="2966880"/>
            <a:ext cx="11368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300">
              <a:cs typeface="Times New Roman" panose="02020603050405020304" pitchFamily="18" charset="0"/>
            </a:endParaRPr>
          </a:p>
          <a:p>
            <a:r>
              <a:rPr lang="ru-RU" altLang="ru-RU" sz="1300">
                <a:cs typeface="Times New Roman" panose="02020603050405020304" pitchFamily="18" charset="0"/>
              </a:rPr>
              <a:t> 	</a:t>
            </a:r>
            <a:r>
              <a:rPr lang="ru-RU" altLang="ru-RU" sz="800"/>
              <a:t>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7099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Прямоугольник 1"/>
          <p:cNvSpPr>
            <a:spLocks noChangeArrowheads="1"/>
          </p:cNvSpPr>
          <p:nvPr/>
        </p:nvSpPr>
        <p:spPr bwMode="auto">
          <a:xfrm>
            <a:off x="1847851" y="2609851"/>
            <a:ext cx="85693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Способи виміру впливу факторів у детермінованому аналізі</a:t>
            </a:r>
            <a:endParaRPr lang="ru-RU" alt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674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02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91242740"/>
              </p:ext>
            </p:extLst>
          </p:nvPr>
        </p:nvGraphicFramePr>
        <p:xfrm>
          <a:off x="1633538" y="257175"/>
          <a:ext cx="8888412" cy="6092825"/>
        </p:xfrm>
        <a:graphic>
          <a:graphicData uri="http://schemas.openxmlformats.org/presentationml/2006/ole">
            <p:oleObj spid="_x0000_s12379" name="Picture" r:id="rId3" imgW="5067360" imgH="346716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593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Прямоугольник 1"/>
          <p:cNvSpPr>
            <a:spLocks noChangeArrowheads="1"/>
          </p:cNvSpPr>
          <p:nvPr/>
        </p:nvSpPr>
        <p:spPr bwMode="auto">
          <a:xfrm>
            <a:off x="1465696" y="1139247"/>
            <a:ext cx="954866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Елімінувати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означає усунути, виключити вплив всіх факторів на величину результативного показника, крім одного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цьому виходять з умовного припущення про те, що всі фактори змінюються незалежно один від одного: спочатку змінюється один, а всі інші залишаються без зміни, потім змінюється другий, третій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за умови незмінності інших. Це дає можливість визначити вплив кожного фактору на величину показника, що досліджується, окремо від інших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82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Прямоугольник 1"/>
          <p:cNvSpPr>
            <a:spLocks noChangeArrowheads="1"/>
          </p:cNvSpPr>
          <p:nvPr/>
        </p:nvSpPr>
        <p:spPr bwMode="auto">
          <a:xfrm>
            <a:off x="3123876" y="1585769"/>
            <a:ext cx="6017417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ланцюгових підстановок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51" name="Прямоугольник 2"/>
          <p:cNvSpPr>
            <a:spLocks noChangeArrowheads="1"/>
          </p:cNvSpPr>
          <p:nvPr/>
        </p:nvSpPr>
        <p:spPr bwMode="auto">
          <a:xfrm>
            <a:off x="1910629" y="2971656"/>
            <a:ext cx="844391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розрахунку впливу факторів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усіх типах детермінованих факторних моделей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адитивних, мультиплікативних, кратних і комбінованих (змішаних)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2842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Прямоугольник 1"/>
          <p:cNvSpPr>
            <a:spLocks noChangeArrowheads="1"/>
          </p:cNvSpPr>
          <p:nvPr/>
        </p:nvSpPr>
        <p:spPr bwMode="auto">
          <a:xfrm>
            <a:off x="997528" y="580449"/>
            <a:ext cx="10359735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Цей спосіб дозволяє визначити вплив окремих факторів на зміну величини результативного показника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шляхом поступової заміни базисної величини кожного факторного показника в обсязі результативного показника на фактичну величину в звітному періоді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цією метою визначають ряд умовних величин результативного показника, які враховують зміни одного, потім двох, трьох і 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факторів, припускаючи, що інші не змінюються. Порівняння результативної величини показника до та після зміни рівня того чи іншого фактору дає можливість елімінувати вплив всіх факторів, крім одного, і визначити вплив останнього на приріст результативного показника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635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Прямоугольник 1"/>
          <p:cNvSpPr>
            <a:spLocks noChangeArrowheads="1"/>
          </p:cNvSpPr>
          <p:nvPr/>
        </p:nvSpPr>
        <p:spPr bwMode="auto">
          <a:xfrm>
            <a:off x="789707" y="549276"/>
            <a:ext cx="1086889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49263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застосування способу 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ланцюгових </a:t>
            </a: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дстановок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30000"/>
              </a:lnSpc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першу чергу підлягають заміні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фактори, далі –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останню чергу – </a:t>
            </a:r>
            <a:r>
              <a:rPr lang="uk-UA" alt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buFont typeface="Corbel" panose="020B0503020204020204" pitchFamily="34" charset="0"/>
              <a:buAutoNum type="arabicParenR"/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модель представлена декількома кількісними, структурними або якісними показниками,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 підстановок визначається шляхом логічного аналізу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Тобто, черговість замін факторів залежить від оцінки того, які з них є основними, а які похідними, які первинні, а які –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вторинні;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654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3109" y="1949220"/>
            <a:ext cx="924444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за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умови, що вплив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 фактору не визначено беруть його базисну величину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ту, з якою порівнюють, а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визначено, то беруть фактичну величину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ту, яку порівнюють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Corbel" panose="020B0503020204020204" pitchFamily="34" charset="0"/>
              <a:buAutoNum type="arabicParenR"/>
            </a:pP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кількість розрахункових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умовних показників на один менше, ніж факторів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моделі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897768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6191" y="2901435"/>
            <a:ext cx="794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57250" indent="-514350" algn="just">
              <a:buFontTx/>
              <a:buAutoNum type="arabicPeriod"/>
              <a:defRPr/>
            </a:pPr>
            <a:r>
              <a:rPr lang="uk-UA" sz="2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завдання факторного аналізу</a:t>
            </a:r>
          </a:p>
        </p:txBody>
      </p:sp>
    </p:spTree>
    <p:extLst>
      <p:ext uri="{BB962C8B-B14F-4D97-AF65-F5344CB8AC3E}">
        <p14:creationId xmlns:p14="http://schemas.microsoft.com/office/powerpoint/2010/main" xmlns="" val="11672000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3"/>
          <p:cNvSpPr>
            <a:spLocks noChangeArrowheads="1"/>
          </p:cNvSpPr>
          <p:nvPr/>
        </p:nvSpPr>
        <p:spPr bwMode="auto">
          <a:xfrm>
            <a:off x="2179351" y="1081771"/>
            <a:ext cx="77431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= a </a:t>
            </a:r>
            <a:r>
              <a:rPr lang="en-US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*b*c</a:t>
            </a:r>
            <a:r>
              <a:rPr lang="uk-UA" alt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uk-UA" alt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23" name="Прямоугольник 16"/>
          <p:cNvSpPr>
            <a:spLocks noChangeArrowheads="1"/>
          </p:cNvSpPr>
          <p:nvPr/>
        </p:nvSpPr>
        <p:spPr bwMode="auto">
          <a:xfrm>
            <a:off x="1692999" y="2335790"/>
            <a:ext cx="9414883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результативний показник: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базисний рівень результативного показника;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altLang="ru-RU" sz="28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звітний рівень результативного показника;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кількісні показники: </a:t>
            </a: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первинний щодо показника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uk-UA" alt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якісний показник.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91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5118" y="207818"/>
            <a:ext cx="9403773" cy="665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7691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Прямоугольник 1"/>
          <p:cNvSpPr>
            <a:spLocks noChangeArrowheads="1"/>
          </p:cNvSpPr>
          <p:nvPr/>
        </p:nvSpPr>
        <p:spPr bwMode="auto">
          <a:xfrm>
            <a:off x="3355944" y="1553587"/>
            <a:ext cx="5209952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абсолютних різниць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1703388" y="2735710"/>
            <a:ext cx="87852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моделях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мультиплікативних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змішаних типу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а (</a:t>
            </a:r>
            <a:r>
              <a:rPr lang="en-US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b-c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9623452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18" name="Объект 2"/>
          <p:cNvGraphicFramePr>
            <a:graphicFrameLocks noChangeAspect="1"/>
          </p:cNvGraphicFramePr>
          <p:nvPr/>
        </p:nvGraphicFramePr>
        <p:xfrm>
          <a:off x="1577976" y="955675"/>
          <a:ext cx="60325" cy="44450"/>
        </p:xfrm>
        <a:graphic>
          <a:graphicData uri="http://schemas.openxmlformats.org/presentationml/2006/ole">
            <p:oleObj spid="_x0000_s13403" name="Уравнение" r:id="rId3" imgW="114102" imgH="126780" progId="Equation.3">
              <p:embed/>
            </p:oleObj>
          </a:graphicData>
        </a:graphic>
      </p:graphicFrame>
      <p:sp>
        <p:nvSpPr>
          <p:cNvPr id="86019" name="Прямоугольник 5"/>
          <p:cNvSpPr>
            <a:spLocks noChangeArrowheads="1"/>
          </p:cNvSpPr>
          <p:nvPr/>
        </p:nvSpPr>
        <p:spPr bwMode="auto">
          <a:xfrm>
            <a:off x="1805998" y="2187432"/>
            <a:ext cx="8642350" cy="211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alt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застосуванні способу абсолютних різниць розрахунок </a:t>
            </a:r>
            <a:r>
              <a:rPr lang="uk-UA" alt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базується на послідовній заміні базисних значень показників на їх абсолютне відхилення, а після цього на фактичний рівень показників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2029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13164" y="26988"/>
            <a:ext cx="927908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3428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Прямоугольник 1"/>
          <p:cNvSpPr>
            <a:spLocks noChangeArrowheads="1"/>
          </p:cNvSpPr>
          <p:nvPr/>
        </p:nvSpPr>
        <p:spPr bwMode="auto">
          <a:xfrm>
            <a:off x="1893023" y="1661104"/>
            <a:ext cx="8712200" cy="6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en-US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відносних </a:t>
            </a:r>
            <a:r>
              <a:rPr lang="en-US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різниць</a:t>
            </a: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ChangeArrowheads="1"/>
          </p:cNvSpPr>
          <p:nvPr/>
        </p:nvSpPr>
        <p:spPr bwMode="auto">
          <a:xfrm>
            <a:off x="1643353" y="2957888"/>
            <a:ext cx="878522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у моделях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мультиплікативних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змішаних типу </a:t>
            </a:r>
            <a:endParaRPr lang="uk-UA" alt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alt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а (</a:t>
            </a:r>
            <a:r>
              <a:rPr lang="en-US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b-c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214162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9645" y="1"/>
            <a:ext cx="9393382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638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Прямоугольник 2"/>
          <p:cNvSpPr>
            <a:spLocks noChangeArrowheads="1"/>
          </p:cNvSpPr>
          <p:nvPr/>
        </p:nvSpPr>
        <p:spPr bwMode="auto">
          <a:xfrm>
            <a:off x="1951760" y="1360777"/>
            <a:ext cx="8640763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Всі явища та процеси господарської діяльності підприємств знаходяться у взаємозв’язку, взаємозалежності та взаємообумовленості. Деякі з них безпосередньо пов’язані між собою, а інші – опосередковано.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endParaRPr lang="ru-RU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Кожний результативний показник залежить від численних і різноманітних факторів. </a:t>
            </a:r>
            <a:endParaRPr lang="ru-RU" altLang="ru-RU" sz="2800" dirty="0"/>
          </a:p>
          <a:p>
            <a:pPr algn="ctr">
              <a:lnSpc>
                <a:spcPct val="12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7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Прямоугольник 2"/>
          <p:cNvSpPr>
            <a:spLocks noChangeArrowheads="1"/>
          </p:cNvSpPr>
          <p:nvPr/>
        </p:nvSpPr>
        <p:spPr bwMode="auto">
          <a:xfrm>
            <a:off x="1815668" y="2280949"/>
            <a:ext cx="8424862" cy="171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Факторний аналіз </a:t>
            </a:r>
            <a:r>
              <a:rPr lang="uk-UA" alt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комплексного та системного вивчення і вимірювання впливу факторів на величину результативних показників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05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1"/>
          <p:cNvSpPr>
            <a:spLocks noChangeArrowheads="1"/>
          </p:cNvSpPr>
          <p:nvPr/>
        </p:nvSpPr>
        <p:spPr bwMode="auto">
          <a:xfrm>
            <a:off x="1669473" y="1186006"/>
            <a:ext cx="9144000" cy="457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ПРОВЕДЕННЯ ФАКТОРНОГО АНАЛІЗУ:</a:t>
            </a:r>
          </a:p>
          <a:p>
            <a:pPr algn="ctr">
              <a:lnSpc>
                <a:spcPct val="130000"/>
              </a:lnSpc>
            </a:pPr>
            <a:endParaRPr lang="ru-RU" alt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Вибір факторів, які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досліджувані результативні показники; їх класифікація і систематизація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Визначення форми залежності між факторами та результативним показником на підставі набутого досвіду, за допомогою спеціальних способів і прийомів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429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1"/>
          <p:cNvSpPr>
            <a:spLocks noChangeArrowheads="1"/>
          </p:cNvSpPr>
          <p:nvPr/>
        </p:nvSpPr>
        <p:spPr bwMode="auto">
          <a:xfrm>
            <a:off x="1316182" y="1009361"/>
            <a:ext cx="9906000" cy="491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uk-UA" alt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Моделювання взаємозв’язків між результативними та факторними показниками. Побудова економічно обґрунтованої (з позицій факторного аналізу) факторної моделі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Розрахунок впливу факторів та оцінка ролі кожного з них у зміні величини результативного показника. </a:t>
            </a:r>
            <a:endParaRPr lang="uk-UA" alt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uk-UA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Формування висновків за результатами проведених досліджень, підготовка відповідних управлінських рішень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0893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9117" y="2672848"/>
            <a:ext cx="7425494" cy="596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Класифікація факторів для потреб аналізу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531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Прямоугольник 1"/>
          <p:cNvSpPr>
            <a:spLocks noChangeArrowheads="1"/>
          </p:cNvSpPr>
          <p:nvPr/>
        </p:nvSpPr>
        <p:spPr bwMode="auto">
          <a:xfrm>
            <a:off x="1743652" y="2419640"/>
            <a:ext cx="864235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економічних дослідженнях під </a:t>
            </a:r>
            <a:r>
              <a:rPr lang="uk-UA" alt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</a:t>
            </a:r>
            <a:r>
              <a:rPr lang="uk-UA" alt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розуміють рушійні сили розвитку процесів і явищ, які відбуваються </a:t>
            </a:r>
            <a:r>
              <a:rPr lang="uk-UA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15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778</Words>
  <Application>Microsoft Office PowerPoint</Application>
  <PresentationFormat>Произвольный</PresentationFormat>
  <Paragraphs>78</Paragraphs>
  <Slides>36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Тема Office</vt:lpstr>
      <vt:lpstr>Picture</vt:lpstr>
      <vt:lpstr>Уравнение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Замула И В</dc:creator>
  <cp:lastModifiedBy>Лена</cp:lastModifiedBy>
  <cp:revision>65</cp:revision>
  <cp:lastPrinted>2020-09-07T08:32:33Z</cp:lastPrinted>
  <dcterms:created xsi:type="dcterms:W3CDTF">2020-09-04T08:36:22Z</dcterms:created>
  <dcterms:modified xsi:type="dcterms:W3CDTF">2020-11-03T17:59:29Z</dcterms:modified>
</cp:coreProperties>
</file>