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71" r:id="rId11"/>
    <p:sldId id="274" r:id="rId12"/>
    <p:sldId id="275" r:id="rId13"/>
    <p:sldId id="276" r:id="rId14"/>
    <p:sldId id="277" r:id="rId15"/>
    <p:sldId id="266" r:id="rId16"/>
    <p:sldId id="265" r:id="rId17"/>
    <p:sldId id="267" r:id="rId18"/>
    <p:sldId id="268" r:id="rId19"/>
    <p:sldId id="269" r:id="rId20"/>
    <p:sldId id="270" r:id="rId21"/>
    <p:sldId id="27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62" y="595"/>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pl-PL"/>
              <a:t>Kliknij, aby edytować styl</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11/3/2025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pl-PL"/>
              <a:t>Kliknij, aby edytować styl</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pl-PL"/>
              <a:t>Kliknij, aby edytować styl</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pl-PL"/>
              <a:t>Kliknij, aby edytować styl</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pl-PL"/>
              <a:t>Kliknij, aby edytować style wzorca tekstu</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pl-PL"/>
              <a:t>Kliknij, aby edytować style wzorca tekstu</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pl-PL"/>
              <a:t>Kliknij, aby edytować styl</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11/3/2025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pl-PL"/>
              <a:t>Kliknij, aby edytować styl</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11/3/2025</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11/3/2025</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70189B8-65BF-204C-BD50-7E90B2C0E795}"/>
              </a:ext>
            </a:extLst>
          </p:cNvPr>
          <p:cNvSpPr>
            <a:spLocks noGrp="1"/>
          </p:cNvSpPr>
          <p:nvPr>
            <p:ph type="ctrTitle"/>
          </p:nvPr>
        </p:nvSpPr>
        <p:spPr/>
        <p:txBody>
          <a:bodyPr/>
          <a:lstStyle/>
          <a:p>
            <a:r>
              <a:rPr lang="pl-PL" dirty="0"/>
              <a:t> „ </a:t>
            </a:r>
            <a:r>
              <a:rPr lang="pl-PL" dirty="0" err="1"/>
              <a:t>Міграційні</a:t>
            </a:r>
            <a:r>
              <a:rPr lang="pl-PL" dirty="0"/>
              <a:t>  </a:t>
            </a:r>
            <a:r>
              <a:rPr lang="pl-PL" dirty="0" err="1"/>
              <a:t>процеси</a:t>
            </a:r>
            <a:r>
              <a:rPr lang="pl-PL" dirty="0"/>
              <a:t> </a:t>
            </a:r>
            <a:r>
              <a:rPr lang="pl-PL" dirty="0" err="1"/>
              <a:t>від</a:t>
            </a:r>
            <a:r>
              <a:rPr lang="pl-PL" dirty="0"/>
              <a:t> </a:t>
            </a:r>
            <a:r>
              <a:rPr lang="pl-PL" dirty="0" err="1"/>
              <a:t>початку</a:t>
            </a:r>
            <a:r>
              <a:rPr lang="pl-PL" dirty="0"/>
              <a:t> війни в </a:t>
            </a:r>
            <a:r>
              <a:rPr lang="pl-PL" dirty="0" err="1"/>
              <a:t>Україні</a:t>
            </a:r>
            <a:r>
              <a:rPr lang="pl-PL" dirty="0"/>
              <a:t> „</a:t>
            </a:r>
          </a:p>
        </p:txBody>
      </p:sp>
    </p:spTree>
    <p:extLst>
      <p:ext uri="{BB962C8B-B14F-4D97-AF65-F5344CB8AC3E}">
        <p14:creationId xmlns:p14="http://schemas.microsoft.com/office/powerpoint/2010/main" val="2416280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DCB80836-5228-4D18-B1EF-0A844FDE141E}"/>
              </a:ext>
            </a:extLst>
          </p:cNvPr>
          <p:cNvSpPr>
            <a:spLocks noGrp="1"/>
          </p:cNvSpPr>
          <p:nvPr>
            <p:ph type="title"/>
          </p:nvPr>
        </p:nvSpPr>
        <p:spPr>
          <a:xfrm>
            <a:off x="1055440" y="476672"/>
            <a:ext cx="9905998" cy="1905000"/>
          </a:xfrm>
        </p:spPr>
        <p:txBody>
          <a:bodyPr/>
          <a:lstStyle/>
          <a:p>
            <a:pPr algn="ctr"/>
            <a:r>
              <a:rPr lang="en-US" b="1" i="1" u="sng" dirty="0"/>
              <a:t>Статистика міграційних </a:t>
            </a:r>
            <a:r>
              <a:rPr lang="en-US" b="1" i="1" u="sng" dirty="0" err="1"/>
              <a:t>процесів</a:t>
            </a:r>
            <a:r>
              <a:rPr lang="en-US" b="1" i="1" u="sng" dirty="0"/>
              <a:t> </a:t>
            </a:r>
            <a:r>
              <a:rPr lang="uk-UA" b="1" i="1" u="sng" dirty="0"/>
              <a:t>ПІД ЧАС ВІЙНИ</a:t>
            </a:r>
            <a:r>
              <a:rPr lang="en-US" b="1" i="1" u="sng" dirty="0"/>
              <a:t> </a:t>
            </a:r>
            <a:endParaRPr lang="pl-PL" b="1" i="1" u="sng" dirty="0"/>
          </a:p>
        </p:txBody>
      </p:sp>
      <p:sp>
        <p:nvSpPr>
          <p:cNvPr id="9" name="TextBox 8">
            <a:extLst>
              <a:ext uri="{FF2B5EF4-FFF2-40B4-BE49-F238E27FC236}">
                <a16:creationId xmlns:a16="http://schemas.microsoft.com/office/drawing/2014/main" id="{585FC111-80FB-40E6-8C71-1ABAD65396A5}"/>
              </a:ext>
            </a:extLst>
          </p:cNvPr>
          <p:cNvSpPr txBox="1"/>
          <p:nvPr/>
        </p:nvSpPr>
        <p:spPr>
          <a:xfrm>
            <a:off x="1127448" y="2276872"/>
            <a:ext cx="10009112" cy="3693319"/>
          </a:xfrm>
          <a:prstGeom prst="rect">
            <a:avLst/>
          </a:prstGeom>
          <a:noFill/>
        </p:spPr>
        <p:txBody>
          <a:bodyPr wrap="square">
            <a:spAutoFit/>
          </a:bodyPr>
          <a:lstStyle/>
          <a:p>
            <a:pPr algn="just"/>
            <a:r>
              <a:rPr lang="uk-UA" b="0" i="0" dirty="0">
                <a:effectLst/>
                <a:latin typeface="Work Sans" panose="020B0604020202020204" pitchFamily="2" charset="0"/>
              </a:rPr>
              <a:t>За даними Центру економічної стратегії (ЦЕС), станом на кінець листопада 2024 року за кордоном перебуває близько </a:t>
            </a:r>
            <a:r>
              <a:rPr lang="uk-UA" b="1" i="0" dirty="0">
                <a:effectLst/>
                <a:latin typeface="Work Sans" panose="020B0604020202020204" pitchFamily="2" charset="0"/>
              </a:rPr>
              <a:t>5,2 мільйона українців</a:t>
            </a:r>
            <a:r>
              <a:rPr lang="uk-UA" b="0" i="0" dirty="0">
                <a:effectLst/>
                <a:latin typeface="Work Sans" panose="020B0604020202020204" pitchFamily="2" charset="0"/>
              </a:rPr>
              <a:t>, які виїхали після початку повномасштабного вторгнення Росії у 2022 році. Ця цифра враховує лише тих, хто покинув країну через західні кордони, не включаючи тих, хто виїжджав через Росію чи Білорусь. Якщо додати оцінки щодо цих шляхів, загальна кількість може сягати </a:t>
            </a:r>
            <a:r>
              <a:rPr lang="uk-UA" b="1" i="0" dirty="0">
                <a:effectLst/>
                <a:latin typeface="Work Sans" panose="020B0604020202020204" pitchFamily="2" charset="0"/>
              </a:rPr>
              <a:t>7,7 мільйона</a:t>
            </a:r>
            <a:r>
              <a:rPr lang="uk-UA" b="0" i="0" dirty="0">
                <a:effectLst/>
                <a:latin typeface="Work Sans" panose="020B0604020202020204" pitchFamily="2" charset="0"/>
              </a:rPr>
              <a:t>, з яких </a:t>
            </a:r>
            <a:r>
              <a:rPr lang="uk-UA" b="1" i="0" dirty="0">
                <a:effectLst/>
                <a:latin typeface="Work Sans" panose="020B0604020202020204" pitchFamily="2" charset="0"/>
              </a:rPr>
              <a:t>5,3 мільйона</a:t>
            </a:r>
            <a:r>
              <a:rPr lang="uk-UA" b="0" i="0" dirty="0">
                <a:effectLst/>
                <a:latin typeface="Work Sans" panose="020B0604020202020204" pitchFamily="2" charset="0"/>
              </a:rPr>
              <a:t> перебувають у країнах Європейського Союзу.</a:t>
            </a:r>
          </a:p>
          <a:p>
            <a:pPr algn="just"/>
            <a:r>
              <a:rPr lang="uk-UA" b="0" i="0" dirty="0">
                <a:effectLst/>
                <a:latin typeface="Work Sans" panose="020B0604020202020204" pitchFamily="2" charset="0"/>
              </a:rPr>
              <a:t>Міграційна хвиля, спричинена війною, має свій унікальний портрет. Більшість біженців — це </a:t>
            </a:r>
            <a:r>
              <a:rPr lang="uk-UA" b="1" i="0" dirty="0">
                <a:effectLst/>
                <a:latin typeface="Work Sans" pitchFamily="2" charset="0"/>
              </a:rPr>
              <a:t>жінки (44%)</a:t>
            </a:r>
            <a:r>
              <a:rPr lang="uk-UA" b="0" i="0" dirty="0">
                <a:effectLst/>
                <a:latin typeface="Work Sans" pitchFamily="2" charset="0"/>
              </a:rPr>
              <a:t> та діти, адже чоловікам виїзд з України обмежено через воєнний стан. Проте частка чоловіків серед біженців зростає: якщо на початку 2024 року вони становили 18%, то до кінця року — вже </a:t>
            </a:r>
            <a:r>
              <a:rPr lang="uk-UA" b="1" i="0" dirty="0">
                <a:effectLst/>
                <a:latin typeface="Work Sans" pitchFamily="2" charset="0"/>
              </a:rPr>
              <a:t>27%</a:t>
            </a:r>
            <a:r>
              <a:rPr lang="uk-UA" b="0" i="0" dirty="0">
                <a:effectLst/>
                <a:latin typeface="Work Sans" pitchFamily="2" charset="0"/>
              </a:rPr>
              <a:t>. Це може бути пов’язано з виїздом чоловіків, які мають право на виїзд (багатодітні батьки, особи з інвалідністю), або з нелегальними перетинами кордону.</a:t>
            </a:r>
            <a:endParaRPr lang="uk-UA" dirty="0"/>
          </a:p>
          <a:p>
            <a:pPr algn="just"/>
            <a:endParaRPr lang="uk-UA" dirty="0"/>
          </a:p>
        </p:txBody>
      </p:sp>
    </p:spTree>
    <p:extLst>
      <p:ext uri="{BB962C8B-B14F-4D97-AF65-F5344CB8AC3E}">
        <p14:creationId xmlns:p14="http://schemas.microsoft.com/office/powerpoint/2010/main" val="3334234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DCB80836-5228-4D18-B1EF-0A844FDE141E}"/>
              </a:ext>
            </a:extLst>
          </p:cNvPr>
          <p:cNvSpPr>
            <a:spLocks noGrp="1"/>
          </p:cNvSpPr>
          <p:nvPr>
            <p:ph type="title"/>
          </p:nvPr>
        </p:nvSpPr>
        <p:spPr>
          <a:xfrm>
            <a:off x="1055440" y="476672"/>
            <a:ext cx="9905998" cy="1905000"/>
          </a:xfrm>
        </p:spPr>
        <p:txBody>
          <a:bodyPr/>
          <a:lstStyle/>
          <a:p>
            <a:pPr algn="ctr"/>
            <a:r>
              <a:rPr lang="en-US" b="1" i="1" u="sng" dirty="0"/>
              <a:t>Статистика міграційних </a:t>
            </a:r>
            <a:r>
              <a:rPr lang="en-US" b="1" i="1" u="sng" dirty="0" err="1"/>
              <a:t>процесів</a:t>
            </a:r>
            <a:r>
              <a:rPr lang="en-US" b="1" i="1" u="sng" dirty="0"/>
              <a:t> </a:t>
            </a:r>
            <a:r>
              <a:rPr lang="uk-UA" b="1" i="1" u="sng" dirty="0"/>
              <a:t>ПІД ЧАС ВІЙНИ</a:t>
            </a:r>
            <a:r>
              <a:rPr lang="en-US" b="1" i="1" u="sng" dirty="0"/>
              <a:t> </a:t>
            </a:r>
            <a:endParaRPr lang="pl-PL" b="1" i="1" u="sng" dirty="0"/>
          </a:p>
        </p:txBody>
      </p:sp>
      <p:sp>
        <p:nvSpPr>
          <p:cNvPr id="5" name="TextBox 4">
            <a:extLst>
              <a:ext uri="{FF2B5EF4-FFF2-40B4-BE49-F238E27FC236}">
                <a16:creationId xmlns:a16="http://schemas.microsoft.com/office/drawing/2014/main" id="{E51AEB83-52AE-4DA0-AD04-85FED463BC8C}"/>
              </a:ext>
            </a:extLst>
          </p:cNvPr>
          <p:cNvSpPr txBox="1"/>
          <p:nvPr/>
        </p:nvSpPr>
        <p:spPr>
          <a:xfrm>
            <a:off x="1275447" y="2361247"/>
            <a:ext cx="9685991" cy="2862322"/>
          </a:xfrm>
          <a:prstGeom prst="rect">
            <a:avLst/>
          </a:prstGeom>
          <a:noFill/>
        </p:spPr>
        <p:txBody>
          <a:bodyPr wrap="square">
            <a:spAutoFit/>
          </a:bodyPr>
          <a:lstStyle/>
          <a:p>
            <a:pPr algn="l"/>
            <a:r>
              <a:rPr lang="uk-UA" b="0" i="0" dirty="0">
                <a:effectLst/>
                <a:latin typeface="Work Sans" pitchFamily="2" charset="0"/>
              </a:rPr>
              <a:t>Географія міграції українців у 2025 році вражає своєю різноманітністю. Ось основні напрямки, куди прямують наші співвітчизники:</a:t>
            </a:r>
          </a:p>
          <a:p>
            <a:pPr algn="l">
              <a:buFont typeface="Arial" panose="020B0604020202020204" pitchFamily="34" charset="0"/>
              <a:buChar char="•"/>
            </a:pPr>
            <a:r>
              <a:rPr lang="uk-UA" b="1" i="0" dirty="0">
                <a:effectLst/>
                <a:latin typeface="Work Sans" pitchFamily="2" charset="0"/>
              </a:rPr>
              <a:t>Німеччина</a:t>
            </a:r>
            <a:r>
              <a:rPr lang="uk-UA" b="0" i="0" dirty="0">
                <a:effectLst/>
                <a:latin typeface="Work Sans" pitchFamily="2" charset="0"/>
              </a:rPr>
              <a:t>: 1,2 млн українців, або 20% від загальної кількості біженців. Німеччина приваблює соціальними виплатами та можливостями працевлаштування.</a:t>
            </a:r>
          </a:p>
          <a:p>
            <a:pPr algn="l">
              <a:buFont typeface="Arial" panose="020B0604020202020204" pitchFamily="34" charset="0"/>
              <a:buChar char="•"/>
            </a:pPr>
            <a:r>
              <a:rPr lang="uk-UA" b="1" i="0" dirty="0">
                <a:effectLst/>
                <a:latin typeface="Work Sans" pitchFamily="2" charset="0"/>
              </a:rPr>
              <a:t>Польща</a:t>
            </a:r>
            <a:r>
              <a:rPr lang="uk-UA" b="0" i="0" dirty="0">
                <a:effectLst/>
                <a:latin typeface="Work Sans" pitchFamily="2" charset="0"/>
              </a:rPr>
              <a:t>: 988 тис. осіб, 18% біженців. Близькість до України, схожа мова та культура роблять Польщу популярним вибором.</a:t>
            </a:r>
          </a:p>
          <a:p>
            <a:pPr algn="l">
              <a:buFont typeface="Arial" panose="020B0604020202020204" pitchFamily="34" charset="0"/>
              <a:buChar char="•"/>
            </a:pPr>
            <a:r>
              <a:rPr lang="uk-UA" b="1" i="0" dirty="0">
                <a:effectLst/>
                <a:latin typeface="Work Sans" pitchFamily="2" charset="0"/>
              </a:rPr>
              <a:t>Чехія</a:t>
            </a:r>
            <a:r>
              <a:rPr lang="uk-UA" b="0" i="0" dirty="0">
                <a:effectLst/>
                <a:latin typeface="Work Sans" pitchFamily="2" charset="0"/>
              </a:rPr>
              <a:t>: 385 тис. українців. Чехія має найвищу частку біженців на 1000 населення серед країн ЄС — 35,3 особи.</a:t>
            </a:r>
          </a:p>
          <a:p>
            <a:pPr algn="l">
              <a:buFont typeface="Arial" panose="020B0604020202020204" pitchFamily="34" charset="0"/>
              <a:buChar char="•"/>
            </a:pPr>
            <a:r>
              <a:rPr lang="uk-UA" b="1" i="0" dirty="0">
                <a:effectLst/>
                <a:latin typeface="Work Sans" pitchFamily="2" charset="0"/>
              </a:rPr>
              <a:t>Поза ЄС</a:t>
            </a:r>
            <a:r>
              <a:rPr lang="uk-UA" b="0" i="0" dirty="0">
                <a:effectLst/>
                <a:latin typeface="Work Sans" pitchFamily="2" charset="0"/>
              </a:rPr>
              <a:t>: США, Канада, Велика Британія приймають сотні тисяч українців, особливо студентів і кваліфікованих фахівців.</a:t>
            </a:r>
          </a:p>
        </p:txBody>
      </p:sp>
    </p:spTree>
    <p:extLst>
      <p:ext uri="{BB962C8B-B14F-4D97-AF65-F5344CB8AC3E}">
        <p14:creationId xmlns:p14="http://schemas.microsoft.com/office/powerpoint/2010/main" val="1446477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DCB80836-5228-4D18-B1EF-0A844FDE141E}"/>
              </a:ext>
            </a:extLst>
          </p:cNvPr>
          <p:cNvSpPr>
            <a:spLocks noGrp="1"/>
          </p:cNvSpPr>
          <p:nvPr>
            <p:ph type="title"/>
          </p:nvPr>
        </p:nvSpPr>
        <p:spPr>
          <a:xfrm>
            <a:off x="1061686" y="260648"/>
            <a:ext cx="9905998" cy="1905000"/>
          </a:xfrm>
        </p:spPr>
        <p:txBody>
          <a:bodyPr/>
          <a:lstStyle/>
          <a:p>
            <a:pPr algn="ctr"/>
            <a:r>
              <a:rPr lang="en-US" b="1" i="1" u="sng" dirty="0"/>
              <a:t>Статистика міграційних </a:t>
            </a:r>
            <a:r>
              <a:rPr lang="en-US" b="1" i="1" u="sng" dirty="0" err="1"/>
              <a:t>процесів</a:t>
            </a:r>
            <a:r>
              <a:rPr lang="en-US" b="1" i="1" u="sng" dirty="0"/>
              <a:t> </a:t>
            </a:r>
            <a:r>
              <a:rPr lang="uk-UA" b="1" i="1" u="sng" dirty="0"/>
              <a:t>ПІД ЧАС ВІЙНИ</a:t>
            </a:r>
            <a:r>
              <a:rPr lang="en-US" b="1" i="1" u="sng" dirty="0"/>
              <a:t> </a:t>
            </a:r>
            <a:endParaRPr lang="pl-PL" b="1" i="1" u="sng" dirty="0"/>
          </a:p>
        </p:txBody>
      </p:sp>
      <p:sp>
        <p:nvSpPr>
          <p:cNvPr id="5" name="TextBox 4">
            <a:extLst>
              <a:ext uri="{FF2B5EF4-FFF2-40B4-BE49-F238E27FC236}">
                <a16:creationId xmlns:a16="http://schemas.microsoft.com/office/drawing/2014/main" id="{E51AEB83-52AE-4DA0-AD04-85FED463BC8C}"/>
              </a:ext>
            </a:extLst>
          </p:cNvPr>
          <p:cNvSpPr txBox="1"/>
          <p:nvPr/>
        </p:nvSpPr>
        <p:spPr>
          <a:xfrm>
            <a:off x="1242572" y="1988840"/>
            <a:ext cx="9685991" cy="3970318"/>
          </a:xfrm>
          <a:prstGeom prst="rect">
            <a:avLst/>
          </a:prstGeom>
          <a:noFill/>
        </p:spPr>
        <p:txBody>
          <a:bodyPr wrap="square">
            <a:spAutoFit/>
          </a:bodyPr>
          <a:lstStyle/>
          <a:p>
            <a:pPr algn="just"/>
            <a:r>
              <a:rPr lang="uk-UA" b="0" i="0" dirty="0">
                <a:effectLst/>
                <a:latin typeface="Work Sans" pitchFamily="2" charset="0"/>
              </a:rPr>
              <a:t>Війна — головна причина міграції, але не єдина. За даними соціологічних опитувань, проведених </a:t>
            </a:r>
            <a:r>
              <a:rPr lang="en-GB" b="0" i="0" dirty="0">
                <a:effectLst/>
                <a:latin typeface="Work Sans" pitchFamily="2" charset="0"/>
              </a:rPr>
              <a:t>Info Sapiens </a:t>
            </a:r>
            <a:r>
              <a:rPr lang="uk-UA" b="0" i="0" dirty="0">
                <a:effectLst/>
                <a:latin typeface="Work Sans" pitchFamily="2" charset="0"/>
              </a:rPr>
              <a:t>для ЦЕС у 2024 році, лише </a:t>
            </a:r>
            <a:r>
              <a:rPr lang="uk-UA" b="1" i="0" dirty="0">
                <a:effectLst/>
                <a:latin typeface="Work Sans" pitchFamily="2" charset="0"/>
              </a:rPr>
              <a:t>43% українців</a:t>
            </a:r>
            <a:r>
              <a:rPr lang="uk-UA" b="0" i="0" dirty="0">
                <a:effectLst/>
                <a:latin typeface="Work Sans" pitchFamily="2" charset="0"/>
              </a:rPr>
              <a:t> за кордоном планують повернутися до України. Це найнижчий показник за останні роки, і він сигналізує про серйозні виклики. Чому ж люди залишаються?</a:t>
            </a:r>
          </a:p>
          <a:p>
            <a:pPr algn="just">
              <a:buFont typeface="Arial" panose="020B0604020202020204" pitchFamily="34" charset="0"/>
              <a:buChar char="•"/>
            </a:pPr>
            <a:r>
              <a:rPr lang="uk-UA" b="1" i="0" dirty="0">
                <a:effectLst/>
                <a:latin typeface="Work Sans" pitchFamily="2" charset="0"/>
              </a:rPr>
              <a:t>Безпека</a:t>
            </a:r>
            <a:r>
              <a:rPr lang="uk-UA" b="0" i="0" dirty="0">
                <a:effectLst/>
                <a:latin typeface="Work Sans" pitchFamily="2" charset="0"/>
              </a:rPr>
              <a:t>: Постійні обстріли та нестабільність в Україні змушують багатьох відкладати повернення.</a:t>
            </a:r>
          </a:p>
          <a:p>
            <a:pPr algn="just">
              <a:buFont typeface="Arial" panose="020B0604020202020204" pitchFamily="34" charset="0"/>
              <a:buChar char="•"/>
            </a:pPr>
            <a:r>
              <a:rPr lang="uk-UA" b="1" i="0" dirty="0">
                <a:effectLst/>
                <a:latin typeface="Work Sans" pitchFamily="2" charset="0"/>
              </a:rPr>
              <a:t>Економічні можливості</a:t>
            </a:r>
            <a:r>
              <a:rPr lang="uk-UA" b="0" i="0" dirty="0">
                <a:effectLst/>
                <a:latin typeface="Work Sans" pitchFamily="2" charset="0"/>
              </a:rPr>
              <a:t>: За кордоном українці знаходять краще оплачувану роботу. Наприклад, у Німеччині місячна допомога для біженців становить 400–500 євро, а в Польщі середня зарплата для українців — 800–1200 євро.</a:t>
            </a:r>
          </a:p>
          <a:p>
            <a:pPr algn="just">
              <a:buFont typeface="Arial" panose="020B0604020202020204" pitchFamily="34" charset="0"/>
              <a:buChar char="•"/>
            </a:pPr>
            <a:r>
              <a:rPr lang="uk-UA" b="1" i="0" dirty="0">
                <a:effectLst/>
                <a:latin typeface="Work Sans" pitchFamily="2" charset="0"/>
              </a:rPr>
              <a:t>Освіта</a:t>
            </a:r>
            <a:r>
              <a:rPr lang="uk-UA" b="0" i="0" dirty="0">
                <a:effectLst/>
                <a:latin typeface="Work Sans" pitchFamily="2" charset="0"/>
              </a:rPr>
              <a:t>: Діти адаптуються до іноземних шкіл, а студенти отримують доступ до якісної освіти. У 2025 році Австрія пропонує навчання за 800 євро на рік, що робить її привабливою для студентів.</a:t>
            </a:r>
          </a:p>
          <a:p>
            <a:pPr algn="just">
              <a:buFont typeface="Arial" panose="020B0604020202020204" pitchFamily="34" charset="0"/>
              <a:buChar char="•"/>
            </a:pPr>
            <a:r>
              <a:rPr lang="uk-UA" b="1" i="0" dirty="0">
                <a:effectLst/>
                <a:latin typeface="Work Sans" pitchFamily="2" charset="0"/>
              </a:rPr>
              <a:t>Соціальна інтеграція</a:t>
            </a:r>
            <a:r>
              <a:rPr lang="uk-UA" b="0" i="0" dirty="0">
                <a:effectLst/>
                <a:latin typeface="Work Sans" pitchFamily="2" charset="0"/>
              </a:rPr>
              <a:t>: Багато українців знаходять друзів, створюють сім’ї чи відкривають бізнес за кордоном, що ускладнює повернення.</a:t>
            </a:r>
          </a:p>
        </p:txBody>
      </p:sp>
    </p:spTree>
    <p:extLst>
      <p:ext uri="{BB962C8B-B14F-4D97-AF65-F5344CB8AC3E}">
        <p14:creationId xmlns:p14="http://schemas.microsoft.com/office/powerpoint/2010/main" val="3999468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DCB80836-5228-4D18-B1EF-0A844FDE141E}"/>
              </a:ext>
            </a:extLst>
          </p:cNvPr>
          <p:cNvSpPr>
            <a:spLocks noGrp="1"/>
          </p:cNvSpPr>
          <p:nvPr>
            <p:ph type="title"/>
          </p:nvPr>
        </p:nvSpPr>
        <p:spPr>
          <a:xfrm>
            <a:off x="803412" y="291326"/>
            <a:ext cx="10585176" cy="1905000"/>
          </a:xfrm>
        </p:spPr>
        <p:txBody>
          <a:bodyPr>
            <a:normAutofit fontScale="90000"/>
          </a:bodyPr>
          <a:lstStyle/>
          <a:p>
            <a:pPr algn="just"/>
            <a:r>
              <a:rPr lang="uk-UA" b="1" i="0" dirty="0">
                <a:solidFill>
                  <a:schemeClr val="tx1"/>
                </a:solidFill>
                <a:effectLst/>
                <a:latin typeface="Montserrat" panose="00000500000000000000" pitchFamily="2" charset="-52"/>
              </a:rPr>
              <a:t>Економічні наслідки міграції для України</a:t>
            </a:r>
            <a:br>
              <a:rPr lang="uk-UA" b="1" i="0" dirty="0">
                <a:solidFill>
                  <a:schemeClr val="tx1"/>
                </a:solidFill>
                <a:effectLst/>
                <a:latin typeface="Montserrat" panose="00000500000000000000" pitchFamily="2" charset="-52"/>
              </a:rPr>
            </a:br>
            <a:r>
              <a:rPr lang="uk-UA" sz="2200" b="0" i="0" dirty="0">
                <a:solidFill>
                  <a:schemeClr val="tx1"/>
                </a:solidFill>
                <a:effectLst/>
                <a:latin typeface="Work Sans" pitchFamily="2" charset="0"/>
              </a:rPr>
              <a:t>Масовий відтік українців — це не лише людські історії, а й серйозний виклик для економіки. За оцінками ЦЕС, якщо від 1,7 до 2,7 млн українців залишаться за кордоном, Україна може втрачати </a:t>
            </a:r>
            <a:r>
              <a:rPr lang="uk-UA" sz="2200" b="1" i="0" dirty="0">
                <a:solidFill>
                  <a:schemeClr val="tx1"/>
                </a:solidFill>
                <a:effectLst/>
                <a:latin typeface="Work Sans" pitchFamily="2" charset="0"/>
              </a:rPr>
              <a:t>2,7–6,9% ВВП щорічно</a:t>
            </a:r>
            <a:r>
              <a:rPr lang="uk-UA" sz="2200" b="0" i="0" dirty="0">
                <a:solidFill>
                  <a:schemeClr val="tx1"/>
                </a:solidFill>
                <a:effectLst/>
                <a:latin typeface="Work Sans" pitchFamily="2" charset="0"/>
              </a:rPr>
              <a:t>.</a:t>
            </a:r>
            <a:endParaRPr lang="uk-UA" b="0" i="0" dirty="0">
              <a:solidFill>
                <a:schemeClr val="tx1"/>
              </a:solidFill>
              <a:effectLst/>
              <a:latin typeface="Work Sans" pitchFamily="2" charset="0"/>
            </a:endParaRPr>
          </a:p>
        </p:txBody>
      </p:sp>
      <p:graphicFrame>
        <p:nvGraphicFramePr>
          <p:cNvPr id="13" name="Таблиця 12">
            <a:extLst>
              <a:ext uri="{FF2B5EF4-FFF2-40B4-BE49-F238E27FC236}">
                <a16:creationId xmlns:a16="http://schemas.microsoft.com/office/drawing/2014/main" id="{800DE8D8-DEFC-4D7C-A9CB-7D65F62AE9D9}"/>
              </a:ext>
            </a:extLst>
          </p:cNvPr>
          <p:cNvGraphicFramePr>
            <a:graphicFrameLocks noGrp="1"/>
          </p:cNvGraphicFramePr>
          <p:nvPr>
            <p:extLst>
              <p:ext uri="{D42A27DB-BD31-4B8C-83A1-F6EECF244321}">
                <p14:modId xmlns:p14="http://schemas.microsoft.com/office/powerpoint/2010/main" val="3932453955"/>
              </p:ext>
            </p:extLst>
          </p:nvPr>
        </p:nvGraphicFramePr>
        <p:xfrm>
          <a:off x="2855640" y="2196326"/>
          <a:ext cx="5616624" cy="3880624"/>
        </p:xfrm>
        <a:graphic>
          <a:graphicData uri="http://schemas.openxmlformats.org/drawingml/2006/table">
            <a:tbl>
              <a:tblPr/>
              <a:tblGrid>
                <a:gridCol w="2808312">
                  <a:extLst>
                    <a:ext uri="{9D8B030D-6E8A-4147-A177-3AD203B41FA5}">
                      <a16:colId xmlns:a16="http://schemas.microsoft.com/office/drawing/2014/main" val="96769969"/>
                    </a:ext>
                  </a:extLst>
                </a:gridCol>
                <a:gridCol w="2808312">
                  <a:extLst>
                    <a:ext uri="{9D8B030D-6E8A-4147-A177-3AD203B41FA5}">
                      <a16:colId xmlns:a16="http://schemas.microsoft.com/office/drawing/2014/main" val="3773563277"/>
                    </a:ext>
                  </a:extLst>
                </a:gridCol>
              </a:tblGrid>
              <a:tr h="236806">
                <a:tc>
                  <a:txBody>
                    <a:bodyPr/>
                    <a:lstStyle/>
                    <a:p>
                      <a:pPr algn="l"/>
                      <a:r>
                        <a:rPr lang="uk-UA" sz="1800" b="1">
                          <a:solidFill>
                            <a:srgbClr val="01012F"/>
                          </a:solidFill>
                          <a:effectLst/>
                        </a:rPr>
                        <a:t>Аспект</a:t>
                      </a:r>
                    </a:p>
                  </a:txBody>
                  <a:tcPr marL="44631" marR="44631" marT="31880" marB="31880" anchor="ctr">
                    <a:lnL w="7620" cap="flat" cmpd="sng" algn="ctr">
                      <a:solidFill>
                        <a:srgbClr val="E9E9E9"/>
                      </a:solidFill>
                      <a:prstDash val="solid"/>
                      <a:round/>
                      <a:headEnd type="none" w="med" len="med"/>
                      <a:tailEnd type="none" w="med" len="med"/>
                    </a:lnL>
                    <a:lnR w="7620" cap="flat" cmpd="sng" algn="ctr">
                      <a:solidFill>
                        <a:srgbClr val="E9E9E9"/>
                      </a:solidFill>
                      <a:prstDash val="solid"/>
                      <a:round/>
                      <a:headEnd type="none" w="med" len="med"/>
                      <a:tailEnd type="none" w="med" len="med"/>
                    </a:lnR>
                    <a:lnT w="7620" cap="flat" cmpd="sng" algn="ctr">
                      <a:solidFill>
                        <a:srgbClr val="E9E9E9"/>
                      </a:solidFill>
                      <a:prstDash val="solid"/>
                      <a:round/>
                      <a:headEnd type="none" w="med" len="med"/>
                      <a:tailEnd type="none" w="med" len="med"/>
                    </a:lnT>
                    <a:lnB w="7620" cap="flat" cmpd="sng" algn="ctr">
                      <a:solidFill>
                        <a:srgbClr val="E9E9E9"/>
                      </a:solidFill>
                      <a:prstDash val="solid"/>
                      <a:round/>
                      <a:headEnd type="none" w="med" len="med"/>
                      <a:tailEnd type="none" w="med" len="med"/>
                    </a:lnB>
                    <a:solidFill>
                      <a:srgbClr val="F6F6F6"/>
                    </a:solidFill>
                  </a:tcPr>
                </a:tc>
                <a:tc>
                  <a:txBody>
                    <a:bodyPr/>
                    <a:lstStyle/>
                    <a:p>
                      <a:pPr algn="l"/>
                      <a:r>
                        <a:rPr lang="uk-UA" sz="1800" b="1">
                          <a:solidFill>
                            <a:srgbClr val="01012F"/>
                          </a:solidFill>
                          <a:effectLst/>
                        </a:rPr>
                        <a:t>Наслідки</a:t>
                      </a:r>
                    </a:p>
                  </a:txBody>
                  <a:tcPr marL="44631" marR="44631" marT="31880" marB="31880" anchor="ctr">
                    <a:lnL w="7620" cap="flat" cmpd="sng" algn="ctr">
                      <a:solidFill>
                        <a:srgbClr val="E9E9E9"/>
                      </a:solidFill>
                      <a:prstDash val="solid"/>
                      <a:round/>
                      <a:headEnd type="none" w="med" len="med"/>
                      <a:tailEnd type="none" w="med" len="med"/>
                    </a:lnL>
                    <a:lnR w="7620" cap="flat" cmpd="sng" algn="ctr">
                      <a:solidFill>
                        <a:srgbClr val="E9E9E9"/>
                      </a:solidFill>
                      <a:prstDash val="solid"/>
                      <a:round/>
                      <a:headEnd type="none" w="med" len="med"/>
                      <a:tailEnd type="none" w="med" len="med"/>
                    </a:lnR>
                    <a:lnT w="7620" cap="flat" cmpd="sng" algn="ctr">
                      <a:solidFill>
                        <a:srgbClr val="E9E9E9"/>
                      </a:solidFill>
                      <a:prstDash val="solid"/>
                      <a:round/>
                      <a:headEnd type="none" w="med" len="med"/>
                      <a:tailEnd type="none" w="med" len="med"/>
                    </a:lnT>
                    <a:lnB w="7620" cap="flat" cmpd="sng" algn="ctr">
                      <a:solidFill>
                        <a:srgbClr val="E9E9E9"/>
                      </a:solidFill>
                      <a:prstDash val="solid"/>
                      <a:round/>
                      <a:headEnd type="none" w="med" len="med"/>
                      <a:tailEnd type="none" w="med" len="med"/>
                    </a:lnB>
                    <a:solidFill>
                      <a:srgbClr val="F6F6F6"/>
                    </a:solidFill>
                  </a:tcPr>
                </a:tc>
                <a:extLst>
                  <a:ext uri="{0D108BD9-81ED-4DB2-BD59-A6C34878D82A}">
                    <a16:rowId xmlns:a16="http://schemas.microsoft.com/office/drawing/2014/main" val="2234172795"/>
                  </a:ext>
                </a:extLst>
              </a:tr>
              <a:tr h="1220464">
                <a:tc>
                  <a:txBody>
                    <a:bodyPr/>
                    <a:lstStyle/>
                    <a:p>
                      <a:r>
                        <a:rPr lang="uk-UA" sz="1800">
                          <a:effectLst/>
                        </a:rPr>
                        <a:t>Дефіцит робочої сили</a:t>
                      </a:r>
                    </a:p>
                  </a:txBody>
                  <a:tcPr marL="44631" marR="44631" marT="31880" marB="31880" anchor="ctr">
                    <a:lnL w="7620" cap="flat" cmpd="sng" algn="ctr">
                      <a:solidFill>
                        <a:srgbClr val="E9E9E9"/>
                      </a:solidFill>
                      <a:prstDash val="solid"/>
                      <a:round/>
                      <a:headEnd type="none" w="med" len="med"/>
                      <a:tailEnd type="none" w="med" len="med"/>
                    </a:lnL>
                    <a:lnR w="7620" cap="flat" cmpd="sng" algn="ctr">
                      <a:solidFill>
                        <a:srgbClr val="E9E9E9"/>
                      </a:solidFill>
                      <a:prstDash val="solid"/>
                      <a:round/>
                      <a:headEnd type="none" w="med" len="med"/>
                      <a:tailEnd type="none" w="med" len="med"/>
                    </a:lnR>
                    <a:lnT w="7620" cap="flat" cmpd="sng" algn="ctr">
                      <a:solidFill>
                        <a:srgbClr val="E9E9E9"/>
                      </a:solidFill>
                      <a:prstDash val="solid"/>
                      <a:round/>
                      <a:headEnd type="none" w="med" len="med"/>
                      <a:tailEnd type="none" w="med" len="med"/>
                    </a:lnT>
                    <a:lnB w="7620" cap="flat" cmpd="sng" algn="ctr">
                      <a:solidFill>
                        <a:srgbClr val="E9E9E9"/>
                      </a:solidFill>
                      <a:prstDash val="solid"/>
                      <a:round/>
                      <a:headEnd type="none" w="med" len="med"/>
                      <a:tailEnd type="none" w="med" len="med"/>
                    </a:lnB>
                  </a:tcPr>
                </a:tc>
                <a:tc>
                  <a:txBody>
                    <a:bodyPr/>
                    <a:lstStyle/>
                    <a:p>
                      <a:r>
                        <a:rPr lang="ru-RU" sz="1800">
                          <a:effectLst/>
                        </a:rPr>
                        <a:t>88% компаній в Україні відкрили нові вакансії, але брак фахівців гальмує розвиток.</a:t>
                      </a:r>
                    </a:p>
                  </a:txBody>
                  <a:tcPr marL="44631" marR="44631" marT="31880" marB="31880" anchor="ctr">
                    <a:lnL w="7620" cap="flat" cmpd="sng" algn="ctr">
                      <a:solidFill>
                        <a:srgbClr val="E9E9E9"/>
                      </a:solidFill>
                      <a:prstDash val="solid"/>
                      <a:round/>
                      <a:headEnd type="none" w="med" len="med"/>
                      <a:tailEnd type="none" w="med" len="med"/>
                    </a:lnL>
                    <a:lnR w="7620" cap="flat" cmpd="sng" algn="ctr">
                      <a:solidFill>
                        <a:srgbClr val="E9E9E9"/>
                      </a:solidFill>
                      <a:prstDash val="solid"/>
                      <a:round/>
                      <a:headEnd type="none" w="med" len="med"/>
                      <a:tailEnd type="none" w="med" len="med"/>
                    </a:lnR>
                    <a:lnT w="7620" cap="flat" cmpd="sng" algn="ctr">
                      <a:solidFill>
                        <a:srgbClr val="E9E9E9"/>
                      </a:solidFill>
                      <a:prstDash val="solid"/>
                      <a:round/>
                      <a:headEnd type="none" w="med" len="med"/>
                      <a:tailEnd type="none" w="med" len="med"/>
                    </a:lnT>
                    <a:lnB w="7620" cap="flat" cmpd="sng" algn="ctr">
                      <a:solidFill>
                        <a:srgbClr val="E9E9E9"/>
                      </a:solidFill>
                      <a:prstDash val="solid"/>
                      <a:round/>
                      <a:headEnd type="none" w="med" len="med"/>
                      <a:tailEnd type="none" w="med" len="med"/>
                    </a:lnB>
                  </a:tcPr>
                </a:tc>
                <a:extLst>
                  <a:ext uri="{0D108BD9-81ED-4DB2-BD59-A6C34878D82A}">
                    <a16:rowId xmlns:a16="http://schemas.microsoft.com/office/drawing/2014/main" val="3041192005"/>
                  </a:ext>
                </a:extLst>
              </a:tr>
              <a:tr h="1056521">
                <a:tc>
                  <a:txBody>
                    <a:bodyPr/>
                    <a:lstStyle/>
                    <a:p>
                      <a:r>
                        <a:rPr lang="uk-UA" sz="1800" dirty="0">
                          <a:effectLst/>
                        </a:rPr>
                        <a:t>Зменшення податків</a:t>
                      </a:r>
                    </a:p>
                  </a:txBody>
                  <a:tcPr marL="44631" marR="44631" marT="31880" marB="31880" anchor="ctr">
                    <a:lnL w="7620" cap="flat" cmpd="sng" algn="ctr">
                      <a:solidFill>
                        <a:srgbClr val="E9E9E9"/>
                      </a:solidFill>
                      <a:prstDash val="solid"/>
                      <a:round/>
                      <a:headEnd type="none" w="med" len="med"/>
                      <a:tailEnd type="none" w="med" len="med"/>
                    </a:lnL>
                    <a:lnR w="7620" cap="flat" cmpd="sng" algn="ctr">
                      <a:solidFill>
                        <a:srgbClr val="E9E9E9"/>
                      </a:solidFill>
                      <a:prstDash val="solid"/>
                      <a:round/>
                      <a:headEnd type="none" w="med" len="med"/>
                      <a:tailEnd type="none" w="med" len="med"/>
                    </a:lnR>
                    <a:lnT w="7620" cap="flat" cmpd="sng" algn="ctr">
                      <a:solidFill>
                        <a:srgbClr val="E9E9E9"/>
                      </a:solidFill>
                      <a:prstDash val="solid"/>
                      <a:round/>
                      <a:headEnd type="none" w="med" len="med"/>
                      <a:tailEnd type="none" w="med" len="med"/>
                    </a:lnT>
                    <a:lnB w="7620" cap="flat" cmpd="sng" algn="ctr">
                      <a:solidFill>
                        <a:srgbClr val="E9E9E9"/>
                      </a:solidFill>
                      <a:prstDash val="solid"/>
                      <a:round/>
                      <a:headEnd type="none" w="med" len="med"/>
                      <a:tailEnd type="none" w="med" len="med"/>
                    </a:lnB>
                  </a:tcPr>
                </a:tc>
                <a:tc>
                  <a:txBody>
                    <a:bodyPr/>
                    <a:lstStyle/>
                    <a:p>
                      <a:r>
                        <a:rPr lang="ru-RU" sz="1800" dirty="0" err="1">
                          <a:effectLst/>
                        </a:rPr>
                        <a:t>Українці</a:t>
                      </a:r>
                      <a:r>
                        <a:rPr lang="ru-RU" sz="1800" dirty="0">
                          <a:effectLst/>
                        </a:rPr>
                        <a:t>, </a:t>
                      </a:r>
                      <a:r>
                        <a:rPr lang="ru-RU" sz="1800" dirty="0" err="1">
                          <a:effectLst/>
                        </a:rPr>
                        <a:t>які</a:t>
                      </a:r>
                      <a:r>
                        <a:rPr lang="ru-RU" sz="1800" dirty="0">
                          <a:effectLst/>
                        </a:rPr>
                        <a:t> </a:t>
                      </a:r>
                      <a:r>
                        <a:rPr lang="ru-RU" sz="1800" dirty="0" err="1">
                          <a:effectLst/>
                        </a:rPr>
                        <a:t>працюють</a:t>
                      </a:r>
                      <a:r>
                        <a:rPr lang="ru-RU" sz="1800" dirty="0">
                          <a:effectLst/>
                        </a:rPr>
                        <a:t> за кордоном, </a:t>
                      </a:r>
                      <a:r>
                        <a:rPr lang="ru-RU" sz="1800" dirty="0" err="1">
                          <a:effectLst/>
                        </a:rPr>
                        <a:t>сплачують</a:t>
                      </a:r>
                      <a:r>
                        <a:rPr lang="ru-RU" sz="1800" dirty="0">
                          <a:effectLst/>
                        </a:rPr>
                        <a:t> </a:t>
                      </a:r>
                      <a:r>
                        <a:rPr lang="ru-RU" sz="1800" dirty="0" err="1">
                          <a:effectLst/>
                        </a:rPr>
                        <a:t>податки</a:t>
                      </a:r>
                      <a:r>
                        <a:rPr lang="ru-RU" sz="1800" dirty="0">
                          <a:effectLst/>
                        </a:rPr>
                        <a:t> там, а не в </a:t>
                      </a:r>
                      <a:r>
                        <a:rPr lang="ru-RU" sz="1800" dirty="0" err="1">
                          <a:effectLst/>
                        </a:rPr>
                        <a:t>Україні</a:t>
                      </a:r>
                      <a:r>
                        <a:rPr lang="ru-RU" sz="1800" dirty="0">
                          <a:effectLst/>
                        </a:rPr>
                        <a:t>.</a:t>
                      </a:r>
                    </a:p>
                  </a:txBody>
                  <a:tcPr marL="44631" marR="44631" marT="31880" marB="31880" anchor="ctr">
                    <a:lnL w="7620" cap="flat" cmpd="sng" algn="ctr">
                      <a:solidFill>
                        <a:srgbClr val="E9E9E9"/>
                      </a:solidFill>
                      <a:prstDash val="solid"/>
                      <a:round/>
                      <a:headEnd type="none" w="med" len="med"/>
                      <a:tailEnd type="none" w="med" len="med"/>
                    </a:lnL>
                    <a:lnR w="7620" cap="flat" cmpd="sng" algn="ctr">
                      <a:solidFill>
                        <a:srgbClr val="E9E9E9"/>
                      </a:solidFill>
                      <a:prstDash val="solid"/>
                      <a:round/>
                      <a:headEnd type="none" w="med" len="med"/>
                      <a:tailEnd type="none" w="med" len="med"/>
                    </a:lnR>
                    <a:lnT w="7620" cap="flat" cmpd="sng" algn="ctr">
                      <a:solidFill>
                        <a:srgbClr val="E9E9E9"/>
                      </a:solidFill>
                      <a:prstDash val="solid"/>
                      <a:round/>
                      <a:headEnd type="none" w="med" len="med"/>
                      <a:tailEnd type="none" w="med" len="med"/>
                    </a:lnT>
                    <a:lnB w="7620" cap="flat" cmpd="sng" algn="ctr">
                      <a:solidFill>
                        <a:srgbClr val="E9E9E9"/>
                      </a:solidFill>
                      <a:prstDash val="solid"/>
                      <a:round/>
                      <a:headEnd type="none" w="med" len="med"/>
                      <a:tailEnd type="none" w="med" len="med"/>
                    </a:lnB>
                  </a:tcPr>
                </a:tc>
                <a:extLst>
                  <a:ext uri="{0D108BD9-81ED-4DB2-BD59-A6C34878D82A}">
                    <a16:rowId xmlns:a16="http://schemas.microsoft.com/office/drawing/2014/main" val="2053540407"/>
                  </a:ext>
                </a:extLst>
              </a:tr>
              <a:tr h="1056521">
                <a:tc>
                  <a:txBody>
                    <a:bodyPr/>
                    <a:lstStyle/>
                    <a:p>
                      <a:r>
                        <a:rPr lang="uk-UA" sz="1800">
                          <a:effectLst/>
                        </a:rPr>
                        <a:t>Демографічна криза</a:t>
                      </a:r>
                    </a:p>
                  </a:txBody>
                  <a:tcPr marL="44631" marR="44631" marT="31880" marB="31880" anchor="ctr">
                    <a:lnL w="7620" cap="flat" cmpd="sng" algn="ctr">
                      <a:solidFill>
                        <a:srgbClr val="E9E9E9"/>
                      </a:solidFill>
                      <a:prstDash val="solid"/>
                      <a:round/>
                      <a:headEnd type="none" w="med" len="med"/>
                      <a:tailEnd type="none" w="med" len="med"/>
                    </a:lnL>
                    <a:lnR w="7620" cap="flat" cmpd="sng" algn="ctr">
                      <a:solidFill>
                        <a:srgbClr val="E9E9E9"/>
                      </a:solidFill>
                      <a:prstDash val="solid"/>
                      <a:round/>
                      <a:headEnd type="none" w="med" len="med"/>
                      <a:tailEnd type="none" w="med" len="med"/>
                    </a:lnR>
                    <a:lnT w="7620" cap="flat" cmpd="sng" algn="ctr">
                      <a:solidFill>
                        <a:srgbClr val="E9E9E9"/>
                      </a:solidFill>
                      <a:prstDash val="solid"/>
                      <a:round/>
                      <a:headEnd type="none" w="med" len="med"/>
                      <a:tailEnd type="none" w="med" len="med"/>
                    </a:lnT>
                    <a:lnB w="7620" cap="flat" cmpd="sng" algn="ctr">
                      <a:solidFill>
                        <a:srgbClr val="E9E9E9"/>
                      </a:solidFill>
                      <a:prstDash val="solid"/>
                      <a:round/>
                      <a:headEnd type="none" w="med" len="med"/>
                      <a:tailEnd type="none" w="med" len="med"/>
                    </a:lnB>
                  </a:tcPr>
                </a:tc>
                <a:tc>
                  <a:txBody>
                    <a:bodyPr/>
                    <a:lstStyle/>
                    <a:p>
                      <a:r>
                        <a:rPr lang="ru-RU" sz="1800" dirty="0">
                          <a:effectLst/>
                        </a:rPr>
                        <a:t>За прогнозами, до 2033 року </a:t>
                      </a:r>
                      <a:r>
                        <a:rPr lang="ru-RU" sz="1800" dirty="0" err="1">
                          <a:effectLst/>
                        </a:rPr>
                        <a:t>населення</a:t>
                      </a:r>
                      <a:r>
                        <a:rPr lang="ru-RU" sz="1800" dirty="0">
                          <a:effectLst/>
                        </a:rPr>
                        <a:t> </a:t>
                      </a:r>
                      <a:r>
                        <a:rPr lang="ru-RU" sz="1800" dirty="0" err="1">
                          <a:effectLst/>
                        </a:rPr>
                        <a:t>України</a:t>
                      </a:r>
                      <a:r>
                        <a:rPr lang="ru-RU" sz="1800" dirty="0">
                          <a:effectLst/>
                        </a:rPr>
                        <a:t> </a:t>
                      </a:r>
                      <a:r>
                        <a:rPr lang="ru-RU" sz="1800" dirty="0" err="1">
                          <a:effectLst/>
                        </a:rPr>
                        <a:t>може</a:t>
                      </a:r>
                      <a:r>
                        <a:rPr lang="ru-RU" sz="1800" dirty="0">
                          <a:effectLst/>
                        </a:rPr>
                        <a:t> </a:t>
                      </a:r>
                      <a:r>
                        <a:rPr lang="ru-RU" sz="1800" dirty="0" err="1">
                          <a:effectLst/>
                        </a:rPr>
                        <a:t>скоротитися</a:t>
                      </a:r>
                      <a:r>
                        <a:rPr lang="ru-RU" sz="1800" dirty="0">
                          <a:effectLst/>
                        </a:rPr>
                        <a:t> до 25 млн.</a:t>
                      </a:r>
                    </a:p>
                  </a:txBody>
                  <a:tcPr marL="44631" marR="44631" marT="31880" marB="31880" anchor="ctr">
                    <a:lnL w="7620" cap="flat" cmpd="sng" algn="ctr">
                      <a:solidFill>
                        <a:srgbClr val="E9E9E9"/>
                      </a:solidFill>
                      <a:prstDash val="solid"/>
                      <a:round/>
                      <a:headEnd type="none" w="med" len="med"/>
                      <a:tailEnd type="none" w="med" len="med"/>
                    </a:lnL>
                    <a:lnR w="7620" cap="flat" cmpd="sng" algn="ctr">
                      <a:solidFill>
                        <a:srgbClr val="E9E9E9"/>
                      </a:solidFill>
                      <a:prstDash val="solid"/>
                      <a:round/>
                      <a:headEnd type="none" w="med" len="med"/>
                      <a:tailEnd type="none" w="med" len="med"/>
                    </a:lnR>
                    <a:lnT w="7620" cap="flat" cmpd="sng" algn="ctr">
                      <a:solidFill>
                        <a:srgbClr val="E9E9E9"/>
                      </a:solidFill>
                      <a:prstDash val="solid"/>
                      <a:round/>
                      <a:headEnd type="none" w="med" len="med"/>
                      <a:tailEnd type="none" w="med" len="med"/>
                    </a:lnT>
                    <a:lnB w="7620" cap="flat" cmpd="sng" algn="ctr">
                      <a:solidFill>
                        <a:srgbClr val="E9E9E9"/>
                      </a:solidFill>
                      <a:prstDash val="solid"/>
                      <a:round/>
                      <a:headEnd type="none" w="med" len="med"/>
                      <a:tailEnd type="none" w="med" len="med"/>
                    </a:lnB>
                  </a:tcPr>
                </a:tc>
                <a:extLst>
                  <a:ext uri="{0D108BD9-81ED-4DB2-BD59-A6C34878D82A}">
                    <a16:rowId xmlns:a16="http://schemas.microsoft.com/office/drawing/2014/main" val="2935621005"/>
                  </a:ext>
                </a:extLst>
              </a:tr>
            </a:tbl>
          </a:graphicData>
        </a:graphic>
      </p:graphicFrame>
    </p:spTree>
    <p:extLst>
      <p:ext uri="{BB962C8B-B14F-4D97-AF65-F5344CB8AC3E}">
        <p14:creationId xmlns:p14="http://schemas.microsoft.com/office/powerpoint/2010/main" val="3490604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958F1D06-0D5B-43AB-8B74-024B30EB3C58}"/>
              </a:ext>
            </a:extLst>
          </p:cNvPr>
          <p:cNvSpPr>
            <a:spLocks noGrp="1"/>
          </p:cNvSpPr>
          <p:nvPr>
            <p:ph type="title"/>
          </p:nvPr>
        </p:nvSpPr>
        <p:spPr>
          <a:xfrm>
            <a:off x="1055440" y="2476500"/>
            <a:ext cx="9905998" cy="1905000"/>
          </a:xfrm>
        </p:spPr>
        <p:txBody>
          <a:bodyPr>
            <a:noAutofit/>
          </a:bodyPr>
          <a:lstStyle/>
          <a:p>
            <a:r>
              <a:rPr lang="uk-UA" sz="2400" b="0" i="0" dirty="0">
                <a:solidFill>
                  <a:schemeClr val="tx1"/>
                </a:solidFill>
                <a:effectLst/>
                <a:latin typeface="Work Sans" pitchFamily="2" charset="0"/>
              </a:rPr>
              <a:t>🌍 </a:t>
            </a:r>
            <a:r>
              <a:rPr lang="uk-UA" sz="2400" b="1" i="0" dirty="0">
                <a:solidFill>
                  <a:schemeClr val="tx1"/>
                </a:solidFill>
                <a:effectLst/>
                <a:latin typeface="Work Sans" pitchFamily="2" charset="0"/>
              </a:rPr>
              <a:t>Чехія — лідер за часткою біженців</a:t>
            </a:r>
            <a:r>
              <a:rPr lang="uk-UA" sz="2400" b="0" i="0" dirty="0">
                <a:solidFill>
                  <a:schemeClr val="tx1"/>
                </a:solidFill>
                <a:effectLst/>
                <a:latin typeface="Work Sans" pitchFamily="2" charset="0"/>
              </a:rPr>
              <a:t>: На 1000 жителів Чехії припадає 35,3 українців, що є найвищим показником у ЄС.</a:t>
            </a:r>
            <a:br>
              <a:rPr lang="uk-UA" sz="2400" b="0" i="0" dirty="0">
                <a:solidFill>
                  <a:schemeClr val="tx1"/>
                </a:solidFill>
                <a:effectLst/>
                <a:latin typeface="Work Sans" pitchFamily="2" charset="0"/>
              </a:rPr>
            </a:br>
            <a:r>
              <a:rPr lang="uk-UA" sz="2400" b="0" i="0" dirty="0">
                <a:solidFill>
                  <a:schemeClr val="tx1"/>
                </a:solidFill>
                <a:effectLst/>
                <a:latin typeface="Work Sans" pitchFamily="2" charset="0"/>
              </a:rPr>
              <a:t>📚 </a:t>
            </a:r>
            <a:r>
              <a:rPr lang="uk-UA" sz="2400" b="1" i="0" dirty="0">
                <a:solidFill>
                  <a:schemeClr val="tx1"/>
                </a:solidFill>
                <a:effectLst/>
                <a:latin typeface="Work Sans" pitchFamily="2" charset="0"/>
              </a:rPr>
              <a:t>Освітня міграція зростає</a:t>
            </a:r>
            <a:r>
              <a:rPr lang="uk-UA" sz="2400" b="0" i="0" dirty="0">
                <a:solidFill>
                  <a:schemeClr val="tx1"/>
                </a:solidFill>
                <a:effectLst/>
                <a:latin typeface="Work Sans" pitchFamily="2" charset="0"/>
              </a:rPr>
              <a:t>: У 2025 році попит на навчання за кордоном зріс на 30%, особливо в Австрії та Польщі.</a:t>
            </a:r>
            <a:br>
              <a:rPr lang="uk-UA" sz="2400" b="0" i="0" dirty="0">
                <a:solidFill>
                  <a:schemeClr val="tx1"/>
                </a:solidFill>
                <a:effectLst/>
                <a:latin typeface="Work Sans" pitchFamily="2" charset="0"/>
              </a:rPr>
            </a:br>
            <a:r>
              <a:rPr lang="uk-UA" sz="2400" b="0" i="0" dirty="0">
                <a:solidFill>
                  <a:schemeClr val="tx1"/>
                </a:solidFill>
                <a:effectLst/>
                <a:latin typeface="Work Sans" pitchFamily="2" charset="0"/>
              </a:rPr>
              <a:t>💼 </a:t>
            </a:r>
            <a:r>
              <a:rPr lang="uk-UA" sz="2400" b="1" i="0" dirty="0">
                <a:solidFill>
                  <a:schemeClr val="tx1"/>
                </a:solidFill>
                <a:effectLst/>
                <a:latin typeface="Work Sans" pitchFamily="2" charset="0"/>
              </a:rPr>
              <a:t>Трудові мігранти</a:t>
            </a:r>
            <a:r>
              <a:rPr lang="uk-UA" sz="2400" b="0" i="0" dirty="0">
                <a:solidFill>
                  <a:schemeClr val="tx1"/>
                </a:solidFill>
                <a:effectLst/>
                <a:latin typeface="Work Sans" pitchFamily="2" charset="0"/>
              </a:rPr>
              <a:t>: До війни за кордоном працювало 3,2 млн українців, а нині ця цифра може бути вищою через воєнну міграцію.</a:t>
            </a:r>
            <a:br>
              <a:rPr lang="uk-UA" sz="2400" b="0" i="0" dirty="0">
                <a:solidFill>
                  <a:schemeClr val="tx1"/>
                </a:solidFill>
                <a:effectLst/>
                <a:latin typeface="Work Sans" pitchFamily="2" charset="0"/>
              </a:rPr>
            </a:br>
            <a:r>
              <a:rPr lang="uk-UA" sz="2400" b="0" i="0" dirty="0">
                <a:solidFill>
                  <a:schemeClr val="tx1"/>
                </a:solidFill>
                <a:effectLst/>
                <a:latin typeface="Work Sans" pitchFamily="2" charset="0"/>
              </a:rPr>
              <a:t>🏠 </a:t>
            </a:r>
            <a:r>
              <a:rPr lang="uk-UA" sz="2400" b="1" i="0" dirty="0">
                <a:solidFill>
                  <a:schemeClr val="tx1"/>
                </a:solidFill>
                <a:effectLst/>
                <a:latin typeface="Work Sans" pitchFamily="2" charset="0"/>
              </a:rPr>
              <a:t>Повернення залежить від безпеки</a:t>
            </a:r>
            <a:r>
              <a:rPr lang="uk-UA" sz="2400" b="0" i="0" dirty="0">
                <a:solidFill>
                  <a:schemeClr val="tx1"/>
                </a:solidFill>
                <a:effectLst/>
                <a:latin typeface="Work Sans" pitchFamily="2" charset="0"/>
              </a:rPr>
              <a:t>: 47% українців називають безпеку головною умовою для повернення.</a:t>
            </a:r>
            <a:br>
              <a:rPr lang="uk-UA" sz="2400" b="0" i="0" dirty="0">
                <a:solidFill>
                  <a:schemeClr val="tx1"/>
                </a:solidFill>
                <a:effectLst/>
                <a:latin typeface="Work Sans" pitchFamily="2" charset="0"/>
              </a:rPr>
            </a:br>
            <a:endParaRPr lang="uk-UA" sz="2400" dirty="0">
              <a:solidFill>
                <a:schemeClr val="tx1"/>
              </a:solidFill>
            </a:endParaRPr>
          </a:p>
        </p:txBody>
      </p:sp>
    </p:spTree>
    <p:extLst>
      <p:ext uri="{BB962C8B-B14F-4D97-AF65-F5344CB8AC3E}">
        <p14:creationId xmlns:p14="http://schemas.microsoft.com/office/powerpoint/2010/main" val="2648129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A21158-0A47-A218-3A92-872AFCF61B72}"/>
              </a:ext>
            </a:extLst>
          </p:cNvPr>
          <p:cNvSpPr>
            <a:spLocks noGrp="1"/>
          </p:cNvSpPr>
          <p:nvPr>
            <p:ph type="title"/>
          </p:nvPr>
        </p:nvSpPr>
        <p:spPr>
          <a:xfrm>
            <a:off x="1143001" y="-577931"/>
            <a:ext cx="9905998" cy="1905000"/>
          </a:xfrm>
        </p:spPr>
        <p:txBody>
          <a:bodyPr/>
          <a:lstStyle/>
          <a:p>
            <a:pPr algn="ctr"/>
            <a:r>
              <a:rPr lang="uk-UA" dirty="0"/>
              <a:t>Внутрішнє переміщення </a:t>
            </a:r>
            <a:endParaRPr lang="pl-PL" dirty="0"/>
          </a:p>
        </p:txBody>
      </p:sp>
      <p:sp>
        <p:nvSpPr>
          <p:cNvPr id="3" name="pole tekstowe 2">
            <a:extLst>
              <a:ext uri="{FF2B5EF4-FFF2-40B4-BE49-F238E27FC236}">
                <a16:creationId xmlns:a16="http://schemas.microsoft.com/office/drawing/2014/main" id="{D89FC814-F6B0-D5EF-6F69-F85DA2D124A3}"/>
              </a:ext>
            </a:extLst>
          </p:cNvPr>
          <p:cNvSpPr txBox="1"/>
          <p:nvPr/>
        </p:nvSpPr>
        <p:spPr>
          <a:xfrm>
            <a:off x="5184074" y="2351314"/>
            <a:ext cx="1828800" cy="1828800"/>
          </a:xfrm>
          <a:prstGeom prst="rect">
            <a:avLst/>
          </a:prstGeom>
          <a:noFill/>
        </p:spPr>
        <p:txBody>
          <a:bodyPr wrap="square" rtlCol="0">
            <a:spAutoFit/>
          </a:bodyPr>
          <a:lstStyle/>
          <a:p>
            <a:pPr algn="l"/>
            <a:endParaRPr lang="pl-PL" dirty="0"/>
          </a:p>
        </p:txBody>
      </p:sp>
      <p:sp>
        <p:nvSpPr>
          <p:cNvPr id="4" name="pole tekstowe 3">
            <a:extLst>
              <a:ext uri="{FF2B5EF4-FFF2-40B4-BE49-F238E27FC236}">
                <a16:creationId xmlns:a16="http://schemas.microsoft.com/office/drawing/2014/main" id="{C7D0E3AF-20C8-4E18-04CC-9CF43234490B}"/>
              </a:ext>
            </a:extLst>
          </p:cNvPr>
          <p:cNvSpPr txBox="1"/>
          <p:nvPr/>
        </p:nvSpPr>
        <p:spPr>
          <a:xfrm>
            <a:off x="64817" y="1839191"/>
            <a:ext cx="7138555" cy="1815882"/>
          </a:xfrm>
          <a:prstGeom prst="rect">
            <a:avLst/>
          </a:prstGeom>
          <a:noFill/>
        </p:spPr>
        <p:txBody>
          <a:bodyPr wrap="square" rtlCol="0">
            <a:spAutoFit/>
          </a:bodyPr>
          <a:lstStyle/>
          <a:p>
            <a:pPr algn="l"/>
            <a:r>
              <a:rPr lang="uk-UA" sz="2800" b="1" i="1" u="sng" dirty="0">
                <a:solidFill>
                  <a:schemeClr val="accent4"/>
                </a:solidFill>
              </a:rPr>
              <a:t>Через бойові дії , 2 млн осіб переїхали до західних областей . Але точних показників щодо кількості біженців ще немає </a:t>
            </a:r>
          </a:p>
        </p:txBody>
      </p:sp>
      <p:sp>
        <p:nvSpPr>
          <p:cNvPr id="5" name="pole tekstowe 4">
            <a:extLst>
              <a:ext uri="{FF2B5EF4-FFF2-40B4-BE49-F238E27FC236}">
                <a16:creationId xmlns:a16="http://schemas.microsoft.com/office/drawing/2014/main" id="{463C96BF-396C-69F6-161B-966AA31DC863}"/>
              </a:ext>
            </a:extLst>
          </p:cNvPr>
          <p:cNvSpPr txBox="1"/>
          <p:nvPr/>
        </p:nvSpPr>
        <p:spPr>
          <a:xfrm>
            <a:off x="345373" y="638862"/>
            <a:ext cx="10423070" cy="1200329"/>
          </a:xfrm>
          <a:prstGeom prst="rect">
            <a:avLst/>
          </a:prstGeom>
          <a:noFill/>
        </p:spPr>
        <p:txBody>
          <a:bodyPr wrap="square" rtlCol="0">
            <a:spAutoFit/>
          </a:bodyPr>
          <a:lstStyle/>
          <a:p>
            <a:pPr algn="l"/>
            <a:r>
              <a:rPr lang="pl-PL" dirty="0"/>
              <a:t> </a:t>
            </a:r>
            <a:r>
              <a:rPr lang="pl-PL" sz="2400" b="1" i="1" dirty="0" err="1">
                <a:solidFill>
                  <a:schemeClr val="bg2">
                    <a:lumMod val="60000"/>
                    <a:lumOff val="40000"/>
                  </a:schemeClr>
                </a:solidFill>
              </a:rPr>
              <a:t>Особи</a:t>
            </a:r>
            <a:r>
              <a:rPr lang="pl-PL" sz="2400" b="1" i="1" dirty="0">
                <a:solidFill>
                  <a:schemeClr val="bg2">
                    <a:lumMod val="60000"/>
                    <a:lumOff val="40000"/>
                  </a:schemeClr>
                </a:solidFill>
              </a:rPr>
              <a:t> </a:t>
            </a:r>
            <a:r>
              <a:rPr lang="pl-PL" sz="2400" b="1" i="1" dirty="0" err="1">
                <a:solidFill>
                  <a:schemeClr val="bg2">
                    <a:lumMod val="60000"/>
                    <a:lumOff val="40000"/>
                  </a:schemeClr>
                </a:solidFill>
              </a:rPr>
              <a:t>які</a:t>
            </a:r>
            <a:r>
              <a:rPr lang="pl-PL" sz="2400" b="1" i="1" dirty="0">
                <a:solidFill>
                  <a:schemeClr val="bg2">
                    <a:lumMod val="60000"/>
                    <a:lumOff val="40000"/>
                  </a:schemeClr>
                </a:solidFill>
              </a:rPr>
              <a:t> </a:t>
            </a:r>
            <a:r>
              <a:rPr lang="pl-PL" sz="2400" b="1" i="1" dirty="0" err="1">
                <a:solidFill>
                  <a:schemeClr val="bg2">
                    <a:lumMod val="60000"/>
                    <a:lumOff val="40000"/>
                  </a:schemeClr>
                </a:solidFill>
              </a:rPr>
              <a:t>залишилися</a:t>
            </a:r>
            <a:r>
              <a:rPr lang="pl-PL" sz="2400" b="1" i="1" dirty="0">
                <a:solidFill>
                  <a:schemeClr val="bg2">
                    <a:lumMod val="60000"/>
                    <a:lumOff val="40000"/>
                  </a:schemeClr>
                </a:solidFill>
              </a:rPr>
              <a:t> </a:t>
            </a:r>
            <a:r>
              <a:rPr lang="pl-PL" sz="2400" b="1" i="1" dirty="0" err="1">
                <a:solidFill>
                  <a:schemeClr val="bg2">
                    <a:lumMod val="60000"/>
                    <a:lumOff val="40000"/>
                  </a:schemeClr>
                </a:solidFill>
              </a:rPr>
              <a:t>на</a:t>
            </a:r>
            <a:r>
              <a:rPr lang="pl-PL" sz="2400" b="1" i="1" dirty="0">
                <a:solidFill>
                  <a:schemeClr val="bg2">
                    <a:lumMod val="60000"/>
                    <a:lumOff val="40000"/>
                  </a:schemeClr>
                </a:solidFill>
              </a:rPr>
              <a:t> ТОТ , </a:t>
            </a:r>
            <a:r>
              <a:rPr lang="pl-PL" sz="2400" b="1" i="1" dirty="0" err="1">
                <a:solidFill>
                  <a:schemeClr val="bg2">
                    <a:lumMod val="60000"/>
                    <a:lumOff val="40000"/>
                  </a:schemeClr>
                </a:solidFill>
              </a:rPr>
              <a:t>втратили</a:t>
            </a:r>
            <a:r>
              <a:rPr lang="pl-PL" sz="2400" b="1" i="1" dirty="0">
                <a:solidFill>
                  <a:schemeClr val="bg2">
                    <a:lumMod val="60000"/>
                    <a:lumOff val="40000"/>
                  </a:schemeClr>
                </a:solidFill>
              </a:rPr>
              <a:t> </a:t>
            </a:r>
            <a:r>
              <a:rPr lang="pl-PL" sz="2400" b="1" i="1" dirty="0" err="1">
                <a:solidFill>
                  <a:schemeClr val="bg2">
                    <a:lumMod val="60000"/>
                    <a:lumOff val="40000"/>
                  </a:schemeClr>
                </a:solidFill>
              </a:rPr>
              <a:t>своє</a:t>
            </a:r>
            <a:r>
              <a:rPr lang="pl-PL" sz="2400" b="1" i="1" dirty="0">
                <a:solidFill>
                  <a:schemeClr val="bg2">
                    <a:lumMod val="60000"/>
                    <a:lumOff val="40000"/>
                  </a:schemeClr>
                </a:solidFill>
              </a:rPr>
              <a:t> </a:t>
            </a:r>
            <a:r>
              <a:rPr lang="pl-PL" sz="2400" b="1" i="1" dirty="0" err="1">
                <a:solidFill>
                  <a:schemeClr val="bg2">
                    <a:lumMod val="60000"/>
                    <a:lumOff val="40000"/>
                  </a:schemeClr>
                </a:solidFill>
              </a:rPr>
              <a:t>житло</a:t>
            </a:r>
            <a:r>
              <a:rPr lang="pl-PL" sz="2400" b="1" i="1" dirty="0">
                <a:solidFill>
                  <a:schemeClr val="bg2">
                    <a:lumMod val="60000"/>
                    <a:lumOff val="40000"/>
                  </a:schemeClr>
                </a:solidFill>
              </a:rPr>
              <a:t> і </a:t>
            </a:r>
            <a:r>
              <a:rPr lang="pl-PL" sz="2400" b="1" i="1" dirty="0" err="1">
                <a:solidFill>
                  <a:schemeClr val="bg2">
                    <a:lumMod val="60000"/>
                    <a:lumOff val="40000"/>
                  </a:schemeClr>
                </a:solidFill>
              </a:rPr>
              <a:t>роботу</a:t>
            </a:r>
            <a:r>
              <a:rPr lang="pl-PL" sz="2400" b="1" i="1" dirty="0">
                <a:solidFill>
                  <a:schemeClr val="bg2">
                    <a:lumMod val="60000"/>
                    <a:lumOff val="40000"/>
                  </a:schemeClr>
                </a:solidFill>
              </a:rPr>
              <a:t> . </a:t>
            </a:r>
            <a:r>
              <a:rPr lang="pl-PL" sz="2400" b="1" i="1" dirty="0" err="1">
                <a:solidFill>
                  <a:schemeClr val="bg2">
                    <a:lumMod val="60000"/>
                    <a:lumOff val="40000"/>
                  </a:schemeClr>
                </a:solidFill>
              </a:rPr>
              <a:t>Декому</a:t>
            </a:r>
            <a:r>
              <a:rPr lang="pl-PL" sz="2400" b="1" i="1" dirty="0">
                <a:solidFill>
                  <a:schemeClr val="bg2">
                    <a:lumMod val="60000"/>
                    <a:lumOff val="40000"/>
                  </a:schemeClr>
                </a:solidFill>
              </a:rPr>
              <a:t> </a:t>
            </a:r>
            <a:r>
              <a:rPr lang="pl-PL" sz="2400" b="1" i="1" dirty="0" err="1">
                <a:solidFill>
                  <a:schemeClr val="bg2">
                    <a:lumMod val="60000"/>
                    <a:lumOff val="40000"/>
                  </a:schemeClr>
                </a:solidFill>
              </a:rPr>
              <a:t>вдалося</a:t>
            </a:r>
            <a:r>
              <a:rPr lang="pl-PL" sz="2400" b="1" i="1" dirty="0">
                <a:solidFill>
                  <a:schemeClr val="bg2">
                    <a:lumMod val="60000"/>
                    <a:lumOff val="40000"/>
                  </a:schemeClr>
                </a:solidFill>
              </a:rPr>
              <a:t>  </a:t>
            </a:r>
            <a:r>
              <a:rPr lang="pl-PL" sz="2400" b="1" i="1" dirty="0" err="1">
                <a:solidFill>
                  <a:schemeClr val="bg2">
                    <a:lumMod val="60000"/>
                    <a:lumOff val="40000"/>
                  </a:schemeClr>
                </a:solidFill>
              </a:rPr>
              <a:t>мігрувати</a:t>
            </a:r>
            <a:r>
              <a:rPr lang="pl-PL" sz="2400" b="1" i="1" dirty="0">
                <a:solidFill>
                  <a:schemeClr val="bg2">
                    <a:lumMod val="60000"/>
                    <a:lumOff val="40000"/>
                  </a:schemeClr>
                </a:solidFill>
              </a:rPr>
              <a:t> </a:t>
            </a:r>
            <a:r>
              <a:rPr lang="pl-PL" sz="2400" b="1" i="1" dirty="0" err="1">
                <a:solidFill>
                  <a:schemeClr val="bg2">
                    <a:lumMod val="60000"/>
                    <a:lumOff val="40000"/>
                  </a:schemeClr>
                </a:solidFill>
              </a:rPr>
              <a:t>до</a:t>
            </a:r>
            <a:r>
              <a:rPr lang="pl-PL" sz="2400" b="1" i="1" dirty="0">
                <a:solidFill>
                  <a:schemeClr val="bg2">
                    <a:lumMod val="60000"/>
                    <a:lumOff val="40000"/>
                  </a:schemeClr>
                </a:solidFill>
              </a:rPr>
              <a:t> </a:t>
            </a:r>
            <a:r>
              <a:rPr lang="pl-PL" sz="2400" b="1" i="1" dirty="0" err="1">
                <a:solidFill>
                  <a:schemeClr val="bg2">
                    <a:lumMod val="60000"/>
                    <a:lumOff val="40000"/>
                  </a:schemeClr>
                </a:solidFill>
              </a:rPr>
              <a:t>тереторій</a:t>
            </a:r>
            <a:r>
              <a:rPr lang="pl-PL" sz="2400" b="1" i="1" dirty="0">
                <a:solidFill>
                  <a:schemeClr val="bg2">
                    <a:lumMod val="60000"/>
                    <a:lumOff val="40000"/>
                  </a:schemeClr>
                </a:solidFill>
              </a:rPr>
              <a:t> </a:t>
            </a:r>
            <a:r>
              <a:rPr lang="pl-PL" sz="2400" b="1" i="1" dirty="0" err="1">
                <a:solidFill>
                  <a:schemeClr val="bg2">
                    <a:lumMod val="60000"/>
                    <a:lumOff val="40000"/>
                  </a:schemeClr>
                </a:solidFill>
              </a:rPr>
              <a:t>контрольованих</a:t>
            </a:r>
            <a:r>
              <a:rPr lang="pl-PL" sz="2400" b="1" i="1" dirty="0">
                <a:solidFill>
                  <a:schemeClr val="bg2">
                    <a:lumMod val="60000"/>
                    <a:lumOff val="40000"/>
                  </a:schemeClr>
                </a:solidFill>
              </a:rPr>
              <a:t> </a:t>
            </a:r>
            <a:r>
              <a:rPr lang="pl-PL" sz="2400" b="1" i="1" dirty="0" err="1">
                <a:solidFill>
                  <a:schemeClr val="bg2">
                    <a:lumMod val="60000"/>
                    <a:lumOff val="40000"/>
                  </a:schemeClr>
                </a:solidFill>
              </a:rPr>
              <a:t>Україною</a:t>
            </a:r>
            <a:r>
              <a:rPr lang="pl-PL" sz="2400" b="1" i="1" dirty="0">
                <a:solidFill>
                  <a:schemeClr val="bg2">
                    <a:lumMod val="60000"/>
                    <a:lumOff val="40000"/>
                  </a:schemeClr>
                </a:solidFill>
              </a:rPr>
              <a:t> </a:t>
            </a:r>
          </a:p>
        </p:txBody>
      </p:sp>
      <p:pic>
        <p:nvPicPr>
          <p:cNvPr id="6" name="Obraz 6">
            <a:extLst>
              <a:ext uri="{FF2B5EF4-FFF2-40B4-BE49-F238E27FC236}">
                <a16:creationId xmlns:a16="http://schemas.microsoft.com/office/drawing/2014/main" id="{6B285076-74CE-10B2-8400-F4B58B60AD78}"/>
              </a:ext>
            </a:extLst>
          </p:cNvPr>
          <p:cNvPicPr>
            <a:picLocks noChangeAspect="1"/>
          </p:cNvPicPr>
          <p:nvPr/>
        </p:nvPicPr>
        <p:blipFill>
          <a:blip r:embed="rId2"/>
          <a:stretch>
            <a:fillRect/>
          </a:stretch>
        </p:blipFill>
        <p:spPr>
          <a:xfrm>
            <a:off x="345372" y="3783720"/>
            <a:ext cx="5221185" cy="2923863"/>
          </a:xfrm>
          <a:prstGeom prst="rect">
            <a:avLst/>
          </a:prstGeom>
        </p:spPr>
      </p:pic>
      <p:pic>
        <p:nvPicPr>
          <p:cNvPr id="7" name="Obraz 7">
            <a:extLst>
              <a:ext uri="{FF2B5EF4-FFF2-40B4-BE49-F238E27FC236}">
                <a16:creationId xmlns:a16="http://schemas.microsoft.com/office/drawing/2014/main" id="{D931C1C6-ED5F-0BE3-4889-368CD82953A7}"/>
              </a:ext>
            </a:extLst>
          </p:cNvPr>
          <p:cNvPicPr>
            <a:picLocks noChangeAspect="1"/>
          </p:cNvPicPr>
          <p:nvPr/>
        </p:nvPicPr>
        <p:blipFill>
          <a:blip r:embed="rId3"/>
          <a:stretch>
            <a:fillRect/>
          </a:stretch>
        </p:blipFill>
        <p:spPr>
          <a:xfrm>
            <a:off x="7483928" y="1632112"/>
            <a:ext cx="4070390" cy="5075471"/>
          </a:xfrm>
          <a:prstGeom prst="rect">
            <a:avLst/>
          </a:prstGeom>
        </p:spPr>
      </p:pic>
    </p:spTree>
    <p:extLst>
      <p:ext uri="{BB962C8B-B14F-4D97-AF65-F5344CB8AC3E}">
        <p14:creationId xmlns:p14="http://schemas.microsoft.com/office/powerpoint/2010/main" val="2271653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2">
            <a:extLst>
              <a:ext uri="{FF2B5EF4-FFF2-40B4-BE49-F238E27FC236}">
                <a16:creationId xmlns:a16="http://schemas.microsoft.com/office/drawing/2014/main" id="{3CB222AC-AE65-FA28-1626-4BF5F993ACD0}"/>
              </a:ext>
            </a:extLst>
          </p:cNvPr>
          <p:cNvPicPr>
            <a:picLocks noChangeAspect="1"/>
          </p:cNvPicPr>
          <p:nvPr/>
        </p:nvPicPr>
        <p:blipFill>
          <a:blip r:embed="rId2"/>
          <a:stretch>
            <a:fillRect/>
          </a:stretch>
        </p:blipFill>
        <p:spPr>
          <a:xfrm>
            <a:off x="671696" y="556160"/>
            <a:ext cx="10260143" cy="5745680"/>
          </a:xfrm>
          <a:prstGeom prst="rect">
            <a:avLst/>
          </a:prstGeom>
        </p:spPr>
      </p:pic>
    </p:spTree>
    <p:extLst>
      <p:ext uri="{BB962C8B-B14F-4D97-AF65-F5344CB8AC3E}">
        <p14:creationId xmlns:p14="http://schemas.microsoft.com/office/powerpoint/2010/main" val="765145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5127CDC1-E32B-29CD-23C1-8FCD116879DA}"/>
              </a:ext>
            </a:extLst>
          </p:cNvPr>
          <p:cNvSpPr txBox="1"/>
          <p:nvPr/>
        </p:nvSpPr>
        <p:spPr>
          <a:xfrm>
            <a:off x="3569771" y="0"/>
            <a:ext cx="4347111" cy="1323439"/>
          </a:xfrm>
          <a:prstGeom prst="rect">
            <a:avLst/>
          </a:prstGeom>
          <a:noFill/>
        </p:spPr>
        <p:txBody>
          <a:bodyPr wrap="square" rtlCol="0">
            <a:spAutoFit/>
          </a:bodyPr>
          <a:lstStyle/>
          <a:p>
            <a:pPr algn="ctr"/>
            <a:r>
              <a:rPr lang="pl-PL" sz="4000" b="1" i="1" dirty="0" err="1">
                <a:solidFill>
                  <a:schemeClr val="accent4">
                    <a:lumMod val="75000"/>
                  </a:schemeClr>
                </a:solidFill>
              </a:rPr>
              <a:t>Наслідки</a:t>
            </a:r>
            <a:r>
              <a:rPr lang="pl-PL" sz="4000" b="1" i="1" dirty="0">
                <a:solidFill>
                  <a:schemeClr val="accent4">
                    <a:lumMod val="75000"/>
                  </a:schemeClr>
                </a:solidFill>
              </a:rPr>
              <a:t> </a:t>
            </a:r>
            <a:r>
              <a:rPr lang="pl-PL" sz="4000" b="1" i="1" dirty="0" err="1">
                <a:solidFill>
                  <a:schemeClr val="accent4">
                    <a:lumMod val="75000"/>
                  </a:schemeClr>
                </a:solidFill>
              </a:rPr>
              <a:t>міграцій</a:t>
            </a:r>
            <a:endParaRPr lang="pl-PL" sz="4000" b="1" i="1" dirty="0">
              <a:solidFill>
                <a:schemeClr val="accent4">
                  <a:lumMod val="75000"/>
                </a:schemeClr>
              </a:solidFill>
            </a:endParaRPr>
          </a:p>
        </p:txBody>
      </p:sp>
      <p:sp>
        <p:nvSpPr>
          <p:cNvPr id="4" name="pole tekstowe 3">
            <a:extLst>
              <a:ext uri="{FF2B5EF4-FFF2-40B4-BE49-F238E27FC236}">
                <a16:creationId xmlns:a16="http://schemas.microsoft.com/office/drawing/2014/main" id="{1359A2DE-26F5-C5F7-C097-94130A42221A}"/>
              </a:ext>
            </a:extLst>
          </p:cNvPr>
          <p:cNvSpPr txBox="1"/>
          <p:nvPr/>
        </p:nvSpPr>
        <p:spPr>
          <a:xfrm>
            <a:off x="0" y="2021143"/>
            <a:ext cx="9721933" cy="3816429"/>
          </a:xfrm>
          <a:prstGeom prst="rect">
            <a:avLst/>
          </a:prstGeom>
          <a:noFill/>
        </p:spPr>
        <p:txBody>
          <a:bodyPr wrap="square" rtlCol="0">
            <a:spAutoFit/>
          </a:bodyPr>
          <a:lstStyle/>
          <a:p>
            <a:pPr marL="285750" indent="-285750" algn="l">
              <a:buFont typeface="Arial" panose="020B0604020202020204" pitchFamily="34" charset="0"/>
              <a:buChar char="•"/>
            </a:pPr>
            <a:r>
              <a:rPr lang="pl-PL" dirty="0"/>
              <a:t> </a:t>
            </a:r>
            <a:r>
              <a:rPr lang="pl-PL" sz="2800" b="1" i="1" dirty="0" err="1">
                <a:solidFill>
                  <a:srgbClr val="00B0F0"/>
                </a:solidFill>
              </a:rPr>
              <a:t>Відтік</a:t>
            </a:r>
            <a:r>
              <a:rPr lang="pl-PL" sz="2800" b="1" i="1" dirty="0">
                <a:solidFill>
                  <a:srgbClr val="00B0F0"/>
                </a:solidFill>
              </a:rPr>
              <a:t> </a:t>
            </a:r>
            <a:r>
              <a:rPr lang="pl-PL" sz="2800" b="1" i="1" dirty="0" err="1">
                <a:solidFill>
                  <a:srgbClr val="00B0F0"/>
                </a:solidFill>
              </a:rPr>
              <a:t>працездатного</a:t>
            </a:r>
            <a:r>
              <a:rPr lang="pl-PL" sz="2800" b="1" i="1" dirty="0">
                <a:solidFill>
                  <a:srgbClr val="00B0F0"/>
                </a:solidFill>
              </a:rPr>
              <a:t>  </a:t>
            </a:r>
            <a:r>
              <a:rPr lang="pl-PL" sz="2800" b="1" i="1" dirty="0" err="1">
                <a:solidFill>
                  <a:srgbClr val="00B0F0"/>
                </a:solidFill>
              </a:rPr>
              <a:t>населення</a:t>
            </a:r>
            <a:r>
              <a:rPr lang="pl-PL" sz="2800" b="1" i="1" dirty="0">
                <a:solidFill>
                  <a:srgbClr val="00B0F0"/>
                </a:solidFill>
              </a:rPr>
              <a:t> = </a:t>
            </a:r>
            <a:r>
              <a:rPr lang="pl-PL" sz="2800" b="1" i="1" dirty="0" err="1">
                <a:solidFill>
                  <a:srgbClr val="00B0F0"/>
                </a:solidFill>
              </a:rPr>
              <a:t>нестача</a:t>
            </a:r>
            <a:r>
              <a:rPr lang="pl-PL" sz="2800" b="1" i="1" dirty="0">
                <a:solidFill>
                  <a:srgbClr val="00B0F0"/>
                </a:solidFill>
              </a:rPr>
              <a:t> </a:t>
            </a:r>
            <a:r>
              <a:rPr lang="pl-PL" sz="2800" b="1" i="1" dirty="0" err="1">
                <a:solidFill>
                  <a:srgbClr val="00B0F0"/>
                </a:solidFill>
              </a:rPr>
              <a:t>робочої</a:t>
            </a:r>
            <a:r>
              <a:rPr lang="pl-PL" sz="2800" b="1" i="1" dirty="0">
                <a:solidFill>
                  <a:srgbClr val="00B0F0"/>
                </a:solidFill>
              </a:rPr>
              <a:t> </a:t>
            </a:r>
            <a:r>
              <a:rPr lang="pl-PL" sz="2800" b="1" i="1" dirty="0" err="1">
                <a:solidFill>
                  <a:srgbClr val="00B0F0"/>
                </a:solidFill>
              </a:rPr>
              <a:t>сили</a:t>
            </a:r>
            <a:r>
              <a:rPr lang="pl-PL" sz="2800" b="1" i="1" dirty="0">
                <a:solidFill>
                  <a:srgbClr val="00B0F0"/>
                </a:solidFill>
              </a:rPr>
              <a:t> , </a:t>
            </a:r>
            <a:r>
              <a:rPr lang="pl-PL" sz="2800" b="1" i="1" dirty="0" err="1">
                <a:solidFill>
                  <a:srgbClr val="00B0F0"/>
                </a:solidFill>
              </a:rPr>
              <a:t>що</a:t>
            </a:r>
            <a:r>
              <a:rPr lang="pl-PL" sz="2800" b="1" i="1" dirty="0">
                <a:solidFill>
                  <a:srgbClr val="00B0F0"/>
                </a:solidFill>
              </a:rPr>
              <a:t> </a:t>
            </a:r>
            <a:r>
              <a:rPr lang="pl-PL" sz="2800" b="1" i="1" dirty="0" err="1">
                <a:solidFill>
                  <a:srgbClr val="00B0F0"/>
                </a:solidFill>
              </a:rPr>
              <a:t>зумовлює</a:t>
            </a:r>
            <a:r>
              <a:rPr lang="pl-PL" sz="2800" b="1" i="1" dirty="0">
                <a:solidFill>
                  <a:srgbClr val="00B0F0"/>
                </a:solidFill>
              </a:rPr>
              <a:t> </a:t>
            </a:r>
            <a:r>
              <a:rPr lang="pl-PL" sz="2800" b="1" i="1" dirty="0" err="1">
                <a:solidFill>
                  <a:srgbClr val="00B0F0"/>
                </a:solidFill>
              </a:rPr>
              <a:t>сповільнення</a:t>
            </a:r>
            <a:r>
              <a:rPr lang="pl-PL" sz="2800" b="1" i="1" dirty="0">
                <a:solidFill>
                  <a:srgbClr val="00B0F0"/>
                </a:solidFill>
              </a:rPr>
              <a:t> </a:t>
            </a:r>
            <a:r>
              <a:rPr lang="pl-PL" sz="2800" b="1" i="1" dirty="0" err="1">
                <a:solidFill>
                  <a:srgbClr val="00B0F0"/>
                </a:solidFill>
              </a:rPr>
              <a:t>економічних</a:t>
            </a:r>
            <a:r>
              <a:rPr lang="pl-PL" sz="2800" b="1" i="1" dirty="0">
                <a:solidFill>
                  <a:srgbClr val="00B0F0"/>
                </a:solidFill>
              </a:rPr>
              <a:t> </a:t>
            </a:r>
            <a:r>
              <a:rPr lang="pl-PL" sz="2800" b="1" i="1" dirty="0" err="1">
                <a:solidFill>
                  <a:srgbClr val="00B0F0"/>
                </a:solidFill>
              </a:rPr>
              <a:t>процесів</a:t>
            </a:r>
            <a:r>
              <a:rPr lang="pl-PL" sz="2800" b="1" i="1" dirty="0">
                <a:solidFill>
                  <a:srgbClr val="00B0F0"/>
                </a:solidFill>
              </a:rPr>
              <a:t> </a:t>
            </a:r>
          </a:p>
          <a:p>
            <a:pPr marL="285750" indent="-285750" algn="l">
              <a:buFont typeface="Arial" panose="020B0604020202020204" pitchFamily="34" charset="0"/>
              <a:buChar char="•"/>
            </a:pPr>
            <a:r>
              <a:rPr lang="pl-PL" sz="2800" b="1" i="1" dirty="0" err="1">
                <a:solidFill>
                  <a:srgbClr val="00B0F0"/>
                </a:solidFill>
              </a:rPr>
              <a:t>Скорочуються</a:t>
            </a:r>
            <a:r>
              <a:rPr lang="pl-PL" sz="2800" b="1" i="1" dirty="0">
                <a:solidFill>
                  <a:srgbClr val="00B0F0"/>
                </a:solidFill>
              </a:rPr>
              <a:t> </a:t>
            </a:r>
            <a:r>
              <a:rPr lang="pl-PL" sz="2800" b="1" i="1" dirty="0" err="1">
                <a:solidFill>
                  <a:srgbClr val="00B0F0"/>
                </a:solidFill>
              </a:rPr>
              <a:t>податкові</a:t>
            </a:r>
            <a:r>
              <a:rPr lang="pl-PL" sz="2800" b="1" i="1" dirty="0">
                <a:solidFill>
                  <a:srgbClr val="00B0F0"/>
                </a:solidFill>
              </a:rPr>
              <a:t> </a:t>
            </a:r>
            <a:r>
              <a:rPr lang="pl-PL" sz="2800" b="1" i="1" dirty="0" err="1">
                <a:solidFill>
                  <a:srgbClr val="00B0F0"/>
                </a:solidFill>
              </a:rPr>
              <a:t>надходження</a:t>
            </a:r>
            <a:r>
              <a:rPr lang="pl-PL" sz="2800" b="1" i="1" dirty="0">
                <a:solidFill>
                  <a:srgbClr val="00B0F0"/>
                </a:solidFill>
              </a:rPr>
              <a:t> </a:t>
            </a:r>
            <a:r>
              <a:rPr lang="pl-PL" sz="2800" b="1" i="1" dirty="0" err="1">
                <a:solidFill>
                  <a:srgbClr val="00B0F0"/>
                </a:solidFill>
              </a:rPr>
              <a:t>до</a:t>
            </a:r>
            <a:r>
              <a:rPr lang="pl-PL" sz="2800" b="1" i="1" dirty="0">
                <a:solidFill>
                  <a:srgbClr val="00B0F0"/>
                </a:solidFill>
              </a:rPr>
              <a:t> </a:t>
            </a:r>
            <a:r>
              <a:rPr lang="pl-PL" sz="2800" b="1" i="1" dirty="0" err="1">
                <a:solidFill>
                  <a:srgbClr val="00B0F0"/>
                </a:solidFill>
              </a:rPr>
              <a:t>державного</a:t>
            </a:r>
            <a:r>
              <a:rPr lang="pl-PL" sz="2800" b="1" i="1" dirty="0">
                <a:solidFill>
                  <a:srgbClr val="00B0F0"/>
                </a:solidFill>
              </a:rPr>
              <a:t> </a:t>
            </a:r>
            <a:r>
              <a:rPr lang="pl-PL" sz="2800" b="1" i="1" dirty="0" err="1">
                <a:solidFill>
                  <a:srgbClr val="00B0F0"/>
                </a:solidFill>
              </a:rPr>
              <a:t>бюджету</a:t>
            </a:r>
            <a:r>
              <a:rPr lang="pl-PL" sz="2800" b="1" i="1" dirty="0">
                <a:solidFill>
                  <a:srgbClr val="00B0F0"/>
                </a:solidFill>
              </a:rPr>
              <a:t> </a:t>
            </a:r>
          </a:p>
          <a:p>
            <a:pPr marL="285750" indent="-285750" algn="l">
              <a:buFont typeface="Arial" panose="020B0604020202020204" pitchFamily="34" charset="0"/>
              <a:buChar char="•"/>
            </a:pPr>
            <a:r>
              <a:rPr lang="pl-PL" sz="2800" b="1" i="1" dirty="0">
                <a:solidFill>
                  <a:srgbClr val="00B0F0"/>
                </a:solidFill>
              </a:rPr>
              <a:t>20% </a:t>
            </a:r>
            <a:r>
              <a:rPr lang="pl-PL" sz="2800" b="1" i="1" dirty="0" err="1">
                <a:solidFill>
                  <a:srgbClr val="00B0F0"/>
                </a:solidFill>
              </a:rPr>
              <a:t>українців</a:t>
            </a:r>
            <a:r>
              <a:rPr lang="pl-PL" sz="2800" b="1" i="1" dirty="0">
                <a:solidFill>
                  <a:srgbClr val="00B0F0"/>
                </a:solidFill>
              </a:rPr>
              <a:t> </a:t>
            </a:r>
            <a:r>
              <a:rPr lang="pl-PL" sz="2800" b="1" i="1" dirty="0" err="1">
                <a:solidFill>
                  <a:srgbClr val="00B0F0"/>
                </a:solidFill>
              </a:rPr>
              <a:t>не</a:t>
            </a:r>
            <a:r>
              <a:rPr lang="pl-PL" sz="2800" b="1" i="1" dirty="0">
                <a:solidFill>
                  <a:srgbClr val="00B0F0"/>
                </a:solidFill>
              </a:rPr>
              <a:t> </a:t>
            </a:r>
            <a:r>
              <a:rPr lang="pl-PL" sz="2800" b="1" i="1" dirty="0" err="1">
                <a:solidFill>
                  <a:srgbClr val="00B0F0"/>
                </a:solidFill>
              </a:rPr>
              <a:t>планують</a:t>
            </a:r>
            <a:r>
              <a:rPr lang="pl-PL" sz="2800" b="1" i="1" dirty="0">
                <a:solidFill>
                  <a:srgbClr val="00B0F0"/>
                </a:solidFill>
              </a:rPr>
              <a:t> </a:t>
            </a:r>
            <a:r>
              <a:rPr lang="pl-PL" sz="2800" b="1" i="1" dirty="0" err="1">
                <a:solidFill>
                  <a:srgbClr val="00B0F0"/>
                </a:solidFill>
              </a:rPr>
              <a:t>повертатися</a:t>
            </a:r>
            <a:r>
              <a:rPr lang="pl-PL" sz="2800" b="1" i="1" dirty="0">
                <a:solidFill>
                  <a:srgbClr val="00B0F0"/>
                </a:solidFill>
              </a:rPr>
              <a:t> </a:t>
            </a:r>
            <a:r>
              <a:rPr lang="pl-PL" sz="2800" b="1" i="1" dirty="0" err="1">
                <a:solidFill>
                  <a:srgbClr val="00B0F0"/>
                </a:solidFill>
              </a:rPr>
              <a:t>на</a:t>
            </a:r>
            <a:r>
              <a:rPr lang="pl-PL" sz="2800" b="1" i="1" dirty="0">
                <a:solidFill>
                  <a:srgbClr val="00B0F0"/>
                </a:solidFill>
              </a:rPr>
              <a:t> </a:t>
            </a:r>
            <a:r>
              <a:rPr lang="pl-PL" sz="2800" b="1" i="1" dirty="0" err="1">
                <a:solidFill>
                  <a:srgbClr val="00B0F0"/>
                </a:solidFill>
              </a:rPr>
              <a:t>Батьківщину</a:t>
            </a:r>
            <a:r>
              <a:rPr lang="pl-PL" sz="2800" b="1" i="1" dirty="0">
                <a:solidFill>
                  <a:srgbClr val="00B0F0"/>
                </a:solidFill>
              </a:rPr>
              <a:t> , </a:t>
            </a:r>
            <a:r>
              <a:rPr lang="pl-PL" sz="2800" b="1" i="1" dirty="0" err="1">
                <a:solidFill>
                  <a:srgbClr val="00B0F0"/>
                </a:solidFill>
              </a:rPr>
              <a:t>що</a:t>
            </a:r>
            <a:r>
              <a:rPr lang="pl-PL" sz="2800" b="1" i="1" dirty="0">
                <a:solidFill>
                  <a:srgbClr val="00B0F0"/>
                </a:solidFill>
              </a:rPr>
              <a:t> </a:t>
            </a:r>
            <a:r>
              <a:rPr lang="pl-PL" sz="2800" b="1" i="1" dirty="0" err="1">
                <a:solidFill>
                  <a:srgbClr val="00B0F0"/>
                </a:solidFill>
              </a:rPr>
              <a:t>зумовлює</a:t>
            </a:r>
            <a:r>
              <a:rPr lang="pl-PL" sz="2800" b="1" i="1" dirty="0">
                <a:solidFill>
                  <a:srgbClr val="00B0F0"/>
                </a:solidFill>
              </a:rPr>
              <a:t> </a:t>
            </a:r>
            <a:r>
              <a:rPr lang="pl-PL" sz="2800" b="1" i="1" dirty="0" err="1">
                <a:solidFill>
                  <a:srgbClr val="00B0F0"/>
                </a:solidFill>
              </a:rPr>
              <a:t>відємний</a:t>
            </a:r>
            <a:r>
              <a:rPr lang="pl-PL" sz="2800" b="1" i="1" dirty="0">
                <a:solidFill>
                  <a:srgbClr val="00B0F0"/>
                </a:solidFill>
              </a:rPr>
              <a:t> </a:t>
            </a:r>
            <a:r>
              <a:rPr lang="pl-PL" sz="2800" b="1" i="1" dirty="0" err="1">
                <a:solidFill>
                  <a:srgbClr val="00B0F0"/>
                </a:solidFill>
              </a:rPr>
              <a:t>приріст</a:t>
            </a:r>
            <a:r>
              <a:rPr lang="pl-PL" sz="2800" b="1" i="1" dirty="0">
                <a:solidFill>
                  <a:srgbClr val="00B0F0"/>
                </a:solidFill>
              </a:rPr>
              <a:t> </a:t>
            </a:r>
            <a:r>
              <a:rPr lang="pl-PL" sz="2800" b="1" i="1" dirty="0" err="1">
                <a:solidFill>
                  <a:srgbClr val="00B0F0"/>
                </a:solidFill>
              </a:rPr>
              <a:t>міграцій</a:t>
            </a:r>
            <a:r>
              <a:rPr lang="pl-PL" sz="2800" b="1" i="1" dirty="0">
                <a:solidFill>
                  <a:srgbClr val="00B0F0"/>
                </a:solidFill>
              </a:rPr>
              <a:t>  </a:t>
            </a:r>
          </a:p>
          <a:p>
            <a:pPr marL="285750" indent="-285750" algn="l">
              <a:buFont typeface="Arial" panose="020B0604020202020204" pitchFamily="34" charset="0"/>
              <a:buChar char="•"/>
            </a:pPr>
            <a:endParaRPr lang="pl-PL" dirty="0">
              <a:solidFill>
                <a:srgbClr val="00B0F0"/>
              </a:solidFill>
            </a:endParaRPr>
          </a:p>
        </p:txBody>
      </p:sp>
      <p:sp>
        <p:nvSpPr>
          <p:cNvPr id="5" name="pole tekstowe 4">
            <a:extLst>
              <a:ext uri="{FF2B5EF4-FFF2-40B4-BE49-F238E27FC236}">
                <a16:creationId xmlns:a16="http://schemas.microsoft.com/office/drawing/2014/main" id="{DD9177D9-F777-BB6C-0F67-59B12AAA6345}"/>
              </a:ext>
            </a:extLst>
          </p:cNvPr>
          <p:cNvSpPr txBox="1"/>
          <p:nvPr/>
        </p:nvSpPr>
        <p:spPr>
          <a:xfrm>
            <a:off x="7596248" y="897823"/>
            <a:ext cx="4749141" cy="1569660"/>
          </a:xfrm>
          <a:prstGeom prst="rect">
            <a:avLst/>
          </a:prstGeom>
          <a:noFill/>
        </p:spPr>
        <p:txBody>
          <a:bodyPr wrap="square" rtlCol="0" anchor="b">
            <a:spAutoFit/>
          </a:bodyPr>
          <a:lstStyle/>
          <a:p>
            <a:pPr algn="r"/>
            <a:r>
              <a:rPr lang="pl-PL" sz="3200" b="1" i="1" u="sng" dirty="0" err="1">
                <a:solidFill>
                  <a:schemeClr val="accent5">
                    <a:lumMod val="50000"/>
                  </a:schemeClr>
                </a:solidFill>
              </a:rPr>
              <a:t>Війна</a:t>
            </a:r>
            <a:r>
              <a:rPr lang="pl-PL" sz="3200" b="1" i="1" u="sng" dirty="0">
                <a:solidFill>
                  <a:schemeClr val="accent5">
                    <a:lumMod val="50000"/>
                  </a:schemeClr>
                </a:solidFill>
              </a:rPr>
              <a:t> в </a:t>
            </a:r>
            <a:r>
              <a:rPr lang="pl-PL" sz="3200" b="1" i="1" u="sng" dirty="0" err="1">
                <a:solidFill>
                  <a:schemeClr val="accent5">
                    <a:lumMod val="50000"/>
                  </a:schemeClr>
                </a:solidFill>
              </a:rPr>
              <a:t>країні</a:t>
            </a:r>
            <a:r>
              <a:rPr lang="pl-PL" sz="3200" b="1" i="1" u="sng" dirty="0">
                <a:solidFill>
                  <a:schemeClr val="accent5">
                    <a:lumMod val="50000"/>
                  </a:schemeClr>
                </a:solidFill>
              </a:rPr>
              <a:t> </a:t>
            </a:r>
            <a:r>
              <a:rPr lang="pl-PL" sz="3200" b="1" i="1" u="sng" dirty="0" err="1">
                <a:solidFill>
                  <a:schemeClr val="accent5">
                    <a:lumMod val="50000"/>
                  </a:schemeClr>
                </a:solidFill>
              </a:rPr>
              <a:t>завдає</a:t>
            </a:r>
            <a:r>
              <a:rPr lang="pl-PL" sz="3200" b="1" i="1" u="sng" dirty="0">
                <a:solidFill>
                  <a:schemeClr val="accent5">
                    <a:lumMod val="50000"/>
                  </a:schemeClr>
                </a:solidFill>
              </a:rPr>
              <a:t> </a:t>
            </a:r>
            <a:r>
              <a:rPr lang="pl-PL" sz="3200" b="1" i="1" u="sng" dirty="0" err="1">
                <a:solidFill>
                  <a:schemeClr val="accent5">
                    <a:lumMod val="50000"/>
                  </a:schemeClr>
                </a:solidFill>
              </a:rPr>
              <a:t>величезної</a:t>
            </a:r>
            <a:r>
              <a:rPr lang="pl-PL" sz="3200" b="1" i="1" u="sng" dirty="0">
                <a:solidFill>
                  <a:schemeClr val="accent5">
                    <a:lumMod val="50000"/>
                  </a:schemeClr>
                </a:solidFill>
              </a:rPr>
              <a:t> </a:t>
            </a:r>
            <a:r>
              <a:rPr lang="pl-PL" sz="3200" b="1" i="1" u="sng" dirty="0" err="1">
                <a:solidFill>
                  <a:schemeClr val="accent5">
                    <a:lumMod val="50000"/>
                  </a:schemeClr>
                </a:solidFill>
              </a:rPr>
              <a:t>шкоди</a:t>
            </a:r>
            <a:r>
              <a:rPr lang="pl-PL" sz="3200" b="1" i="1" u="sng" dirty="0">
                <a:solidFill>
                  <a:schemeClr val="accent5">
                    <a:lumMod val="50000"/>
                  </a:schemeClr>
                </a:solidFill>
              </a:rPr>
              <a:t>  </a:t>
            </a:r>
            <a:r>
              <a:rPr lang="pl-PL" sz="3200" b="1" i="1" u="sng" dirty="0" err="1">
                <a:solidFill>
                  <a:schemeClr val="accent5">
                    <a:lumMod val="50000"/>
                  </a:schemeClr>
                </a:solidFill>
              </a:rPr>
              <a:t>економіці</a:t>
            </a:r>
            <a:endParaRPr lang="pl-PL" sz="3200" b="1" i="1" u="sng" dirty="0">
              <a:solidFill>
                <a:schemeClr val="accent5">
                  <a:lumMod val="50000"/>
                </a:schemeClr>
              </a:solidFill>
            </a:endParaRPr>
          </a:p>
        </p:txBody>
      </p:sp>
    </p:spTree>
    <p:extLst>
      <p:ext uri="{BB962C8B-B14F-4D97-AF65-F5344CB8AC3E}">
        <p14:creationId xmlns:p14="http://schemas.microsoft.com/office/powerpoint/2010/main" val="411352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F2501CC8-85A3-E7B8-5634-7FFE1678DF2C}"/>
              </a:ext>
            </a:extLst>
          </p:cNvPr>
          <p:cNvSpPr txBox="1"/>
          <p:nvPr/>
        </p:nvSpPr>
        <p:spPr>
          <a:xfrm>
            <a:off x="5951021" y="409204"/>
            <a:ext cx="6715991" cy="646331"/>
          </a:xfrm>
          <a:prstGeom prst="rect">
            <a:avLst/>
          </a:prstGeom>
          <a:noFill/>
        </p:spPr>
        <p:txBody>
          <a:bodyPr wrap="square" rtlCol="0">
            <a:spAutoFit/>
          </a:bodyPr>
          <a:lstStyle/>
          <a:p>
            <a:pPr algn="l"/>
            <a:r>
              <a:rPr lang="pl-PL" sz="3600" b="1" i="1" u="sng" dirty="0" err="1">
                <a:solidFill>
                  <a:schemeClr val="accent4">
                    <a:lumMod val="75000"/>
                  </a:schemeClr>
                </a:solidFill>
              </a:rPr>
              <a:t>Повернення</a:t>
            </a:r>
            <a:r>
              <a:rPr lang="pl-PL" sz="3600" b="1" i="1" u="sng" dirty="0">
                <a:solidFill>
                  <a:schemeClr val="accent4">
                    <a:lumMod val="75000"/>
                  </a:schemeClr>
                </a:solidFill>
              </a:rPr>
              <a:t> </a:t>
            </a:r>
            <a:r>
              <a:rPr lang="pl-PL" sz="3600" b="1" i="1" u="sng" dirty="0" err="1">
                <a:solidFill>
                  <a:schemeClr val="accent4">
                    <a:lumMod val="75000"/>
                  </a:schemeClr>
                </a:solidFill>
              </a:rPr>
              <a:t>Українців</a:t>
            </a:r>
            <a:r>
              <a:rPr lang="pl-PL" sz="3600" b="1" i="1" u="sng" dirty="0">
                <a:solidFill>
                  <a:schemeClr val="accent4">
                    <a:lumMod val="75000"/>
                  </a:schemeClr>
                </a:solidFill>
              </a:rPr>
              <a:t> </a:t>
            </a:r>
          </a:p>
        </p:txBody>
      </p:sp>
      <p:sp>
        <p:nvSpPr>
          <p:cNvPr id="3" name="pole tekstowe 2">
            <a:extLst>
              <a:ext uri="{FF2B5EF4-FFF2-40B4-BE49-F238E27FC236}">
                <a16:creationId xmlns:a16="http://schemas.microsoft.com/office/drawing/2014/main" id="{F36CD7B9-8F68-85DA-5C20-9376D15300ED}"/>
              </a:ext>
            </a:extLst>
          </p:cNvPr>
          <p:cNvSpPr txBox="1"/>
          <p:nvPr/>
        </p:nvSpPr>
        <p:spPr>
          <a:xfrm>
            <a:off x="520534" y="1370759"/>
            <a:ext cx="10860974" cy="1200329"/>
          </a:xfrm>
          <a:prstGeom prst="rect">
            <a:avLst/>
          </a:prstGeom>
          <a:noFill/>
        </p:spPr>
        <p:txBody>
          <a:bodyPr wrap="square" rtlCol="0">
            <a:spAutoFit/>
          </a:bodyPr>
          <a:lstStyle/>
          <a:p>
            <a:pPr algn="l"/>
            <a:r>
              <a:rPr lang="pl-PL" sz="2400" b="1" i="1" u="sng" dirty="0" err="1">
                <a:solidFill>
                  <a:schemeClr val="accent2"/>
                </a:solidFill>
              </a:rPr>
              <a:t>Особи</a:t>
            </a:r>
            <a:r>
              <a:rPr lang="pl-PL" sz="2400" b="1" i="1" u="sng" dirty="0">
                <a:solidFill>
                  <a:schemeClr val="accent2"/>
                </a:solidFill>
              </a:rPr>
              <a:t> , </a:t>
            </a:r>
            <a:r>
              <a:rPr lang="pl-PL" sz="2400" b="1" i="1" u="sng" dirty="0" err="1">
                <a:solidFill>
                  <a:schemeClr val="accent2"/>
                </a:solidFill>
              </a:rPr>
              <a:t>які</a:t>
            </a:r>
            <a:r>
              <a:rPr lang="pl-PL" sz="2400" b="1" i="1" u="sng" dirty="0">
                <a:solidFill>
                  <a:schemeClr val="accent2"/>
                </a:solidFill>
              </a:rPr>
              <a:t> </a:t>
            </a:r>
            <a:r>
              <a:rPr lang="pl-PL" sz="2400" b="1" i="1" u="sng" dirty="0" err="1">
                <a:solidFill>
                  <a:schemeClr val="accent2"/>
                </a:solidFill>
              </a:rPr>
              <a:t>отримали</a:t>
            </a:r>
            <a:r>
              <a:rPr lang="pl-PL" sz="2400" b="1" i="1" u="sng" dirty="0">
                <a:solidFill>
                  <a:schemeClr val="accent2"/>
                </a:solidFill>
              </a:rPr>
              <a:t> </a:t>
            </a:r>
            <a:r>
              <a:rPr lang="pl-PL" sz="2400" b="1" i="1" u="sng" dirty="0" err="1">
                <a:solidFill>
                  <a:schemeClr val="accent2"/>
                </a:solidFill>
              </a:rPr>
              <a:t>статут</a:t>
            </a:r>
            <a:r>
              <a:rPr lang="pl-PL" sz="2400" b="1" i="1" u="sng" dirty="0">
                <a:solidFill>
                  <a:schemeClr val="accent2"/>
                </a:solidFill>
              </a:rPr>
              <a:t> </a:t>
            </a:r>
            <a:r>
              <a:rPr lang="pl-PL" sz="2400" b="1" i="1" u="sng" dirty="0" err="1">
                <a:solidFill>
                  <a:schemeClr val="accent2"/>
                </a:solidFill>
              </a:rPr>
              <a:t>біженця</a:t>
            </a:r>
            <a:r>
              <a:rPr lang="pl-PL" sz="2400" b="1" i="1" u="sng" dirty="0">
                <a:solidFill>
                  <a:schemeClr val="accent2"/>
                </a:solidFill>
              </a:rPr>
              <a:t> в </a:t>
            </a:r>
            <a:r>
              <a:rPr lang="pl-PL" sz="2400" b="1" i="1" u="sng" dirty="0" err="1">
                <a:solidFill>
                  <a:schemeClr val="accent2"/>
                </a:solidFill>
              </a:rPr>
              <a:t>країнах</a:t>
            </a:r>
            <a:r>
              <a:rPr lang="pl-PL" sz="2400" b="1" i="1" u="sng" dirty="0">
                <a:solidFill>
                  <a:schemeClr val="accent2"/>
                </a:solidFill>
              </a:rPr>
              <a:t> </a:t>
            </a:r>
            <a:r>
              <a:rPr lang="pl-PL" sz="2400" b="1" i="1" u="sng" dirty="0" err="1">
                <a:solidFill>
                  <a:schemeClr val="accent2"/>
                </a:solidFill>
              </a:rPr>
              <a:t>Європи</a:t>
            </a:r>
            <a:r>
              <a:rPr lang="pl-PL" sz="2400" b="1" i="1" u="sng" dirty="0">
                <a:solidFill>
                  <a:schemeClr val="accent2"/>
                </a:solidFill>
              </a:rPr>
              <a:t>, </a:t>
            </a:r>
            <a:r>
              <a:rPr lang="pl-PL" sz="2400" b="1" i="1" u="sng" dirty="0" err="1">
                <a:solidFill>
                  <a:schemeClr val="accent2"/>
                </a:solidFill>
              </a:rPr>
              <a:t>забеспечені</a:t>
            </a:r>
            <a:r>
              <a:rPr lang="pl-PL" sz="2400" b="1" i="1" u="sng" dirty="0">
                <a:solidFill>
                  <a:schemeClr val="accent2"/>
                </a:solidFill>
              </a:rPr>
              <a:t> </a:t>
            </a:r>
            <a:r>
              <a:rPr lang="pl-PL" sz="2400" b="1" i="1" u="sng" dirty="0" err="1">
                <a:solidFill>
                  <a:schemeClr val="accent2"/>
                </a:solidFill>
              </a:rPr>
              <a:t>певною</a:t>
            </a:r>
            <a:r>
              <a:rPr lang="pl-PL" sz="2400" b="1" i="1" u="sng" dirty="0">
                <a:solidFill>
                  <a:schemeClr val="accent2"/>
                </a:solidFill>
              </a:rPr>
              <a:t> </a:t>
            </a:r>
            <a:r>
              <a:rPr lang="pl-PL" sz="2400" b="1" i="1" u="sng" dirty="0" err="1">
                <a:solidFill>
                  <a:schemeClr val="accent2"/>
                </a:solidFill>
              </a:rPr>
              <a:t>допомогою</a:t>
            </a:r>
            <a:r>
              <a:rPr lang="pl-PL" sz="2400" b="1" i="1" u="sng" dirty="0">
                <a:solidFill>
                  <a:schemeClr val="accent2"/>
                </a:solidFill>
              </a:rPr>
              <a:t> і </a:t>
            </a:r>
            <a:r>
              <a:rPr lang="pl-PL" sz="2400" b="1" i="1" u="sng" dirty="0" err="1">
                <a:solidFill>
                  <a:schemeClr val="accent2"/>
                </a:solidFill>
              </a:rPr>
              <a:t>прихистом</a:t>
            </a:r>
            <a:r>
              <a:rPr lang="pl-PL" sz="2400" b="1" i="1" u="sng" dirty="0">
                <a:solidFill>
                  <a:schemeClr val="accent2"/>
                </a:solidFill>
              </a:rPr>
              <a:t> </a:t>
            </a:r>
            <a:r>
              <a:rPr lang="pl-PL" sz="2400" b="1" i="1" u="sng" dirty="0" err="1">
                <a:solidFill>
                  <a:schemeClr val="accent2"/>
                </a:solidFill>
              </a:rPr>
              <a:t>лише</a:t>
            </a:r>
            <a:r>
              <a:rPr lang="pl-PL" sz="2400" b="1" i="1" u="sng" dirty="0">
                <a:solidFill>
                  <a:schemeClr val="accent2"/>
                </a:solidFill>
              </a:rPr>
              <a:t> </a:t>
            </a:r>
            <a:r>
              <a:rPr lang="pl-PL" sz="2400" b="1" i="1" u="sng" dirty="0" err="1">
                <a:solidFill>
                  <a:schemeClr val="accent2"/>
                </a:solidFill>
              </a:rPr>
              <a:t>до</a:t>
            </a:r>
            <a:r>
              <a:rPr lang="pl-PL" sz="2400" b="1" i="1" u="sng" dirty="0">
                <a:solidFill>
                  <a:schemeClr val="accent2"/>
                </a:solidFill>
              </a:rPr>
              <a:t> </a:t>
            </a:r>
            <a:r>
              <a:rPr lang="pl-PL" sz="2400" b="1" i="1" u="sng" dirty="0" err="1">
                <a:solidFill>
                  <a:schemeClr val="accent2"/>
                </a:solidFill>
              </a:rPr>
              <a:t>того</a:t>
            </a:r>
            <a:r>
              <a:rPr lang="pl-PL" sz="2400" b="1" i="1" u="sng" dirty="0">
                <a:solidFill>
                  <a:schemeClr val="accent2"/>
                </a:solidFill>
              </a:rPr>
              <a:t> </a:t>
            </a:r>
            <a:r>
              <a:rPr lang="pl-PL" sz="2400" b="1" i="1" u="sng" dirty="0" err="1">
                <a:solidFill>
                  <a:schemeClr val="accent2"/>
                </a:solidFill>
              </a:rPr>
              <a:t>часу</a:t>
            </a:r>
            <a:r>
              <a:rPr lang="pl-PL" sz="2400" b="1" i="1" u="sng" dirty="0">
                <a:solidFill>
                  <a:schemeClr val="accent2"/>
                </a:solidFill>
              </a:rPr>
              <a:t>, </a:t>
            </a:r>
            <a:r>
              <a:rPr lang="pl-PL" sz="2400" b="1" i="1" u="sng" dirty="0" err="1">
                <a:solidFill>
                  <a:schemeClr val="accent2"/>
                </a:solidFill>
              </a:rPr>
              <a:t>доки</a:t>
            </a:r>
            <a:r>
              <a:rPr lang="pl-PL" sz="2400" b="1" i="1" u="sng" dirty="0">
                <a:solidFill>
                  <a:schemeClr val="accent2"/>
                </a:solidFill>
              </a:rPr>
              <a:t> </a:t>
            </a:r>
            <a:r>
              <a:rPr lang="pl-PL" sz="2400" b="1" i="1" u="sng" dirty="0" err="1">
                <a:solidFill>
                  <a:schemeClr val="accent2"/>
                </a:solidFill>
              </a:rPr>
              <a:t>не</a:t>
            </a:r>
            <a:r>
              <a:rPr lang="pl-PL" sz="2400" b="1" i="1" u="sng" dirty="0">
                <a:solidFill>
                  <a:schemeClr val="accent2"/>
                </a:solidFill>
              </a:rPr>
              <a:t> </a:t>
            </a:r>
            <a:r>
              <a:rPr lang="pl-PL" sz="2400" b="1" i="1" u="sng" dirty="0" err="1">
                <a:solidFill>
                  <a:schemeClr val="accent2"/>
                </a:solidFill>
              </a:rPr>
              <a:t>настане</a:t>
            </a:r>
            <a:r>
              <a:rPr lang="pl-PL" sz="2400" b="1" i="1" u="sng" dirty="0">
                <a:solidFill>
                  <a:schemeClr val="accent2"/>
                </a:solidFill>
              </a:rPr>
              <a:t> </a:t>
            </a:r>
            <a:r>
              <a:rPr lang="pl-PL" sz="2400" b="1" i="1" u="sng" dirty="0" err="1">
                <a:solidFill>
                  <a:schemeClr val="accent2"/>
                </a:solidFill>
              </a:rPr>
              <a:t>спокій</a:t>
            </a:r>
            <a:r>
              <a:rPr lang="pl-PL" sz="2400" b="1" i="1" u="sng" dirty="0">
                <a:solidFill>
                  <a:schemeClr val="accent2"/>
                </a:solidFill>
              </a:rPr>
              <a:t> і </a:t>
            </a:r>
            <a:r>
              <a:rPr lang="pl-PL" sz="2400" b="1" i="1" u="sng" dirty="0" err="1">
                <a:solidFill>
                  <a:schemeClr val="accent2"/>
                </a:solidFill>
              </a:rPr>
              <a:t>безпека</a:t>
            </a:r>
            <a:r>
              <a:rPr lang="pl-PL" sz="2400" b="1" i="1" u="sng" dirty="0">
                <a:solidFill>
                  <a:schemeClr val="accent2"/>
                </a:solidFill>
              </a:rPr>
              <a:t> в </a:t>
            </a:r>
            <a:r>
              <a:rPr lang="pl-PL" sz="2400" b="1" i="1" u="sng" dirty="0" err="1">
                <a:solidFill>
                  <a:schemeClr val="accent2"/>
                </a:solidFill>
              </a:rPr>
              <a:t>Україні</a:t>
            </a:r>
            <a:endParaRPr lang="pl-PL" sz="2400" b="1" i="1" u="sng" dirty="0">
              <a:solidFill>
                <a:schemeClr val="accent2"/>
              </a:solidFill>
            </a:endParaRPr>
          </a:p>
        </p:txBody>
      </p:sp>
      <p:sp>
        <p:nvSpPr>
          <p:cNvPr id="4" name="pole tekstowe 3">
            <a:extLst>
              <a:ext uri="{FF2B5EF4-FFF2-40B4-BE49-F238E27FC236}">
                <a16:creationId xmlns:a16="http://schemas.microsoft.com/office/drawing/2014/main" id="{6C381791-B127-1B66-6682-6A817BEEF89D}"/>
              </a:ext>
            </a:extLst>
          </p:cNvPr>
          <p:cNvSpPr txBox="1"/>
          <p:nvPr/>
        </p:nvSpPr>
        <p:spPr>
          <a:xfrm>
            <a:off x="4694465" y="2512126"/>
            <a:ext cx="7292192" cy="2246769"/>
          </a:xfrm>
          <a:prstGeom prst="rect">
            <a:avLst/>
          </a:prstGeom>
          <a:noFill/>
        </p:spPr>
        <p:txBody>
          <a:bodyPr wrap="square" rtlCol="0">
            <a:spAutoFit/>
          </a:bodyPr>
          <a:lstStyle/>
          <a:p>
            <a:pPr algn="l"/>
            <a:r>
              <a:rPr lang="pl-PL" sz="2800" dirty="0" err="1"/>
              <a:t>Опісля</a:t>
            </a:r>
            <a:r>
              <a:rPr lang="pl-PL" sz="2800" dirty="0"/>
              <a:t> </a:t>
            </a:r>
            <a:r>
              <a:rPr lang="pl-PL" sz="2800" dirty="0" err="1"/>
              <a:t>закінчення</a:t>
            </a:r>
            <a:r>
              <a:rPr lang="pl-PL" sz="2800" dirty="0"/>
              <a:t> </a:t>
            </a:r>
            <a:r>
              <a:rPr lang="pl-PL" sz="2800" dirty="0" err="1"/>
              <a:t>війни</a:t>
            </a:r>
            <a:r>
              <a:rPr lang="pl-PL" sz="2800" dirty="0"/>
              <a:t> , </a:t>
            </a:r>
            <a:r>
              <a:rPr lang="pl-PL" sz="2800" dirty="0" err="1"/>
              <a:t>розпочнеться</a:t>
            </a:r>
            <a:r>
              <a:rPr lang="pl-PL" sz="2800" dirty="0"/>
              <a:t> </a:t>
            </a:r>
            <a:r>
              <a:rPr lang="pl-PL" sz="2800" dirty="0" err="1"/>
              <a:t>процес</a:t>
            </a:r>
            <a:r>
              <a:rPr lang="pl-PL" sz="2800" dirty="0"/>
              <a:t> </a:t>
            </a:r>
            <a:r>
              <a:rPr lang="pl-PL" sz="2800" dirty="0" err="1"/>
              <a:t>масового</a:t>
            </a:r>
            <a:r>
              <a:rPr lang="pl-PL" sz="2800" dirty="0"/>
              <a:t> </a:t>
            </a:r>
            <a:r>
              <a:rPr lang="pl-PL" sz="2800" dirty="0" err="1"/>
              <a:t>повернення</a:t>
            </a:r>
            <a:r>
              <a:rPr lang="pl-PL" sz="2800" dirty="0"/>
              <a:t> </a:t>
            </a:r>
            <a:r>
              <a:rPr lang="pl-PL" sz="2800" dirty="0" err="1"/>
              <a:t>мігрантів</a:t>
            </a:r>
            <a:r>
              <a:rPr lang="pl-PL" sz="2800" dirty="0"/>
              <a:t> з </a:t>
            </a:r>
            <a:r>
              <a:rPr lang="pl-PL" sz="2800" dirty="0" err="1"/>
              <a:t>тимчасовим</a:t>
            </a:r>
            <a:r>
              <a:rPr lang="pl-PL" sz="2800" dirty="0"/>
              <a:t> </a:t>
            </a:r>
            <a:r>
              <a:rPr lang="pl-PL" sz="2800" dirty="0" err="1"/>
              <a:t>захистом</a:t>
            </a:r>
            <a:r>
              <a:rPr lang="pl-PL" sz="2800" dirty="0"/>
              <a:t> , </a:t>
            </a:r>
            <a:r>
              <a:rPr lang="pl-PL" sz="2800" dirty="0" err="1"/>
              <a:t>набагато</a:t>
            </a:r>
            <a:r>
              <a:rPr lang="pl-PL" sz="2800" dirty="0"/>
              <a:t> </a:t>
            </a:r>
            <a:r>
              <a:rPr lang="pl-PL" sz="2800" dirty="0" err="1"/>
              <a:t>швидше</a:t>
            </a:r>
            <a:r>
              <a:rPr lang="pl-PL" sz="2800" dirty="0"/>
              <a:t> , </a:t>
            </a:r>
            <a:r>
              <a:rPr lang="pl-PL" sz="2800" dirty="0" err="1"/>
              <a:t>ніж</a:t>
            </a:r>
            <a:r>
              <a:rPr lang="pl-PL" sz="2800" dirty="0"/>
              <a:t> </a:t>
            </a:r>
            <a:r>
              <a:rPr lang="pl-PL" sz="2800" dirty="0" err="1"/>
              <a:t>думають</a:t>
            </a:r>
            <a:r>
              <a:rPr lang="pl-PL" sz="2800" dirty="0"/>
              <a:t> </a:t>
            </a:r>
            <a:r>
              <a:rPr lang="pl-PL" sz="2800" dirty="0" err="1"/>
              <a:t>самі</a:t>
            </a:r>
            <a:r>
              <a:rPr lang="pl-PL" sz="2800" dirty="0"/>
              <a:t>  </a:t>
            </a:r>
            <a:r>
              <a:rPr lang="pl-PL" sz="2800" dirty="0" err="1"/>
              <a:t>мігранти</a:t>
            </a:r>
            <a:r>
              <a:rPr lang="pl-PL" sz="2800" dirty="0"/>
              <a:t> </a:t>
            </a:r>
          </a:p>
        </p:txBody>
      </p:sp>
      <p:pic>
        <p:nvPicPr>
          <p:cNvPr id="5" name="Obraz 5">
            <a:extLst>
              <a:ext uri="{FF2B5EF4-FFF2-40B4-BE49-F238E27FC236}">
                <a16:creationId xmlns:a16="http://schemas.microsoft.com/office/drawing/2014/main" id="{432AAE81-14CE-3E70-0B8C-899D0BFB1BF6}"/>
              </a:ext>
            </a:extLst>
          </p:cNvPr>
          <p:cNvPicPr>
            <a:picLocks noChangeAspect="1"/>
          </p:cNvPicPr>
          <p:nvPr/>
        </p:nvPicPr>
        <p:blipFill>
          <a:blip r:embed="rId2"/>
          <a:stretch>
            <a:fillRect/>
          </a:stretch>
        </p:blipFill>
        <p:spPr>
          <a:xfrm>
            <a:off x="205343" y="3092145"/>
            <a:ext cx="4238069" cy="3333500"/>
          </a:xfrm>
          <a:prstGeom prst="rect">
            <a:avLst/>
          </a:prstGeom>
        </p:spPr>
      </p:pic>
    </p:spTree>
    <p:extLst>
      <p:ext uri="{BB962C8B-B14F-4D97-AF65-F5344CB8AC3E}">
        <p14:creationId xmlns:p14="http://schemas.microsoft.com/office/powerpoint/2010/main" val="62571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7C224165-131A-22DB-9941-D68267C80EF3}"/>
              </a:ext>
            </a:extLst>
          </p:cNvPr>
          <p:cNvSpPr txBox="1"/>
          <p:nvPr/>
        </p:nvSpPr>
        <p:spPr>
          <a:xfrm>
            <a:off x="3650176" y="557645"/>
            <a:ext cx="5318167" cy="954107"/>
          </a:xfrm>
          <a:prstGeom prst="rect">
            <a:avLst/>
          </a:prstGeom>
          <a:noFill/>
        </p:spPr>
        <p:txBody>
          <a:bodyPr wrap="square" rtlCol="0" anchor="ctr">
            <a:spAutoFit/>
          </a:bodyPr>
          <a:lstStyle/>
          <a:p>
            <a:pPr algn="ctr"/>
            <a:r>
              <a:rPr lang="pl-PL" sz="2800" b="1" i="1" dirty="0" err="1">
                <a:solidFill>
                  <a:srgbClr val="00B0F0"/>
                </a:solidFill>
              </a:rPr>
              <a:t>Волонтерскі</a:t>
            </a:r>
            <a:r>
              <a:rPr lang="pl-PL" sz="2800" b="1" i="1" dirty="0">
                <a:solidFill>
                  <a:srgbClr val="00B0F0"/>
                </a:solidFill>
              </a:rPr>
              <a:t> </a:t>
            </a:r>
            <a:r>
              <a:rPr lang="pl-PL" sz="2800" b="1" i="1" dirty="0" err="1">
                <a:solidFill>
                  <a:srgbClr val="00B0F0"/>
                </a:solidFill>
              </a:rPr>
              <a:t>центри</a:t>
            </a:r>
            <a:r>
              <a:rPr lang="pl-PL" sz="2800" b="1" i="1" dirty="0">
                <a:solidFill>
                  <a:srgbClr val="00B0F0"/>
                </a:solidFill>
              </a:rPr>
              <a:t> </a:t>
            </a:r>
            <a:r>
              <a:rPr lang="pl-PL" sz="2800" b="1" i="1" dirty="0" err="1">
                <a:solidFill>
                  <a:srgbClr val="00B0F0"/>
                </a:solidFill>
              </a:rPr>
              <a:t>для</a:t>
            </a:r>
            <a:r>
              <a:rPr lang="uk-UA" sz="2800" b="1" i="1" dirty="0">
                <a:solidFill>
                  <a:srgbClr val="00B0F0"/>
                </a:solidFill>
              </a:rPr>
              <a:t> </a:t>
            </a:r>
            <a:r>
              <a:rPr lang="pl-PL" sz="2800" b="1" i="1" dirty="0" err="1">
                <a:solidFill>
                  <a:srgbClr val="00B0F0"/>
                </a:solidFill>
              </a:rPr>
              <a:t>мігрантів</a:t>
            </a:r>
            <a:r>
              <a:rPr lang="pl-PL" sz="2800" b="1" i="1" dirty="0">
                <a:solidFill>
                  <a:srgbClr val="00B0F0"/>
                </a:solidFill>
              </a:rPr>
              <a:t>  </a:t>
            </a:r>
          </a:p>
        </p:txBody>
      </p:sp>
      <p:pic>
        <p:nvPicPr>
          <p:cNvPr id="3" name="Obraz 3">
            <a:extLst>
              <a:ext uri="{FF2B5EF4-FFF2-40B4-BE49-F238E27FC236}">
                <a16:creationId xmlns:a16="http://schemas.microsoft.com/office/drawing/2014/main" id="{C6E2399B-FF35-8624-656B-594096397B86}"/>
              </a:ext>
            </a:extLst>
          </p:cNvPr>
          <p:cNvPicPr>
            <a:picLocks noChangeAspect="1"/>
          </p:cNvPicPr>
          <p:nvPr/>
        </p:nvPicPr>
        <p:blipFill>
          <a:blip r:embed="rId2"/>
          <a:stretch>
            <a:fillRect/>
          </a:stretch>
        </p:blipFill>
        <p:spPr>
          <a:xfrm>
            <a:off x="291192" y="1867889"/>
            <a:ext cx="6175331" cy="4094513"/>
          </a:xfrm>
          <a:prstGeom prst="rect">
            <a:avLst/>
          </a:prstGeom>
        </p:spPr>
      </p:pic>
      <p:pic>
        <p:nvPicPr>
          <p:cNvPr id="4" name="Obraz 4">
            <a:extLst>
              <a:ext uri="{FF2B5EF4-FFF2-40B4-BE49-F238E27FC236}">
                <a16:creationId xmlns:a16="http://schemas.microsoft.com/office/drawing/2014/main" id="{97B2C6F1-358E-084D-420D-621393A65306}"/>
              </a:ext>
            </a:extLst>
          </p:cNvPr>
          <p:cNvPicPr>
            <a:picLocks noChangeAspect="1"/>
          </p:cNvPicPr>
          <p:nvPr/>
        </p:nvPicPr>
        <p:blipFill>
          <a:blip r:embed="rId3"/>
          <a:stretch>
            <a:fillRect/>
          </a:stretch>
        </p:blipFill>
        <p:spPr>
          <a:xfrm>
            <a:off x="6716981" y="1744188"/>
            <a:ext cx="5318167" cy="4304806"/>
          </a:xfrm>
          <a:prstGeom prst="rect">
            <a:avLst/>
          </a:prstGeom>
        </p:spPr>
      </p:pic>
    </p:spTree>
    <p:extLst>
      <p:ext uri="{BB962C8B-B14F-4D97-AF65-F5344CB8AC3E}">
        <p14:creationId xmlns:p14="http://schemas.microsoft.com/office/powerpoint/2010/main" val="3324322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971464-7D85-80CF-BC0B-B91CCD5F2DC9}"/>
              </a:ext>
            </a:extLst>
          </p:cNvPr>
          <p:cNvSpPr>
            <a:spLocks noGrp="1"/>
          </p:cNvSpPr>
          <p:nvPr>
            <p:ph type="title"/>
          </p:nvPr>
        </p:nvSpPr>
        <p:spPr/>
        <p:txBody>
          <a:bodyPr/>
          <a:lstStyle/>
          <a:p>
            <a:r>
              <a:rPr lang="pl-PL" dirty="0"/>
              <a:t>ЗМІСТ ПРЕЗЕНТАЦІЇ</a:t>
            </a:r>
          </a:p>
        </p:txBody>
      </p:sp>
      <p:sp>
        <p:nvSpPr>
          <p:cNvPr id="4" name="Symbol zastępczy tekstu 3">
            <a:extLst>
              <a:ext uri="{FF2B5EF4-FFF2-40B4-BE49-F238E27FC236}">
                <a16:creationId xmlns:a16="http://schemas.microsoft.com/office/drawing/2014/main" id="{F84CFF24-5860-60F0-507D-D4E0CB4EF01C}"/>
              </a:ext>
            </a:extLst>
          </p:cNvPr>
          <p:cNvSpPr>
            <a:spLocks noGrp="1"/>
          </p:cNvSpPr>
          <p:nvPr>
            <p:ph type="body" sz="half" idx="2"/>
          </p:nvPr>
        </p:nvSpPr>
        <p:spPr>
          <a:xfrm>
            <a:off x="1246559" y="5432176"/>
            <a:ext cx="9906000" cy="493712"/>
          </a:xfrm>
        </p:spPr>
        <p:txBody>
          <a:bodyPr/>
          <a:lstStyle/>
          <a:p>
            <a:pPr algn="ctr"/>
            <a:r>
              <a:rPr lang="pl-PL" dirty="0"/>
              <a:t> </a:t>
            </a:r>
            <a:r>
              <a:rPr lang="pl-PL" sz="2000" b="1" dirty="0"/>
              <a:t>      &lt;&lt;&lt;&lt; </a:t>
            </a:r>
            <a:r>
              <a:rPr lang="pl-PL" sz="2000" b="1" dirty="0" err="1"/>
              <a:t>Міграційні</a:t>
            </a:r>
            <a:r>
              <a:rPr lang="pl-PL" sz="2000" b="1" dirty="0"/>
              <a:t> </a:t>
            </a:r>
            <a:r>
              <a:rPr lang="pl-PL" sz="2000" b="1" dirty="0" err="1"/>
              <a:t>процеси</a:t>
            </a:r>
            <a:r>
              <a:rPr lang="pl-PL" sz="2000" b="1" dirty="0"/>
              <a:t> </a:t>
            </a:r>
            <a:r>
              <a:rPr lang="pl-PL" sz="2000" b="1" dirty="0" err="1"/>
              <a:t>від</a:t>
            </a:r>
            <a:r>
              <a:rPr lang="pl-PL" sz="2000" b="1" dirty="0"/>
              <a:t> </a:t>
            </a:r>
            <a:r>
              <a:rPr lang="pl-PL" sz="2000" b="1" dirty="0" err="1"/>
              <a:t>початку</a:t>
            </a:r>
            <a:r>
              <a:rPr lang="pl-PL" sz="2000" b="1" dirty="0"/>
              <a:t> війни в </a:t>
            </a:r>
            <a:r>
              <a:rPr lang="pl-PL" sz="2000" b="1" dirty="0" err="1"/>
              <a:t>Україні</a:t>
            </a:r>
            <a:r>
              <a:rPr lang="pl-PL" sz="2000" b="1" dirty="0"/>
              <a:t>&gt;&gt;&gt;&gt;</a:t>
            </a:r>
          </a:p>
        </p:txBody>
      </p:sp>
      <p:sp>
        <p:nvSpPr>
          <p:cNvPr id="5" name="pole tekstowe 4">
            <a:extLst>
              <a:ext uri="{FF2B5EF4-FFF2-40B4-BE49-F238E27FC236}">
                <a16:creationId xmlns:a16="http://schemas.microsoft.com/office/drawing/2014/main" id="{D1892490-59D7-F306-5046-F2ECA1C4A441}"/>
              </a:ext>
            </a:extLst>
          </p:cNvPr>
          <p:cNvSpPr txBox="1"/>
          <p:nvPr/>
        </p:nvSpPr>
        <p:spPr>
          <a:xfrm>
            <a:off x="252145" y="-77912"/>
            <a:ext cx="5947414" cy="4678204"/>
          </a:xfrm>
          <a:prstGeom prst="rect">
            <a:avLst/>
          </a:prstGeom>
          <a:noFill/>
        </p:spPr>
        <p:txBody>
          <a:bodyPr wrap="square" rtlCol="0" anchor="t">
            <a:spAutoFit/>
          </a:bodyPr>
          <a:lstStyle/>
          <a:p>
            <a:pPr marL="285750" indent="-285750" algn="l">
              <a:buFont typeface="Arial" panose="020B0604020202020204" pitchFamily="34" charset="0"/>
              <a:buChar char="•"/>
            </a:pPr>
            <a:endParaRPr lang="pl-PL" dirty="0"/>
          </a:p>
          <a:p>
            <a:pPr marL="285750" indent="-285750">
              <a:buFont typeface="Arial" panose="020B0604020202020204" pitchFamily="34" charset="0"/>
              <a:buChar char="•"/>
            </a:pPr>
            <a:r>
              <a:rPr lang="pl-PL" sz="2800" b="1" i="1" u="sng" dirty="0" err="1">
                <a:solidFill>
                  <a:schemeClr val="accent2"/>
                </a:solidFill>
              </a:rPr>
              <a:t>Що</a:t>
            </a:r>
            <a:r>
              <a:rPr lang="pl-PL" sz="2800" b="1" i="1" u="sng" dirty="0">
                <a:solidFill>
                  <a:schemeClr val="accent2"/>
                </a:solidFill>
              </a:rPr>
              <a:t> </a:t>
            </a:r>
            <a:r>
              <a:rPr lang="pl-PL" sz="2800" b="1" i="1" u="sng" dirty="0" err="1">
                <a:solidFill>
                  <a:schemeClr val="accent2"/>
                </a:solidFill>
              </a:rPr>
              <a:t>таке</a:t>
            </a:r>
            <a:r>
              <a:rPr lang="pl-PL" sz="2800" b="1" i="1" u="sng" dirty="0">
                <a:solidFill>
                  <a:schemeClr val="accent2"/>
                </a:solidFill>
              </a:rPr>
              <a:t> </a:t>
            </a:r>
            <a:r>
              <a:rPr lang="pl-PL" sz="2800" b="1" i="1" u="sng" dirty="0" err="1">
                <a:solidFill>
                  <a:schemeClr val="accent2"/>
                </a:solidFill>
              </a:rPr>
              <a:t>міграція</a:t>
            </a:r>
            <a:r>
              <a:rPr lang="pl-PL" sz="2800" b="1" i="1" u="sng" dirty="0">
                <a:solidFill>
                  <a:schemeClr val="accent2"/>
                </a:solidFill>
              </a:rPr>
              <a:t> </a:t>
            </a:r>
            <a:r>
              <a:rPr lang="pl-PL" sz="2800" b="1" i="1" u="sng" dirty="0" err="1">
                <a:solidFill>
                  <a:schemeClr val="accent2"/>
                </a:solidFill>
              </a:rPr>
              <a:t>її</a:t>
            </a:r>
            <a:r>
              <a:rPr lang="pl-PL" sz="2800" b="1" i="1" u="sng" dirty="0">
                <a:solidFill>
                  <a:schemeClr val="accent2"/>
                </a:solidFill>
              </a:rPr>
              <a:t> </a:t>
            </a:r>
            <a:r>
              <a:rPr lang="pl-PL" sz="2800" b="1" i="1" u="sng" dirty="0" err="1">
                <a:solidFill>
                  <a:schemeClr val="accent2"/>
                </a:solidFill>
              </a:rPr>
              <a:t>види</a:t>
            </a:r>
            <a:r>
              <a:rPr lang="pl-PL" sz="2800" b="1" i="1" u="sng" dirty="0">
                <a:solidFill>
                  <a:schemeClr val="accent2"/>
                </a:solidFill>
              </a:rPr>
              <a:t> </a:t>
            </a:r>
            <a:r>
              <a:rPr lang="pl-PL" sz="2800" b="1" i="1" u="sng" dirty="0" err="1">
                <a:solidFill>
                  <a:schemeClr val="accent2"/>
                </a:solidFill>
              </a:rPr>
              <a:t>та</a:t>
            </a:r>
            <a:r>
              <a:rPr lang="pl-PL" sz="2800" b="1" i="1" u="sng" dirty="0">
                <a:solidFill>
                  <a:schemeClr val="accent2"/>
                </a:solidFill>
              </a:rPr>
              <a:t> </a:t>
            </a:r>
            <a:r>
              <a:rPr lang="pl-PL" sz="2800" b="1" i="1" u="sng" dirty="0" err="1">
                <a:solidFill>
                  <a:schemeClr val="accent2"/>
                </a:solidFill>
              </a:rPr>
              <a:t>причини</a:t>
            </a:r>
            <a:r>
              <a:rPr lang="pl-PL" sz="2800" b="1" i="1" u="sng" dirty="0">
                <a:solidFill>
                  <a:schemeClr val="accent2"/>
                </a:solidFill>
              </a:rPr>
              <a:t> </a:t>
            </a:r>
          </a:p>
          <a:p>
            <a:pPr marL="285750" indent="-285750">
              <a:buFont typeface="Arial" panose="020B0604020202020204" pitchFamily="34" charset="0"/>
              <a:buChar char="•"/>
            </a:pPr>
            <a:r>
              <a:rPr lang="pl-PL" sz="2800" b="1" i="1" u="sng" dirty="0" err="1">
                <a:solidFill>
                  <a:schemeClr val="accent2"/>
                </a:solidFill>
              </a:rPr>
              <a:t>Статистика</a:t>
            </a:r>
            <a:r>
              <a:rPr lang="pl-PL" sz="2800" b="1" i="1" u="sng" dirty="0">
                <a:solidFill>
                  <a:schemeClr val="accent2"/>
                </a:solidFill>
              </a:rPr>
              <a:t>  </a:t>
            </a:r>
            <a:r>
              <a:rPr lang="pl-PL" sz="2800" b="1" i="1" u="sng" dirty="0" err="1">
                <a:solidFill>
                  <a:schemeClr val="accent2"/>
                </a:solidFill>
              </a:rPr>
              <a:t>міграційних</a:t>
            </a:r>
            <a:r>
              <a:rPr lang="pl-PL" sz="2800" b="1" i="1" u="sng" dirty="0">
                <a:solidFill>
                  <a:schemeClr val="accent2"/>
                </a:solidFill>
              </a:rPr>
              <a:t> </a:t>
            </a:r>
            <a:r>
              <a:rPr lang="pl-PL" sz="2800" b="1" i="1" u="sng" dirty="0" err="1">
                <a:solidFill>
                  <a:schemeClr val="accent2"/>
                </a:solidFill>
              </a:rPr>
              <a:t>процесів</a:t>
            </a:r>
            <a:r>
              <a:rPr lang="pl-PL" sz="2800" b="1" i="1" u="sng" dirty="0">
                <a:solidFill>
                  <a:schemeClr val="accent2"/>
                </a:solidFill>
              </a:rPr>
              <a:t>  у </a:t>
            </a:r>
            <a:r>
              <a:rPr lang="pl-PL" sz="2800" b="1" i="1" u="sng" dirty="0" err="1">
                <a:solidFill>
                  <a:schemeClr val="accent2"/>
                </a:solidFill>
              </a:rPr>
              <a:t>мирний</a:t>
            </a:r>
            <a:r>
              <a:rPr lang="pl-PL" sz="2800" b="1" i="1" u="sng" dirty="0">
                <a:solidFill>
                  <a:schemeClr val="accent2"/>
                </a:solidFill>
              </a:rPr>
              <a:t> </a:t>
            </a:r>
            <a:r>
              <a:rPr lang="pl-PL" sz="2800" b="1" i="1" u="sng" dirty="0" err="1">
                <a:solidFill>
                  <a:schemeClr val="accent2"/>
                </a:solidFill>
              </a:rPr>
              <a:t>час</a:t>
            </a:r>
            <a:r>
              <a:rPr lang="pl-PL" sz="2800" b="1" i="1" u="sng" dirty="0">
                <a:solidFill>
                  <a:schemeClr val="accent2"/>
                </a:solidFill>
              </a:rPr>
              <a:t>;</a:t>
            </a:r>
          </a:p>
          <a:p>
            <a:pPr marL="285750" indent="-285750">
              <a:buFont typeface="Arial" panose="020B0604020202020204" pitchFamily="34" charset="0"/>
              <a:buChar char="•"/>
            </a:pPr>
            <a:r>
              <a:rPr lang="pl-PL" sz="2800" b="1" i="1" u="sng" dirty="0" err="1">
                <a:solidFill>
                  <a:schemeClr val="accent2"/>
                </a:solidFill>
              </a:rPr>
              <a:t>Переміщення</a:t>
            </a:r>
            <a:r>
              <a:rPr lang="pl-PL" sz="2800" b="1" i="1" u="sng" dirty="0">
                <a:solidFill>
                  <a:schemeClr val="accent2"/>
                </a:solidFill>
              </a:rPr>
              <a:t> </a:t>
            </a:r>
            <a:r>
              <a:rPr lang="pl-PL" sz="2800" b="1" i="1" u="sng" dirty="0" err="1">
                <a:solidFill>
                  <a:schemeClr val="accent2"/>
                </a:solidFill>
              </a:rPr>
              <a:t>за</a:t>
            </a:r>
            <a:r>
              <a:rPr lang="pl-PL" sz="2800" b="1" i="1" u="sng" dirty="0">
                <a:solidFill>
                  <a:schemeClr val="accent2"/>
                </a:solidFill>
              </a:rPr>
              <a:t> </a:t>
            </a:r>
            <a:r>
              <a:rPr lang="pl-PL" sz="2800" b="1" i="1" u="sng" dirty="0" err="1">
                <a:solidFill>
                  <a:schemeClr val="accent2"/>
                </a:solidFill>
              </a:rPr>
              <a:t>кордон</a:t>
            </a:r>
            <a:r>
              <a:rPr lang="pl-PL" sz="2800" b="1" i="1" u="sng" dirty="0">
                <a:solidFill>
                  <a:schemeClr val="accent2"/>
                </a:solidFill>
              </a:rPr>
              <a:t> </a:t>
            </a:r>
            <a:r>
              <a:rPr lang="pl-PL" sz="2800" b="1" i="1" u="sng" dirty="0" err="1">
                <a:solidFill>
                  <a:schemeClr val="accent2"/>
                </a:solidFill>
              </a:rPr>
              <a:t>України</a:t>
            </a:r>
            <a:r>
              <a:rPr lang="pl-PL" sz="2800" b="1" i="1" u="sng" dirty="0">
                <a:solidFill>
                  <a:schemeClr val="accent2"/>
                </a:solidFill>
              </a:rPr>
              <a:t> </a:t>
            </a:r>
            <a:r>
              <a:rPr lang="pl-PL" sz="2800" b="1" i="1" u="sng" dirty="0" err="1">
                <a:solidFill>
                  <a:schemeClr val="accent2"/>
                </a:solidFill>
              </a:rPr>
              <a:t>від</a:t>
            </a:r>
            <a:r>
              <a:rPr lang="pl-PL" sz="2800" b="1" i="1" u="sng" dirty="0">
                <a:solidFill>
                  <a:schemeClr val="accent2"/>
                </a:solidFill>
              </a:rPr>
              <a:t> 24.02.2022</a:t>
            </a:r>
          </a:p>
          <a:p>
            <a:pPr marL="285750" indent="-285750">
              <a:buFont typeface="Arial" panose="020B0604020202020204" pitchFamily="34" charset="0"/>
              <a:buChar char="•"/>
            </a:pPr>
            <a:r>
              <a:rPr lang="pl-PL" sz="2800" b="1" i="1" u="sng" dirty="0" err="1">
                <a:solidFill>
                  <a:schemeClr val="accent2"/>
                </a:solidFill>
              </a:rPr>
              <a:t>Дані</a:t>
            </a:r>
            <a:r>
              <a:rPr lang="pl-PL" sz="2800" b="1" i="1" u="sng" dirty="0">
                <a:solidFill>
                  <a:schemeClr val="accent2"/>
                </a:solidFill>
              </a:rPr>
              <a:t> </a:t>
            </a:r>
            <a:r>
              <a:rPr lang="pl-PL" sz="2800" b="1" i="1" u="sng" dirty="0" err="1">
                <a:solidFill>
                  <a:schemeClr val="accent2"/>
                </a:solidFill>
              </a:rPr>
              <a:t>про</a:t>
            </a:r>
            <a:r>
              <a:rPr lang="pl-PL" sz="2800" b="1" i="1" u="sng" dirty="0">
                <a:solidFill>
                  <a:schemeClr val="accent2"/>
                </a:solidFill>
              </a:rPr>
              <a:t> </a:t>
            </a:r>
            <a:r>
              <a:rPr lang="pl-PL" sz="2800" b="1" i="1" u="sng" dirty="0" err="1">
                <a:solidFill>
                  <a:schemeClr val="accent2"/>
                </a:solidFill>
              </a:rPr>
              <a:t>кількість</a:t>
            </a:r>
            <a:r>
              <a:rPr lang="pl-PL" sz="2800" b="1" i="1" u="sng" dirty="0">
                <a:solidFill>
                  <a:schemeClr val="accent2"/>
                </a:solidFill>
              </a:rPr>
              <a:t> </a:t>
            </a:r>
            <a:r>
              <a:rPr lang="pl-PL" sz="2800" b="1" i="1" u="sng" dirty="0" err="1">
                <a:solidFill>
                  <a:schemeClr val="accent2"/>
                </a:solidFill>
              </a:rPr>
              <a:t>перетнувших</a:t>
            </a:r>
            <a:r>
              <a:rPr lang="pl-PL" sz="2800" b="1" i="1" u="sng" dirty="0">
                <a:solidFill>
                  <a:schemeClr val="accent2"/>
                </a:solidFill>
              </a:rPr>
              <a:t> </a:t>
            </a:r>
            <a:r>
              <a:rPr lang="pl-PL" sz="2800" b="1" i="1" u="sng" dirty="0" err="1">
                <a:solidFill>
                  <a:schemeClr val="accent2"/>
                </a:solidFill>
              </a:rPr>
              <a:t>кодрдон</a:t>
            </a:r>
            <a:r>
              <a:rPr lang="pl-PL" sz="2800" b="1" i="1" u="sng" dirty="0">
                <a:solidFill>
                  <a:schemeClr val="accent2"/>
                </a:solidFill>
              </a:rPr>
              <a:t> </a:t>
            </a:r>
          </a:p>
          <a:p>
            <a:pPr marL="285750" indent="-285750">
              <a:buFont typeface="Arial" panose="020B0604020202020204" pitchFamily="34" charset="0"/>
              <a:buChar char="•"/>
            </a:pPr>
            <a:r>
              <a:rPr lang="pl-PL" sz="2800" b="1" i="1" u="sng" dirty="0" err="1">
                <a:solidFill>
                  <a:schemeClr val="accent2"/>
                </a:solidFill>
              </a:rPr>
              <a:t>Наслідки</a:t>
            </a:r>
            <a:endParaRPr lang="pl-PL" sz="2800" b="1" i="1" u="sng" dirty="0">
              <a:solidFill>
                <a:schemeClr val="accent2"/>
              </a:solidFill>
            </a:endParaRPr>
          </a:p>
          <a:p>
            <a:pPr marL="285750" indent="-285750">
              <a:buFont typeface="Arial" panose="020B0604020202020204" pitchFamily="34" charset="0"/>
              <a:buChar char="•"/>
            </a:pPr>
            <a:r>
              <a:rPr lang="pl-PL" sz="2800" b="1" i="1" u="sng" dirty="0" err="1">
                <a:solidFill>
                  <a:schemeClr val="accent2"/>
                </a:solidFill>
              </a:rPr>
              <a:t>Повернення</a:t>
            </a:r>
            <a:r>
              <a:rPr lang="pl-PL" sz="2800" b="1" i="1" u="sng" dirty="0">
                <a:solidFill>
                  <a:schemeClr val="accent2"/>
                </a:solidFill>
              </a:rPr>
              <a:t> </a:t>
            </a:r>
            <a:r>
              <a:rPr lang="pl-PL" sz="2800" b="1" i="1" u="sng" dirty="0" err="1">
                <a:solidFill>
                  <a:schemeClr val="accent2"/>
                </a:solidFill>
              </a:rPr>
              <a:t>українців</a:t>
            </a:r>
            <a:r>
              <a:rPr lang="pl-PL" sz="2800" b="1" i="1" u="sng" dirty="0">
                <a:solidFill>
                  <a:schemeClr val="accent2"/>
                </a:solidFill>
              </a:rPr>
              <a:t>  </a:t>
            </a:r>
          </a:p>
        </p:txBody>
      </p:sp>
      <p:pic>
        <p:nvPicPr>
          <p:cNvPr id="3" name="Obraz 5">
            <a:extLst>
              <a:ext uri="{FF2B5EF4-FFF2-40B4-BE49-F238E27FC236}">
                <a16:creationId xmlns:a16="http://schemas.microsoft.com/office/drawing/2014/main" id="{FD02B29D-F2BC-906B-0C83-1AE8070080FA}"/>
              </a:ext>
            </a:extLst>
          </p:cNvPr>
          <p:cNvPicPr>
            <a:picLocks noChangeAspect="1"/>
          </p:cNvPicPr>
          <p:nvPr/>
        </p:nvPicPr>
        <p:blipFill>
          <a:blip r:embed="rId2"/>
          <a:stretch>
            <a:fillRect/>
          </a:stretch>
        </p:blipFill>
        <p:spPr>
          <a:xfrm>
            <a:off x="5687786" y="54661"/>
            <a:ext cx="5843855" cy="4678204"/>
          </a:xfrm>
          <a:prstGeom prst="rect">
            <a:avLst/>
          </a:prstGeom>
        </p:spPr>
      </p:pic>
    </p:spTree>
    <p:extLst>
      <p:ext uri="{BB962C8B-B14F-4D97-AF65-F5344CB8AC3E}">
        <p14:creationId xmlns:p14="http://schemas.microsoft.com/office/powerpoint/2010/main" val="833450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FC1E5198-CC5B-12CA-2035-E4934AC85740}"/>
              </a:ext>
            </a:extLst>
          </p:cNvPr>
          <p:cNvSpPr txBox="1"/>
          <p:nvPr/>
        </p:nvSpPr>
        <p:spPr>
          <a:xfrm>
            <a:off x="3761632" y="601976"/>
            <a:ext cx="3901786" cy="1077218"/>
          </a:xfrm>
          <a:prstGeom prst="rect">
            <a:avLst/>
          </a:prstGeom>
          <a:noFill/>
        </p:spPr>
        <p:txBody>
          <a:bodyPr wrap="square" rtlCol="0" anchor="ctr">
            <a:spAutoFit/>
          </a:bodyPr>
          <a:lstStyle/>
          <a:p>
            <a:pPr algn="ctr"/>
            <a:r>
              <a:rPr lang="pl-PL" sz="3200" b="1" i="1" dirty="0" err="1">
                <a:solidFill>
                  <a:schemeClr val="bg2">
                    <a:lumMod val="60000"/>
                    <a:lumOff val="40000"/>
                  </a:schemeClr>
                </a:solidFill>
              </a:rPr>
              <a:t>Повернення</a:t>
            </a:r>
            <a:r>
              <a:rPr lang="pl-PL" sz="3200" b="1" i="1" dirty="0">
                <a:solidFill>
                  <a:schemeClr val="bg2">
                    <a:lumMod val="60000"/>
                    <a:lumOff val="40000"/>
                  </a:schemeClr>
                </a:solidFill>
              </a:rPr>
              <a:t> </a:t>
            </a:r>
            <a:r>
              <a:rPr lang="pl-PL" sz="3200" b="1" i="1" dirty="0" err="1">
                <a:solidFill>
                  <a:schemeClr val="bg2">
                    <a:lumMod val="60000"/>
                    <a:lumOff val="40000"/>
                  </a:schemeClr>
                </a:solidFill>
              </a:rPr>
              <a:t>українців</a:t>
            </a:r>
            <a:r>
              <a:rPr lang="pl-PL" sz="2800" b="1" i="1" dirty="0">
                <a:solidFill>
                  <a:schemeClr val="bg2">
                    <a:lumMod val="60000"/>
                    <a:lumOff val="40000"/>
                  </a:schemeClr>
                </a:solidFill>
              </a:rPr>
              <a:t> </a:t>
            </a:r>
          </a:p>
        </p:txBody>
      </p:sp>
      <p:sp>
        <p:nvSpPr>
          <p:cNvPr id="3" name="pole tekstowe 2">
            <a:extLst>
              <a:ext uri="{FF2B5EF4-FFF2-40B4-BE49-F238E27FC236}">
                <a16:creationId xmlns:a16="http://schemas.microsoft.com/office/drawing/2014/main" id="{1A54C24E-87C3-6BE4-2E56-A61F69F0E975}"/>
              </a:ext>
            </a:extLst>
          </p:cNvPr>
          <p:cNvSpPr txBox="1"/>
          <p:nvPr/>
        </p:nvSpPr>
        <p:spPr>
          <a:xfrm>
            <a:off x="198912" y="1831769"/>
            <a:ext cx="6617030" cy="646331"/>
          </a:xfrm>
          <a:prstGeom prst="rect">
            <a:avLst/>
          </a:prstGeom>
          <a:noFill/>
        </p:spPr>
        <p:txBody>
          <a:bodyPr wrap="square" rtlCol="0">
            <a:spAutoFit/>
          </a:bodyPr>
          <a:lstStyle/>
          <a:p>
            <a:pPr algn="l"/>
            <a:r>
              <a:rPr lang="pl-PL" dirty="0"/>
              <a:t>80%  </a:t>
            </a:r>
            <a:r>
              <a:rPr lang="pl-PL" dirty="0" err="1"/>
              <a:t>виїхавших</a:t>
            </a:r>
            <a:r>
              <a:rPr lang="pl-PL" dirty="0"/>
              <a:t> </a:t>
            </a:r>
            <a:r>
              <a:rPr lang="pl-PL" dirty="0" err="1"/>
              <a:t>за</a:t>
            </a:r>
            <a:r>
              <a:rPr lang="pl-PL" dirty="0"/>
              <a:t> </a:t>
            </a:r>
            <a:r>
              <a:rPr lang="pl-PL" dirty="0" err="1"/>
              <a:t>кордон</a:t>
            </a:r>
            <a:r>
              <a:rPr lang="pl-PL" dirty="0"/>
              <a:t> </a:t>
            </a:r>
            <a:r>
              <a:rPr lang="pl-PL" dirty="0" err="1"/>
              <a:t>впевнено</a:t>
            </a:r>
            <a:r>
              <a:rPr lang="pl-PL" dirty="0"/>
              <a:t> </a:t>
            </a:r>
            <a:r>
              <a:rPr lang="pl-PL" dirty="0" err="1"/>
              <a:t>говорять</a:t>
            </a:r>
            <a:r>
              <a:rPr lang="pl-PL" dirty="0"/>
              <a:t> , </a:t>
            </a:r>
            <a:r>
              <a:rPr lang="pl-PL" dirty="0" err="1"/>
              <a:t>що</a:t>
            </a:r>
            <a:r>
              <a:rPr lang="pl-PL" dirty="0"/>
              <a:t> </a:t>
            </a:r>
            <a:r>
              <a:rPr lang="pl-PL" dirty="0" err="1"/>
              <a:t>повернуться</a:t>
            </a:r>
            <a:r>
              <a:rPr lang="pl-PL" dirty="0"/>
              <a:t> </a:t>
            </a:r>
            <a:r>
              <a:rPr lang="pl-PL" dirty="0" err="1"/>
              <a:t>додому</a:t>
            </a:r>
            <a:r>
              <a:rPr lang="pl-PL" dirty="0"/>
              <a:t> </a:t>
            </a:r>
          </a:p>
        </p:txBody>
      </p:sp>
      <p:sp>
        <p:nvSpPr>
          <p:cNvPr id="4" name="pole tekstowe 3">
            <a:extLst>
              <a:ext uri="{FF2B5EF4-FFF2-40B4-BE49-F238E27FC236}">
                <a16:creationId xmlns:a16="http://schemas.microsoft.com/office/drawing/2014/main" id="{3C248BDC-1420-C511-B688-260A56B1B2E6}"/>
              </a:ext>
            </a:extLst>
          </p:cNvPr>
          <p:cNvSpPr txBox="1"/>
          <p:nvPr/>
        </p:nvSpPr>
        <p:spPr>
          <a:xfrm>
            <a:off x="99950" y="2630675"/>
            <a:ext cx="7136575" cy="2092881"/>
          </a:xfrm>
          <a:prstGeom prst="rect">
            <a:avLst/>
          </a:prstGeom>
          <a:noFill/>
        </p:spPr>
        <p:txBody>
          <a:bodyPr wrap="square" rtlCol="0">
            <a:spAutoFit/>
          </a:bodyPr>
          <a:lstStyle/>
          <a:p>
            <a:pPr algn="l"/>
            <a:r>
              <a:rPr lang="pl-PL" sz="2800" b="1" i="1" u="sng" dirty="0" err="1">
                <a:solidFill>
                  <a:schemeClr val="bg2">
                    <a:lumMod val="60000"/>
                    <a:lumOff val="40000"/>
                  </a:schemeClr>
                </a:solidFill>
              </a:rPr>
              <a:t>Щоб</a:t>
            </a:r>
            <a:r>
              <a:rPr lang="pl-PL" sz="2800" b="1" i="1" u="sng" dirty="0">
                <a:solidFill>
                  <a:schemeClr val="bg2">
                    <a:lumMod val="60000"/>
                    <a:lumOff val="40000"/>
                  </a:schemeClr>
                </a:solidFill>
              </a:rPr>
              <a:t> </a:t>
            </a:r>
            <a:r>
              <a:rPr lang="pl-PL" sz="2800" b="1" i="1" u="sng" dirty="0" err="1">
                <a:solidFill>
                  <a:schemeClr val="bg2">
                    <a:lumMod val="60000"/>
                    <a:lumOff val="40000"/>
                  </a:schemeClr>
                </a:solidFill>
              </a:rPr>
              <a:t>повернути</a:t>
            </a:r>
            <a:r>
              <a:rPr lang="pl-PL" sz="2800" b="1" i="1" u="sng" dirty="0">
                <a:solidFill>
                  <a:schemeClr val="bg2">
                    <a:lumMod val="60000"/>
                    <a:lumOff val="40000"/>
                  </a:schemeClr>
                </a:solidFill>
              </a:rPr>
              <a:t> </a:t>
            </a:r>
            <a:r>
              <a:rPr lang="pl-PL" sz="2800" b="1" i="1" u="sng" dirty="0" err="1">
                <a:solidFill>
                  <a:schemeClr val="bg2">
                    <a:lumMod val="60000"/>
                    <a:lumOff val="40000"/>
                  </a:schemeClr>
                </a:solidFill>
              </a:rPr>
              <a:t>українців</a:t>
            </a:r>
            <a:r>
              <a:rPr lang="pl-PL" sz="2800" b="1" i="1" u="sng" dirty="0">
                <a:solidFill>
                  <a:schemeClr val="bg2">
                    <a:lumMod val="60000"/>
                    <a:lumOff val="40000"/>
                  </a:schemeClr>
                </a:solidFill>
              </a:rPr>
              <a:t> </a:t>
            </a:r>
            <a:r>
              <a:rPr lang="pl-PL" sz="2800" b="1" i="1" u="sng" dirty="0" err="1">
                <a:solidFill>
                  <a:schemeClr val="bg2">
                    <a:lumMod val="60000"/>
                    <a:lumOff val="40000"/>
                  </a:schemeClr>
                </a:solidFill>
              </a:rPr>
              <a:t>необхідно</a:t>
            </a:r>
            <a:r>
              <a:rPr lang="pl-PL" sz="2800" b="1" i="1" u="sng" dirty="0">
                <a:solidFill>
                  <a:schemeClr val="bg2">
                    <a:lumMod val="60000"/>
                    <a:lumOff val="40000"/>
                  </a:schemeClr>
                </a:solidFill>
              </a:rPr>
              <a:t> </a:t>
            </a:r>
            <a:r>
              <a:rPr lang="pl-PL" sz="2800" b="1" i="1" u="sng" dirty="0" err="1">
                <a:solidFill>
                  <a:schemeClr val="bg2">
                    <a:lumMod val="60000"/>
                    <a:lumOff val="40000"/>
                  </a:schemeClr>
                </a:solidFill>
              </a:rPr>
              <a:t>створити</a:t>
            </a:r>
            <a:r>
              <a:rPr lang="pl-PL" sz="2800" b="1" i="1" u="sng" dirty="0">
                <a:solidFill>
                  <a:schemeClr val="bg2">
                    <a:lumMod val="60000"/>
                    <a:lumOff val="40000"/>
                  </a:schemeClr>
                </a:solidFill>
              </a:rPr>
              <a:t> </a:t>
            </a:r>
            <a:r>
              <a:rPr lang="pl-PL" sz="2800" b="1" i="1" u="sng" dirty="0" err="1">
                <a:solidFill>
                  <a:schemeClr val="bg2">
                    <a:lumMod val="60000"/>
                    <a:lumOff val="40000"/>
                  </a:schemeClr>
                </a:solidFill>
              </a:rPr>
              <a:t>все</a:t>
            </a:r>
            <a:r>
              <a:rPr lang="pl-PL" sz="2800" b="1" i="1" u="sng" dirty="0">
                <a:solidFill>
                  <a:schemeClr val="bg2">
                    <a:lumMod val="60000"/>
                    <a:lumOff val="40000"/>
                  </a:schemeClr>
                </a:solidFill>
              </a:rPr>
              <a:t> </a:t>
            </a:r>
            <a:r>
              <a:rPr lang="pl-PL" sz="2800" b="1" i="1" u="sng" dirty="0" err="1">
                <a:solidFill>
                  <a:schemeClr val="bg2">
                    <a:lumMod val="60000"/>
                    <a:lumOff val="40000"/>
                  </a:schemeClr>
                </a:solidFill>
              </a:rPr>
              <a:t>для</a:t>
            </a:r>
            <a:r>
              <a:rPr lang="pl-PL" sz="2800" b="1" i="1" u="sng" dirty="0">
                <a:solidFill>
                  <a:schemeClr val="bg2">
                    <a:lumMod val="60000"/>
                    <a:lumOff val="40000"/>
                  </a:schemeClr>
                </a:solidFill>
              </a:rPr>
              <a:t> </a:t>
            </a:r>
            <a:r>
              <a:rPr lang="pl-PL" sz="2800" b="1" i="1" u="sng" dirty="0" err="1">
                <a:solidFill>
                  <a:schemeClr val="bg2">
                    <a:lumMod val="60000"/>
                    <a:lumOff val="40000"/>
                  </a:schemeClr>
                </a:solidFill>
              </a:rPr>
              <a:t>повноціного</a:t>
            </a:r>
            <a:r>
              <a:rPr lang="pl-PL" sz="2800" b="1" i="1" u="sng" dirty="0">
                <a:solidFill>
                  <a:schemeClr val="bg2">
                    <a:lumMod val="60000"/>
                    <a:lumOff val="40000"/>
                  </a:schemeClr>
                </a:solidFill>
              </a:rPr>
              <a:t> </a:t>
            </a:r>
            <a:r>
              <a:rPr lang="pl-PL" sz="2800" b="1" i="1" u="sng" dirty="0" err="1">
                <a:solidFill>
                  <a:schemeClr val="bg2">
                    <a:lumMod val="60000"/>
                    <a:lumOff val="40000"/>
                  </a:schemeClr>
                </a:solidFill>
              </a:rPr>
              <a:t>життя</a:t>
            </a:r>
            <a:r>
              <a:rPr lang="pl-PL" sz="2800" b="1" i="1" u="sng" dirty="0">
                <a:solidFill>
                  <a:schemeClr val="bg2">
                    <a:lumMod val="60000"/>
                    <a:lumOff val="40000"/>
                  </a:schemeClr>
                </a:solidFill>
              </a:rPr>
              <a:t> ( </a:t>
            </a:r>
            <a:r>
              <a:rPr lang="pl-PL" sz="2800" b="1" i="1" u="sng" dirty="0" err="1">
                <a:solidFill>
                  <a:schemeClr val="bg2">
                    <a:lumMod val="60000"/>
                    <a:lumOff val="40000"/>
                  </a:schemeClr>
                </a:solidFill>
              </a:rPr>
              <a:t>особливо</a:t>
            </a:r>
            <a:r>
              <a:rPr lang="pl-PL" sz="2800" b="1" i="1" u="sng" dirty="0">
                <a:solidFill>
                  <a:schemeClr val="bg2">
                    <a:lumMod val="60000"/>
                    <a:lumOff val="40000"/>
                  </a:schemeClr>
                </a:solidFill>
              </a:rPr>
              <a:t> </a:t>
            </a:r>
            <a:r>
              <a:rPr lang="pl-PL" sz="2800" b="1" i="1" u="sng" dirty="0" err="1">
                <a:solidFill>
                  <a:schemeClr val="bg2">
                    <a:lumMod val="60000"/>
                    <a:lumOff val="40000"/>
                  </a:schemeClr>
                </a:solidFill>
              </a:rPr>
              <a:t>це</a:t>
            </a:r>
            <a:r>
              <a:rPr lang="pl-PL" sz="2800" b="1" i="1" u="sng" dirty="0">
                <a:solidFill>
                  <a:schemeClr val="bg2">
                    <a:lumMod val="60000"/>
                    <a:lumOff val="40000"/>
                  </a:schemeClr>
                </a:solidFill>
              </a:rPr>
              <a:t> </a:t>
            </a:r>
            <a:r>
              <a:rPr lang="pl-PL" sz="2800" b="1" i="1" u="sng" dirty="0" err="1">
                <a:solidFill>
                  <a:schemeClr val="bg2">
                    <a:lumMod val="60000"/>
                    <a:lumOff val="40000"/>
                  </a:schemeClr>
                </a:solidFill>
              </a:rPr>
              <a:t>потребують</a:t>
            </a:r>
            <a:r>
              <a:rPr lang="pl-PL" sz="2800" b="1" i="1" u="sng" dirty="0">
                <a:solidFill>
                  <a:schemeClr val="bg2">
                    <a:lumMod val="60000"/>
                    <a:lumOff val="40000"/>
                  </a:schemeClr>
                </a:solidFill>
              </a:rPr>
              <a:t> </a:t>
            </a:r>
            <a:r>
              <a:rPr lang="pl-PL" sz="2800" b="1" i="1" u="sng" dirty="0" err="1">
                <a:solidFill>
                  <a:schemeClr val="bg2">
                    <a:lumMod val="60000"/>
                    <a:lumOff val="40000"/>
                  </a:schemeClr>
                </a:solidFill>
              </a:rPr>
              <a:t>люди</a:t>
            </a:r>
            <a:r>
              <a:rPr lang="pl-PL" sz="2800" b="1" i="1" u="sng" dirty="0">
                <a:solidFill>
                  <a:schemeClr val="bg2">
                    <a:lumMod val="60000"/>
                    <a:lumOff val="40000"/>
                  </a:schemeClr>
                </a:solidFill>
              </a:rPr>
              <a:t>, </a:t>
            </a:r>
            <a:r>
              <a:rPr lang="pl-PL" sz="2800" b="1" i="1" u="sng" dirty="0" err="1">
                <a:solidFill>
                  <a:schemeClr val="bg2">
                    <a:lumMod val="60000"/>
                    <a:lumOff val="40000"/>
                  </a:schemeClr>
                </a:solidFill>
              </a:rPr>
              <a:t>що</a:t>
            </a:r>
            <a:r>
              <a:rPr lang="pl-PL" sz="2800" b="1" i="1" u="sng" dirty="0">
                <a:solidFill>
                  <a:schemeClr val="bg2">
                    <a:lumMod val="60000"/>
                    <a:lumOff val="40000"/>
                  </a:schemeClr>
                </a:solidFill>
              </a:rPr>
              <a:t> </a:t>
            </a:r>
            <a:r>
              <a:rPr lang="pl-PL" sz="2800" b="1" i="1" u="sng" dirty="0" err="1">
                <a:solidFill>
                  <a:schemeClr val="bg2">
                    <a:lumMod val="60000"/>
                    <a:lumOff val="40000"/>
                  </a:schemeClr>
                </a:solidFill>
              </a:rPr>
              <a:t>лишилися</a:t>
            </a:r>
            <a:r>
              <a:rPr lang="pl-PL" sz="2800" b="1" i="1" u="sng" dirty="0">
                <a:solidFill>
                  <a:schemeClr val="bg2">
                    <a:lumMod val="60000"/>
                    <a:lumOff val="40000"/>
                  </a:schemeClr>
                </a:solidFill>
              </a:rPr>
              <a:t> </a:t>
            </a:r>
            <a:r>
              <a:rPr lang="pl-PL" sz="2800" b="1" i="1" u="sng" dirty="0" err="1">
                <a:solidFill>
                  <a:schemeClr val="bg2">
                    <a:lumMod val="60000"/>
                    <a:lumOff val="40000"/>
                  </a:schemeClr>
                </a:solidFill>
              </a:rPr>
              <a:t>без</a:t>
            </a:r>
            <a:r>
              <a:rPr lang="pl-PL" sz="2800" b="1" i="1" u="sng" dirty="0">
                <a:solidFill>
                  <a:schemeClr val="bg2">
                    <a:lumMod val="60000"/>
                    <a:lumOff val="40000"/>
                  </a:schemeClr>
                </a:solidFill>
              </a:rPr>
              <a:t> </a:t>
            </a:r>
            <a:r>
              <a:rPr lang="pl-PL" sz="2800" b="1" i="1" u="sng" dirty="0" err="1">
                <a:solidFill>
                  <a:schemeClr val="bg2">
                    <a:lumMod val="60000"/>
                    <a:lumOff val="40000"/>
                  </a:schemeClr>
                </a:solidFill>
              </a:rPr>
              <a:t>домівок</a:t>
            </a:r>
            <a:r>
              <a:rPr lang="pl-PL" sz="2800" b="1" i="1" u="sng" dirty="0">
                <a:solidFill>
                  <a:schemeClr val="bg2">
                    <a:lumMod val="60000"/>
                    <a:lumOff val="40000"/>
                  </a:schemeClr>
                </a:solidFill>
              </a:rPr>
              <a:t>)</a:t>
            </a:r>
          </a:p>
          <a:p>
            <a:pPr algn="l"/>
            <a:endParaRPr lang="pl-PL" dirty="0"/>
          </a:p>
        </p:txBody>
      </p:sp>
      <p:sp>
        <p:nvSpPr>
          <p:cNvPr id="5" name="pole tekstowe 4">
            <a:extLst>
              <a:ext uri="{FF2B5EF4-FFF2-40B4-BE49-F238E27FC236}">
                <a16:creationId xmlns:a16="http://schemas.microsoft.com/office/drawing/2014/main" id="{24E1F282-1A66-5D6B-0653-6330A5F33598}"/>
              </a:ext>
            </a:extLst>
          </p:cNvPr>
          <p:cNvSpPr txBox="1"/>
          <p:nvPr/>
        </p:nvSpPr>
        <p:spPr>
          <a:xfrm>
            <a:off x="461406" y="4498424"/>
            <a:ext cx="11269187" cy="1938992"/>
          </a:xfrm>
          <a:prstGeom prst="rect">
            <a:avLst/>
          </a:prstGeom>
          <a:noFill/>
        </p:spPr>
        <p:txBody>
          <a:bodyPr wrap="square" rtlCol="0">
            <a:spAutoFit/>
          </a:bodyPr>
          <a:lstStyle/>
          <a:p>
            <a:pPr algn="l"/>
            <a:r>
              <a:rPr lang="pl-PL" sz="2400" b="1" dirty="0" err="1">
                <a:solidFill>
                  <a:schemeClr val="accent2">
                    <a:lumMod val="40000"/>
                    <a:lumOff val="60000"/>
                  </a:schemeClr>
                </a:solidFill>
              </a:rPr>
              <a:t>Велика</a:t>
            </a:r>
            <a:r>
              <a:rPr lang="pl-PL" sz="2400" b="1" dirty="0">
                <a:solidFill>
                  <a:schemeClr val="accent2">
                    <a:lumMod val="40000"/>
                    <a:lumOff val="60000"/>
                  </a:schemeClr>
                </a:solidFill>
              </a:rPr>
              <a:t> </a:t>
            </a:r>
            <a:r>
              <a:rPr lang="pl-PL" sz="2400" b="1" dirty="0" err="1">
                <a:solidFill>
                  <a:schemeClr val="accent2">
                    <a:lumMod val="40000"/>
                    <a:lumOff val="60000"/>
                  </a:schemeClr>
                </a:solidFill>
              </a:rPr>
              <a:t>кількість</a:t>
            </a:r>
            <a:r>
              <a:rPr lang="pl-PL" sz="2400" b="1" dirty="0">
                <a:solidFill>
                  <a:schemeClr val="accent2">
                    <a:lumMod val="40000"/>
                    <a:lumOff val="60000"/>
                  </a:schemeClr>
                </a:solidFill>
              </a:rPr>
              <a:t> </a:t>
            </a:r>
            <a:r>
              <a:rPr lang="pl-PL" sz="2400" b="1" dirty="0" err="1">
                <a:solidFill>
                  <a:schemeClr val="accent2">
                    <a:lumMod val="40000"/>
                    <a:lumOff val="60000"/>
                  </a:schemeClr>
                </a:solidFill>
              </a:rPr>
              <a:t>студентів</a:t>
            </a:r>
            <a:r>
              <a:rPr lang="pl-PL" sz="2400" b="1" dirty="0">
                <a:solidFill>
                  <a:schemeClr val="accent2">
                    <a:lumMod val="40000"/>
                    <a:lumOff val="60000"/>
                  </a:schemeClr>
                </a:solidFill>
              </a:rPr>
              <a:t> </a:t>
            </a:r>
            <a:r>
              <a:rPr lang="pl-PL" sz="2400" b="1" dirty="0" err="1">
                <a:solidFill>
                  <a:schemeClr val="accent2">
                    <a:lumMod val="40000"/>
                    <a:lumOff val="60000"/>
                  </a:schemeClr>
                </a:solidFill>
              </a:rPr>
              <a:t>виїхали</a:t>
            </a:r>
            <a:r>
              <a:rPr lang="pl-PL" sz="2400" b="1" dirty="0">
                <a:solidFill>
                  <a:schemeClr val="accent2">
                    <a:lumMod val="40000"/>
                    <a:lumOff val="60000"/>
                  </a:schemeClr>
                </a:solidFill>
              </a:rPr>
              <a:t> </a:t>
            </a:r>
            <a:r>
              <a:rPr lang="pl-PL" sz="2400" b="1" dirty="0" err="1">
                <a:solidFill>
                  <a:schemeClr val="accent2">
                    <a:lumMod val="40000"/>
                    <a:lumOff val="60000"/>
                  </a:schemeClr>
                </a:solidFill>
              </a:rPr>
              <a:t>навчатися</a:t>
            </a:r>
            <a:r>
              <a:rPr lang="pl-PL" sz="2400" b="1" dirty="0">
                <a:solidFill>
                  <a:schemeClr val="accent2">
                    <a:lumMod val="40000"/>
                    <a:lumOff val="60000"/>
                  </a:schemeClr>
                </a:solidFill>
              </a:rPr>
              <a:t> </a:t>
            </a:r>
            <a:r>
              <a:rPr lang="pl-PL" sz="2400" b="1" dirty="0" err="1">
                <a:solidFill>
                  <a:schemeClr val="accent2">
                    <a:lumMod val="40000"/>
                    <a:lumOff val="60000"/>
                  </a:schemeClr>
                </a:solidFill>
              </a:rPr>
              <a:t>закородон</a:t>
            </a:r>
            <a:r>
              <a:rPr lang="pl-PL" sz="2400" b="1" dirty="0">
                <a:solidFill>
                  <a:schemeClr val="accent2">
                    <a:lumMod val="40000"/>
                    <a:lumOff val="60000"/>
                  </a:schemeClr>
                </a:solidFill>
              </a:rPr>
              <a:t> . </a:t>
            </a:r>
            <a:r>
              <a:rPr lang="pl-PL" sz="2400" b="1" dirty="0" err="1">
                <a:solidFill>
                  <a:schemeClr val="accent2">
                    <a:lumMod val="40000"/>
                    <a:lumOff val="60000"/>
                  </a:schemeClr>
                </a:solidFill>
              </a:rPr>
              <a:t>Це</a:t>
            </a:r>
            <a:r>
              <a:rPr lang="pl-PL" sz="2400" b="1" dirty="0">
                <a:solidFill>
                  <a:schemeClr val="accent2">
                    <a:lumMod val="40000"/>
                    <a:lumOff val="60000"/>
                  </a:schemeClr>
                </a:solidFill>
              </a:rPr>
              <a:t> </a:t>
            </a:r>
            <a:r>
              <a:rPr lang="pl-PL" sz="2400" b="1" dirty="0" err="1">
                <a:solidFill>
                  <a:schemeClr val="accent2">
                    <a:lumMod val="40000"/>
                    <a:lumOff val="60000"/>
                  </a:schemeClr>
                </a:solidFill>
              </a:rPr>
              <a:t>має</a:t>
            </a:r>
            <a:r>
              <a:rPr lang="pl-PL" sz="2400" b="1" dirty="0">
                <a:solidFill>
                  <a:schemeClr val="accent2">
                    <a:lumMod val="40000"/>
                    <a:lumOff val="60000"/>
                  </a:schemeClr>
                </a:solidFill>
              </a:rPr>
              <a:t> </a:t>
            </a:r>
            <a:r>
              <a:rPr lang="pl-PL" sz="2400" b="1" dirty="0" err="1">
                <a:solidFill>
                  <a:schemeClr val="accent2">
                    <a:lumMod val="40000"/>
                    <a:lumOff val="60000"/>
                  </a:schemeClr>
                </a:solidFill>
              </a:rPr>
              <a:t>бути</a:t>
            </a:r>
            <a:r>
              <a:rPr lang="pl-PL" sz="2400" b="1" dirty="0">
                <a:solidFill>
                  <a:schemeClr val="accent2">
                    <a:lumMod val="40000"/>
                    <a:lumOff val="60000"/>
                  </a:schemeClr>
                </a:solidFill>
              </a:rPr>
              <a:t> </a:t>
            </a:r>
            <a:r>
              <a:rPr lang="pl-PL" sz="2400" b="1" dirty="0" err="1">
                <a:solidFill>
                  <a:schemeClr val="accent2">
                    <a:lumMod val="40000"/>
                    <a:lumOff val="60000"/>
                  </a:schemeClr>
                </a:solidFill>
              </a:rPr>
              <a:t>стимулом</a:t>
            </a:r>
            <a:r>
              <a:rPr lang="pl-PL" sz="2400" b="1" dirty="0">
                <a:solidFill>
                  <a:schemeClr val="accent2">
                    <a:lumMod val="40000"/>
                    <a:lumOff val="60000"/>
                  </a:schemeClr>
                </a:solidFill>
              </a:rPr>
              <a:t> </a:t>
            </a:r>
            <a:r>
              <a:rPr lang="pl-PL" sz="2400" b="1" dirty="0" err="1">
                <a:solidFill>
                  <a:schemeClr val="accent2">
                    <a:lumMod val="40000"/>
                    <a:lumOff val="60000"/>
                  </a:schemeClr>
                </a:solidFill>
              </a:rPr>
              <a:t>для</a:t>
            </a:r>
            <a:r>
              <a:rPr lang="pl-PL" sz="2400" b="1" dirty="0">
                <a:solidFill>
                  <a:schemeClr val="accent2">
                    <a:lumMod val="40000"/>
                    <a:lumOff val="60000"/>
                  </a:schemeClr>
                </a:solidFill>
              </a:rPr>
              <a:t> </a:t>
            </a:r>
            <a:r>
              <a:rPr lang="pl-PL" sz="2400" b="1" dirty="0" err="1">
                <a:solidFill>
                  <a:schemeClr val="accent2">
                    <a:lumMod val="40000"/>
                    <a:lumOff val="60000"/>
                  </a:schemeClr>
                </a:solidFill>
              </a:rPr>
              <a:t>влади</a:t>
            </a:r>
            <a:r>
              <a:rPr lang="pl-PL" sz="2400" b="1" dirty="0">
                <a:solidFill>
                  <a:schemeClr val="accent2">
                    <a:lumMod val="40000"/>
                    <a:lumOff val="60000"/>
                  </a:schemeClr>
                </a:solidFill>
              </a:rPr>
              <a:t>  </a:t>
            </a:r>
            <a:r>
              <a:rPr lang="pl-PL" sz="2400" b="1" dirty="0" err="1">
                <a:solidFill>
                  <a:schemeClr val="accent2">
                    <a:lumMod val="40000"/>
                    <a:lumOff val="60000"/>
                  </a:schemeClr>
                </a:solidFill>
              </a:rPr>
              <a:t>покращити</a:t>
            </a:r>
            <a:r>
              <a:rPr lang="pl-PL" sz="2400" b="1" dirty="0">
                <a:solidFill>
                  <a:schemeClr val="accent2">
                    <a:lumMod val="40000"/>
                    <a:lumOff val="60000"/>
                  </a:schemeClr>
                </a:solidFill>
              </a:rPr>
              <a:t> </a:t>
            </a:r>
            <a:r>
              <a:rPr lang="pl-PL" sz="2400" b="1" dirty="0" err="1">
                <a:solidFill>
                  <a:schemeClr val="accent2">
                    <a:lumMod val="40000"/>
                    <a:lumOff val="60000"/>
                  </a:schemeClr>
                </a:solidFill>
              </a:rPr>
              <a:t>умови</a:t>
            </a:r>
            <a:r>
              <a:rPr lang="pl-PL" sz="2400" b="1" dirty="0">
                <a:solidFill>
                  <a:schemeClr val="accent2">
                    <a:lumMod val="40000"/>
                    <a:lumOff val="60000"/>
                  </a:schemeClr>
                </a:solidFill>
              </a:rPr>
              <a:t> </a:t>
            </a:r>
            <a:r>
              <a:rPr lang="pl-PL" sz="2400" b="1" dirty="0" err="1">
                <a:solidFill>
                  <a:schemeClr val="accent2">
                    <a:lumMod val="40000"/>
                    <a:lumOff val="60000"/>
                  </a:schemeClr>
                </a:solidFill>
              </a:rPr>
              <a:t>навчання</a:t>
            </a:r>
            <a:r>
              <a:rPr lang="pl-PL" sz="2400" b="1" dirty="0">
                <a:solidFill>
                  <a:schemeClr val="accent2">
                    <a:lumMod val="40000"/>
                    <a:lumOff val="60000"/>
                  </a:schemeClr>
                </a:solidFill>
              </a:rPr>
              <a:t>, </a:t>
            </a:r>
            <a:r>
              <a:rPr lang="pl-PL" sz="2400" b="1" dirty="0" err="1">
                <a:solidFill>
                  <a:schemeClr val="accent2">
                    <a:lumMod val="40000"/>
                    <a:lumOff val="60000"/>
                  </a:schemeClr>
                </a:solidFill>
              </a:rPr>
              <a:t>дослухатися</a:t>
            </a:r>
            <a:r>
              <a:rPr lang="pl-PL" sz="2400" b="1" dirty="0">
                <a:solidFill>
                  <a:schemeClr val="accent2">
                    <a:lumMod val="40000"/>
                    <a:lumOff val="60000"/>
                  </a:schemeClr>
                </a:solidFill>
              </a:rPr>
              <a:t> </a:t>
            </a:r>
            <a:r>
              <a:rPr lang="pl-PL" sz="2400" b="1" dirty="0" err="1">
                <a:solidFill>
                  <a:schemeClr val="accent2">
                    <a:lumMod val="40000"/>
                    <a:lumOff val="60000"/>
                  </a:schemeClr>
                </a:solidFill>
              </a:rPr>
              <a:t>до</a:t>
            </a:r>
            <a:r>
              <a:rPr lang="pl-PL" sz="2400" b="1" dirty="0">
                <a:solidFill>
                  <a:schemeClr val="accent2">
                    <a:lumMod val="40000"/>
                    <a:lumOff val="60000"/>
                  </a:schemeClr>
                </a:solidFill>
              </a:rPr>
              <a:t> </a:t>
            </a:r>
            <a:r>
              <a:rPr lang="pl-PL" sz="2400" b="1" dirty="0" err="1">
                <a:solidFill>
                  <a:schemeClr val="accent2">
                    <a:lumMod val="40000"/>
                    <a:lumOff val="60000"/>
                  </a:schemeClr>
                </a:solidFill>
              </a:rPr>
              <a:t>європейських</a:t>
            </a:r>
            <a:r>
              <a:rPr lang="pl-PL" sz="2400" b="1" dirty="0">
                <a:solidFill>
                  <a:schemeClr val="accent2">
                    <a:lumMod val="40000"/>
                    <a:lumOff val="60000"/>
                  </a:schemeClr>
                </a:solidFill>
              </a:rPr>
              <a:t> </a:t>
            </a:r>
            <a:r>
              <a:rPr lang="pl-PL" sz="2400" b="1" dirty="0" err="1">
                <a:solidFill>
                  <a:schemeClr val="accent2">
                    <a:lumMod val="40000"/>
                    <a:lumOff val="60000"/>
                  </a:schemeClr>
                </a:solidFill>
              </a:rPr>
              <a:t>методів</a:t>
            </a:r>
            <a:r>
              <a:rPr lang="pl-PL" sz="2400" b="1" dirty="0">
                <a:solidFill>
                  <a:schemeClr val="accent2">
                    <a:lumMod val="40000"/>
                    <a:lumOff val="60000"/>
                  </a:schemeClr>
                </a:solidFill>
              </a:rPr>
              <a:t>  . </a:t>
            </a:r>
            <a:r>
              <a:rPr lang="pl-PL" sz="2400" b="1" dirty="0" err="1">
                <a:solidFill>
                  <a:schemeClr val="accent2">
                    <a:lumMod val="40000"/>
                    <a:lumOff val="60000"/>
                  </a:schemeClr>
                </a:solidFill>
              </a:rPr>
              <a:t>Але</a:t>
            </a:r>
            <a:r>
              <a:rPr lang="pl-PL" sz="2400" b="1" dirty="0">
                <a:solidFill>
                  <a:schemeClr val="accent2">
                    <a:lumMod val="40000"/>
                    <a:lumOff val="60000"/>
                  </a:schemeClr>
                </a:solidFill>
              </a:rPr>
              <a:t> </a:t>
            </a:r>
            <a:r>
              <a:rPr lang="pl-PL" sz="2400" b="1" dirty="0" err="1">
                <a:solidFill>
                  <a:schemeClr val="accent2">
                    <a:lumMod val="40000"/>
                    <a:lumOff val="60000"/>
                  </a:schemeClr>
                </a:solidFill>
              </a:rPr>
              <a:t>нажаль</a:t>
            </a:r>
            <a:r>
              <a:rPr lang="pl-PL" sz="2400" b="1" dirty="0">
                <a:solidFill>
                  <a:schemeClr val="accent2">
                    <a:lumMod val="40000"/>
                    <a:lumOff val="60000"/>
                  </a:schemeClr>
                </a:solidFill>
              </a:rPr>
              <a:t>, </a:t>
            </a:r>
            <a:r>
              <a:rPr lang="pl-PL" sz="2400" b="1" dirty="0" err="1">
                <a:solidFill>
                  <a:schemeClr val="accent2">
                    <a:lumMod val="40000"/>
                    <a:lumOff val="60000"/>
                  </a:schemeClr>
                </a:solidFill>
              </a:rPr>
              <a:t>тип</a:t>
            </a:r>
            <a:r>
              <a:rPr lang="pl-PL" sz="2400" b="1" dirty="0">
                <a:solidFill>
                  <a:schemeClr val="accent2">
                    <a:lumMod val="40000"/>
                    <a:lumOff val="60000"/>
                  </a:schemeClr>
                </a:solidFill>
              </a:rPr>
              <a:t> </a:t>
            </a:r>
            <a:r>
              <a:rPr lang="pl-PL" sz="2400" b="1" dirty="0" err="1">
                <a:solidFill>
                  <a:schemeClr val="accent2">
                    <a:lumMod val="40000"/>
                    <a:lumOff val="60000"/>
                  </a:schemeClr>
                </a:solidFill>
              </a:rPr>
              <a:t>навчання</a:t>
            </a:r>
            <a:r>
              <a:rPr lang="pl-PL" sz="2400" b="1" dirty="0">
                <a:solidFill>
                  <a:schemeClr val="accent2">
                    <a:lumMod val="40000"/>
                    <a:lumOff val="60000"/>
                  </a:schemeClr>
                </a:solidFill>
              </a:rPr>
              <a:t> </a:t>
            </a:r>
            <a:r>
              <a:rPr lang="pl-PL" sz="2400" b="1" dirty="0" err="1">
                <a:solidFill>
                  <a:schemeClr val="accent2">
                    <a:lumMod val="40000"/>
                    <a:lumOff val="60000"/>
                  </a:schemeClr>
                </a:solidFill>
              </a:rPr>
              <a:t>залежит</a:t>
            </a:r>
            <a:r>
              <a:rPr lang="uk-UA" sz="2400" b="1" dirty="0">
                <a:solidFill>
                  <a:schemeClr val="accent2">
                    <a:lumMod val="40000"/>
                    <a:lumOff val="60000"/>
                  </a:schemeClr>
                </a:solidFill>
              </a:rPr>
              <a:t>име</a:t>
            </a:r>
            <a:r>
              <a:rPr lang="pl-PL" sz="2400" b="1" dirty="0">
                <a:solidFill>
                  <a:schemeClr val="accent2">
                    <a:lumMod val="40000"/>
                    <a:lumOff val="60000"/>
                  </a:schemeClr>
                </a:solidFill>
              </a:rPr>
              <a:t> </a:t>
            </a:r>
            <a:r>
              <a:rPr lang="pl-PL" sz="2400" b="1" dirty="0" err="1">
                <a:solidFill>
                  <a:schemeClr val="accent2">
                    <a:lumMod val="40000"/>
                    <a:lumOff val="60000"/>
                  </a:schemeClr>
                </a:solidFill>
              </a:rPr>
              <a:t>лише</a:t>
            </a:r>
            <a:r>
              <a:rPr lang="pl-PL" sz="2400" b="1" dirty="0">
                <a:solidFill>
                  <a:schemeClr val="accent2">
                    <a:lumMod val="40000"/>
                    <a:lumOff val="60000"/>
                  </a:schemeClr>
                </a:solidFill>
              </a:rPr>
              <a:t> </a:t>
            </a:r>
            <a:r>
              <a:rPr lang="pl-PL" sz="2400" b="1" dirty="0" err="1">
                <a:solidFill>
                  <a:schemeClr val="accent2">
                    <a:lumMod val="40000"/>
                    <a:lumOff val="60000"/>
                  </a:schemeClr>
                </a:solidFill>
              </a:rPr>
              <a:t>від</a:t>
            </a:r>
            <a:r>
              <a:rPr lang="pl-PL" sz="2400" b="1" dirty="0">
                <a:solidFill>
                  <a:schemeClr val="accent2">
                    <a:lumMod val="40000"/>
                    <a:lumOff val="60000"/>
                  </a:schemeClr>
                </a:solidFill>
              </a:rPr>
              <a:t> </a:t>
            </a:r>
            <a:r>
              <a:rPr lang="pl-PL" sz="2400" b="1" dirty="0" err="1">
                <a:solidFill>
                  <a:schemeClr val="accent2">
                    <a:lumMod val="40000"/>
                    <a:lumOff val="60000"/>
                  </a:schemeClr>
                </a:solidFill>
              </a:rPr>
              <a:t>подальших</a:t>
            </a:r>
            <a:r>
              <a:rPr lang="pl-PL" sz="2400" b="1" dirty="0">
                <a:solidFill>
                  <a:schemeClr val="accent2">
                    <a:lumMod val="40000"/>
                    <a:lumOff val="60000"/>
                  </a:schemeClr>
                </a:solidFill>
              </a:rPr>
              <a:t> </a:t>
            </a:r>
            <a:r>
              <a:rPr lang="pl-PL" sz="2400" b="1" dirty="0" err="1">
                <a:solidFill>
                  <a:schemeClr val="accent2">
                    <a:lumMod val="40000"/>
                    <a:lumOff val="60000"/>
                  </a:schemeClr>
                </a:solidFill>
              </a:rPr>
              <a:t>подій</a:t>
            </a:r>
            <a:r>
              <a:rPr lang="pl-PL" sz="2400" b="1" dirty="0">
                <a:solidFill>
                  <a:schemeClr val="accent2">
                    <a:lumMod val="40000"/>
                    <a:lumOff val="60000"/>
                  </a:schemeClr>
                </a:solidFill>
              </a:rPr>
              <a:t>. </a:t>
            </a:r>
            <a:r>
              <a:rPr lang="uk-UA" sz="2400" b="1" dirty="0">
                <a:solidFill>
                  <a:schemeClr val="accent2">
                    <a:lumMod val="40000"/>
                    <a:lumOff val="60000"/>
                  </a:schemeClr>
                </a:solidFill>
              </a:rPr>
              <a:t>Тільки </a:t>
            </a:r>
            <a:r>
              <a:rPr lang="pl-PL" sz="2400" b="1" dirty="0" err="1">
                <a:solidFill>
                  <a:schemeClr val="accent2">
                    <a:lumMod val="40000"/>
                    <a:lumOff val="60000"/>
                  </a:schemeClr>
                </a:solidFill>
              </a:rPr>
              <a:t>після</a:t>
            </a:r>
            <a:r>
              <a:rPr lang="pl-PL" sz="2400" b="1" dirty="0">
                <a:solidFill>
                  <a:schemeClr val="accent2">
                    <a:lumMod val="40000"/>
                    <a:lumOff val="60000"/>
                  </a:schemeClr>
                </a:solidFill>
              </a:rPr>
              <a:t> </a:t>
            </a:r>
            <a:r>
              <a:rPr lang="pl-PL" sz="2400" b="1" dirty="0" err="1">
                <a:solidFill>
                  <a:schemeClr val="accent2">
                    <a:lumMod val="40000"/>
                    <a:lumOff val="60000"/>
                  </a:schemeClr>
                </a:solidFill>
              </a:rPr>
              <a:t>закінчення</a:t>
            </a:r>
            <a:r>
              <a:rPr lang="pl-PL" sz="2400" b="1" dirty="0">
                <a:solidFill>
                  <a:schemeClr val="accent2">
                    <a:lumMod val="40000"/>
                    <a:lumOff val="60000"/>
                  </a:schemeClr>
                </a:solidFill>
              </a:rPr>
              <a:t> </a:t>
            </a:r>
            <a:r>
              <a:rPr lang="pl-PL" sz="2400" b="1" dirty="0" err="1">
                <a:solidFill>
                  <a:schemeClr val="accent2">
                    <a:lumMod val="40000"/>
                    <a:lumOff val="60000"/>
                  </a:schemeClr>
                </a:solidFill>
              </a:rPr>
              <a:t>війни</a:t>
            </a:r>
            <a:r>
              <a:rPr lang="pl-PL" sz="2400" b="1" dirty="0">
                <a:solidFill>
                  <a:schemeClr val="accent2">
                    <a:lumMod val="40000"/>
                    <a:lumOff val="60000"/>
                  </a:schemeClr>
                </a:solidFill>
              </a:rPr>
              <a:t> </a:t>
            </a:r>
            <a:r>
              <a:rPr lang="pl-PL" sz="2400" b="1" dirty="0" err="1">
                <a:solidFill>
                  <a:schemeClr val="accent2">
                    <a:lumMod val="40000"/>
                    <a:lumOff val="60000"/>
                  </a:schemeClr>
                </a:solidFill>
              </a:rPr>
              <a:t>учні</a:t>
            </a:r>
            <a:r>
              <a:rPr lang="pl-PL" sz="2400" b="1" dirty="0">
                <a:solidFill>
                  <a:schemeClr val="accent2">
                    <a:lumMod val="40000"/>
                    <a:lumOff val="60000"/>
                  </a:schemeClr>
                </a:solidFill>
              </a:rPr>
              <a:t> </a:t>
            </a:r>
            <a:r>
              <a:rPr lang="pl-PL" sz="2400" b="1" dirty="0" err="1">
                <a:solidFill>
                  <a:schemeClr val="accent2">
                    <a:lumMod val="40000"/>
                    <a:lumOff val="60000"/>
                  </a:schemeClr>
                </a:solidFill>
              </a:rPr>
              <a:t>зможуть</a:t>
            </a:r>
            <a:r>
              <a:rPr lang="pl-PL" sz="2400" b="1" dirty="0">
                <a:solidFill>
                  <a:schemeClr val="accent2">
                    <a:lumMod val="40000"/>
                    <a:lumOff val="60000"/>
                  </a:schemeClr>
                </a:solidFill>
              </a:rPr>
              <a:t> </a:t>
            </a:r>
            <a:r>
              <a:rPr lang="pl-PL" sz="2400" b="1" dirty="0" err="1">
                <a:solidFill>
                  <a:schemeClr val="accent2">
                    <a:lumMod val="40000"/>
                    <a:lumOff val="60000"/>
                  </a:schemeClr>
                </a:solidFill>
              </a:rPr>
              <a:t>повноціно</a:t>
            </a:r>
            <a:r>
              <a:rPr lang="pl-PL" sz="2400" b="1" dirty="0">
                <a:solidFill>
                  <a:schemeClr val="accent2">
                    <a:lumMod val="40000"/>
                    <a:lumOff val="60000"/>
                  </a:schemeClr>
                </a:solidFill>
              </a:rPr>
              <a:t> </a:t>
            </a:r>
            <a:r>
              <a:rPr lang="pl-PL" sz="2400" b="1" dirty="0" err="1">
                <a:solidFill>
                  <a:schemeClr val="accent2">
                    <a:lumMod val="40000"/>
                    <a:lumOff val="60000"/>
                  </a:schemeClr>
                </a:solidFill>
              </a:rPr>
              <a:t>навчатися</a:t>
            </a:r>
            <a:r>
              <a:rPr lang="pl-PL" sz="2400" b="1" dirty="0">
                <a:solidFill>
                  <a:schemeClr val="accent2">
                    <a:lumMod val="40000"/>
                    <a:lumOff val="60000"/>
                  </a:schemeClr>
                </a:solidFill>
              </a:rPr>
              <a:t> </a:t>
            </a:r>
          </a:p>
        </p:txBody>
      </p:sp>
    </p:spTree>
    <p:extLst>
      <p:ext uri="{BB962C8B-B14F-4D97-AF65-F5344CB8AC3E}">
        <p14:creationId xmlns:p14="http://schemas.microsoft.com/office/powerpoint/2010/main" val="4177118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74A10702-0355-1E53-8EBC-526B0C865620}"/>
              </a:ext>
            </a:extLst>
          </p:cNvPr>
          <p:cNvSpPr txBox="1"/>
          <p:nvPr/>
        </p:nvSpPr>
        <p:spPr>
          <a:xfrm flipH="1">
            <a:off x="3896589" y="126784"/>
            <a:ext cx="4663540" cy="800219"/>
          </a:xfrm>
          <a:prstGeom prst="rect">
            <a:avLst/>
          </a:prstGeom>
          <a:noFill/>
        </p:spPr>
        <p:txBody>
          <a:bodyPr wrap="square" rtlCol="0">
            <a:spAutoFit/>
          </a:bodyPr>
          <a:lstStyle/>
          <a:p>
            <a:pPr algn="l"/>
            <a:r>
              <a:rPr lang="uk-UA" sz="2800" dirty="0">
                <a:solidFill>
                  <a:srgbClr val="FF0000"/>
                </a:solidFill>
              </a:rPr>
              <a:t>Висновок</a:t>
            </a:r>
            <a:r>
              <a:rPr lang="uk-UA" dirty="0"/>
              <a:t>: </a:t>
            </a:r>
          </a:p>
          <a:p>
            <a:pPr algn="l"/>
            <a:endParaRPr lang="pl-PL" dirty="0"/>
          </a:p>
        </p:txBody>
      </p:sp>
      <p:sp>
        <p:nvSpPr>
          <p:cNvPr id="3" name="pole tekstowe 2">
            <a:extLst>
              <a:ext uri="{FF2B5EF4-FFF2-40B4-BE49-F238E27FC236}">
                <a16:creationId xmlns:a16="http://schemas.microsoft.com/office/drawing/2014/main" id="{66227D20-3337-85D7-C7EC-DB0BC3C409D4}"/>
              </a:ext>
            </a:extLst>
          </p:cNvPr>
          <p:cNvSpPr txBox="1"/>
          <p:nvPr/>
        </p:nvSpPr>
        <p:spPr>
          <a:xfrm>
            <a:off x="0" y="1529792"/>
            <a:ext cx="11412684" cy="4401205"/>
          </a:xfrm>
          <a:prstGeom prst="rect">
            <a:avLst/>
          </a:prstGeom>
          <a:noFill/>
        </p:spPr>
        <p:txBody>
          <a:bodyPr wrap="square" rtlCol="0">
            <a:spAutoFit/>
          </a:bodyPr>
          <a:lstStyle/>
          <a:p>
            <a:pPr algn="l"/>
            <a:endParaRPr lang="uk-UA" sz="2800" b="1" i="1" u="sng" dirty="0">
              <a:solidFill>
                <a:srgbClr val="FFC000"/>
              </a:solidFill>
            </a:endParaRPr>
          </a:p>
          <a:p>
            <a:pPr algn="l"/>
            <a:r>
              <a:rPr lang="uk-UA" sz="2800" b="1" i="1" u="sng" dirty="0">
                <a:solidFill>
                  <a:srgbClr val="FFC000"/>
                </a:solidFill>
              </a:rPr>
              <a:t>Збирається повернутися лише 80% українців інші 20 % не планують . </a:t>
            </a:r>
          </a:p>
          <a:p>
            <a:pPr algn="l"/>
            <a:r>
              <a:rPr lang="uk-UA" sz="2800" b="1" i="1" u="sng" dirty="0">
                <a:solidFill>
                  <a:srgbClr val="FFC000"/>
                </a:solidFill>
              </a:rPr>
              <a:t>Виїхала і виїжджає велика кількість дітей . Це погано, бо діти –це майбутнє нашої країни. Думаю , Що серед них є чимало патріотів, які здобувши освіту , після закінчення війни повернуться відбудовувати економіку і саму Україну .</a:t>
            </a:r>
          </a:p>
          <a:p>
            <a:pPr algn="l"/>
            <a:r>
              <a:rPr lang="uk-UA" sz="2800" b="1" i="1" u="sng" dirty="0">
                <a:solidFill>
                  <a:srgbClr val="FFC000"/>
                </a:solidFill>
              </a:rPr>
              <a:t>Велику кількість  мігрантів повернуть , але влада повина надати все необхідне , хоча б на деякий час , людям які залишилися без нічого .</a:t>
            </a:r>
            <a:endParaRPr lang="pl-PL" sz="2800" b="1" i="1" u="sng" dirty="0">
              <a:solidFill>
                <a:srgbClr val="FFC000"/>
              </a:solidFill>
            </a:endParaRPr>
          </a:p>
        </p:txBody>
      </p:sp>
      <p:sp>
        <p:nvSpPr>
          <p:cNvPr id="4" name="pole tekstowe 3">
            <a:extLst>
              <a:ext uri="{FF2B5EF4-FFF2-40B4-BE49-F238E27FC236}">
                <a16:creationId xmlns:a16="http://schemas.microsoft.com/office/drawing/2014/main" id="{E6367F45-E694-6C9D-CC37-4B41A5F4BB2B}"/>
              </a:ext>
            </a:extLst>
          </p:cNvPr>
          <p:cNvSpPr txBox="1"/>
          <p:nvPr/>
        </p:nvSpPr>
        <p:spPr>
          <a:xfrm>
            <a:off x="0" y="927003"/>
            <a:ext cx="11313722" cy="954107"/>
          </a:xfrm>
          <a:prstGeom prst="rect">
            <a:avLst/>
          </a:prstGeom>
          <a:noFill/>
        </p:spPr>
        <p:txBody>
          <a:bodyPr wrap="square" rtlCol="0">
            <a:spAutoFit/>
          </a:bodyPr>
          <a:lstStyle/>
          <a:p>
            <a:pPr algn="l"/>
            <a:r>
              <a:rPr lang="uk-UA" sz="2800" b="1" i="1" dirty="0">
                <a:solidFill>
                  <a:schemeClr val="bg2">
                    <a:lumMod val="60000"/>
                    <a:lumOff val="40000"/>
                  </a:schemeClr>
                </a:solidFill>
              </a:rPr>
              <a:t>Через вторгнення росії виїхало 13 млн , що становило третину населення .</a:t>
            </a:r>
            <a:endParaRPr lang="pl-PL" sz="2800" b="1" i="1" dirty="0">
              <a:solidFill>
                <a:schemeClr val="bg2">
                  <a:lumMod val="60000"/>
                  <a:lumOff val="40000"/>
                </a:schemeClr>
              </a:solidFill>
            </a:endParaRPr>
          </a:p>
        </p:txBody>
      </p:sp>
    </p:spTree>
    <p:extLst>
      <p:ext uri="{BB962C8B-B14F-4D97-AF65-F5344CB8AC3E}">
        <p14:creationId xmlns:p14="http://schemas.microsoft.com/office/powerpoint/2010/main" val="1378256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2206CAF8-3B44-2B28-0B5E-F8EEE57507DF}"/>
              </a:ext>
            </a:extLst>
          </p:cNvPr>
          <p:cNvSpPr txBox="1"/>
          <p:nvPr/>
        </p:nvSpPr>
        <p:spPr>
          <a:xfrm>
            <a:off x="222663" y="1101932"/>
            <a:ext cx="10860974" cy="707886"/>
          </a:xfrm>
          <a:prstGeom prst="rect">
            <a:avLst/>
          </a:prstGeom>
          <a:noFill/>
        </p:spPr>
        <p:txBody>
          <a:bodyPr wrap="square" rtlCol="0">
            <a:spAutoFit/>
          </a:bodyPr>
          <a:lstStyle/>
          <a:p>
            <a:pPr algn="l"/>
            <a:r>
              <a:rPr lang="pl-PL" sz="2000" b="1" i="1" dirty="0">
                <a:solidFill>
                  <a:schemeClr val="accent3">
                    <a:lumMod val="75000"/>
                  </a:schemeClr>
                </a:solidFill>
              </a:rPr>
              <a:t>МІГРАЦІЯ – ПЕРЕМІЩЕННЯ ЛЮДЕЙ НА ІНШІ ТЕРЕТОРІЇ  </a:t>
            </a:r>
            <a:r>
              <a:rPr lang="pl-PL" sz="2000" b="1" i="1" dirty="0" err="1">
                <a:solidFill>
                  <a:schemeClr val="accent3">
                    <a:lumMod val="75000"/>
                  </a:schemeClr>
                </a:solidFill>
              </a:rPr>
              <a:t>Зі</a:t>
            </a:r>
            <a:r>
              <a:rPr lang="pl-PL" sz="2000" b="1" i="1" dirty="0">
                <a:solidFill>
                  <a:schemeClr val="accent3">
                    <a:lumMod val="75000"/>
                  </a:schemeClr>
                </a:solidFill>
              </a:rPr>
              <a:t> </a:t>
            </a:r>
            <a:r>
              <a:rPr lang="pl-PL" sz="2000" b="1" i="1" dirty="0" err="1">
                <a:solidFill>
                  <a:schemeClr val="accent3">
                    <a:lumMod val="75000"/>
                  </a:schemeClr>
                </a:solidFill>
              </a:rPr>
              <a:t>зміною</a:t>
            </a:r>
            <a:r>
              <a:rPr lang="pl-PL" sz="2000" b="1" i="1" dirty="0">
                <a:solidFill>
                  <a:schemeClr val="accent3">
                    <a:lumMod val="75000"/>
                  </a:schemeClr>
                </a:solidFill>
              </a:rPr>
              <a:t> </a:t>
            </a:r>
            <a:r>
              <a:rPr lang="pl-PL" sz="2000" b="1" i="1" dirty="0" err="1">
                <a:solidFill>
                  <a:schemeClr val="accent3">
                    <a:lumMod val="75000"/>
                  </a:schemeClr>
                </a:solidFill>
              </a:rPr>
              <a:t>місця</a:t>
            </a:r>
            <a:r>
              <a:rPr lang="pl-PL" sz="2000" b="1" i="1" dirty="0">
                <a:solidFill>
                  <a:schemeClr val="accent3">
                    <a:lumMod val="75000"/>
                  </a:schemeClr>
                </a:solidFill>
              </a:rPr>
              <a:t> </a:t>
            </a:r>
            <a:r>
              <a:rPr lang="pl-PL" sz="2000" b="1" i="1" dirty="0" err="1">
                <a:solidFill>
                  <a:schemeClr val="accent3">
                    <a:lumMod val="75000"/>
                  </a:schemeClr>
                </a:solidFill>
              </a:rPr>
              <a:t>проживання</a:t>
            </a:r>
            <a:r>
              <a:rPr lang="pl-PL" sz="2000" b="1" i="1" dirty="0">
                <a:solidFill>
                  <a:schemeClr val="accent3">
                    <a:lumMod val="75000"/>
                  </a:schemeClr>
                </a:solidFill>
              </a:rPr>
              <a:t> </a:t>
            </a:r>
            <a:r>
              <a:rPr lang="pl-PL" sz="2000" b="1" i="1" dirty="0" err="1">
                <a:solidFill>
                  <a:schemeClr val="accent3">
                    <a:lumMod val="75000"/>
                  </a:schemeClr>
                </a:solidFill>
              </a:rPr>
              <a:t>назавжди</a:t>
            </a:r>
            <a:r>
              <a:rPr lang="pl-PL" sz="2000" b="1" i="1" dirty="0">
                <a:solidFill>
                  <a:schemeClr val="accent3">
                    <a:lumMod val="75000"/>
                  </a:schemeClr>
                </a:solidFill>
              </a:rPr>
              <a:t> </a:t>
            </a:r>
            <a:r>
              <a:rPr lang="pl-PL" sz="2000" b="1" i="1" dirty="0" err="1">
                <a:solidFill>
                  <a:schemeClr val="accent3">
                    <a:lumMod val="75000"/>
                  </a:schemeClr>
                </a:solidFill>
              </a:rPr>
              <a:t>або</a:t>
            </a:r>
            <a:r>
              <a:rPr lang="pl-PL" sz="2000" b="1" i="1" dirty="0">
                <a:solidFill>
                  <a:schemeClr val="accent3">
                    <a:lumMod val="75000"/>
                  </a:schemeClr>
                </a:solidFill>
              </a:rPr>
              <a:t> </a:t>
            </a:r>
            <a:r>
              <a:rPr lang="pl-PL" sz="2000" b="1" i="1" dirty="0" err="1">
                <a:solidFill>
                  <a:schemeClr val="accent3">
                    <a:lumMod val="75000"/>
                  </a:schemeClr>
                </a:solidFill>
              </a:rPr>
              <a:t>напевний</a:t>
            </a:r>
            <a:r>
              <a:rPr lang="pl-PL" sz="2000" b="1" i="1" dirty="0">
                <a:solidFill>
                  <a:schemeClr val="accent3">
                    <a:lumMod val="75000"/>
                  </a:schemeClr>
                </a:solidFill>
              </a:rPr>
              <a:t> </a:t>
            </a:r>
            <a:r>
              <a:rPr lang="pl-PL" sz="2000" b="1" i="1" dirty="0" err="1">
                <a:solidFill>
                  <a:schemeClr val="accent3">
                    <a:lumMod val="75000"/>
                  </a:schemeClr>
                </a:solidFill>
              </a:rPr>
              <a:t>час</a:t>
            </a:r>
            <a:r>
              <a:rPr lang="pl-PL" sz="2000" b="1" i="1" dirty="0">
                <a:solidFill>
                  <a:schemeClr val="accent3">
                    <a:lumMod val="75000"/>
                  </a:schemeClr>
                </a:solidFill>
              </a:rPr>
              <a:t> .</a:t>
            </a:r>
          </a:p>
        </p:txBody>
      </p:sp>
      <p:sp>
        <p:nvSpPr>
          <p:cNvPr id="6" name="pole tekstowe 5">
            <a:extLst>
              <a:ext uri="{FF2B5EF4-FFF2-40B4-BE49-F238E27FC236}">
                <a16:creationId xmlns:a16="http://schemas.microsoft.com/office/drawing/2014/main" id="{5BD9456B-7D99-CBDB-8180-91F0960EC804}"/>
              </a:ext>
            </a:extLst>
          </p:cNvPr>
          <p:cNvSpPr txBox="1"/>
          <p:nvPr/>
        </p:nvSpPr>
        <p:spPr>
          <a:xfrm rot="10800000" flipV="1">
            <a:off x="593766" y="84943"/>
            <a:ext cx="11467111" cy="584775"/>
          </a:xfrm>
          <a:prstGeom prst="rect">
            <a:avLst/>
          </a:prstGeom>
          <a:noFill/>
        </p:spPr>
        <p:txBody>
          <a:bodyPr wrap="square" rtlCol="0" anchor="ctr">
            <a:spAutoFit/>
          </a:bodyPr>
          <a:lstStyle/>
          <a:p>
            <a:pPr algn="ctr"/>
            <a:r>
              <a:rPr lang="pl-PL" sz="3200" b="1" u="sng" dirty="0" err="1">
                <a:solidFill>
                  <a:schemeClr val="bg1">
                    <a:lumMod val="50000"/>
                    <a:lumOff val="50000"/>
                  </a:schemeClr>
                </a:solidFill>
              </a:rPr>
              <a:t>Що</a:t>
            </a:r>
            <a:r>
              <a:rPr lang="pl-PL" sz="3200" b="1" u="sng" dirty="0">
                <a:solidFill>
                  <a:schemeClr val="bg1">
                    <a:lumMod val="50000"/>
                    <a:lumOff val="50000"/>
                  </a:schemeClr>
                </a:solidFill>
              </a:rPr>
              <a:t> </a:t>
            </a:r>
            <a:r>
              <a:rPr lang="pl-PL" sz="3200" b="1" u="sng" dirty="0" err="1">
                <a:solidFill>
                  <a:schemeClr val="bg1">
                    <a:lumMod val="50000"/>
                    <a:lumOff val="50000"/>
                  </a:schemeClr>
                </a:solidFill>
              </a:rPr>
              <a:t>таке</a:t>
            </a:r>
            <a:r>
              <a:rPr lang="pl-PL" sz="3200" b="1" u="sng" dirty="0">
                <a:solidFill>
                  <a:schemeClr val="bg1">
                    <a:lumMod val="50000"/>
                    <a:lumOff val="50000"/>
                  </a:schemeClr>
                </a:solidFill>
              </a:rPr>
              <a:t> </a:t>
            </a:r>
            <a:r>
              <a:rPr lang="pl-PL" sz="3200" b="1" u="sng" dirty="0" err="1">
                <a:solidFill>
                  <a:schemeClr val="bg1">
                    <a:lumMod val="50000"/>
                    <a:lumOff val="50000"/>
                  </a:schemeClr>
                </a:solidFill>
              </a:rPr>
              <a:t>міграція</a:t>
            </a:r>
            <a:r>
              <a:rPr lang="pl-PL" sz="3200" b="1" u="sng" dirty="0">
                <a:solidFill>
                  <a:schemeClr val="bg1">
                    <a:lumMod val="50000"/>
                    <a:lumOff val="50000"/>
                  </a:schemeClr>
                </a:solidFill>
              </a:rPr>
              <a:t> , </a:t>
            </a:r>
            <a:r>
              <a:rPr lang="pl-PL" sz="3200" b="1" u="sng" dirty="0" err="1">
                <a:solidFill>
                  <a:schemeClr val="bg1">
                    <a:lumMod val="50000"/>
                    <a:lumOff val="50000"/>
                  </a:schemeClr>
                </a:solidFill>
              </a:rPr>
              <a:t>її</a:t>
            </a:r>
            <a:r>
              <a:rPr lang="pl-PL" sz="3200" b="1" u="sng" dirty="0">
                <a:solidFill>
                  <a:schemeClr val="bg1">
                    <a:lumMod val="50000"/>
                    <a:lumOff val="50000"/>
                  </a:schemeClr>
                </a:solidFill>
              </a:rPr>
              <a:t> </a:t>
            </a:r>
            <a:r>
              <a:rPr lang="pl-PL" sz="3200" b="1" u="sng" dirty="0" err="1">
                <a:solidFill>
                  <a:schemeClr val="bg1">
                    <a:lumMod val="50000"/>
                    <a:lumOff val="50000"/>
                  </a:schemeClr>
                </a:solidFill>
              </a:rPr>
              <a:t>види</a:t>
            </a:r>
            <a:r>
              <a:rPr lang="pl-PL" sz="3200" b="1" u="sng" dirty="0">
                <a:solidFill>
                  <a:schemeClr val="bg1">
                    <a:lumMod val="50000"/>
                    <a:lumOff val="50000"/>
                  </a:schemeClr>
                </a:solidFill>
              </a:rPr>
              <a:t> </a:t>
            </a:r>
            <a:r>
              <a:rPr lang="pl-PL" sz="3200" b="1" u="sng" dirty="0" err="1">
                <a:solidFill>
                  <a:schemeClr val="bg1">
                    <a:lumMod val="50000"/>
                    <a:lumOff val="50000"/>
                  </a:schemeClr>
                </a:solidFill>
              </a:rPr>
              <a:t>та</a:t>
            </a:r>
            <a:r>
              <a:rPr lang="pl-PL" sz="3200" b="1" u="sng" dirty="0">
                <a:solidFill>
                  <a:schemeClr val="bg1">
                    <a:lumMod val="50000"/>
                    <a:lumOff val="50000"/>
                  </a:schemeClr>
                </a:solidFill>
              </a:rPr>
              <a:t> </a:t>
            </a:r>
            <a:r>
              <a:rPr lang="pl-PL" sz="3200" b="1" u="sng" dirty="0" err="1">
                <a:solidFill>
                  <a:schemeClr val="bg1">
                    <a:lumMod val="50000"/>
                    <a:lumOff val="50000"/>
                  </a:schemeClr>
                </a:solidFill>
              </a:rPr>
              <a:t>причини</a:t>
            </a:r>
            <a:endParaRPr lang="pl-PL" dirty="0"/>
          </a:p>
        </p:txBody>
      </p:sp>
      <p:sp>
        <p:nvSpPr>
          <p:cNvPr id="7" name="pole tekstowe 6">
            <a:extLst>
              <a:ext uri="{FF2B5EF4-FFF2-40B4-BE49-F238E27FC236}">
                <a16:creationId xmlns:a16="http://schemas.microsoft.com/office/drawing/2014/main" id="{CC3F59E2-F2D4-F471-2BED-9C8F1AADA8DD}"/>
              </a:ext>
            </a:extLst>
          </p:cNvPr>
          <p:cNvSpPr txBox="1"/>
          <p:nvPr/>
        </p:nvSpPr>
        <p:spPr>
          <a:xfrm>
            <a:off x="222663" y="1918865"/>
            <a:ext cx="7112824" cy="4062651"/>
          </a:xfrm>
          <a:prstGeom prst="rect">
            <a:avLst/>
          </a:prstGeom>
          <a:noFill/>
        </p:spPr>
        <p:txBody>
          <a:bodyPr wrap="square" rtlCol="0">
            <a:spAutoFit/>
          </a:bodyPr>
          <a:lstStyle/>
          <a:p>
            <a:pPr algn="l"/>
            <a:r>
              <a:rPr lang="pl-PL" sz="2000" b="1" dirty="0" err="1"/>
              <a:t>Головні</a:t>
            </a:r>
            <a:r>
              <a:rPr lang="pl-PL" sz="2000" b="1" dirty="0"/>
              <a:t> </a:t>
            </a:r>
            <a:r>
              <a:rPr lang="pl-PL" sz="2000" b="1" dirty="0" err="1"/>
              <a:t>чинники</a:t>
            </a:r>
            <a:r>
              <a:rPr lang="pl-PL" sz="2000" b="1" dirty="0"/>
              <a:t> </a:t>
            </a:r>
            <a:r>
              <a:rPr lang="pl-PL" sz="2000" b="1" dirty="0" err="1"/>
              <a:t>які</a:t>
            </a:r>
            <a:r>
              <a:rPr lang="pl-PL" sz="2000" b="1" dirty="0"/>
              <a:t> </a:t>
            </a:r>
            <a:r>
              <a:rPr lang="pl-PL" sz="2000" b="1" dirty="0" err="1"/>
              <a:t>впливають</a:t>
            </a:r>
            <a:r>
              <a:rPr lang="pl-PL" sz="2000" b="1" dirty="0"/>
              <a:t> </a:t>
            </a:r>
            <a:r>
              <a:rPr lang="pl-PL" sz="2000" b="1" dirty="0" err="1"/>
              <a:t>на</a:t>
            </a:r>
            <a:r>
              <a:rPr lang="pl-PL" sz="2000" b="1" dirty="0"/>
              <a:t> </a:t>
            </a:r>
            <a:r>
              <a:rPr lang="pl-PL" sz="2000" b="1" dirty="0" err="1"/>
              <a:t>переміщення</a:t>
            </a:r>
            <a:r>
              <a:rPr lang="pl-PL" sz="2000" b="1" dirty="0"/>
              <a:t> </a:t>
            </a:r>
            <a:r>
              <a:rPr lang="pl-PL" sz="2000" b="1" dirty="0" err="1"/>
              <a:t>осіб</a:t>
            </a:r>
            <a:r>
              <a:rPr lang="pl-PL" sz="2000" b="1" dirty="0"/>
              <a:t> – </a:t>
            </a:r>
            <a:r>
              <a:rPr lang="pl-PL" sz="2000" b="1" dirty="0" err="1"/>
              <a:t>політичні</a:t>
            </a:r>
            <a:r>
              <a:rPr lang="pl-PL" sz="2000" b="1" dirty="0"/>
              <a:t> , </a:t>
            </a:r>
            <a:r>
              <a:rPr lang="pl-PL" sz="2000" b="1" dirty="0" err="1"/>
              <a:t>економічні</a:t>
            </a:r>
            <a:r>
              <a:rPr lang="pl-PL" sz="2000" b="1" dirty="0"/>
              <a:t>, </a:t>
            </a:r>
            <a:r>
              <a:rPr lang="pl-PL" sz="2000" b="1" dirty="0" err="1"/>
              <a:t>природні</a:t>
            </a:r>
            <a:r>
              <a:rPr lang="pl-PL" sz="2000" b="1" dirty="0"/>
              <a:t>.</a:t>
            </a:r>
          </a:p>
          <a:p>
            <a:pPr algn="l"/>
            <a:endParaRPr lang="pl-PL" sz="2000" b="1" dirty="0"/>
          </a:p>
          <a:p>
            <a:pPr algn="l"/>
            <a:r>
              <a:rPr lang="pl-PL" sz="2000" b="1" dirty="0"/>
              <a:t>ПОЛІТИЧНІ- </a:t>
            </a:r>
            <a:r>
              <a:rPr lang="pl-PL" sz="2000" b="1" dirty="0" err="1"/>
              <a:t>пов’язані</a:t>
            </a:r>
            <a:r>
              <a:rPr lang="pl-PL" sz="2000" b="1" dirty="0"/>
              <a:t> </a:t>
            </a:r>
            <a:r>
              <a:rPr lang="pl-PL" sz="2000" b="1" dirty="0" err="1"/>
              <a:t>із</a:t>
            </a:r>
            <a:r>
              <a:rPr lang="pl-PL" sz="2000" b="1" dirty="0"/>
              <a:t> </a:t>
            </a:r>
            <a:r>
              <a:rPr lang="pl-PL" sz="2000" b="1" dirty="0" err="1"/>
              <a:t>дискримінацією</a:t>
            </a:r>
            <a:r>
              <a:rPr lang="pl-PL" sz="2000" b="1" dirty="0"/>
              <a:t> </a:t>
            </a:r>
            <a:r>
              <a:rPr lang="pl-PL" sz="2000" b="1" dirty="0" err="1"/>
              <a:t>певних</a:t>
            </a:r>
            <a:r>
              <a:rPr lang="pl-PL" sz="2000" b="1" dirty="0"/>
              <a:t> </a:t>
            </a:r>
            <a:r>
              <a:rPr lang="pl-PL" sz="2000" b="1" dirty="0" err="1"/>
              <a:t>груп</a:t>
            </a:r>
            <a:r>
              <a:rPr lang="pl-PL" sz="2000" b="1" dirty="0"/>
              <a:t> </a:t>
            </a:r>
            <a:r>
              <a:rPr lang="pl-PL" sz="2000" b="1" dirty="0" err="1"/>
              <a:t>людей</a:t>
            </a:r>
            <a:r>
              <a:rPr lang="pl-PL" sz="2000" b="1" dirty="0"/>
              <a:t> </a:t>
            </a:r>
            <a:r>
              <a:rPr lang="pl-PL" sz="2000" b="1" dirty="0" err="1"/>
              <a:t>або</a:t>
            </a:r>
            <a:r>
              <a:rPr lang="pl-PL" sz="2000" b="1" dirty="0"/>
              <a:t> ж </a:t>
            </a:r>
            <a:r>
              <a:rPr lang="pl-PL" sz="2000" b="1" dirty="0" err="1"/>
              <a:t>війнами</a:t>
            </a:r>
            <a:r>
              <a:rPr lang="pl-PL" sz="2000" b="1" dirty="0"/>
              <a:t> .</a:t>
            </a:r>
          </a:p>
          <a:p>
            <a:pPr algn="l"/>
            <a:endParaRPr lang="pl-PL" sz="2000" b="1" dirty="0"/>
          </a:p>
          <a:p>
            <a:pPr algn="l"/>
            <a:r>
              <a:rPr lang="pl-PL" sz="2000" b="1" dirty="0"/>
              <a:t>ЕКОНОМІЧНІ- </a:t>
            </a:r>
            <a:r>
              <a:rPr lang="pl-PL" sz="2000" b="1" dirty="0" err="1"/>
              <a:t>люди</a:t>
            </a:r>
            <a:r>
              <a:rPr lang="pl-PL" sz="2000" b="1" dirty="0"/>
              <a:t> </a:t>
            </a:r>
            <a:r>
              <a:rPr lang="pl-PL" sz="2000" b="1" dirty="0" err="1"/>
              <a:t>виїжджають</a:t>
            </a:r>
            <a:r>
              <a:rPr lang="pl-PL" sz="2000" b="1" dirty="0"/>
              <a:t> у </a:t>
            </a:r>
            <a:r>
              <a:rPr lang="pl-PL" sz="2000" b="1" dirty="0" err="1"/>
              <a:t>пошуках</a:t>
            </a:r>
            <a:r>
              <a:rPr lang="pl-PL" sz="2000" b="1" dirty="0"/>
              <a:t> </a:t>
            </a:r>
            <a:r>
              <a:rPr lang="pl-PL" sz="2000" b="1" dirty="0" err="1"/>
              <a:t>роботи</a:t>
            </a:r>
            <a:r>
              <a:rPr lang="pl-PL" sz="2000" b="1" dirty="0"/>
              <a:t> , </a:t>
            </a:r>
            <a:r>
              <a:rPr lang="pl-PL" sz="2000" b="1" dirty="0" err="1"/>
              <a:t>кращих</a:t>
            </a:r>
            <a:r>
              <a:rPr lang="pl-PL" sz="2000" b="1" dirty="0"/>
              <a:t> </a:t>
            </a:r>
            <a:r>
              <a:rPr lang="pl-PL" sz="2000" b="1" dirty="0" err="1"/>
              <a:t>умов</a:t>
            </a:r>
            <a:r>
              <a:rPr lang="pl-PL" sz="2000" b="1" dirty="0"/>
              <a:t> </a:t>
            </a:r>
            <a:r>
              <a:rPr lang="pl-PL" sz="2000" b="1" dirty="0" err="1"/>
              <a:t>життя</a:t>
            </a:r>
            <a:r>
              <a:rPr lang="pl-PL" sz="2000" b="1" dirty="0"/>
              <a:t>. </a:t>
            </a:r>
            <a:r>
              <a:rPr lang="pl-PL" sz="2000" b="1" dirty="0" err="1"/>
              <a:t>Також</a:t>
            </a:r>
            <a:r>
              <a:rPr lang="pl-PL" sz="2000" b="1" dirty="0"/>
              <a:t> </a:t>
            </a:r>
            <a:r>
              <a:rPr lang="pl-PL" sz="2000" b="1" dirty="0" err="1"/>
              <a:t>для</a:t>
            </a:r>
            <a:r>
              <a:rPr lang="pl-PL" sz="2000" b="1" dirty="0"/>
              <a:t> </a:t>
            </a:r>
            <a:r>
              <a:rPr lang="pl-PL" sz="2000" b="1" dirty="0" err="1"/>
              <a:t>здобуття</a:t>
            </a:r>
            <a:r>
              <a:rPr lang="pl-PL" sz="2000" b="1" dirty="0"/>
              <a:t> </a:t>
            </a:r>
            <a:r>
              <a:rPr lang="pl-PL" sz="2000" b="1" dirty="0" err="1"/>
              <a:t>якіснішої</a:t>
            </a:r>
            <a:r>
              <a:rPr lang="pl-PL" sz="2000" b="1" dirty="0"/>
              <a:t> </a:t>
            </a:r>
            <a:r>
              <a:rPr lang="pl-PL" sz="2000" b="1" dirty="0" err="1"/>
              <a:t>освіти</a:t>
            </a:r>
            <a:r>
              <a:rPr lang="pl-PL" sz="2000" b="1" dirty="0"/>
              <a:t> .</a:t>
            </a:r>
          </a:p>
          <a:p>
            <a:pPr algn="l"/>
            <a:endParaRPr lang="pl-PL" sz="2000" b="1" dirty="0"/>
          </a:p>
          <a:p>
            <a:pPr algn="l"/>
            <a:r>
              <a:rPr lang="pl-PL" sz="2000" b="1" dirty="0"/>
              <a:t>ПРИРОДНІ-  </a:t>
            </a:r>
            <a:r>
              <a:rPr lang="pl-PL" sz="2000" b="1" dirty="0" err="1"/>
              <a:t>зазвичай</a:t>
            </a:r>
            <a:r>
              <a:rPr lang="pl-PL" sz="2000" b="1" dirty="0"/>
              <a:t> </a:t>
            </a:r>
            <a:r>
              <a:rPr lang="pl-PL" sz="2000" b="1" dirty="0" err="1"/>
              <a:t>через</a:t>
            </a:r>
            <a:r>
              <a:rPr lang="pl-PL" sz="2000" b="1" dirty="0"/>
              <a:t> </a:t>
            </a:r>
            <a:r>
              <a:rPr lang="pl-PL" sz="2000" b="1" dirty="0" err="1"/>
              <a:t>стихійні</a:t>
            </a:r>
            <a:r>
              <a:rPr lang="pl-PL" sz="2000" b="1" dirty="0"/>
              <a:t> </a:t>
            </a:r>
            <a:r>
              <a:rPr lang="pl-PL" sz="2000" b="1" dirty="0" err="1"/>
              <a:t>лиха</a:t>
            </a:r>
            <a:r>
              <a:rPr lang="pl-PL" sz="2000" b="1" dirty="0"/>
              <a:t>, </a:t>
            </a:r>
            <a:r>
              <a:rPr lang="pl-PL" sz="2000" b="1" dirty="0" err="1"/>
              <a:t>природні</a:t>
            </a:r>
            <a:r>
              <a:rPr lang="pl-PL" sz="2000" b="1" dirty="0"/>
              <a:t> </a:t>
            </a:r>
            <a:r>
              <a:rPr lang="pl-PL" sz="2000" b="1" dirty="0" err="1"/>
              <a:t>катастрофи</a:t>
            </a:r>
            <a:r>
              <a:rPr lang="pl-PL" sz="2000" b="1" dirty="0"/>
              <a:t> .</a:t>
            </a:r>
          </a:p>
          <a:p>
            <a:pPr algn="l"/>
            <a:endParaRPr lang="pl-PL" dirty="0"/>
          </a:p>
        </p:txBody>
      </p:sp>
      <p:sp>
        <p:nvSpPr>
          <p:cNvPr id="2" name="pole tekstowe 1">
            <a:extLst>
              <a:ext uri="{FF2B5EF4-FFF2-40B4-BE49-F238E27FC236}">
                <a16:creationId xmlns:a16="http://schemas.microsoft.com/office/drawing/2014/main" id="{834A00FB-E4D8-1130-871C-67AA7D9A6C4F}"/>
              </a:ext>
            </a:extLst>
          </p:cNvPr>
          <p:cNvSpPr txBox="1"/>
          <p:nvPr/>
        </p:nvSpPr>
        <p:spPr>
          <a:xfrm>
            <a:off x="5184074" y="2512126"/>
            <a:ext cx="1828800" cy="1828800"/>
          </a:xfrm>
          <a:prstGeom prst="rect">
            <a:avLst/>
          </a:prstGeom>
          <a:noFill/>
        </p:spPr>
        <p:txBody>
          <a:bodyPr wrap="square" rtlCol="0">
            <a:spAutoFit/>
          </a:bodyPr>
          <a:lstStyle/>
          <a:p>
            <a:pPr algn="l"/>
            <a:endParaRPr lang="pl-PL" dirty="0"/>
          </a:p>
        </p:txBody>
      </p:sp>
      <p:pic>
        <p:nvPicPr>
          <p:cNvPr id="3" name="Obraz 3">
            <a:extLst>
              <a:ext uri="{FF2B5EF4-FFF2-40B4-BE49-F238E27FC236}">
                <a16:creationId xmlns:a16="http://schemas.microsoft.com/office/drawing/2014/main" id="{A7476DD3-0845-B198-6708-719A371553B9}"/>
              </a:ext>
            </a:extLst>
          </p:cNvPr>
          <p:cNvPicPr>
            <a:picLocks noChangeAspect="1"/>
          </p:cNvPicPr>
          <p:nvPr/>
        </p:nvPicPr>
        <p:blipFill>
          <a:blip r:embed="rId2"/>
          <a:stretch>
            <a:fillRect/>
          </a:stretch>
        </p:blipFill>
        <p:spPr>
          <a:xfrm>
            <a:off x="7335487" y="2343891"/>
            <a:ext cx="4207762" cy="3339935"/>
          </a:xfrm>
          <a:prstGeom prst="rect">
            <a:avLst/>
          </a:prstGeom>
        </p:spPr>
      </p:pic>
    </p:spTree>
    <p:extLst>
      <p:ext uri="{BB962C8B-B14F-4D97-AF65-F5344CB8AC3E}">
        <p14:creationId xmlns:p14="http://schemas.microsoft.com/office/powerpoint/2010/main" val="290648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E89F59EB-132B-7512-9003-AAAED634942E}"/>
              </a:ext>
            </a:extLst>
          </p:cNvPr>
          <p:cNvSpPr txBox="1"/>
          <p:nvPr/>
        </p:nvSpPr>
        <p:spPr>
          <a:xfrm>
            <a:off x="3081150" y="264911"/>
            <a:ext cx="4563589" cy="646331"/>
          </a:xfrm>
          <a:prstGeom prst="rect">
            <a:avLst/>
          </a:prstGeom>
          <a:noFill/>
        </p:spPr>
        <p:txBody>
          <a:bodyPr wrap="square" rtlCol="0" anchor="ctr">
            <a:spAutoFit/>
          </a:bodyPr>
          <a:lstStyle/>
          <a:p>
            <a:pPr algn="ctr"/>
            <a:r>
              <a:rPr lang="pl-PL" sz="3600" b="1" dirty="0" err="1"/>
              <a:t>Види</a:t>
            </a:r>
            <a:r>
              <a:rPr lang="pl-PL" sz="3600" b="1" dirty="0"/>
              <a:t> </a:t>
            </a:r>
            <a:r>
              <a:rPr lang="pl-PL" sz="3600" b="1" dirty="0" err="1"/>
              <a:t>міграцій</a:t>
            </a:r>
            <a:endParaRPr lang="pl-PL" sz="3600" b="1" dirty="0"/>
          </a:p>
        </p:txBody>
      </p:sp>
      <p:sp>
        <p:nvSpPr>
          <p:cNvPr id="3" name="pole tekstowe 2">
            <a:extLst>
              <a:ext uri="{FF2B5EF4-FFF2-40B4-BE49-F238E27FC236}">
                <a16:creationId xmlns:a16="http://schemas.microsoft.com/office/drawing/2014/main" id="{75AD6879-FDD5-4331-9ACC-AFEDF3DE7F72}"/>
              </a:ext>
            </a:extLst>
          </p:cNvPr>
          <p:cNvSpPr txBox="1"/>
          <p:nvPr/>
        </p:nvSpPr>
        <p:spPr>
          <a:xfrm>
            <a:off x="112813" y="1311797"/>
            <a:ext cx="5936674" cy="1200329"/>
          </a:xfrm>
          <a:prstGeom prst="rect">
            <a:avLst/>
          </a:prstGeom>
          <a:noFill/>
        </p:spPr>
        <p:txBody>
          <a:bodyPr wrap="square" rtlCol="0">
            <a:spAutoFit/>
          </a:bodyPr>
          <a:lstStyle/>
          <a:p>
            <a:pPr algn="l"/>
            <a:r>
              <a:rPr lang="pl-PL" sz="2400" b="1" dirty="0" err="1">
                <a:solidFill>
                  <a:schemeClr val="accent5">
                    <a:lumMod val="40000"/>
                    <a:lumOff val="60000"/>
                  </a:schemeClr>
                </a:solidFill>
              </a:rPr>
              <a:t>За</a:t>
            </a:r>
            <a:r>
              <a:rPr lang="pl-PL" sz="2400" b="1" dirty="0">
                <a:solidFill>
                  <a:schemeClr val="accent5">
                    <a:lumMod val="40000"/>
                    <a:lumOff val="60000"/>
                  </a:schemeClr>
                </a:solidFill>
              </a:rPr>
              <a:t> </a:t>
            </a:r>
            <a:r>
              <a:rPr lang="pl-PL" sz="2400" b="1" dirty="0" err="1">
                <a:solidFill>
                  <a:schemeClr val="accent5">
                    <a:lumMod val="40000"/>
                    <a:lumOff val="60000"/>
                  </a:schemeClr>
                </a:solidFill>
              </a:rPr>
              <a:t>напрямом</a:t>
            </a:r>
            <a:r>
              <a:rPr lang="pl-PL" sz="2400" b="1" dirty="0">
                <a:solidFill>
                  <a:schemeClr val="accent5">
                    <a:lumMod val="40000"/>
                    <a:lumOff val="60000"/>
                  </a:schemeClr>
                </a:solidFill>
              </a:rPr>
              <a:t> </a:t>
            </a:r>
            <a:r>
              <a:rPr lang="pl-PL" sz="2400" b="1" dirty="0" err="1">
                <a:solidFill>
                  <a:schemeClr val="accent5">
                    <a:lumMod val="40000"/>
                    <a:lumOff val="60000"/>
                  </a:schemeClr>
                </a:solidFill>
              </a:rPr>
              <a:t>розрізняють</a:t>
            </a:r>
            <a:r>
              <a:rPr lang="pl-PL" sz="2400" b="1" dirty="0">
                <a:solidFill>
                  <a:schemeClr val="accent5">
                    <a:lumMod val="40000"/>
                    <a:lumOff val="60000"/>
                  </a:schemeClr>
                </a:solidFill>
              </a:rPr>
              <a:t> : </a:t>
            </a:r>
            <a:r>
              <a:rPr lang="pl-PL" sz="2400" b="1" dirty="0" err="1">
                <a:solidFill>
                  <a:schemeClr val="accent5">
                    <a:lumMod val="40000"/>
                    <a:lumOff val="60000"/>
                  </a:schemeClr>
                </a:solidFill>
              </a:rPr>
              <a:t>внутрішні</a:t>
            </a:r>
            <a:r>
              <a:rPr lang="pl-PL" sz="2400" b="1" dirty="0">
                <a:solidFill>
                  <a:schemeClr val="accent5">
                    <a:lumMod val="40000"/>
                    <a:lumOff val="60000"/>
                  </a:schemeClr>
                </a:solidFill>
              </a:rPr>
              <a:t> ( </a:t>
            </a:r>
            <a:r>
              <a:rPr lang="pl-PL" sz="2400" b="1" dirty="0" err="1">
                <a:solidFill>
                  <a:schemeClr val="accent5">
                    <a:lumMod val="40000"/>
                    <a:lumOff val="60000"/>
                  </a:schemeClr>
                </a:solidFill>
              </a:rPr>
              <a:t>між</a:t>
            </a:r>
            <a:r>
              <a:rPr lang="pl-PL" sz="2400" b="1" dirty="0">
                <a:solidFill>
                  <a:schemeClr val="accent5">
                    <a:lumMod val="40000"/>
                    <a:lumOff val="60000"/>
                  </a:schemeClr>
                </a:solidFill>
              </a:rPr>
              <a:t> </a:t>
            </a:r>
            <a:r>
              <a:rPr lang="pl-PL" sz="2400" b="1" dirty="0" err="1">
                <a:solidFill>
                  <a:schemeClr val="accent5">
                    <a:lumMod val="40000"/>
                    <a:lumOff val="60000"/>
                  </a:schemeClr>
                </a:solidFill>
              </a:rPr>
              <a:t>містом</a:t>
            </a:r>
            <a:r>
              <a:rPr lang="pl-PL" sz="2400" b="1" dirty="0">
                <a:solidFill>
                  <a:schemeClr val="accent5">
                    <a:lumMod val="40000"/>
                    <a:lumOff val="60000"/>
                  </a:schemeClr>
                </a:solidFill>
              </a:rPr>
              <a:t> і </a:t>
            </a:r>
            <a:r>
              <a:rPr lang="pl-PL" sz="2400" b="1" dirty="0" err="1">
                <a:solidFill>
                  <a:schemeClr val="accent5">
                    <a:lumMod val="40000"/>
                    <a:lumOff val="60000"/>
                  </a:schemeClr>
                </a:solidFill>
              </a:rPr>
              <a:t>селом</a:t>
            </a:r>
            <a:r>
              <a:rPr lang="pl-PL" sz="2400" b="1" dirty="0">
                <a:solidFill>
                  <a:schemeClr val="accent5">
                    <a:lumMod val="40000"/>
                    <a:lumOff val="60000"/>
                  </a:schemeClr>
                </a:solidFill>
              </a:rPr>
              <a:t> ) і  </a:t>
            </a:r>
            <a:r>
              <a:rPr lang="pl-PL" sz="2400" b="1" dirty="0" err="1">
                <a:solidFill>
                  <a:schemeClr val="accent5">
                    <a:lumMod val="40000"/>
                    <a:lumOff val="60000"/>
                  </a:schemeClr>
                </a:solidFill>
              </a:rPr>
              <a:t>зовншіні</a:t>
            </a:r>
            <a:r>
              <a:rPr lang="pl-PL" sz="2400" b="1" dirty="0">
                <a:solidFill>
                  <a:schemeClr val="accent5">
                    <a:lumMod val="40000"/>
                    <a:lumOff val="60000"/>
                  </a:schemeClr>
                </a:solidFill>
              </a:rPr>
              <a:t>( </a:t>
            </a:r>
            <a:r>
              <a:rPr lang="pl-PL" sz="2400" b="1" dirty="0" err="1">
                <a:solidFill>
                  <a:schemeClr val="accent5">
                    <a:lumMod val="40000"/>
                    <a:lumOff val="60000"/>
                  </a:schemeClr>
                </a:solidFill>
              </a:rPr>
              <a:t>між</a:t>
            </a:r>
            <a:r>
              <a:rPr lang="pl-PL" sz="2400" b="1" dirty="0">
                <a:solidFill>
                  <a:schemeClr val="accent5">
                    <a:lumMod val="40000"/>
                    <a:lumOff val="60000"/>
                  </a:schemeClr>
                </a:solidFill>
              </a:rPr>
              <a:t> </a:t>
            </a:r>
            <a:r>
              <a:rPr lang="pl-PL" sz="2400" b="1" dirty="0" err="1">
                <a:solidFill>
                  <a:schemeClr val="accent5">
                    <a:lumMod val="40000"/>
                    <a:lumOff val="60000"/>
                  </a:schemeClr>
                </a:solidFill>
              </a:rPr>
              <a:t>країнами</a:t>
            </a:r>
            <a:r>
              <a:rPr lang="pl-PL" sz="2400" b="1" dirty="0">
                <a:solidFill>
                  <a:schemeClr val="accent5">
                    <a:lumMod val="40000"/>
                    <a:lumOff val="60000"/>
                  </a:schemeClr>
                </a:solidFill>
              </a:rPr>
              <a:t> , </a:t>
            </a:r>
            <a:r>
              <a:rPr lang="pl-PL" sz="2400" b="1" dirty="0" err="1">
                <a:solidFill>
                  <a:schemeClr val="accent5">
                    <a:lumMod val="40000"/>
                    <a:lumOff val="60000"/>
                  </a:schemeClr>
                </a:solidFill>
              </a:rPr>
              <a:t>матераками</a:t>
            </a:r>
            <a:r>
              <a:rPr lang="pl-PL" sz="2400" b="1" dirty="0">
                <a:solidFill>
                  <a:schemeClr val="accent5">
                    <a:lumMod val="40000"/>
                    <a:lumOff val="60000"/>
                  </a:schemeClr>
                </a:solidFill>
              </a:rPr>
              <a:t>)</a:t>
            </a:r>
          </a:p>
        </p:txBody>
      </p:sp>
      <p:sp>
        <p:nvSpPr>
          <p:cNvPr id="4" name="pole tekstowe 3">
            <a:extLst>
              <a:ext uri="{FF2B5EF4-FFF2-40B4-BE49-F238E27FC236}">
                <a16:creationId xmlns:a16="http://schemas.microsoft.com/office/drawing/2014/main" id="{C608DE11-C4B2-4C65-58CE-9C3DF01E37A2}"/>
              </a:ext>
            </a:extLst>
          </p:cNvPr>
          <p:cNvSpPr txBox="1"/>
          <p:nvPr/>
        </p:nvSpPr>
        <p:spPr>
          <a:xfrm>
            <a:off x="5184074" y="2512126"/>
            <a:ext cx="1828800" cy="1828800"/>
          </a:xfrm>
          <a:prstGeom prst="rect">
            <a:avLst/>
          </a:prstGeom>
          <a:noFill/>
        </p:spPr>
        <p:txBody>
          <a:bodyPr wrap="square" rtlCol="0">
            <a:spAutoFit/>
          </a:bodyPr>
          <a:lstStyle/>
          <a:p>
            <a:pPr algn="l"/>
            <a:endParaRPr lang="pl-PL" dirty="0"/>
          </a:p>
        </p:txBody>
      </p:sp>
      <p:sp>
        <p:nvSpPr>
          <p:cNvPr id="5" name="pole tekstowe 4">
            <a:extLst>
              <a:ext uri="{FF2B5EF4-FFF2-40B4-BE49-F238E27FC236}">
                <a16:creationId xmlns:a16="http://schemas.microsoft.com/office/drawing/2014/main" id="{AFF74195-2AC4-46CD-3BAA-18053676A818}"/>
              </a:ext>
            </a:extLst>
          </p:cNvPr>
          <p:cNvSpPr txBox="1"/>
          <p:nvPr/>
        </p:nvSpPr>
        <p:spPr>
          <a:xfrm>
            <a:off x="174169" y="2667800"/>
            <a:ext cx="7007926" cy="1200329"/>
          </a:xfrm>
          <a:prstGeom prst="rect">
            <a:avLst/>
          </a:prstGeom>
          <a:noFill/>
        </p:spPr>
        <p:txBody>
          <a:bodyPr wrap="square" rtlCol="0">
            <a:spAutoFit/>
          </a:bodyPr>
          <a:lstStyle/>
          <a:p>
            <a:pPr algn="l"/>
            <a:r>
              <a:rPr lang="pl-PL" sz="2400" b="1" dirty="0" err="1">
                <a:solidFill>
                  <a:schemeClr val="accent5">
                    <a:lumMod val="40000"/>
                    <a:lumOff val="60000"/>
                  </a:schemeClr>
                </a:solidFill>
              </a:rPr>
              <a:t>За</a:t>
            </a:r>
            <a:r>
              <a:rPr lang="pl-PL" sz="2400" b="1" dirty="0">
                <a:solidFill>
                  <a:schemeClr val="accent5">
                    <a:lumMod val="40000"/>
                    <a:lumOff val="60000"/>
                  </a:schemeClr>
                </a:solidFill>
              </a:rPr>
              <a:t> </a:t>
            </a:r>
            <a:r>
              <a:rPr lang="pl-PL" sz="2400" b="1" dirty="0" err="1">
                <a:solidFill>
                  <a:schemeClr val="accent5">
                    <a:lumMod val="40000"/>
                    <a:lumOff val="60000"/>
                  </a:schemeClr>
                </a:solidFill>
              </a:rPr>
              <a:t>тривалістю</a:t>
            </a:r>
            <a:r>
              <a:rPr lang="pl-PL" sz="2400" b="1" dirty="0">
                <a:solidFill>
                  <a:schemeClr val="accent5">
                    <a:lumMod val="40000"/>
                    <a:lumOff val="60000"/>
                  </a:schemeClr>
                </a:solidFill>
              </a:rPr>
              <a:t> :</a:t>
            </a:r>
            <a:r>
              <a:rPr lang="pl-PL" sz="2400" b="1" dirty="0" err="1">
                <a:solidFill>
                  <a:schemeClr val="accent5">
                    <a:lumMod val="40000"/>
                    <a:lumOff val="60000"/>
                  </a:schemeClr>
                </a:solidFill>
              </a:rPr>
              <a:t>постійні</a:t>
            </a:r>
            <a:r>
              <a:rPr lang="pl-PL" sz="2400" b="1" dirty="0">
                <a:solidFill>
                  <a:schemeClr val="accent5">
                    <a:lumMod val="40000"/>
                    <a:lumOff val="60000"/>
                  </a:schemeClr>
                </a:solidFill>
              </a:rPr>
              <a:t>( </a:t>
            </a:r>
            <a:r>
              <a:rPr lang="pl-PL" sz="2400" b="1" dirty="0" err="1">
                <a:solidFill>
                  <a:schemeClr val="accent5">
                    <a:lumMod val="40000"/>
                    <a:lumOff val="60000"/>
                  </a:schemeClr>
                </a:solidFill>
              </a:rPr>
              <a:t>безповоротні</a:t>
            </a:r>
            <a:r>
              <a:rPr lang="pl-PL" sz="2400" b="1" dirty="0">
                <a:solidFill>
                  <a:schemeClr val="accent5">
                    <a:lumMod val="40000"/>
                    <a:lumOff val="60000"/>
                  </a:schemeClr>
                </a:solidFill>
              </a:rPr>
              <a:t>, </a:t>
            </a:r>
            <a:r>
              <a:rPr lang="pl-PL" sz="2400" b="1" dirty="0" err="1">
                <a:solidFill>
                  <a:schemeClr val="accent5">
                    <a:lumMod val="40000"/>
                    <a:lumOff val="60000"/>
                  </a:schemeClr>
                </a:solidFill>
              </a:rPr>
              <a:t>тимчасові</a:t>
            </a:r>
            <a:r>
              <a:rPr lang="pl-PL" sz="2400" b="1" dirty="0">
                <a:solidFill>
                  <a:schemeClr val="accent5">
                    <a:lumMod val="40000"/>
                    <a:lumOff val="60000"/>
                  </a:schemeClr>
                </a:solidFill>
              </a:rPr>
              <a:t> ( </a:t>
            </a:r>
            <a:r>
              <a:rPr lang="pl-PL" sz="2400" b="1" dirty="0" err="1">
                <a:solidFill>
                  <a:schemeClr val="accent5">
                    <a:lumMod val="40000"/>
                    <a:lumOff val="60000"/>
                  </a:schemeClr>
                </a:solidFill>
              </a:rPr>
              <a:t>маятникові</a:t>
            </a:r>
            <a:r>
              <a:rPr lang="pl-PL" sz="2400" b="1" dirty="0">
                <a:solidFill>
                  <a:schemeClr val="accent5">
                    <a:lumMod val="40000"/>
                    <a:lumOff val="60000"/>
                  </a:schemeClr>
                </a:solidFill>
              </a:rPr>
              <a:t>, </a:t>
            </a:r>
            <a:r>
              <a:rPr lang="pl-PL" sz="2400" b="1" dirty="0" err="1">
                <a:solidFill>
                  <a:schemeClr val="accent5">
                    <a:lumMod val="40000"/>
                    <a:lumOff val="60000"/>
                  </a:schemeClr>
                </a:solidFill>
              </a:rPr>
              <a:t>вахтові</a:t>
            </a:r>
            <a:r>
              <a:rPr lang="pl-PL" sz="2400" b="1" dirty="0">
                <a:solidFill>
                  <a:schemeClr val="accent5">
                    <a:lumMod val="40000"/>
                    <a:lumOff val="60000"/>
                  </a:schemeClr>
                </a:solidFill>
              </a:rPr>
              <a:t>, </a:t>
            </a:r>
            <a:r>
              <a:rPr lang="pl-PL" sz="2400" b="1" dirty="0" err="1">
                <a:solidFill>
                  <a:schemeClr val="accent5">
                    <a:lumMod val="40000"/>
                    <a:lumOff val="60000"/>
                  </a:schemeClr>
                </a:solidFill>
              </a:rPr>
              <a:t>сезонні,коротострокові</a:t>
            </a:r>
            <a:r>
              <a:rPr lang="pl-PL" sz="2400" b="1" dirty="0">
                <a:solidFill>
                  <a:schemeClr val="accent5">
                    <a:lumMod val="40000"/>
                    <a:lumOff val="60000"/>
                  </a:schemeClr>
                </a:solidFill>
              </a:rPr>
              <a:t> і </a:t>
            </a:r>
            <a:r>
              <a:rPr lang="pl-PL" sz="2400" b="1" dirty="0" err="1">
                <a:solidFill>
                  <a:schemeClr val="accent5">
                    <a:lumMod val="40000"/>
                    <a:lumOff val="60000"/>
                  </a:schemeClr>
                </a:solidFill>
              </a:rPr>
              <a:t>т.д</a:t>
            </a:r>
            <a:r>
              <a:rPr lang="pl-PL" sz="2400" b="1" dirty="0">
                <a:solidFill>
                  <a:schemeClr val="accent5">
                    <a:lumMod val="40000"/>
                    <a:lumOff val="60000"/>
                  </a:schemeClr>
                </a:solidFill>
              </a:rPr>
              <a:t>)</a:t>
            </a:r>
          </a:p>
        </p:txBody>
      </p:sp>
      <p:sp>
        <p:nvSpPr>
          <p:cNvPr id="6" name="pole tekstowe 5">
            <a:extLst>
              <a:ext uri="{FF2B5EF4-FFF2-40B4-BE49-F238E27FC236}">
                <a16:creationId xmlns:a16="http://schemas.microsoft.com/office/drawing/2014/main" id="{F0D958A9-28E4-1A08-9608-60E51122D6C2}"/>
              </a:ext>
            </a:extLst>
          </p:cNvPr>
          <p:cNvSpPr txBox="1"/>
          <p:nvPr/>
        </p:nvSpPr>
        <p:spPr>
          <a:xfrm>
            <a:off x="174170" y="4242954"/>
            <a:ext cx="7007925" cy="1569660"/>
          </a:xfrm>
          <a:prstGeom prst="rect">
            <a:avLst/>
          </a:prstGeom>
          <a:noFill/>
        </p:spPr>
        <p:txBody>
          <a:bodyPr wrap="square" rtlCol="0">
            <a:spAutoFit/>
          </a:bodyPr>
          <a:lstStyle/>
          <a:p>
            <a:pPr algn="l"/>
            <a:r>
              <a:rPr lang="pl-PL" sz="2400" b="1" dirty="0" err="1">
                <a:solidFill>
                  <a:schemeClr val="accent5">
                    <a:lumMod val="40000"/>
                    <a:lumOff val="60000"/>
                  </a:schemeClr>
                </a:solidFill>
              </a:rPr>
              <a:t>За</a:t>
            </a:r>
            <a:r>
              <a:rPr lang="pl-PL" sz="2400" b="1" dirty="0">
                <a:solidFill>
                  <a:schemeClr val="accent5">
                    <a:lumMod val="40000"/>
                    <a:lumOff val="60000"/>
                  </a:schemeClr>
                </a:solidFill>
              </a:rPr>
              <a:t> </a:t>
            </a:r>
            <a:r>
              <a:rPr lang="pl-PL" sz="2400" b="1" dirty="0" err="1">
                <a:solidFill>
                  <a:schemeClr val="accent5">
                    <a:lumMod val="40000"/>
                    <a:lumOff val="60000"/>
                  </a:schemeClr>
                </a:solidFill>
              </a:rPr>
              <a:t>правовою</a:t>
            </a:r>
            <a:r>
              <a:rPr lang="pl-PL" sz="2400" b="1" dirty="0">
                <a:solidFill>
                  <a:schemeClr val="accent5">
                    <a:lumMod val="40000"/>
                    <a:lumOff val="60000"/>
                  </a:schemeClr>
                </a:solidFill>
              </a:rPr>
              <a:t> </a:t>
            </a:r>
            <a:r>
              <a:rPr lang="pl-PL" sz="2400" b="1" dirty="0" err="1">
                <a:solidFill>
                  <a:schemeClr val="accent5">
                    <a:lumMod val="40000"/>
                    <a:lumOff val="60000"/>
                  </a:schemeClr>
                </a:solidFill>
              </a:rPr>
              <a:t>ознокаю</a:t>
            </a:r>
            <a:r>
              <a:rPr lang="pl-PL" sz="2400" b="1" dirty="0">
                <a:solidFill>
                  <a:schemeClr val="accent5">
                    <a:lumMod val="40000"/>
                    <a:lumOff val="60000"/>
                  </a:schemeClr>
                </a:solidFill>
              </a:rPr>
              <a:t> : </a:t>
            </a:r>
            <a:r>
              <a:rPr lang="pl-PL" sz="2400" b="1" dirty="0" err="1">
                <a:solidFill>
                  <a:schemeClr val="accent5">
                    <a:lumMod val="40000"/>
                    <a:lumOff val="60000"/>
                  </a:schemeClr>
                </a:solidFill>
              </a:rPr>
              <a:t>легальні</a:t>
            </a:r>
            <a:r>
              <a:rPr lang="pl-PL" sz="2400" b="1" dirty="0">
                <a:solidFill>
                  <a:schemeClr val="accent5">
                    <a:lumMod val="40000"/>
                    <a:lumOff val="60000"/>
                  </a:schemeClr>
                </a:solidFill>
              </a:rPr>
              <a:t>(</a:t>
            </a:r>
            <a:r>
              <a:rPr lang="pl-PL" sz="2400" b="1" dirty="0" err="1">
                <a:solidFill>
                  <a:schemeClr val="accent5">
                    <a:lumMod val="40000"/>
                    <a:lumOff val="60000"/>
                  </a:schemeClr>
                </a:solidFill>
              </a:rPr>
              <a:t>на</a:t>
            </a:r>
            <a:r>
              <a:rPr lang="pl-PL" sz="2400" b="1" dirty="0">
                <a:solidFill>
                  <a:schemeClr val="accent5">
                    <a:lumMod val="40000"/>
                    <a:lumOff val="60000"/>
                  </a:schemeClr>
                </a:solidFill>
              </a:rPr>
              <a:t> </a:t>
            </a:r>
            <a:r>
              <a:rPr lang="pl-PL" sz="2400" b="1" dirty="0" err="1">
                <a:solidFill>
                  <a:schemeClr val="accent5">
                    <a:lumMod val="40000"/>
                    <a:lumOff val="60000"/>
                  </a:schemeClr>
                </a:solidFill>
              </a:rPr>
              <a:t>законних</a:t>
            </a:r>
            <a:r>
              <a:rPr lang="pl-PL" sz="2400" b="1" dirty="0">
                <a:solidFill>
                  <a:schemeClr val="accent5">
                    <a:lumMod val="40000"/>
                    <a:lumOff val="60000"/>
                  </a:schemeClr>
                </a:solidFill>
              </a:rPr>
              <a:t> </a:t>
            </a:r>
            <a:r>
              <a:rPr lang="pl-PL" sz="2400" b="1" dirty="0" err="1">
                <a:solidFill>
                  <a:schemeClr val="accent5">
                    <a:lumMod val="40000"/>
                    <a:lumOff val="60000"/>
                  </a:schemeClr>
                </a:solidFill>
              </a:rPr>
              <a:t>підставах</a:t>
            </a:r>
            <a:r>
              <a:rPr lang="pl-PL" sz="2400" b="1" dirty="0">
                <a:solidFill>
                  <a:schemeClr val="accent5">
                    <a:lumMod val="40000"/>
                    <a:lumOff val="60000"/>
                  </a:schemeClr>
                </a:solidFill>
              </a:rPr>
              <a:t>) </a:t>
            </a:r>
            <a:r>
              <a:rPr lang="pl-PL" sz="2400" b="1" dirty="0" err="1">
                <a:solidFill>
                  <a:schemeClr val="accent5">
                    <a:lumMod val="40000"/>
                    <a:lumOff val="60000"/>
                  </a:schemeClr>
                </a:solidFill>
              </a:rPr>
              <a:t>напівлегальні</a:t>
            </a:r>
            <a:r>
              <a:rPr lang="pl-PL" sz="2400" b="1" dirty="0">
                <a:solidFill>
                  <a:schemeClr val="accent5">
                    <a:lumMod val="40000"/>
                    <a:lumOff val="60000"/>
                  </a:schemeClr>
                </a:solidFill>
              </a:rPr>
              <a:t>(з </a:t>
            </a:r>
            <a:r>
              <a:rPr lang="pl-PL" sz="2400" b="1" dirty="0" err="1">
                <a:solidFill>
                  <a:schemeClr val="accent5">
                    <a:lumMod val="40000"/>
                    <a:lumOff val="60000"/>
                  </a:schemeClr>
                </a:solidFill>
              </a:rPr>
              <a:t>простроченою</a:t>
            </a:r>
            <a:r>
              <a:rPr lang="pl-PL" sz="2400" b="1" dirty="0">
                <a:solidFill>
                  <a:schemeClr val="accent5">
                    <a:lumMod val="40000"/>
                    <a:lumOff val="60000"/>
                  </a:schemeClr>
                </a:solidFill>
              </a:rPr>
              <a:t> </a:t>
            </a:r>
            <a:r>
              <a:rPr lang="pl-PL" sz="2400" b="1" dirty="0" err="1">
                <a:solidFill>
                  <a:schemeClr val="accent5">
                    <a:lumMod val="40000"/>
                    <a:lumOff val="60000"/>
                  </a:schemeClr>
                </a:solidFill>
              </a:rPr>
              <a:t>візою</a:t>
            </a:r>
            <a:r>
              <a:rPr lang="pl-PL" sz="2400" b="1" dirty="0">
                <a:solidFill>
                  <a:schemeClr val="accent5">
                    <a:lumMod val="40000"/>
                    <a:lumOff val="60000"/>
                  </a:schemeClr>
                </a:solidFill>
              </a:rPr>
              <a:t>), </a:t>
            </a:r>
            <a:r>
              <a:rPr lang="pl-PL" sz="2400" b="1" dirty="0" err="1">
                <a:solidFill>
                  <a:schemeClr val="accent5">
                    <a:lumMod val="40000"/>
                    <a:lumOff val="60000"/>
                  </a:schemeClr>
                </a:solidFill>
              </a:rPr>
              <a:t>нелегальні</a:t>
            </a:r>
            <a:r>
              <a:rPr lang="pl-PL" sz="2400" b="1" dirty="0">
                <a:solidFill>
                  <a:schemeClr val="accent5">
                    <a:lumMod val="40000"/>
                    <a:lumOff val="60000"/>
                  </a:schemeClr>
                </a:solidFill>
              </a:rPr>
              <a:t>(</a:t>
            </a:r>
            <a:r>
              <a:rPr lang="pl-PL" sz="2400" b="1" dirty="0" err="1">
                <a:solidFill>
                  <a:schemeClr val="accent5">
                    <a:lumMod val="40000"/>
                    <a:lumOff val="60000"/>
                  </a:schemeClr>
                </a:solidFill>
              </a:rPr>
              <a:t>без</a:t>
            </a:r>
            <a:r>
              <a:rPr lang="pl-PL" sz="2400" b="1" dirty="0">
                <a:solidFill>
                  <a:schemeClr val="accent5">
                    <a:lumMod val="40000"/>
                    <a:lumOff val="60000"/>
                  </a:schemeClr>
                </a:solidFill>
              </a:rPr>
              <a:t> </a:t>
            </a:r>
            <a:r>
              <a:rPr lang="pl-PL" sz="2400" b="1" dirty="0" err="1">
                <a:solidFill>
                  <a:schemeClr val="accent5">
                    <a:lumMod val="40000"/>
                    <a:lumOff val="60000"/>
                  </a:schemeClr>
                </a:solidFill>
              </a:rPr>
              <a:t>офіційного</a:t>
            </a:r>
            <a:r>
              <a:rPr lang="pl-PL" sz="2400" b="1" dirty="0">
                <a:solidFill>
                  <a:schemeClr val="accent5">
                    <a:lumMod val="40000"/>
                    <a:lumOff val="60000"/>
                  </a:schemeClr>
                </a:solidFill>
              </a:rPr>
              <a:t> </a:t>
            </a:r>
            <a:r>
              <a:rPr lang="pl-PL" sz="2400" b="1" dirty="0" err="1">
                <a:solidFill>
                  <a:schemeClr val="accent5">
                    <a:lumMod val="40000"/>
                    <a:lumOff val="60000"/>
                  </a:schemeClr>
                </a:solidFill>
              </a:rPr>
              <a:t>дозволу</a:t>
            </a:r>
            <a:r>
              <a:rPr lang="pl-PL" sz="2400" b="1" dirty="0">
                <a:solidFill>
                  <a:schemeClr val="accent5">
                    <a:lumMod val="40000"/>
                    <a:lumOff val="60000"/>
                  </a:schemeClr>
                </a:solidFill>
              </a:rPr>
              <a:t> ) </a:t>
            </a:r>
          </a:p>
        </p:txBody>
      </p:sp>
      <p:pic>
        <p:nvPicPr>
          <p:cNvPr id="7" name="Obraz 7">
            <a:extLst>
              <a:ext uri="{FF2B5EF4-FFF2-40B4-BE49-F238E27FC236}">
                <a16:creationId xmlns:a16="http://schemas.microsoft.com/office/drawing/2014/main" id="{4E55B828-72F7-1E9F-AF21-136E9F5379C7}"/>
              </a:ext>
            </a:extLst>
          </p:cNvPr>
          <p:cNvPicPr>
            <a:picLocks noChangeAspect="1"/>
          </p:cNvPicPr>
          <p:nvPr/>
        </p:nvPicPr>
        <p:blipFill>
          <a:blip r:embed="rId2"/>
          <a:stretch>
            <a:fillRect/>
          </a:stretch>
        </p:blipFill>
        <p:spPr>
          <a:xfrm>
            <a:off x="6547098" y="1905885"/>
            <a:ext cx="5179786" cy="3041282"/>
          </a:xfrm>
          <a:prstGeom prst="rect">
            <a:avLst/>
          </a:prstGeom>
        </p:spPr>
      </p:pic>
    </p:spTree>
    <p:extLst>
      <p:ext uri="{BB962C8B-B14F-4D97-AF65-F5344CB8AC3E}">
        <p14:creationId xmlns:p14="http://schemas.microsoft.com/office/powerpoint/2010/main" val="107385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4CBF65C-C8C6-5A23-7097-BADD43AA74AC}"/>
              </a:ext>
            </a:extLst>
          </p:cNvPr>
          <p:cNvSpPr>
            <a:spLocks noGrp="1"/>
          </p:cNvSpPr>
          <p:nvPr>
            <p:ph type="title"/>
          </p:nvPr>
        </p:nvSpPr>
        <p:spPr>
          <a:xfrm>
            <a:off x="1091933" y="-182088"/>
            <a:ext cx="9905998" cy="1905000"/>
          </a:xfrm>
        </p:spPr>
        <p:txBody>
          <a:bodyPr/>
          <a:lstStyle/>
          <a:p>
            <a:pPr algn="ctr"/>
            <a:r>
              <a:rPr lang="en-US" b="1" i="1" u="sng" dirty="0"/>
              <a:t>Статистика міграційних процесів у мирний час в Україні </a:t>
            </a:r>
            <a:endParaRPr lang="pl-PL" b="1" i="1" u="sng" dirty="0"/>
          </a:p>
        </p:txBody>
      </p:sp>
      <p:sp>
        <p:nvSpPr>
          <p:cNvPr id="3" name="pole tekstowe 2">
            <a:extLst>
              <a:ext uri="{FF2B5EF4-FFF2-40B4-BE49-F238E27FC236}">
                <a16:creationId xmlns:a16="http://schemas.microsoft.com/office/drawing/2014/main" id="{65338457-7ACD-4188-60C6-EB04688861D3}"/>
              </a:ext>
            </a:extLst>
          </p:cNvPr>
          <p:cNvSpPr txBox="1"/>
          <p:nvPr/>
        </p:nvSpPr>
        <p:spPr>
          <a:xfrm>
            <a:off x="888545" y="1399747"/>
            <a:ext cx="10109386" cy="2308324"/>
          </a:xfrm>
          <a:prstGeom prst="rect">
            <a:avLst/>
          </a:prstGeom>
          <a:noFill/>
        </p:spPr>
        <p:txBody>
          <a:bodyPr wrap="square" rtlCol="0">
            <a:spAutoFit/>
          </a:bodyPr>
          <a:lstStyle/>
          <a:p>
            <a:pPr algn="l"/>
            <a:r>
              <a:rPr lang="en-US" sz="2400" b="1" dirty="0">
                <a:solidFill>
                  <a:schemeClr val="bg2">
                    <a:lumMod val="40000"/>
                    <a:lumOff val="60000"/>
                  </a:schemeClr>
                </a:solidFill>
              </a:rPr>
              <a:t>До 2022 року найпопулярнішою причиною виїзду за кордон  українців – пошук кращих умов життя та роботи .</a:t>
            </a:r>
          </a:p>
          <a:p>
            <a:pPr algn="l"/>
            <a:r>
              <a:rPr lang="en-US" sz="2400" b="1" dirty="0">
                <a:solidFill>
                  <a:schemeClr val="bg2">
                    <a:lumMod val="40000"/>
                    <a:lumOff val="60000"/>
                  </a:schemeClr>
                </a:solidFill>
              </a:rPr>
              <a:t>За тих часів люди емігрували тимчасово, на сезон . Наприклад виїжджали до Польщі на літо , коли був сезон збирання ягід . </a:t>
            </a:r>
          </a:p>
          <a:p>
            <a:pPr algn="l"/>
            <a:r>
              <a:rPr lang="en-US" sz="2400" b="1" dirty="0">
                <a:solidFill>
                  <a:schemeClr val="bg2">
                    <a:lumMod val="40000"/>
                    <a:lumOff val="60000"/>
                  </a:schemeClr>
                </a:solidFill>
              </a:rPr>
              <a:t>Також переважали епізодичні  міграції. Люди перет</a:t>
            </a:r>
            <a:r>
              <a:rPr lang="uk-UA" sz="2400" b="1" dirty="0">
                <a:solidFill>
                  <a:schemeClr val="bg2">
                    <a:lumMod val="40000"/>
                    <a:lumOff val="60000"/>
                  </a:schemeClr>
                </a:solidFill>
              </a:rPr>
              <a:t>и</a:t>
            </a:r>
            <a:r>
              <a:rPr lang="en-US" sz="2400" b="1" dirty="0">
                <a:solidFill>
                  <a:schemeClr val="bg2">
                    <a:lumMod val="40000"/>
                    <a:lumOff val="60000"/>
                  </a:schemeClr>
                </a:solidFill>
              </a:rPr>
              <a:t>нали кордон по справах , а також з метою відпочити . </a:t>
            </a:r>
            <a:endParaRPr lang="pl-PL" sz="2400" b="1" dirty="0">
              <a:solidFill>
                <a:schemeClr val="bg2">
                  <a:lumMod val="40000"/>
                  <a:lumOff val="60000"/>
                </a:schemeClr>
              </a:solidFill>
            </a:endParaRPr>
          </a:p>
        </p:txBody>
      </p:sp>
      <p:pic>
        <p:nvPicPr>
          <p:cNvPr id="4" name="Obraz 4">
            <a:extLst>
              <a:ext uri="{FF2B5EF4-FFF2-40B4-BE49-F238E27FC236}">
                <a16:creationId xmlns:a16="http://schemas.microsoft.com/office/drawing/2014/main" id="{EF33742E-56E6-E4AA-4678-6D74E3E8F029}"/>
              </a:ext>
            </a:extLst>
          </p:cNvPr>
          <p:cNvPicPr>
            <a:picLocks noChangeAspect="1"/>
          </p:cNvPicPr>
          <p:nvPr/>
        </p:nvPicPr>
        <p:blipFill>
          <a:blip r:embed="rId2"/>
          <a:stretch>
            <a:fillRect/>
          </a:stretch>
        </p:blipFill>
        <p:spPr>
          <a:xfrm>
            <a:off x="8277781" y="3874608"/>
            <a:ext cx="2830596" cy="2830596"/>
          </a:xfrm>
          <a:prstGeom prst="rect">
            <a:avLst/>
          </a:prstGeom>
        </p:spPr>
      </p:pic>
      <p:pic>
        <p:nvPicPr>
          <p:cNvPr id="5" name="Obraz 5">
            <a:extLst>
              <a:ext uri="{FF2B5EF4-FFF2-40B4-BE49-F238E27FC236}">
                <a16:creationId xmlns:a16="http://schemas.microsoft.com/office/drawing/2014/main" id="{6F1563E6-8E2B-C67E-85CB-2486BB8CC390}"/>
              </a:ext>
            </a:extLst>
          </p:cNvPr>
          <p:cNvPicPr>
            <a:picLocks noChangeAspect="1"/>
          </p:cNvPicPr>
          <p:nvPr/>
        </p:nvPicPr>
        <p:blipFill>
          <a:blip r:embed="rId3"/>
          <a:stretch>
            <a:fillRect/>
          </a:stretch>
        </p:blipFill>
        <p:spPr>
          <a:xfrm>
            <a:off x="1836469" y="4304091"/>
            <a:ext cx="4694960" cy="2308324"/>
          </a:xfrm>
          <a:prstGeom prst="rect">
            <a:avLst/>
          </a:prstGeom>
        </p:spPr>
      </p:pic>
    </p:spTree>
    <p:extLst>
      <p:ext uri="{BB962C8B-B14F-4D97-AF65-F5344CB8AC3E}">
        <p14:creationId xmlns:p14="http://schemas.microsoft.com/office/powerpoint/2010/main" val="2109931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AA3E2ED-919F-99DF-8664-07889AE4EBA0}"/>
              </a:ext>
            </a:extLst>
          </p:cNvPr>
          <p:cNvSpPr>
            <a:spLocks noGrp="1"/>
          </p:cNvSpPr>
          <p:nvPr>
            <p:ph type="title"/>
          </p:nvPr>
        </p:nvSpPr>
        <p:spPr>
          <a:xfrm>
            <a:off x="1143001" y="-194458"/>
            <a:ext cx="9905998" cy="1905000"/>
          </a:xfrm>
        </p:spPr>
        <p:txBody>
          <a:bodyPr/>
          <a:lstStyle/>
          <a:p>
            <a:pPr algn="ctr"/>
            <a:r>
              <a:rPr lang="en-US" b="1" i="1" u="sng" dirty="0"/>
              <a:t>Статистика міграційних процесів в мирний час в Україні </a:t>
            </a:r>
            <a:endParaRPr lang="pl-PL" b="1" i="1" u="sng" dirty="0"/>
          </a:p>
        </p:txBody>
      </p:sp>
      <p:sp>
        <p:nvSpPr>
          <p:cNvPr id="3" name="pole tekstowe 2">
            <a:extLst>
              <a:ext uri="{FF2B5EF4-FFF2-40B4-BE49-F238E27FC236}">
                <a16:creationId xmlns:a16="http://schemas.microsoft.com/office/drawing/2014/main" id="{80D4DC24-0DBB-AAF3-43EB-B7C8E4DF1E1E}"/>
              </a:ext>
            </a:extLst>
          </p:cNvPr>
          <p:cNvSpPr txBox="1"/>
          <p:nvPr/>
        </p:nvSpPr>
        <p:spPr>
          <a:xfrm>
            <a:off x="260763" y="1710542"/>
            <a:ext cx="6641770" cy="954107"/>
          </a:xfrm>
          <a:prstGeom prst="rect">
            <a:avLst/>
          </a:prstGeom>
          <a:noFill/>
        </p:spPr>
        <p:txBody>
          <a:bodyPr wrap="square" rtlCol="0">
            <a:spAutoFit/>
          </a:bodyPr>
          <a:lstStyle/>
          <a:p>
            <a:pPr algn="l"/>
            <a:r>
              <a:rPr lang="uk-UA" sz="2800" b="1" i="1" u="sng" dirty="0">
                <a:solidFill>
                  <a:schemeClr val="accent6">
                    <a:lumMod val="20000"/>
                    <a:lumOff val="80000"/>
                  </a:schemeClr>
                </a:solidFill>
              </a:rPr>
              <a:t>У 2020 під час розпалу пандемії, міграційні показники вплали</a:t>
            </a:r>
            <a:r>
              <a:rPr lang="uk-UA" dirty="0">
                <a:solidFill>
                  <a:schemeClr val="accent6">
                    <a:lumMod val="20000"/>
                    <a:lumOff val="80000"/>
                  </a:schemeClr>
                </a:solidFill>
              </a:rPr>
              <a:t> . </a:t>
            </a:r>
            <a:endParaRPr lang="pl-PL" dirty="0">
              <a:solidFill>
                <a:schemeClr val="accent6">
                  <a:lumMod val="20000"/>
                  <a:lumOff val="80000"/>
                </a:schemeClr>
              </a:solidFill>
            </a:endParaRPr>
          </a:p>
        </p:txBody>
      </p:sp>
      <p:sp>
        <p:nvSpPr>
          <p:cNvPr id="4" name="pole tekstowe 3">
            <a:extLst>
              <a:ext uri="{FF2B5EF4-FFF2-40B4-BE49-F238E27FC236}">
                <a16:creationId xmlns:a16="http://schemas.microsoft.com/office/drawing/2014/main" id="{1ADC1942-E458-2A69-B48D-7E4B5A504B3C}"/>
              </a:ext>
            </a:extLst>
          </p:cNvPr>
          <p:cNvSpPr txBox="1"/>
          <p:nvPr/>
        </p:nvSpPr>
        <p:spPr>
          <a:xfrm>
            <a:off x="5184074" y="2413165"/>
            <a:ext cx="1828800" cy="1828800"/>
          </a:xfrm>
          <a:prstGeom prst="rect">
            <a:avLst/>
          </a:prstGeom>
          <a:noFill/>
        </p:spPr>
        <p:txBody>
          <a:bodyPr wrap="square" rtlCol="0">
            <a:spAutoFit/>
          </a:bodyPr>
          <a:lstStyle/>
          <a:p>
            <a:pPr algn="l"/>
            <a:endParaRPr lang="pl-PL" dirty="0"/>
          </a:p>
        </p:txBody>
      </p:sp>
      <p:sp>
        <p:nvSpPr>
          <p:cNvPr id="5" name="pole tekstowe 4">
            <a:extLst>
              <a:ext uri="{FF2B5EF4-FFF2-40B4-BE49-F238E27FC236}">
                <a16:creationId xmlns:a16="http://schemas.microsoft.com/office/drawing/2014/main" id="{0B6475EF-64E2-7FA9-459C-6539C984A033}"/>
              </a:ext>
            </a:extLst>
          </p:cNvPr>
          <p:cNvSpPr txBox="1"/>
          <p:nvPr/>
        </p:nvSpPr>
        <p:spPr>
          <a:xfrm>
            <a:off x="260763" y="2729096"/>
            <a:ext cx="8844641" cy="830997"/>
          </a:xfrm>
          <a:prstGeom prst="rect">
            <a:avLst/>
          </a:prstGeom>
          <a:noFill/>
        </p:spPr>
        <p:txBody>
          <a:bodyPr wrap="square" rtlCol="0">
            <a:spAutoFit/>
          </a:bodyPr>
          <a:lstStyle/>
          <a:p>
            <a:pPr algn="l"/>
            <a:r>
              <a:rPr lang="uk-UA" sz="2400" b="1" i="1" u="sng" dirty="0"/>
              <a:t>Багато людей не могли повернутися додому через карантинні обмеження</a:t>
            </a:r>
            <a:endParaRPr lang="pl-PL" sz="2400" b="1" i="1" u="sng" dirty="0"/>
          </a:p>
        </p:txBody>
      </p:sp>
      <p:sp>
        <p:nvSpPr>
          <p:cNvPr id="6" name="pole tekstowe 5">
            <a:extLst>
              <a:ext uri="{FF2B5EF4-FFF2-40B4-BE49-F238E27FC236}">
                <a16:creationId xmlns:a16="http://schemas.microsoft.com/office/drawing/2014/main" id="{212CDA52-FE96-42C9-1594-3ABD2F404903}"/>
              </a:ext>
            </a:extLst>
          </p:cNvPr>
          <p:cNvSpPr txBox="1"/>
          <p:nvPr/>
        </p:nvSpPr>
        <p:spPr>
          <a:xfrm>
            <a:off x="109226" y="3587170"/>
            <a:ext cx="11852690" cy="1938992"/>
          </a:xfrm>
          <a:prstGeom prst="rect">
            <a:avLst/>
          </a:prstGeom>
          <a:noFill/>
        </p:spPr>
        <p:txBody>
          <a:bodyPr wrap="square" rtlCol="0">
            <a:spAutoFit/>
          </a:bodyPr>
          <a:lstStyle/>
          <a:p>
            <a:pPr algn="l"/>
            <a:r>
              <a:rPr lang="uk-UA" sz="2400" b="1" i="1" u="sng" dirty="0">
                <a:solidFill>
                  <a:schemeClr val="accent6">
                    <a:lumMod val="20000"/>
                    <a:lumOff val="80000"/>
                  </a:schemeClr>
                </a:solidFill>
              </a:rPr>
              <a:t>Спираючись на статистику  до 2020  , то велика кількість емігрантів не повернулася до України . Тому в Україні був відємний приріст міграцій.</a:t>
            </a:r>
          </a:p>
          <a:p>
            <a:pPr algn="l"/>
            <a:r>
              <a:rPr lang="uk-UA" sz="2400" b="1" i="1" u="sng" dirty="0">
                <a:solidFill>
                  <a:schemeClr val="accent6">
                    <a:lumMod val="20000"/>
                    <a:lumOff val="80000"/>
                  </a:schemeClr>
                </a:solidFill>
              </a:rPr>
              <a:t> У 2021 році на постійне місце проживання виїхало 3259 українців.  Також через пандемію ця кількість зменшилася.  у 2021 році кількість економічних мігрантів становила 2,5-3 млн осіб.</a:t>
            </a:r>
            <a:endParaRPr lang="pl-PL" sz="2400" b="1" i="1" u="sng" dirty="0">
              <a:solidFill>
                <a:schemeClr val="accent6">
                  <a:lumMod val="20000"/>
                  <a:lumOff val="80000"/>
                </a:schemeClr>
              </a:solidFill>
            </a:endParaRPr>
          </a:p>
        </p:txBody>
      </p:sp>
    </p:spTree>
    <p:extLst>
      <p:ext uri="{BB962C8B-B14F-4D97-AF65-F5344CB8AC3E}">
        <p14:creationId xmlns:p14="http://schemas.microsoft.com/office/powerpoint/2010/main" val="1983333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7B618E8-0B6C-F090-FD37-67EA6BC7348C}"/>
              </a:ext>
            </a:extLst>
          </p:cNvPr>
          <p:cNvSpPr>
            <a:spLocks noGrp="1"/>
          </p:cNvSpPr>
          <p:nvPr>
            <p:ph type="title"/>
          </p:nvPr>
        </p:nvSpPr>
        <p:spPr>
          <a:xfrm>
            <a:off x="-664627" y="-187244"/>
            <a:ext cx="9905998" cy="1905000"/>
          </a:xfrm>
        </p:spPr>
        <p:txBody>
          <a:bodyPr/>
          <a:lstStyle/>
          <a:p>
            <a:pPr algn="ctr"/>
            <a:r>
              <a:rPr lang="uk-UA" dirty="0"/>
              <a:t>Перетин українського кордону від 24.02.2022</a:t>
            </a:r>
            <a:endParaRPr lang="pl-PL" dirty="0"/>
          </a:p>
        </p:txBody>
      </p:sp>
      <p:sp>
        <p:nvSpPr>
          <p:cNvPr id="3" name="pole tekstowe 2">
            <a:extLst>
              <a:ext uri="{FF2B5EF4-FFF2-40B4-BE49-F238E27FC236}">
                <a16:creationId xmlns:a16="http://schemas.microsoft.com/office/drawing/2014/main" id="{E233B575-C7E6-A33D-7BBB-E80634BCD97E}"/>
              </a:ext>
            </a:extLst>
          </p:cNvPr>
          <p:cNvSpPr txBox="1"/>
          <p:nvPr/>
        </p:nvSpPr>
        <p:spPr>
          <a:xfrm>
            <a:off x="7051963" y="4158281"/>
            <a:ext cx="5367648" cy="2246769"/>
          </a:xfrm>
          <a:prstGeom prst="rect">
            <a:avLst/>
          </a:prstGeom>
          <a:noFill/>
        </p:spPr>
        <p:txBody>
          <a:bodyPr wrap="square" rtlCol="0" anchor="ctr">
            <a:spAutoFit/>
          </a:bodyPr>
          <a:lstStyle/>
          <a:p>
            <a:pPr algn="ctr"/>
            <a:r>
              <a:rPr lang="uk-UA" sz="2800" b="1" i="1" dirty="0">
                <a:solidFill>
                  <a:schemeClr val="bg2">
                    <a:lumMod val="40000"/>
                    <a:lumOff val="60000"/>
                  </a:schemeClr>
                </a:solidFill>
              </a:rPr>
              <a:t>24 лютого 2022 року митні кордони були переповнені українцями . Головн</a:t>
            </a:r>
            <a:r>
              <a:rPr lang="pl-PL" sz="2800" b="1" i="1" dirty="0">
                <a:solidFill>
                  <a:schemeClr val="bg2">
                    <a:lumMod val="40000"/>
                    <a:lumOff val="60000"/>
                  </a:schemeClr>
                </a:solidFill>
              </a:rPr>
              <a:t>а</a:t>
            </a:r>
            <a:r>
              <a:rPr lang="uk-UA" sz="2800" b="1" i="1" dirty="0">
                <a:solidFill>
                  <a:schemeClr val="bg2">
                    <a:lumMod val="40000"/>
                    <a:lumOff val="60000"/>
                  </a:schemeClr>
                </a:solidFill>
              </a:rPr>
              <a:t> причин</a:t>
            </a:r>
            <a:r>
              <a:rPr lang="pl-PL" sz="2800" b="1" i="1" dirty="0">
                <a:solidFill>
                  <a:schemeClr val="bg2">
                    <a:lumMod val="40000"/>
                    <a:lumOff val="60000"/>
                  </a:schemeClr>
                </a:solidFill>
              </a:rPr>
              <a:t>а</a:t>
            </a:r>
            <a:r>
              <a:rPr lang="uk-UA" sz="2800" b="1" i="1" dirty="0">
                <a:solidFill>
                  <a:schemeClr val="bg2">
                    <a:lumMod val="40000"/>
                    <a:lumOff val="60000"/>
                  </a:schemeClr>
                </a:solidFill>
              </a:rPr>
              <a:t> – проголошення росією війни Україні .</a:t>
            </a:r>
            <a:endParaRPr lang="pl-PL" sz="2800" b="1" i="1" dirty="0">
              <a:solidFill>
                <a:schemeClr val="bg2">
                  <a:lumMod val="40000"/>
                  <a:lumOff val="60000"/>
                </a:schemeClr>
              </a:solidFill>
            </a:endParaRPr>
          </a:p>
        </p:txBody>
      </p:sp>
      <p:sp>
        <p:nvSpPr>
          <p:cNvPr id="4" name="pole tekstowe 3">
            <a:extLst>
              <a:ext uri="{FF2B5EF4-FFF2-40B4-BE49-F238E27FC236}">
                <a16:creationId xmlns:a16="http://schemas.microsoft.com/office/drawing/2014/main" id="{14FDC09E-A2B0-7C3F-83D2-8155DAB3574A}"/>
              </a:ext>
            </a:extLst>
          </p:cNvPr>
          <p:cNvSpPr txBox="1"/>
          <p:nvPr/>
        </p:nvSpPr>
        <p:spPr>
          <a:xfrm>
            <a:off x="372094" y="1767006"/>
            <a:ext cx="5107874" cy="646331"/>
          </a:xfrm>
          <a:prstGeom prst="rect">
            <a:avLst/>
          </a:prstGeom>
          <a:noFill/>
        </p:spPr>
        <p:txBody>
          <a:bodyPr wrap="square" rtlCol="0">
            <a:spAutoFit/>
          </a:bodyPr>
          <a:lstStyle/>
          <a:p>
            <a:pPr algn="l"/>
            <a:r>
              <a:rPr lang="uk-UA" b="1" dirty="0">
                <a:solidFill>
                  <a:schemeClr val="accent5">
                    <a:lumMod val="60000"/>
                    <a:lumOff val="40000"/>
                  </a:schemeClr>
                </a:solidFill>
              </a:rPr>
              <a:t>За цей день кордон перетнуло понад 140 тис.осіб </a:t>
            </a:r>
            <a:endParaRPr lang="pl-PL" b="1" i="1" u="sng" dirty="0">
              <a:solidFill>
                <a:schemeClr val="accent5">
                  <a:lumMod val="60000"/>
                  <a:lumOff val="40000"/>
                </a:schemeClr>
              </a:solidFill>
            </a:endParaRPr>
          </a:p>
        </p:txBody>
      </p:sp>
      <p:pic>
        <p:nvPicPr>
          <p:cNvPr id="5" name="Obraz 5">
            <a:extLst>
              <a:ext uri="{FF2B5EF4-FFF2-40B4-BE49-F238E27FC236}">
                <a16:creationId xmlns:a16="http://schemas.microsoft.com/office/drawing/2014/main" id="{FCA29DD5-4A04-B070-F0F4-53C75944C7A8}"/>
              </a:ext>
            </a:extLst>
          </p:cNvPr>
          <p:cNvPicPr>
            <a:picLocks noChangeAspect="1"/>
          </p:cNvPicPr>
          <p:nvPr/>
        </p:nvPicPr>
        <p:blipFill>
          <a:blip r:embed="rId2"/>
          <a:stretch>
            <a:fillRect/>
          </a:stretch>
        </p:blipFill>
        <p:spPr>
          <a:xfrm>
            <a:off x="372094" y="2857500"/>
            <a:ext cx="6295406" cy="3670843"/>
          </a:xfrm>
          <a:prstGeom prst="rect">
            <a:avLst/>
          </a:prstGeom>
        </p:spPr>
      </p:pic>
      <p:pic>
        <p:nvPicPr>
          <p:cNvPr id="6" name="Obraz 6">
            <a:extLst>
              <a:ext uri="{FF2B5EF4-FFF2-40B4-BE49-F238E27FC236}">
                <a16:creationId xmlns:a16="http://schemas.microsoft.com/office/drawing/2014/main" id="{48D0C7DC-2241-946D-6493-E28B9097240B}"/>
              </a:ext>
            </a:extLst>
          </p:cNvPr>
          <p:cNvPicPr>
            <a:picLocks noChangeAspect="1"/>
          </p:cNvPicPr>
          <p:nvPr/>
        </p:nvPicPr>
        <p:blipFill>
          <a:blip r:embed="rId3"/>
          <a:stretch>
            <a:fillRect/>
          </a:stretch>
        </p:blipFill>
        <p:spPr>
          <a:xfrm>
            <a:off x="7023553" y="948800"/>
            <a:ext cx="4796353" cy="2677656"/>
          </a:xfrm>
          <a:prstGeom prst="rect">
            <a:avLst/>
          </a:prstGeom>
        </p:spPr>
      </p:pic>
    </p:spTree>
    <p:extLst>
      <p:ext uri="{BB962C8B-B14F-4D97-AF65-F5344CB8AC3E}">
        <p14:creationId xmlns:p14="http://schemas.microsoft.com/office/powerpoint/2010/main" val="3742963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9C4DD5-F7B2-411A-1D35-B14B70E79E48}"/>
              </a:ext>
            </a:extLst>
          </p:cNvPr>
          <p:cNvSpPr>
            <a:spLocks noGrp="1"/>
          </p:cNvSpPr>
          <p:nvPr>
            <p:ph type="title"/>
          </p:nvPr>
        </p:nvSpPr>
        <p:spPr>
          <a:xfrm>
            <a:off x="1067192" y="-287235"/>
            <a:ext cx="9905998" cy="1905000"/>
          </a:xfrm>
        </p:spPr>
        <p:txBody>
          <a:bodyPr/>
          <a:lstStyle/>
          <a:p>
            <a:pPr algn="ctr"/>
            <a:r>
              <a:rPr lang="uk-UA" i="1" dirty="0"/>
              <a:t>Перетин українського кордону від 24.02.20</a:t>
            </a:r>
            <a:r>
              <a:rPr lang="uk-UA" dirty="0"/>
              <a:t>22</a:t>
            </a:r>
            <a:endParaRPr lang="pl-PL" dirty="0"/>
          </a:p>
        </p:txBody>
      </p:sp>
      <p:sp>
        <p:nvSpPr>
          <p:cNvPr id="3" name="pole tekstowe 2">
            <a:extLst>
              <a:ext uri="{FF2B5EF4-FFF2-40B4-BE49-F238E27FC236}">
                <a16:creationId xmlns:a16="http://schemas.microsoft.com/office/drawing/2014/main" id="{D1F7716F-4DB1-536B-2CE2-099D9249CA33}"/>
              </a:ext>
            </a:extLst>
          </p:cNvPr>
          <p:cNvSpPr txBox="1"/>
          <p:nvPr/>
        </p:nvSpPr>
        <p:spPr>
          <a:xfrm>
            <a:off x="236021" y="1056276"/>
            <a:ext cx="5949043" cy="646331"/>
          </a:xfrm>
          <a:prstGeom prst="rect">
            <a:avLst/>
          </a:prstGeom>
          <a:noFill/>
        </p:spPr>
        <p:txBody>
          <a:bodyPr wrap="square" rtlCol="0">
            <a:spAutoFit/>
          </a:bodyPr>
          <a:lstStyle/>
          <a:p>
            <a:pPr algn="l"/>
            <a:r>
              <a:rPr lang="uk-UA" b="1" i="1" dirty="0">
                <a:solidFill>
                  <a:schemeClr val="accent5">
                    <a:lumMod val="60000"/>
                    <a:lumOff val="40000"/>
                  </a:schemeClr>
                </a:solidFill>
              </a:rPr>
              <a:t>За перший   місяць війни кордон перетнуло близько 3,7 млн. осіб </a:t>
            </a:r>
            <a:endParaRPr lang="pl-PL" b="1" i="1" dirty="0">
              <a:solidFill>
                <a:schemeClr val="accent5">
                  <a:lumMod val="60000"/>
                  <a:lumOff val="40000"/>
                </a:schemeClr>
              </a:solidFill>
            </a:endParaRPr>
          </a:p>
        </p:txBody>
      </p:sp>
      <p:sp>
        <p:nvSpPr>
          <p:cNvPr id="4" name="pole tekstowe 3">
            <a:extLst>
              <a:ext uri="{FF2B5EF4-FFF2-40B4-BE49-F238E27FC236}">
                <a16:creationId xmlns:a16="http://schemas.microsoft.com/office/drawing/2014/main" id="{3D21311A-C686-2901-9A24-B911F293B6C9}"/>
              </a:ext>
            </a:extLst>
          </p:cNvPr>
          <p:cNvSpPr txBox="1"/>
          <p:nvPr/>
        </p:nvSpPr>
        <p:spPr>
          <a:xfrm>
            <a:off x="3698318" y="1340793"/>
            <a:ext cx="6635834" cy="369332"/>
          </a:xfrm>
          <a:prstGeom prst="rect">
            <a:avLst/>
          </a:prstGeom>
          <a:noFill/>
        </p:spPr>
        <p:txBody>
          <a:bodyPr wrap="square" rtlCol="0">
            <a:spAutoFit/>
          </a:bodyPr>
          <a:lstStyle/>
          <a:p>
            <a:pPr algn="l"/>
            <a:r>
              <a:rPr lang="pl-PL" dirty="0" err="1"/>
              <a:t>За</a:t>
            </a:r>
            <a:r>
              <a:rPr lang="pl-PL" dirty="0"/>
              <a:t> </a:t>
            </a:r>
            <a:r>
              <a:rPr lang="pl-PL" dirty="0" err="1"/>
              <a:t>кілька</a:t>
            </a:r>
            <a:r>
              <a:rPr lang="pl-PL" dirty="0"/>
              <a:t> </a:t>
            </a:r>
            <a:r>
              <a:rPr lang="pl-PL" dirty="0" err="1"/>
              <a:t>місяців</a:t>
            </a:r>
            <a:r>
              <a:rPr lang="pl-PL" dirty="0"/>
              <a:t>  </a:t>
            </a:r>
            <a:r>
              <a:rPr lang="pl-PL" dirty="0" err="1"/>
              <a:t>виїхало</a:t>
            </a:r>
            <a:r>
              <a:rPr lang="pl-PL" dirty="0"/>
              <a:t> </a:t>
            </a:r>
            <a:r>
              <a:rPr lang="uk-UA" dirty="0"/>
              <a:t>6 млн</a:t>
            </a:r>
            <a:r>
              <a:rPr lang="pl-PL" dirty="0"/>
              <a:t> </a:t>
            </a:r>
            <a:r>
              <a:rPr lang="pl-PL" dirty="0" err="1"/>
              <a:t>осіб</a:t>
            </a:r>
            <a:r>
              <a:rPr lang="pl-PL" dirty="0"/>
              <a:t>,</a:t>
            </a:r>
            <a:r>
              <a:rPr lang="uk-UA" dirty="0"/>
              <a:t> рятуючись від війни </a:t>
            </a:r>
            <a:endParaRPr lang="pl-PL" dirty="0"/>
          </a:p>
        </p:txBody>
      </p:sp>
      <p:sp>
        <p:nvSpPr>
          <p:cNvPr id="5" name="pole tekstowe 4">
            <a:extLst>
              <a:ext uri="{FF2B5EF4-FFF2-40B4-BE49-F238E27FC236}">
                <a16:creationId xmlns:a16="http://schemas.microsoft.com/office/drawing/2014/main" id="{FB030342-202C-5E4D-1F0B-0BB312B5ABBE}"/>
              </a:ext>
            </a:extLst>
          </p:cNvPr>
          <p:cNvSpPr txBox="1"/>
          <p:nvPr/>
        </p:nvSpPr>
        <p:spPr>
          <a:xfrm>
            <a:off x="6185064" y="1832339"/>
            <a:ext cx="5151419" cy="646331"/>
          </a:xfrm>
          <a:prstGeom prst="rect">
            <a:avLst/>
          </a:prstGeom>
          <a:noFill/>
        </p:spPr>
        <p:txBody>
          <a:bodyPr wrap="square" rtlCol="0">
            <a:spAutoFit/>
          </a:bodyPr>
          <a:lstStyle/>
          <a:p>
            <a:pPr algn="l"/>
            <a:r>
              <a:rPr lang="uk-UA" b="1" i="1" dirty="0">
                <a:solidFill>
                  <a:schemeClr val="accent3"/>
                </a:solidFill>
              </a:rPr>
              <a:t>Щодня  до кордонів країн ЄС  утворювали кілометрові черги.  </a:t>
            </a:r>
            <a:endParaRPr lang="pl-PL" b="1" i="1" dirty="0">
              <a:solidFill>
                <a:schemeClr val="accent3"/>
              </a:solidFill>
            </a:endParaRPr>
          </a:p>
        </p:txBody>
      </p:sp>
      <p:sp>
        <p:nvSpPr>
          <p:cNvPr id="6" name="pole tekstowe 5">
            <a:extLst>
              <a:ext uri="{FF2B5EF4-FFF2-40B4-BE49-F238E27FC236}">
                <a16:creationId xmlns:a16="http://schemas.microsoft.com/office/drawing/2014/main" id="{92C4FF5D-025E-26DD-6C15-6EDE62B0C1BD}"/>
              </a:ext>
            </a:extLst>
          </p:cNvPr>
          <p:cNvSpPr txBox="1"/>
          <p:nvPr/>
        </p:nvSpPr>
        <p:spPr>
          <a:xfrm>
            <a:off x="6096000" y="2600884"/>
            <a:ext cx="4322371" cy="1815882"/>
          </a:xfrm>
          <a:prstGeom prst="rect">
            <a:avLst/>
          </a:prstGeom>
          <a:noFill/>
        </p:spPr>
        <p:txBody>
          <a:bodyPr wrap="square" rtlCol="0">
            <a:spAutoFit/>
          </a:bodyPr>
          <a:lstStyle/>
          <a:p>
            <a:pPr algn="l"/>
            <a:r>
              <a:rPr lang="pl-PL" sz="2800" b="1" dirty="0" err="1">
                <a:solidFill>
                  <a:srgbClr val="FF0000"/>
                </a:solidFill>
              </a:rPr>
              <a:t>Виїхало</a:t>
            </a:r>
            <a:r>
              <a:rPr lang="pl-PL" sz="2800" b="1" dirty="0">
                <a:solidFill>
                  <a:srgbClr val="FF0000"/>
                </a:solidFill>
              </a:rPr>
              <a:t> </a:t>
            </a:r>
            <a:r>
              <a:rPr lang="pl-PL" sz="2800" b="1" dirty="0" err="1">
                <a:solidFill>
                  <a:srgbClr val="FF0000"/>
                </a:solidFill>
              </a:rPr>
              <a:t>за</a:t>
            </a:r>
            <a:r>
              <a:rPr lang="pl-PL" sz="2800" b="1" dirty="0">
                <a:solidFill>
                  <a:srgbClr val="FF0000"/>
                </a:solidFill>
              </a:rPr>
              <a:t> </a:t>
            </a:r>
            <a:r>
              <a:rPr lang="pl-PL" sz="2800" b="1" dirty="0" err="1">
                <a:solidFill>
                  <a:srgbClr val="FF0000"/>
                </a:solidFill>
              </a:rPr>
              <a:t>кордон</a:t>
            </a:r>
            <a:r>
              <a:rPr lang="pl-PL" sz="2800" b="1" dirty="0">
                <a:solidFill>
                  <a:srgbClr val="FF0000"/>
                </a:solidFill>
              </a:rPr>
              <a:t> 13 </a:t>
            </a:r>
            <a:r>
              <a:rPr lang="pl-PL" sz="2800" b="1" dirty="0" err="1">
                <a:solidFill>
                  <a:srgbClr val="FF0000"/>
                </a:solidFill>
              </a:rPr>
              <a:t>млн</a:t>
            </a:r>
            <a:r>
              <a:rPr lang="pl-PL" sz="2800" b="1" dirty="0">
                <a:solidFill>
                  <a:srgbClr val="FF0000"/>
                </a:solidFill>
              </a:rPr>
              <a:t> </a:t>
            </a:r>
            <a:r>
              <a:rPr lang="pl-PL" sz="2800" b="1" dirty="0" err="1">
                <a:solidFill>
                  <a:srgbClr val="FF0000"/>
                </a:solidFill>
              </a:rPr>
              <a:t>укоаїнців</a:t>
            </a:r>
            <a:r>
              <a:rPr lang="pl-PL" sz="2800" b="1" dirty="0">
                <a:solidFill>
                  <a:srgbClr val="FF0000"/>
                </a:solidFill>
              </a:rPr>
              <a:t> , </a:t>
            </a:r>
            <a:r>
              <a:rPr lang="pl-PL" sz="2800" b="1" dirty="0" err="1">
                <a:solidFill>
                  <a:srgbClr val="FF0000"/>
                </a:solidFill>
              </a:rPr>
              <a:t>що</a:t>
            </a:r>
            <a:r>
              <a:rPr lang="pl-PL" sz="2800" b="1" dirty="0">
                <a:solidFill>
                  <a:srgbClr val="FF0000"/>
                </a:solidFill>
              </a:rPr>
              <a:t> </a:t>
            </a:r>
            <a:r>
              <a:rPr lang="pl-PL" sz="2800" b="1" dirty="0" err="1">
                <a:solidFill>
                  <a:srgbClr val="FF0000"/>
                </a:solidFill>
              </a:rPr>
              <a:t>становило</a:t>
            </a:r>
            <a:r>
              <a:rPr lang="pl-PL" sz="2800" b="1" dirty="0">
                <a:solidFill>
                  <a:srgbClr val="FF0000"/>
                </a:solidFill>
              </a:rPr>
              <a:t> </a:t>
            </a:r>
            <a:r>
              <a:rPr lang="pl-PL" sz="2800" b="1" dirty="0" err="1">
                <a:solidFill>
                  <a:srgbClr val="FF0000"/>
                </a:solidFill>
              </a:rPr>
              <a:t>третину</a:t>
            </a:r>
            <a:r>
              <a:rPr lang="pl-PL" sz="2800" b="1" dirty="0">
                <a:solidFill>
                  <a:srgbClr val="FF0000"/>
                </a:solidFill>
              </a:rPr>
              <a:t> </a:t>
            </a:r>
            <a:r>
              <a:rPr lang="pl-PL" sz="2800" b="1" dirty="0" err="1">
                <a:solidFill>
                  <a:srgbClr val="FF0000"/>
                </a:solidFill>
              </a:rPr>
              <a:t>населення</a:t>
            </a:r>
            <a:r>
              <a:rPr lang="pl-PL" sz="2800" b="1" dirty="0">
                <a:solidFill>
                  <a:srgbClr val="FF0000"/>
                </a:solidFill>
              </a:rPr>
              <a:t> </a:t>
            </a:r>
          </a:p>
        </p:txBody>
      </p:sp>
      <p:pic>
        <p:nvPicPr>
          <p:cNvPr id="7" name="Obraz 7">
            <a:extLst>
              <a:ext uri="{FF2B5EF4-FFF2-40B4-BE49-F238E27FC236}">
                <a16:creationId xmlns:a16="http://schemas.microsoft.com/office/drawing/2014/main" id="{EF28F4A2-F857-4505-2AFC-15F4ECAED6E8}"/>
              </a:ext>
            </a:extLst>
          </p:cNvPr>
          <p:cNvPicPr>
            <a:picLocks noChangeAspect="1"/>
          </p:cNvPicPr>
          <p:nvPr/>
        </p:nvPicPr>
        <p:blipFill>
          <a:blip r:embed="rId2"/>
          <a:stretch>
            <a:fillRect/>
          </a:stretch>
        </p:blipFill>
        <p:spPr>
          <a:xfrm>
            <a:off x="-48490" y="2625360"/>
            <a:ext cx="5847509" cy="3074658"/>
          </a:xfrm>
          <a:prstGeom prst="rect">
            <a:avLst/>
          </a:prstGeom>
        </p:spPr>
      </p:pic>
      <p:pic>
        <p:nvPicPr>
          <p:cNvPr id="8" name="Obraz 8">
            <a:extLst>
              <a:ext uri="{FF2B5EF4-FFF2-40B4-BE49-F238E27FC236}">
                <a16:creationId xmlns:a16="http://schemas.microsoft.com/office/drawing/2014/main" id="{EA2A9C2E-4183-4C64-87B6-E1CBD1B6443B}"/>
              </a:ext>
            </a:extLst>
          </p:cNvPr>
          <p:cNvPicPr>
            <a:picLocks noChangeAspect="1"/>
          </p:cNvPicPr>
          <p:nvPr/>
        </p:nvPicPr>
        <p:blipFill>
          <a:blip r:embed="rId3"/>
          <a:stretch>
            <a:fillRect/>
          </a:stretch>
        </p:blipFill>
        <p:spPr>
          <a:xfrm>
            <a:off x="6529749" y="4379331"/>
            <a:ext cx="5342780" cy="2267575"/>
          </a:xfrm>
          <a:prstGeom prst="rect">
            <a:avLst/>
          </a:prstGeom>
        </p:spPr>
      </p:pic>
    </p:spTree>
    <p:extLst>
      <p:ext uri="{BB962C8B-B14F-4D97-AF65-F5344CB8AC3E}">
        <p14:creationId xmlns:p14="http://schemas.microsoft.com/office/powerpoint/2010/main" val="1929673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134221-BF9F-F345-4400-5A7852975E97}"/>
              </a:ext>
            </a:extLst>
          </p:cNvPr>
          <p:cNvSpPr>
            <a:spLocks noGrp="1"/>
          </p:cNvSpPr>
          <p:nvPr>
            <p:ph type="title"/>
          </p:nvPr>
        </p:nvSpPr>
        <p:spPr>
          <a:xfrm>
            <a:off x="1042452" y="-206829"/>
            <a:ext cx="9905998" cy="1905000"/>
          </a:xfrm>
        </p:spPr>
        <p:txBody>
          <a:bodyPr/>
          <a:lstStyle/>
          <a:p>
            <a:pPr algn="ctr"/>
            <a:r>
              <a:rPr lang="uk-UA" i="1" dirty="0"/>
              <a:t>Перетин українського  кордону від 24.02.2022</a:t>
            </a:r>
            <a:endParaRPr lang="pl-PL" i="1" dirty="0"/>
          </a:p>
        </p:txBody>
      </p:sp>
      <p:sp>
        <p:nvSpPr>
          <p:cNvPr id="3" name="pole tekstowe 2">
            <a:extLst>
              <a:ext uri="{FF2B5EF4-FFF2-40B4-BE49-F238E27FC236}">
                <a16:creationId xmlns:a16="http://schemas.microsoft.com/office/drawing/2014/main" id="{FE1A2863-E4D3-9BD9-7C9A-203DC20140E3}"/>
              </a:ext>
            </a:extLst>
          </p:cNvPr>
          <p:cNvSpPr txBox="1"/>
          <p:nvPr/>
        </p:nvSpPr>
        <p:spPr>
          <a:xfrm>
            <a:off x="5542807" y="1405000"/>
            <a:ext cx="6344887" cy="1569660"/>
          </a:xfrm>
          <a:prstGeom prst="rect">
            <a:avLst/>
          </a:prstGeom>
          <a:noFill/>
        </p:spPr>
        <p:txBody>
          <a:bodyPr wrap="square" rtlCol="0">
            <a:spAutoFit/>
          </a:bodyPr>
          <a:lstStyle/>
          <a:p>
            <a:pPr algn="r" rtl="1"/>
            <a:r>
              <a:rPr lang="uk-UA" sz="2400" b="1" i="1" u="sng" dirty="0">
                <a:solidFill>
                  <a:schemeClr val="bg2">
                    <a:lumMod val="60000"/>
                    <a:lumOff val="40000"/>
                  </a:schemeClr>
                </a:solidFill>
              </a:rPr>
              <a:t>Велику частину населення , яка проживали на східних областях України , росія примусово вивезла на свою тереторію .</a:t>
            </a:r>
            <a:endParaRPr lang="pl-PL" sz="2400" b="1" i="1" u="sng" dirty="0">
              <a:solidFill>
                <a:schemeClr val="bg2">
                  <a:lumMod val="60000"/>
                  <a:lumOff val="40000"/>
                </a:schemeClr>
              </a:solidFill>
            </a:endParaRPr>
          </a:p>
        </p:txBody>
      </p:sp>
      <p:pic>
        <p:nvPicPr>
          <p:cNvPr id="4" name="Obraz 4">
            <a:extLst>
              <a:ext uri="{FF2B5EF4-FFF2-40B4-BE49-F238E27FC236}">
                <a16:creationId xmlns:a16="http://schemas.microsoft.com/office/drawing/2014/main" id="{0D9463DC-3C8B-DADC-3B8E-ABA23BB8F8A1}"/>
              </a:ext>
            </a:extLst>
          </p:cNvPr>
          <p:cNvPicPr>
            <a:picLocks noChangeAspect="1"/>
          </p:cNvPicPr>
          <p:nvPr/>
        </p:nvPicPr>
        <p:blipFill>
          <a:blip r:embed="rId2"/>
          <a:stretch>
            <a:fillRect/>
          </a:stretch>
        </p:blipFill>
        <p:spPr>
          <a:xfrm>
            <a:off x="23602" y="2947091"/>
            <a:ext cx="6538055" cy="3742321"/>
          </a:xfrm>
          <a:prstGeom prst="rect">
            <a:avLst/>
          </a:prstGeom>
        </p:spPr>
      </p:pic>
      <p:pic>
        <p:nvPicPr>
          <p:cNvPr id="5" name="Obraz 5">
            <a:extLst>
              <a:ext uri="{FF2B5EF4-FFF2-40B4-BE49-F238E27FC236}">
                <a16:creationId xmlns:a16="http://schemas.microsoft.com/office/drawing/2014/main" id="{2638A789-9A39-8CBF-FE6F-4B1754C820B5}"/>
              </a:ext>
            </a:extLst>
          </p:cNvPr>
          <p:cNvPicPr>
            <a:picLocks noChangeAspect="1"/>
          </p:cNvPicPr>
          <p:nvPr/>
        </p:nvPicPr>
        <p:blipFill>
          <a:blip r:embed="rId3"/>
          <a:stretch>
            <a:fillRect/>
          </a:stretch>
        </p:blipFill>
        <p:spPr>
          <a:xfrm>
            <a:off x="6970072" y="3488623"/>
            <a:ext cx="4683760" cy="2919104"/>
          </a:xfrm>
          <a:prstGeom prst="rect">
            <a:avLst/>
          </a:prstGeom>
        </p:spPr>
      </p:pic>
    </p:spTree>
    <p:extLst>
      <p:ext uri="{BB962C8B-B14F-4D97-AF65-F5344CB8AC3E}">
        <p14:creationId xmlns:p14="http://schemas.microsoft.com/office/powerpoint/2010/main" val="36042984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atka">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otalTime>60</TotalTime>
  <Words>1382</Words>
  <Application>Microsoft Office PowerPoint</Application>
  <PresentationFormat>Широкий екран</PresentationFormat>
  <Paragraphs>89</Paragraphs>
  <Slides>21</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21</vt:i4>
      </vt:variant>
    </vt:vector>
  </HeadingPairs>
  <TitlesOfParts>
    <vt:vector size="26" baseType="lpstr">
      <vt:lpstr>Arial</vt:lpstr>
      <vt:lpstr>Century Gothic</vt:lpstr>
      <vt:lpstr>Montserrat</vt:lpstr>
      <vt:lpstr>Work Sans</vt:lpstr>
      <vt:lpstr>Siatka</vt:lpstr>
      <vt:lpstr> „ Міграційні  процеси від початку війни в Україні „</vt:lpstr>
      <vt:lpstr>ЗМІСТ ПРЕЗЕНТАЦІЇ</vt:lpstr>
      <vt:lpstr>Презентація PowerPoint</vt:lpstr>
      <vt:lpstr>Презентація PowerPoint</vt:lpstr>
      <vt:lpstr>Статистика міграційних процесів у мирний час в Україні </vt:lpstr>
      <vt:lpstr>Статистика міграційних процесів в мирний час в Україні </vt:lpstr>
      <vt:lpstr>Перетин українського кордону від 24.02.2022</vt:lpstr>
      <vt:lpstr>Перетин українського кордону від 24.02.2022</vt:lpstr>
      <vt:lpstr>Перетин українського  кордону від 24.02.2022</vt:lpstr>
      <vt:lpstr>Статистика міграційних процесів ПІД ЧАС ВІЙНИ </vt:lpstr>
      <vt:lpstr>Статистика міграційних процесів ПІД ЧАС ВІЙНИ </vt:lpstr>
      <vt:lpstr>Статистика міграційних процесів ПІД ЧАС ВІЙНИ </vt:lpstr>
      <vt:lpstr>Економічні наслідки міграції для України Масовий відтік українців — це не лише людські історії, а й серйозний виклик для економіки. За оцінками ЦЕС, якщо від 1,7 до 2,7 млн українців залишаться за кордоном, Україна може втрачати 2,7–6,9% ВВП щорічно.</vt:lpstr>
      <vt:lpstr>🌍 Чехія — лідер за часткою біженців: На 1000 жителів Чехії припадає 35,3 українців, що є найвищим показником у ЄС. 📚 Освітня міграція зростає: У 2025 році попит на навчання за кордоном зріс на 30%, особливо в Австрії та Польщі. 💼 Трудові мігранти: До війни за кордоном працювало 3,2 млн українців, а нині ця цифра може бути вищою через воєнну міграцію. 🏠 Повернення залежить від безпеки: 47% українців називають безпеку головною умовою для повернення. </vt:lpstr>
      <vt:lpstr>Внутрішнє переміщення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Міграційні  процеси від початку війни в Україні „</dc:title>
  <dc:creator>nastenkave31@gmail.com</dc:creator>
  <cp:lastModifiedBy>Iryna Abramova</cp:lastModifiedBy>
  <cp:revision>12</cp:revision>
  <dcterms:created xsi:type="dcterms:W3CDTF">2023-03-14T14:39:21Z</dcterms:created>
  <dcterms:modified xsi:type="dcterms:W3CDTF">2025-11-03T09:05:55Z</dcterms:modified>
</cp:coreProperties>
</file>