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80" r:id="rId24"/>
    <p:sldId id="278" r:id="rId25"/>
    <p:sldId id="279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E2DD4-1AA1-494B-9A1A-1D62D42F1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929B00-4E8C-4F7D-86DE-B4958AC7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C204C8-B341-4073-B328-62135E92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86ED65-F4E7-4A4E-B960-3841A87B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E7BAF0-E009-4367-A9B4-ECEA933F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2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F3366-74B9-413B-9F1B-3277BA49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278C90A-3D73-47B3-BABB-F84728928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D87334-F50E-450C-B1BD-16D35240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BA804B-9597-4892-A8FC-EAEBA8C2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F9626D-668D-430D-BD60-C94D8DBC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0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AA082CB-7E55-4271-8E99-02F4FEAC3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E090444-81FF-430A-BCA5-81767773A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7ABE7B-CDB5-4F82-ABB5-315465C0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42E0A9-7D74-48C2-AC4A-D2A9B5BB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B40157-82D0-4D42-8613-3A6BE0C0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4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7872D-6D34-41B7-B031-68769805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8545E8-1524-450D-B830-B0AC094B5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5930D7-54AF-4514-8B8B-FCB0B4A4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CB0CE5-8C5F-4DA6-A75C-8D96502F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F8A52-305F-46C1-9B7D-669DF268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9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A6030-E907-48CC-B077-1BE60C25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918ED7-73D1-4A2B-920A-F3E41EB1C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271DED-9F8E-4D9D-91D9-AE301AF3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671E10-2BA3-4A9B-8495-779BD17B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645325-56C0-4A11-9E79-4DACEBF3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9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5B87B-BF33-49E4-A3D7-A0834832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5D35D7B-6D4D-48D0-9FD5-579D2CC6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7AD958-12D6-4E03-963E-4763358D3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AE96CA-4358-45C7-B662-561270DC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B9D778-34E4-416B-8B59-D40F94FD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772325-C762-4DDB-AA2C-F987F07E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9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0FC02-5DF1-48C1-8FD8-5F0BAD7D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8A4110-4B3C-47BA-B8C7-A835D2250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5FA4179-510D-44A4-A3DD-B0F2B781A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694EB8-656F-40E7-A501-CE11E2B45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3948737-522A-4655-9A2E-53905123B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E4E0B69-8080-47BC-8C09-CF1961EC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0B9AA-DB8B-47A8-90C9-637B11C3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170CDA-9417-4FF0-8592-829AAA6F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0BDA6-CB69-4EF6-A50D-818E737A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F481E8-094A-4427-A8F1-194864FB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D0B44EE-0C8A-476D-AE39-36930C55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0757795-9007-4446-8D2F-D79C9974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32B9F1-C65F-4965-9BA1-FC70237E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0B7C89D-708C-4FA0-BDCA-F6656A62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79C05CA-00B7-4E4A-8290-67DD7A9D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5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E5BC-0245-4281-90A2-4425E06A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A90290-ED98-4DCC-9DB5-F9589AED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9B064BF-05FD-4A89-B8BC-01FF220D0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B2BA82-B726-48DD-AD0C-12602098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5EFC31-E2D6-48B6-8BD0-9206EE07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4654594-005D-4F52-81E0-EA325CE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5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E9D6E-948D-4F58-8FCE-D40557ED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940370-BA73-40C3-A3D8-6A0356C33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C6E352B-06C2-4FAC-9D2A-7BC4D1BA2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AFC505-20FC-4630-829C-6A2FC245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9FFD82-C2FA-4926-95DA-15D47F97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66AF48-98EE-4F5F-B3C3-C3531432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3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4286544-B32D-49AC-B61D-C1D0F302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6E23681-D346-4285-941B-F3BFCDAA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7FD38C-1BAE-41E6-999D-FE5C05B62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40A0-CC38-49EA-B3DF-A9A993070E7E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98FC61-92CD-45F5-9CC6-F5DD29289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54FA82-644E-4BF2-AD01-97362FDF3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5542-E60C-4E7A-9B38-6A87F8DA471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9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49892-8956-4FB1-981F-CC38510EA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 Excel</a:t>
            </a:r>
            <a:br>
              <a:rPr lang="en-US" dirty="0"/>
            </a:b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1CDACBA-3AF4-4B6C-B53A-B3C957F5E6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07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EDE05-4C01-47FC-ADA8-B3184263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ru-RU" sz="32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Прогресії</a:t>
            </a:r>
            <a:b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Прогресії</a:t>
            </a:r>
            <a:r>
              <a:rPr lang="ru-RU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швидкого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даних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певним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кроком,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заданим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користувачем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Існує</a:t>
            </a:r>
            <a:r>
              <a:rPr lang="ru-RU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два </a:t>
            </a:r>
            <a:r>
              <a:rPr lang="ru-RU" sz="1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види</a:t>
            </a:r>
            <a:r>
              <a:rPr lang="ru-RU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прогресій</a:t>
            </a:r>
            <a:r>
              <a:rPr lang="ru-RU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арифметична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геометрична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Основне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група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Редагування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- </a:t>
            </a:r>
            <a:r>
              <a:rPr lang="ru-RU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заповнити</a:t>
            </a:r>
            <a:b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uk-UA" sz="1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67D696-6BE2-4304-9609-D88BDB5F9D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Арифметична</a:t>
            </a:r>
            <a:r>
              <a:rPr lang="ru-RU" sz="6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–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це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даних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постійним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кроком, на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якій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змінюється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кожне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наступне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Алгоритм </a:t>
            </a:r>
            <a:r>
              <a:rPr lang="ru-RU" sz="6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дій</a:t>
            </a:r>
            <a:r>
              <a:rPr lang="ru-RU" sz="6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ru-RU" sz="6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 першу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комірку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ввести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початкове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наступну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комірку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ввести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урахуванням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кроку;</a:t>
            </a:r>
          </a:p>
          <a:p>
            <a:pPr>
              <a:lnSpc>
                <a:spcPct val="120000"/>
              </a:lnSpc>
            </a:pP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виділити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обидві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комірки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протягнути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за маркер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до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потрібного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6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7B675D3-4342-4F83-99A3-4184D8728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1490" y="1825625"/>
            <a:ext cx="5082309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Геометрична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–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це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послідовність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відмінних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від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нуля чисел, яка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виходить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результаті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множення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кожного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наступного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на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одне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і те ж число, не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рівне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нулю.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Алгоритм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дій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 першу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комірку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ввести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початкове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протягнути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за маркер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правою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кнопкою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миші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і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вибрати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Series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обрати тип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прогресії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Growth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Геометрична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полі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Step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value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(Крок) ввести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кроку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геометричної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прогресії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необхідності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вказати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Stop</a:t>
            </a:r>
            <a:r>
              <a:rPr lang="ru-RU" sz="5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value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Граничне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–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до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якого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відбуватиметься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580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4EA28D-3344-4784-8E86-946060D3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233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Списки: </a:t>
            </a:r>
            <a:r>
              <a:rPr lang="ru-RU" sz="3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вбудовані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призначені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для </a:t>
            </a:r>
            <a:r>
              <a:rPr lang="ru-RU" sz="3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користувачів</a:t>
            </a:r>
            <a:r>
              <a:rPr lang="ru-RU" sz="3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804F7AD-51B5-460A-81BC-B76F994BC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7456"/>
            <a:ext cx="10515600" cy="57911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програмі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є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чотири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вбудованих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списки.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Послідовність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днів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тижня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і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назви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місяців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які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можна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вводити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коротко і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повністю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1163638" indent="0">
              <a:lnSpc>
                <a:spcPct val="120000"/>
              </a:lnSpc>
              <a:buNone/>
            </a:pP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Понеділок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Вівторок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Середа,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Четвер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П’ятниця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Субота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Неділя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1163638" indent="0">
              <a:lnSpc>
                <a:spcPct val="120000"/>
              </a:lnSpc>
              <a:buNone/>
            </a:pP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Пн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Вт, Ср,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Чт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Пт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Сб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Нд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1700213" indent="0">
              <a:lnSpc>
                <a:spcPct val="120000"/>
              </a:lnSpc>
              <a:buNone/>
            </a:pP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Січень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Лютий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Березень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Квітень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Травень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Червень, Липень,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Серпень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Вересень,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Жовтень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Листопад,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Грудень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1700213" indent="0">
              <a:lnSpc>
                <a:spcPct val="120000"/>
              </a:lnSpc>
              <a:buNone/>
            </a:pP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Січ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Лют, Берез,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Квіт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Трав, Черв, Лип, Серп, Верес,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Жовт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Листоп</a:t>
            </a:r>
            <a:r>
              <a:rPr lang="ru-RU" sz="7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Груд.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Ці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списки не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можна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змінити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– вони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формуються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залежності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від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регіональних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налаштувань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Щоб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скористатися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вбудованим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списком,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потрібно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клітинку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ввести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списку і за маркер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заповнення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протягнути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до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потрібного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значення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Однак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програмі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Excel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закладена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можливість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власноруч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для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своїх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потреб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створювати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власні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послідовності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списків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Для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цього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потрібно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перейти у вкладку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File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Файл) та обрати параметр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Option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Опції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);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розділі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Advanced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Додатково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перейти до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групи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General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Загальні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та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натиснути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кнопку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Edit Custom Lists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Редагувати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користувацькі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списки);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області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Custom lists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Списки) обрати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New list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Новий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список);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області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List entries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Елементи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списку) ввести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елементи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списку. Для того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щоб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розділити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елементи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списку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можна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використовувати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6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клавішу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Enter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або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кому ( , )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після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введення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усіх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елементів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списку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натиснути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на кнопку </a:t>
            </a:r>
            <a:r>
              <a:rPr lang="en-US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Add</a:t>
            </a:r>
            <a:r>
              <a:rPr lang="en-US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Додати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),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новий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список буде додано до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вже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існуючих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268288" indent="-26828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закрити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усі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вікна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натискаючи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кнопку </a:t>
            </a:r>
            <a:r>
              <a:rPr lang="ru-RU" sz="56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Ок</a:t>
            </a:r>
            <a:r>
              <a:rPr lang="ru-RU" sz="5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812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26F19-74C4-4F6F-96DD-BA7FAB42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 Excel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2CD8A73-5583-4920-AD4C-F4E563726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056" y="1825625"/>
            <a:ext cx="79638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6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9303A-53DC-420E-8268-57EE4A5A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73A1151-93F8-4359-9541-55A887006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1486" y="1991880"/>
            <a:ext cx="5182513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C0138B-6773-4B2F-BDE3-6F2E9E86B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8" y="2320277"/>
            <a:ext cx="5938982" cy="18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0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47C49-32AF-42A4-A48E-61DC9C12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</p:spPr>
        <p:txBody>
          <a:bodyPr>
            <a:normAutofit fontScale="90000"/>
          </a:bodyPr>
          <a:lstStyle/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7E43CEA-DA69-454D-9FAC-C58CEE2CF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73" y="1163782"/>
            <a:ext cx="11526982" cy="50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371EBF-97AE-4F71-A35E-CF1776B32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85" y="211139"/>
            <a:ext cx="2781300" cy="12001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818E8-5161-4FC1-81FF-F63792488D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3496" y="211138"/>
            <a:ext cx="9902103" cy="1155700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952763-CE02-436F-B2FE-91906767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97" y="1479550"/>
            <a:ext cx="3733800" cy="51673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4B14D7-3845-4947-9207-0D6DAF428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030" y="1479550"/>
            <a:ext cx="3281940" cy="53096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D1DE07-DFC6-45DB-A949-966EB01B8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703" y="1428822"/>
            <a:ext cx="3790950" cy="53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4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6BBE53-F33C-4CAB-9ECC-9E816A34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840510"/>
            <a:ext cx="10723417" cy="23090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AFEC6F-372B-4962-B4C9-7CA5C30BB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" y="3708402"/>
            <a:ext cx="10723417" cy="197196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D47C424-962D-4147-B8DC-FAFA429283BD}"/>
              </a:ext>
            </a:extLst>
          </p:cNvPr>
          <p:cNvSpPr/>
          <p:nvPr/>
        </p:nvSpPr>
        <p:spPr>
          <a:xfrm>
            <a:off x="637309" y="4239491"/>
            <a:ext cx="1911927" cy="498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289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17F887-4E09-478A-8F2E-BE1A40B7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147782"/>
            <a:ext cx="11702473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606D4-2FE9-46F2-B495-8C5D79AF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9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 Excel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165CFF-58EA-435B-B312-7515AFCA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79056"/>
            <a:ext cx="11277600" cy="55138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76550" indent="-45720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числа;</a:t>
            </a:r>
          </a:p>
          <a:p>
            <a:pPr marL="2876550" indent="-457200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76550" indent="-457200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76550" indent="-45720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76550" indent="-45720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дужки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    Формула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знаку =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вводимо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 = 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4876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C8E31A-E47F-4912-B0B7-BDC7B15E6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492"/>
            <a:ext cx="12192000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94253-1457-4280-AAD0-793D31CE5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379"/>
            <a:ext cx="10515600" cy="5333584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10000"/>
              </a:lnSpc>
              <a:buNone/>
            </a:pPr>
            <a:r>
              <a:rPr lang="en-US" b="1" dirty="0"/>
              <a:t>Microsoft Excel</a:t>
            </a:r>
            <a:r>
              <a:rPr lang="en-US" dirty="0"/>
              <a:t> </a:t>
            </a:r>
            <a:r>
              <a:rPr lang="ru-RU" dirty="0"/>
              <a:t>є одним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поширених</a:t>
            </a:r>
            <a:r>
              <a:rPr lang="ru-RU" dirty="0"/>
              <a:t> </a:t>
            </a:r>
            <a:r>
              <a:rPr lang="ru-RU" dirty="0" err="1"/>
              <a:t>табличних</a:t>
            </a:r>
            <a:r>
              <a:rPr lang="ru-RU" dirty="0"/>
              <a:t> </a:t>
            </a:r>
            <a:r>
              <a:rPr lang="ru-RU" dirty="0" err="1"/>
              <a:t>редакторів</a:t>
            </a:r>
            <a:r>
              <a:rPr lang="ru-RU" dirty="0"/>
              <a:t> для </a:t>
            </a:r>
            <a:r>
              <a:rPr lang="ru-RU" dirty="0" err="1"/>
              <a:t>опрацювання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поданих</a:t>
            </a:r>
            <a:r>
              <a:rPr lang="ru-RU" dirty="0"/>
              <a:t> в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таблицях</a:t>
            </a:r>
            <a:r>
              <a:rPr lang="ru-RU" dirty="0"/>
              <a:t>. </a:t>
            </a: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 табличного </a:t>
            </a:r>
            <a:r>
              <a:rPr lang="ru-RU" dirty="0" err="1"/>
              <a:t>процесора</a:t>
            </a:r>
            <a:r>
              <a:rPr lang="ru-RU" dirty="0"/>
              <a:t> </a:t>
            </a:r>
            <a:r>
              <a:rPr lang="en-US" dirty="0"/>
              <a:t>Excel </a:t>
            </a:r>
            <a:r>
              <a:rPr lang="ru-RU" dirty="0"/>
              <a:t>є:</a:t>
            </a:r>
          </a:p>
          <a:p>
            <a:r>
              <a:rPr lang="ru-RU" b="1" dirty="0" err="1"/>
              <a:t>уведення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dirty="0"/>
              <a:t> у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, 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редагування</a:t>
            </a:r>
            <a:r>
              <a:rPr lang="ru-RU" b="1" dirty="0"/>
              <a:t> та </a:t>
            </a:r>
            <a:r>
              <a:rPr lang="ru-RU" b="1" dirty="0" err="1"/>
              <a:t>форматування</a:t>
            </a:r>
            <a:r>
              <a:rPr lang="ru-RU" dirty="0"/>
              <a:t>;</a:t>
            </a:r>
          </a:p>
          <a:p>
            <a:r>
              <a:rPr lang="ru-RU" b="1" dirty="0" err="1"/>
              <a:t>обчислення</a:t>
            </a:r>
            <a:r>
              <a:rPr lang="ru-RU" dirty="0"/>
              <a:t> 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вбудованих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та формул;</a:t>
            </a:r>
          </a:p>
          <a:p>
            <a:r>
              <a:rPr lang="ru-RU" b="1" dirty="0" err="1"/>
              <a:t>побудова</a:t>
            </a:r>
            <a:r>
              <a:rPr lang="ru-RU" b="1" dirty="0"/>
              <a:t> </a:t>
            </a:r>
            <a:r>
              <a:rPr lang="ru-RU" b="1" dirty="0" err="1"/>
              <a:t>діаграм</a:t>
            </a:r>
            <a:r>
              <a:rPr lang="ru-RU" b="1" dirty="0"/>
              <a:t> і </a:t>
            </a:r>
            <a:r>
              <a:rPr lang="ru-RU" b="1" dirty="0" err="1"/>
              <a:t>графіків</a:t>
            </a:r>
            <a:r>
              <a:rPr lang="ru-RU" dirty="0"/>
              <a:t> за </a:t>
            </a:r>
            <a:r>
              <a:rPr lang="ru-RU" dirty="0" err="1"/>
              <a:t>даними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клітинках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;</a:t>
            </a:r>
          </a:p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 (</a:t>
            </a:r>
            <a:r>
              <a:rPr lang="ru-RU" dirty="0" err="1"/>
              <a:t>групування</a:t>
            </a:r>
            <a:r>
              <a:rPr lang="ru-RU" dirty="0"/>
              <a:t>, </a:t>
            </a:r>
            <a:r>
              <a:rPr lang="ru-RU" dirty="0" err="1"/>
              <a:t>фільтри</a:t>
            </a:r>
            <a:r>
              <a:rPr lang="ru-RU" dirty="0"/>
              <a:t>, </a:t>
            </a:r>
            <a:r>
              <a:rPr lang="ru-RU" dirty="0" err="1"/>
              <a:t>підсумки</a:t>
            </a:r>
            <a:r>
              <a:rPr lang="ru-RU" dirty="0"/>
              <a:t>);</a:t>
            </a:r>
          </a:p>
          <a:p>
            <a:r>
              <a:rPr lang="ru-RU" b="1" dirty="0" err="1"/>
              <a:t>побудова</a:t>
            </a:r>
            <a:r>
              <a:rPr lang="ru-RU" b="1" dirty="0"/>
              <a:t> </a:t>
            </a:r>
            <a:r>
              <a:rPr lang="ru-RU" b="1" dirty="0" err="1"/>
              <a:t>зведених</a:t>
            </a:r>
            <a:r>
              <a:rPr lang="ru-RU" b="1" dirty="0"/>
              <a:t> </a:t>
            </a:r>
            <a:r>
              <a:rPr lang="ru-RU" b="1" dirty="0" err="1"/>
              <a:t>таблиць</a:t>
            </a:r>
            <a:r>
              <a:rPr lang="ru-RU" b="1" dirty="0"/>
              <a:t> та </a:t>
            </a:r>
            <a:r>
              <a:rPr lang="ru-RU" b="1" dirty="0" err="1"/>
              <a:t>графіків</a:t>
            </a:r>
            <a:r>
              <a:rPr lang="ru-RU" b="1" dirty="0"/>
              <a:t>;</a:t>
            </a:r>
          </a:p>
          <a:p>
            <a:r>
              <a:rPr lang="ru-RU" b="1" dirty="0" err="1"/>
              <a:t>прогнозування</a:t>
            </a:r>
            <a:r>
              <a:rPr lang="ru-RU" b="1" dirty="0"/>
              <a:t>;</a:t>
            </a:r>
          </a:p>
          <a:p>
            <a:r>
              <a:rPr lang="ru-RU" b="1" dirty="0" err="1"/>
              <a:t>друкування</a:t>
            </a:r>
            <a:r>
              <a:rPr lang="ru-RU" dirty="0"/>
              <a:t> 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, </a:t>
            </a:r>
            <a:r>
              <a:rPr lang="ru-RU" dirty="0" err="1"/>
              <a:t>діаграм</a:t>
            </a:r>
            <a:r>
              <a:rPr lang="ru-RU" dirty="0"/>
              <a:t> і </a:t>
            </a:r>
            <a:r>
              <a:rPr lang="ru-RU" dirty="0" err="1"/>
              <a:t>графіків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996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578C6D-6F13-4B90-A9AE-424E9986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-71998"/>
            <a:ext cx="11748654" cy="35009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9C15E4-E055-460B-81FF-E6CF1178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46" y="3051051"/>
            <a:ext cx="11748654" cy="35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4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DC9EB-9BC1-4F71-B7B3-BF2F9B01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формулах.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434808-93A3-4990-B2B8-F1B02DCFB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55" y="969818"/>
            <a:ext cx="10515600" cy="55230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CD8F0-CB7D-42BB-B0DA-C9F0F87F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1200727"/>
            <a:ext cx="12127345" cy="52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0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AE0734C-813D-4A50-BEF0-E1F908C164C6}"/>
              </a:ext>
            </a:extLst>
          </p:cNvPr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коли, за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автозаповнення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клавіш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спостерігаємо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модифікацію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абсолютному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адреса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правило,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формулах коли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валют…</a:t>
            </a:r>
          </a:p>
          <a:p>
            <a:pPr algn="ctr"/>
            <a:endParaRPr 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Мішані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модифікується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рядка,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мішаним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типами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натисканням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F4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клавіатурі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знаку </a:t>
            </a:r>
            <a:r>
              <a:rPr lang="ru-RU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1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1600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стовпець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1600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en-US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стовпець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рядка, а номер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залишатиметься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фіксованим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рядка,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стовпчика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абсолютного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кликнути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адресу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натискаючи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>
                <a:solidFill>
                  <a:srgbClr val="FF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F4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1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8A704-A97D-4484-B5AF-01650B74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20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книги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F75F95-C35B-41F9-8AB2-20ED5FD1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636"/>
            <a:ext cx="10515600" cy="5569238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uk-UA" dirty="0"/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точно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ж, як при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одному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адресу листа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книги, де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послатися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послатися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 «=» і координатами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оклику.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з координатами B4 буде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чином: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=Лист2!B4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потрібно послатися на об'єкт з </a:t>
            </a:r>
            <a:r>
              <a:rPr lang="uk-U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C9,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 на Листі 2 в запущеній книзі під назвою «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Excel.xlsx»,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слід записати наступний вираз в елемент листа, куди буде виводитися значення: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=[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excel.xlsx]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Лист2!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C9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ж ви плануєте працювати з закритим документом, то крім усього іншого потрібно вказати і шлях його розташування. наприклад: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='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папка[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excel.xlsx]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Лист2'!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C9</a:t>
            </a:r>
            <a:endParaRPr lang="uk-UA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BDF42-8EB1-4673-BC1A-C1E184DB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D1CA49-5189-4FD1-A4A0-A8921FD8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182"/>
            <a:ext cx="10515600" cy="56618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Клітинці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формулу.</a:t>
            </a:r>
          </a:p>
          <a:p>
            <a:pPr marL="0" indent="0">
              <a:buNone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легше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запам’ятовувати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простіше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формулах.</a:t>
            </a:r>
          </a:p>
          <a:p>
            <a:pPr marL="0" indent="0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058988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пропуски;</a:t>
            </a:r>
          </a:p>
          <a:p>
            <a:pPr marL="2058988"/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розпочинатися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058988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збігатися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адресами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розповсюджується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 –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областю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однаковими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іменами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клітинці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поточною;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Box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ввести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0DEC1E-FCE9-4AD6-B5B4-67B213A14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398" y="5067155"/>
            <a:ext cx="41052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6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B72E6-6038-4DCB-9C15-C151DB0C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039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імен клітин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88F4CCE-E531-4855-ACFA-52B284349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127" y="1197567"/>
            <a:ext cx="11065164" cy="52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4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009A9-8EF4-407C-9C4C-1F545C2C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 fontScale="90000"/>
          </a:bodyPr>
          <a:lstStyle/>
          <a:p>
            <a:pPr algn="ctr"/>
            <a:br>
              <a:rPr lang="uk" kern="0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uk" sz="4000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Загальні відомості про функції</a:t>
            </a:r>
            <a:br>
              <a:rPr lang="uk" kern="0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969E4E-31CD-43BB-B0B3-3DDA71323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0582"/>
            <a:ext cx="10515600" cy="521638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011BA2-55F1-4328-8EB0-7F16D1FD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01" y="895927"/>
            <a:ext cx="6417086" cy="55969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B84375-5691-4F67-B7B3-74E2A3D45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4" y="3429000"/>
            <a:ext cx="5260830" cy="2900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8FB772-8517-4B87-A500-F1EF964AC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18" y="1036926"/>
            <a:ext cx="17049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6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46B41-6F64-4CE4-ADD0-883AFA4C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0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 формул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7BCE969-8D5A-407D-B671-01A45B045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0" y="1052944"/>
            <a:ext cx="7712364" cy="56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26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B8AA4B-3226-418B-89EF-AB7ED43B3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246" y="497106"/>
            <a:ext cx="6705600" cy="12096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A72F4-83E2-4B7D-A445-C7FEE98F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01" y="612199"/>
            <a:ext cx="10984345" cy="979488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Графіки і діаграми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3AA5742-7AE5-4114-8387-EB41FA2BB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8995" y="1958108"/>
            <a:ext cx="4870678" cy="4689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80AB3D-FA69-42BB-BF2A-1A3CBAC67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37" y="1840491"/>
            <a:ext cx="5888209" cy="48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5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9E9B3D-1692-40CD-8DC6-131CB23E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4" y="0"/>
            <a:ext cx="11496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7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0CFE652-9487-4FF2-9545-D4A258E69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43" y="81721"/>
            <a:ext cx="11881514" cy="69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67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915F1F-F6DE-4DB4-88B5-9F439216B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1" y="0"/>
            <a:ext cx="1115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6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7FF287-767E-4B61-BE43-0FAF63407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42"/>
            <a:ext cx="12192000" cy="67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1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14ADDE-B42A-4791-B5DB-17FD06B38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20"/>
            <a:ext cx="12192000" cy="65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3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0014FE-47BD-43B3-BECA-402AF5E5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Структура аркуша електронної таблиці</a:t>
            </a:r>
            <a:endParaRPr lang="ru-RU" sz="3600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07AFD4-B3F6-4CA3-A496-AE25C651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843379"/>
            <a:ext cx="11363418" cy="58592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На кожному </a:t>
            </a:r>
            <a:r>
              <a:rPr lang="ru-RU" dirty="0" err="1"/>
              <a:t>аркуші</a:t>
            </a:r>
            <a:r>
              <a:rPr lang="ru-RU" dirty="0"/>
              <a:t> книги </a:t>
            </a:r>
            <a:r>
              <a:rPr lang="en-US" dirty="0"/>
              <a:t>Excel </a:t>
            </a:r>
            <a:r>
              <a:rPr lang="ru-RU" dirty="0" err="1"/>
              <a:t>розміщено</a:t>
            </a:r>
            <a:r>
              <a:rPr lang="ru-RU" dirty="0"/>
              <a:t> </a:t>
            </a:r>
            <a:r>
              <a:rPr lang="ru-RU" dirty="0" err="1"/>
              <a:t>електронну</a:t>
            </a:r>
            <a:r>
              <a:rPr lang="ru-RU" dirty="0"/>
              <a:t> </a:t>
            </a:r>
            <a:r>
              <a:rPr lang="ru-RU" dirty="0" err="1"/>
              <a:t>таблицю</a:t>
            </a:r>
            <a:r>
              <a:rPr lang="ru-RU" dirty="0"/>
              <a:t>, яка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стовпців</a:t>
            </a:r>
            <a:r>
              <a:rPr lang="ru-RU" dirty="0"/>
              <a:t> і </a:t>
            </a:r>
            <a:r>
              <a:rPr lang="ru-RU" dirty="0" err="1"/>
              <a:t>рядків</a:t>
            </a:r>
            <a:r>
              <a:rPr lang="ru-RU" dirty="0"/>
              <a:t>, на </a:t>
            </a:r>
            <a:r>
              <a:rPr lang="ru-RU" dirty="0" err="1"/>
              <a:t>перетині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. </a:t>
            </a:r>
            <a:r>
              <a:rPr lang="ru-RU" dirty="0" err="1"/>
              <a:t>Загалом</a:t>
            </a:r>
            <a:r>
              <a:rPr lang="ru-RU" dirty="0"/>
              <a:t>, </a:t>
            </a:r>
            <a:r>
              <a:rPr lang="ru-RU" dirty="0" err="1"/>
              <a:t>електронна</a:t>
            </a:r>
            <a:r>
              <a:rPr lang="ru-RU" dirty="0"/>
              <a:t> </a:t>
            </a:r>
            <a:r>
              <a:rPr lang="ru-RU" dirty="0" err="1"/>
              <a:t>таблиця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sz="4400" b="1" dirty="0"/>
              <a:t>1 048 576 </a:t>
            </a:r>
            <a:r>
              <a:rPr lang="ru-RU" sz="4400" dirty="0" err="1"/>
              <a:t>рядків</a:t>
            </a:r>
            <a:r>
              <a:rPr lang="ru-RU" sz="4400" dirty="0"/>
              <a:t> (</a:t>
            </a:r>
            <a:r>
              <a:rPr lang="ru-RU" sz="4400" dirty="0" err="1"/>
              <a:t>номери</a:t>
            </a:r>
            <a:r>
              <a:rPr lang="ru-RU" sz="4400" dirty="0"/>
              <a:t> </a:t>
            </a:r>
            <a:r>
              <a:rPr lang="ru-RU" sz="4400" dirty="0" err="1"/>
              <a:t>від</a:t>
            </a:r>
            <a:r>
              <a:rPr lang="ru-RU" sz="4400" dirty="0"/>
              <a:t> 1 до 1 048 576)</a:t>
            </a:r>
          </a:p>
          <a:p>
            <a:pPr marL="0" indent="0">
              <a:buNone/>
            </a:pPr>
            <a:r>
              <a:rPr lang="ru-RU" sz="4400" b="1" dirty="0"/>
              <a:t>16 384 </a:t>
            </a:r>
            <a:r>
              <a:rPr lang="ru-RU" sz="4400" dirty="0" err="1"/>
              <a:t>стовпці</a:t>
            </a:r>
            <a:r>
              <a:rPr lang="ru-RU" sz="4400" dirty="0"/>
              <a:t> (</a:t>
            </a:r>
            <a:r>
              <a:rPr lang="ru-RU" sz="4400" dirty="0" err="1"/>
              <a:t>літери</a:t>
            </a:r>
            <a:r>
              <a:rPr lang="ru-RU" sz="4400" dirty="0"/>
              <a:t> </a:t>
            </a:r>
            <a:r>
              <a:rPr lang="ru-RU" sz="4400" dirty="0" err="1"/>
              <a:t>англійського</a:t>
            </a:r>
            <a:r>
              <a:rPr lang="ru-RU" sz="4400" dirty="0"/>
              <a:t> </a:t>
            </a:r>
            <a:r>
              <a:rPr lang="ru-RU" sz="4400" dirty="0" err="1"/>
              <a:t>алфавіту</a:t>
            </a:r>
            <a:r>
              <a:rPr lang="ru-RU" sz="4400" dirty="0"/>
              <a:t>: А,В, …, </a:t>
            </a:r>
            <a:r>
              <a:rPr lang="en-US" sz="4400" dirty="0"/>
              <a:t>Z, </a:t>
            </a:r>
            <a:r>
              <a:rPr lang="ru-RU" sz="4400" dirty="0"/>
              <a:t>АА, АВ, …, </a:t>
            </a:r>
            <a:r>
              <a:rPr lang="en-US" sz="4400" dirty="0"/>
              <a:t>ZZ, AAA, </a:t>
            </a:r>
            <a:r>
              <a:rPr lang="ru-RU" sz="4400" dirty="0"/>
              <a:t>ААВ, …, </a:t>
            </a:r>
            <a:r>
              <a:rPr lang="en-US" sz="4400" dirty="0"/>
              <a:t>XFD)</a:t>
            </a:r>
          </a:p>
          <a:p>
            <a:pPr marL="0" indent="0">
              <a:buNone/>
            </a:pP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літери</a:t>
            </a:r>
            <a:r>
              <a:rPr lang="ru-RU" dirty="0"/>
              <a:t> (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стовпчика</a:t>
            </a:r>
            <a:r>
              <a:rPr lang="ru-RU" dirty="0"/>
              <a:t>) та </a:t>
            </a:r>
            <a:r>
              <a:rPr lang="ru-RU" dirty="0" err="1"/>
              <a:t>цифри</a:t>
            </a:r>
            <a:r>
              <a:rPr lang="ru-RU" dirty="0"/>
              <a:t> (номер рядка).</a:t>
            </a:r>
          </a:p>
          <a:p>
            <a:pPr marL="0" indent="0">
              <a:buNone/>
            </a:pPr>
            <a:r>
              <a:rPr lang="ru-RU" dirty="0" err="1"/>
              <a:t>Наприклад</a:t>
            </a:r>
            <a:r>
              <a:rPr lang="ru-RU" dirty="0"/>
              <a:t>: А1, АВ132, </a:t>
            </a:r>
            <a:r>
              <a:rPr lang="en-US" dirty="0"/>
              <a:t>ZZ98, …, XFD –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стовпчика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Аркуш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en-US" dirty="0"/>
              <a:t>Excel </a:t>
            </a:r>
            <a:r>
              <a:rPr lang="ru-RU" dirty="0" err="1"/>
              <a:t>вміщує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– 17 179 869 184 </a:t>
            </a:r>
            <a:r>
              <a:rPr lang="ru-RU" dirty="0" err="1"/>
              <a:t>клітинки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</a:t>
            </a:r>
            <a:r>
              <a:rPr lang="ru-RU" dirty="0" err="1"/>
              <a:t>аркуша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. Адреса </a:t>
            </a:r>
            <a:r>
              <a:rPr lang="ru-RU" dirty="0" err="1"/>
              <a:t>діапазону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</a:t>
            </a:r>
            <a:r>
              <a:rPr lang="ru-RU" dirty="0" err="1"/>
              <a:t>задається</a:t>
            </a:r>
            <a:r>
              <a:rPr lang="ru-RU" dirty="0"/>
              <a:t> адресами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, </a:t>
            </a:r>
            <a:r>
              <a:rPr lang="ru-RU" dirty="0" err="1"/>
              <a:t>розміщених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протилежних</a:t>
            </a:r>
            <a:r>
              <a:rPr lang="ru-RU" dirty="0"/>
              <a:t> кутах,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розділені</a:t>
            </a:r>
            <a:r>
              <a:rPr lang="ru-RU" dirty="0"/>
              <a:t> </a:t>
            </a:r>
            <a:r>
              <a:rPr lang="ru-RU" dirty="0" err="1"/>
              <a:t>двокрапкою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en-US" dirty="0"/>
              <a:t>B11:F11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ru-RU" sz="3300" b="1" dirty="0" err="1"/>
              <a:t>Виділення</a:t>
            </a:r>
            <a:r>
              <a:rPr lang="ru-RU" sz="3300" b="1" dirty="0"/>
              <a:t> </a:t>
            </a:r>
            <a:r>
              <a:rPr lang="ru-RU" sz="3300" b="1" dirty="0" err="1"/>
              <a:t>діапазонів</a:t>
            </a:r>
            <a:r>
              <a:rPr lang="ru-RU" sz="3300" b="1" dirty="0"/>
              <a:t> </a:t>
            </a:r>
            <a:r>
              <a:rPr lang="ru-RU" sz="3300" b="1" dirty="0" err="1"/>
              <a:t>клітинок</a:t>
            </a:r>
            <a:r>
              <a:rPr lang="ru-RU" sz="3300" b="1" dirty="0"/>
              <a:t>.</a:t>
            </a:r>
          </a:p>
          <a:p>
            <a:pPr marL="0" indent="0">
              <a:buNone/>
            </a:pPr>
            <a:r>
              <a:rPr lang="ru-RU" sz="3300" dirty="0" err="1"/>
              <a:t>Виділення</a:t>
            </a:r>
            <a:r>
              <a:rPr lang="ru-RU" sz="3300" dirty="0"/>
              <a:t> </a:t>
            </a:r>
            <a:r>
              <a:rPr lang="ru-RU" sz="3300" b="1" dirty="0" err="1"/>
              <a:t>суміжного</a:t>
            </a:r>
            <a:r>
              <a:rPr lang="ru-RU" sz="3300" dirty="0"/>
              <a:t> </a:t>
            </a:r>
            <a:r>
              <a:rPr lang="ru-RU" sz="3300" dirty="0" err="1"/>
              <a:t>діапазону</a:t>
            </a:r>
            <a:r>
              <a:rPr lang="ru-RU" sz="3300" dirty="0"/>
              <a:t> </a:t>
            </a:r>
            <a:r>
              <a:rPr lang="ru-RU" sz="3300" dirty="0" err="1"/>
              <a:t>клітинок</a:t>
            </a:r>
            <a:r>
              <a:rPr lang="ru-RU" sz="3300" dirty="0"/>
              <a:t> </a:t>
            </a:r>
            <a:r>
              <a:rPr lang="ru-RU" sz="3300" dirty="0" err="1"/>
              <a:t>можна</a:t>
            </a:r>
            <a:r>
              <a:rPr lang="ru-RU" sz="3300" dirty="0"/>
              <a:t> </a:t>
            </a:r>
            <a:r>
              <a:rPr lang="ru-RU" sz="3300" dirty="0" err="1"/>
              <a:t>зробити</a:t>
            </a:r>
            <a:r>
              <a:rPr lang="ru-RU" sz="3300" dirty="0"/>
              <a:t> </a:t>
            </a:r>
            <a:r>
              <a:rPr lang="ru-RU" sz="3300" dirty="0" err="1"/>
              <a:t>декількома</a:t>
            </a:r>
            <a:r>
              <a:rPr lang="ru-RU" sz="3300" dirty="0"/>
              <a:t> способами:</a:t>
            </a:r>
          </a:p>
          <a:p>
            <a:r>
              <a:rPr lang="ru-RU" sz="3300" dirty="0"/>
              <a:t>Навести курсор </a:t>
            </a:r>
            <a:r>
              <a:rPr lang="ru-RU" sz="3300" dirty="0" err="1"/>
              <a:t>миші</a:t>
            </a:r>
            <a:r>
              <a:rPr lang="ru-RU" sz="3300" dirty="0"/>
              <a:t> на першу </a:t>
            </a:r>
            <a:r>
              <a:rPr lang="ru-RU" sz="3300" dirty="0" err="1"/>
              <a:t>клітинку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, і, </a:t>
            </a:r>
            <a:r>
              <a:rPr lang="ru-RU" sz="3300" dirty="0" err="1"/>
              <a:t>утримуючи</a:t>
            </a:r>
            <a:r>
              <a:rPr lang="ru-RU" sz="3300" dirty="0"/>
              <a:t> </a:t>
            </a:r>
            <a:r>
              <a:rPr lang="ru-RU" sz="3300" dirty="0" err="1"/>
              <a:t>ліву</a:t>
            </a:r>
            <a:r>
              <a:rPr lang="ru-RU" sz="3300" dirty="0"/>
              <a:t> кнопку </a:t>
            </a:r>
            <a:r>
              <a:rPr lang="ru-RU" sz="3300" dirty="0" err="1"/>
              <a:t>миші</a:t>
            </a:r>
            <a:r>
              <a:rPr lang="ru-RU" sz="3300" dirty="0"/>
              <a:t>, </a:t>
            </a:r>
            <a:r>
              <a:rPr lang="ru-RU" sz="3300" dirty="0" err="1"/>
              <a:t>перетягнути</a:t>
            </a:r>
            <a:r>
              <a:rPr lang="ru-RU" sz="3300" dirty="0"/>
              <a:t> курсор до </a:t>
            </a:r>
            <a:r>
              <a:rPr lang="ru-RU" sz="3300" dirty="0" err="1"/>
              <a:t>останньої</a:t>
            </a:r>
            <a:r>
              <a:rPr lang="ru-RU" sz="3300" dirty="0"/>
              <a:t> </a:t>
            </a:r>
            <a:r>
              <a:rPr lang="ru-RU" sz="3300" dirty="0" err="1"/>
              <a:t>клітинки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.</a:t>
            </a:r>
          </a:p>
          <a:p>
            <a:r>
              <a:rPr lang="ru-RU" sz="3300" dirty="0" err="1"/>
              <a:t>Виділити</a:t>
            </a:r>
            <a:r>
              <a:rPr lang="ru-RU" sz="3300" dirty="0"/>
              <a:t> першу </a:t>
            </a:r>
            <a:r>
              <a:rPr lang="ru-RU" sz="3300" dirty="0" err="1"/>
              <a:t>клітинку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, </a:t>
            </a:r>
            <a:r>
              <a:rPr lang="ru-RU" sz="3300" dirty="0" err="1"/>
              <a:t>натиснути</a:t>
            </a:r>
            <a:r>
              <a:rPr lang="ru-RU" sz="3300" dirty="0"/>
              <a:t> </a:t>
            </a:r>
            <a:r>
              <a:rPr lang="ru-RU" sz="3300" dirty="0" err="1"/>
              <a:t>клавішу</a:t>
            </a:r>
            <a:r>
              <a:rPr lang="ru-RU" sz="3300" dirty="0"/>
              <a:t> </a:t>
            </a:r>
            <a:r>
              <a:rPr lang="en-US" sz="3300" b="1" dirty="0"/>
              <a:t>Shift</a:t>
            </a:r>
            <a:r>
              <a:rPr lang="en-US" sz="3300" dirty="0"/>
              <a:t>, </a:t>
            </a:r>
            <a:r>
              <a:rPr lang="ru-RU" sz="3300" dirty="0"/>
              <a:t>і, не </a:t>
            </a:r>
            <a:r>
              <a:rPr lang="ru-RU" sz="3300" dirty="0" err="1"/>
              <a:t>відпускаючи</a:t>
            </a:r>
            <a:r>
              <a:rPr lang="ru-RU" sz="3300" dirty="0"/>
              <a:t> </a:t>
            </a:r>
            <a:r>
              <a:rPr lang="ru-RU" sz="3300" dirty="0" err="1"/>
              <a:t>її</a:t>
            </a:r>
            <a:r>
              <a:rPr lang="ru-RU" sz="3300" dirty="0"/>
              <a:t>, </a:t>
            </a:r>
            <a:r>
              <a:rPr lang="ru-RU" sz="3300" dirty="0" err="1"/>
              <a:t>клікнути</a:t>
            </a:r>
            <a:r>
              <a:rPr lang="ru-RU" sz="3300" dirty="0"/>
              <a:t> по </a:t>
            </a:r>
            <a:r>
              <a:rPr lang="ru-RU" sz="3300" dirty="0" err="1"/>
              <a:t>останній</a:t>
            </a:r>
            <a:r>
              <a:rPr lang="ru-RU" sz="3300" dirty="0"/>
              <a:t> </a:t>
            </a:r>
            <a:r>
              <a:rPr lang="ru-RU" sz="3300" dirty="0" err="1"/>
              <a:t>клітинці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.</a:t>
            </a:r>
          </a:p>
          <a:p>
            <a:r>
              <a:rPr lang="ru-RU" sz="3300" dirty="0"/>
              <a:t>Ввести </a:t>
            </a:r>
            <a:r>
              <a:rPr lang="ru-RU" sz="3300" b="1" dirty="0"/>
              <a:t>в поле </a:t>
            </a:r>
            <a:r>
              <a:rPr lang="ru-RU" sz="3300" b="1" dirty="0" err="1"/>
              <a:t>ім’я</a:t>
            </a:r>
            <a:r>
              <a:rPr lang="ru-RU" sz="3300" dirty="0"/>
              <a:t> адресу </a:t>
            </a:r>
            <a:r>
              <a:rPr lang="ru-RU" sz="3300" dirty="0" err="1"/>
              <a:t>суміжного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 </a:t>
            </a:r>
            <a:r>
              <a:rPr lang="ru-RU" sz="3300" dirty="0" err="1"/>
              <a:t>клітинок</a:t>
            </a:r>
            <a:r>
              <a:rPr lang="ru-RU" sz="3300" dirty="0"/>
              <a:t> (</a:t>
            </a:r>
            <a:r>
              <a:rPr lang="ru-RU" sz="3300" dirty="0" err="1"/>
              <a:t>наприклад</a:t>
            </a:r>
            <a:r>
              <a:rPr lang="ru-RU" sz="3300" dirty="0"/>
              <a:t>: </a:t>
            </a:r>
            <a:r>
              <a:rPr lang="en-US" sz="3300" b="1" dirty="0"/>
              <a:t>C2:G9</a:t>
            </a:r>
            <a:r>
              <a:rPr lang="en-US" sz="3300" dirty="0"/>
              <a:t>).</a:t>
            </a:r>
          </a:p>
          <a:p>
            <a:pPr marL="0" indent="0">
              <a:buNone/>
            </a:pPr>
            <a:br>
              <a:rPr lang="en-US" sz="3300" dirty="0"/>
            </a:br>
            <a:r>
              <a:rPr lang="ru-RU" sz="3300" dirty="0" err="1"/>
              <a:t>Виділення</a:t>
            </a:r>
            <a:r>
              <a:rPr lang="ru-RU" sz="3300" dirty="0"/>
              <a:t> </a:t>
            </a:r>
            <a:r>
              <a:rPr lang="ru-RU" sz="3300" b="1" dirty="0" err="1"/>
              <a:t>несуміжного</a:t>
            </a:r>
            <a:r>
              <a:rPr lang="ru-RU" sz="3300" dirty="0"/>
              <a:t> </a:t>
            </a:r>
            <a:r>
              <a:rPr lang="ru-RU" sz="3300" dirty="0" err="1"/>
              <a:t>діапазону</a:t>
            </a:r>
            <a:r>
              <a:rPr lang="ru-RU" sz="3300" dirty="0"/>
              <a:t> </a:t>
            </a:r>
            <a:r>
              <a:rPr lang="ru-RU" sz="3300" dirty="0" err="1"/>
              <a:t>клітинок</a:t>
            </a:r>
            <a:r>
              <a:rPr lang="ru-RU" sz="3300" dirty="0"/>
              <a:t>:</a:t>
            </a:r>
          </a:p>
          <a:p>
            <a:r>
              <a:rPr lang="ru-RU" sz="3300" dirty="0" err="1"/>
              <a:t>Виділити</a:t>
            </a:r>
            <a:r>
              <a:rPr lang="ru-RU" sz="3300" dirty="0"/>
              <a:t> першу </a:t>
            </a:r>
            <a:r>
              <a:rPr lang="ru-RU" sz="3300" dirty="0" err="1"/>
              <a:t>клітинку</a:t>
            </a:r>
            <a:r>
              <a:rPr lang="ru-RU" sz="3300" dirty="0"/>
              <a:t> </a:t>
            </a:r>
            <a:r>
              <a:rPr lang="ru-RU" sz="3300" dirty="0" err="1"/>
              <a:t>діапазону</a:t>
            </a:r>
            <a:r>
              <a:rPr lang="ru-RU" sz="3300" dirty="0"/>
              <a:t>, </a:t>
            </a:r>
            <a:r>
              <a:rPr lang="ru-RU" sz="3300" dirty="0" err="1"/>
              <a:t>натиснути</a:t>
            </a:r>
            <a:r>
              <a:rPr lang="ru-RU" sz="3300" dirty="0"/>
              <a:t> </a:t>
            </a:r>
            <a:r>
              <a:rPr lang="ru-RU" sz="3300" dirty="0" err="1"/>
              <a:t>клавішу</a:t>
            </a:r>
            <a:r>
              <a:rPr lang="ru-RU" sz="3300" dirty="0"/>
              <a:t> </a:t>
            </a:r>
            <a:r>
              <a:rPr lang="en-US" sz="3300" b="1" dirty="0"/>
              <a:t>Ctrl</a:t>
            </a:r>
            <a:r>
              <a:rPr lang="en-US" sz="3300" dirty="0"/>
              <a:t>, </a:t>
            </a:r>
            <a:r>
              <a:rPr lang="ru-RU" sz="3300" dirty="0"/>
              <a:t>і, не </a:t>
            </a:r>
            <a:r>
              <a:rPr lang="ru-RU" sz="3300" dirty="0" err="1"/>
              <a:t>відпускаючи</a:t>
            </a:r>
            <a:r>
              <a:rPr lang="ru-RU" sz="3300" dirty="0"/>
              <a:t> </a:t>
            </a:r>
            <a:r>
              <a:rPr lang="ru-RU" sz="3300" dirty="0" err="1"/>
              <a:t>її</a:t>
            </a:r>
            <a:r>
              <a:rPr lang="ru-RU" sz="3300" dirty="0"/>
              <a:t>, </a:t>
            </a:r>
            <a:r>
              <a:rPr lang="ru-RU" sz="3300" dirty="0" err="1"/>
              <a:t>виділити</a:t>
            </a:r>
            <a:r>
              <a:rPr lang="ru-RU" sz="3300" dirty="0"/>
              <a:t> </a:t>
            </a:r>
            <a:r>
              <a:rPr lang="ru-RU" sz="3300" dirty="0" err="1"/>
              <a:t>наступні</a:t>
            </a:r>
            <a:r>
              <a:rPr lang="ru-RU" sz="3300" dirty="0"/>
              <a:t> </a:t>
            </a:r>
            <a:r>
              <a:rPr lang="ru-RU" sz="3300" dirty="0" err="1"/>
              <a:t>клітинки</a:t>
            </a:r>
            <a:r>
              <a:rPr lang="ru-RU" sz="3300" dirty="0"/>
              <a:t> </a:t>
            </a:r>
            <a:r>
              <a:rPr lang="ru-RU" sz="3300" dirty="0" err="1"/>
              <a:t>або</a:t>
            </a:r>
            <a:r>
              <a:rPr lang="ru-RU" sz="3300" dirty="0"/>
              <a:t> </a:t>
            </a:r>
            <a:r>
              <a:rPr lang="ru-RU" sz="3300" dirty="0" err="1"/>
              <a:t>їх</a:t>
            </a:r>
            <a:r>
              <a:rPr lang="ru-RU" sz="3300" dirty="0"/>
              <a:t> </a:t>
            </a:r>
            <a:r>
              <a:rPr lang="ru-RU" sz="3300" dirty="0" err="1"/>
              <a:t>діапазони</a:t>
            </a:r>
            <a:r>
              <a:rPr lang="ru-RU" sz="3300" dirty="0"/>
              <a:t> (</a:t>
            </a:r>
            <a:r>
              <a:rPr lang="ru-RU" sz="3300" dirty="0" err="1"/>
              <a:t>наводити</a:t>
            </a:r>
            <a:r>
              <a:rPr lang="ru-RU" sz="3300" dirty="0"/>
              <a:t> курсор </a:t>
            </a:r>
            <a:r>
              <a:rPr lang="ru-RU" sz="3300" dirty="0" err="1"/>
              <a:t>миші</a:t>
            </a:r>
            <a:r>
              <a:rPr lang="ru-RU" sz="3300" dirty="0"/>
              <a:t> і </a:t>
            </a:r>
            <a:r>
              <a:rPr lang="ru-RU" sz="3300" dirty="0" err="1"/>
              <a:t>клікати</a:t>
            </a:r>
            <a:r>
              <a:rPr lang="ru-RU" sz="3300" dirty="0"/>
              <a:t>).</a:t>
            </a:r>
          </a:p>
          <a:p>
            <a:r>
              <a:rPr lang="ru-RU" sz="3300" dirty="0" err="1"/>
              <a:t>Вводити</a:t>
            </a:r>
            <a:r>
              <a:rPr lang="ru-RU" sz="3300" dirty="0"/>
              <a:t> в поле </a:t>
            </a:r>
            <a:r>
              <a:rPr lang="ru-RU" sz="3300" dirty="0" err="1"/>
              <a:t>ім’я</a:t>
            </a:r>
            <a:r>
              <a:rPr lang="ru-RU" sz="3300" dirty="0"/>
              <a:t> через </a:t>
            </a:r>
            <a:r>
              <a:rPr lang="ru-RU" sz="3300" dirty="0" err="1"/>
              <a:t>крапку</a:t>
            </a:r>
            <a:r>
              <a:rPr lang="ru-RU" sz="3300" dirty="0"/>
              <a:t> з комою (</a:t>
            </a:r>
            <a:r>
              <a:rPr lang="ru-RU" sz="3300" b="1" dirty="0"/>
              <a:t>;</a:t>
            </a:r>
            <a:r>
              <a:rPr lang="ru-RU" sz="3300" dirty="0"/>
              <a:t>) </a:t>
            </a:r>
            <a:r>
              <a:rPr lang="ru-RU" sz="3300" dirty="0" err="1"/>
              <a:t>адреси</a:t>
            </a:r>
            <a:r>
              <a:rPr lang="ru-RU" sz="3300" dirty="0"/>
              <a:t> </a:t>
            </a:r>
            <a:r>
              <a:rPr lang="ru-RU" sz="3300" dirty="0" err="1"/>
              <a:t>окремих</a:t>
            </a:r>
            <a:r>
              <a:rPr lang="ru-RU" sz="3300" dirty="0"/>
              <a:t> </a:t>
            </a:r>
            <a:r>
              <a:rPr lang="ru-RU" sz="3300" dirty="0" err="1"/>
              <a:t>клітинок</a:t>
            </a:r>
            <a:r>
              <a:rPr lang="ru-RU" sz="3300" dirty="0"/>
              <a:t> </a:t>
            </a:r>
            <a:r>
              <a:rPr lang="ru-RU" sz="3300" dirty="0" err="1"/>
              <a:t>або</a:t>
            </a:r>
            <a:r>
              <a:rPr lang="ru-RU" sz="3300" dirty="0"/>
              <a:t> </a:t>
            </a:r>
            <a:r>
              <a:rPr lang="ru-RU" sz="3300" dirty="0" err="1"/>
              <a:t>адреси</a:t>
            </a:r>
            <a:r>
              <a:rPr lang="ru-RU" sz="3300" dirty="0"/>
              <a:t> не </a:t>
            </a:r>
            <a:r>
              <a:rPr lang="ru-RU" sz="3300" dirty="0" err="1"/>
              <a:t>суміжних</a:t>
            </a:r>
            <a:r>
              <a:rPr lang="ru-RU" sz="3300" dirty="0"/>
              <a:t> </a:t>
            </a:r>
            <a:r>
              <a:rPr lang="ru-RU" sz="3300" dirty="0" err="1"/>
              <a:t>діапазонів</a:t>
            </a:r>
            <a:r>
              <a:rPr lang="ru-RU" sz="3300" dirty="0"/>
              <a:t> </a:t>
            </a:r>
            <a:r>
              <a:rPr lang="ru-RU" sz="3300" dirty="0" err="1"/>
              <a:t>клітинок</a:t>
            </a:r>
            <a:r>
              <a:rPr lang="ru-RU" sz="3300" dirty="0"/>
              <a:t> (</a:t>
            </a:r>
            <a:r>
              <a:rPr lang="ru-RU" sz="3300" dirty="0" err="1"/>
              <a:t>наприклад</a:t>
            </a:r>
            <a:r>
              <a:rPr lang="ru-RU" sz="3300" dirty="0"/>
              <a:t>: </a:t>
            </a:r>
            <a:r>
              <a:rPr lang="en-US" sz="3300" b="1" dirty="0"/>
              <a:t>A1;B3:B9;A14:F14</a:t>
            </a:r>
            <a:r>
              <a:rPr lang="en-US" sz="3300" dirty="0"/>
              <a:t>).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A46E6-9454-46C7-9571-1FD1CE9C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10"/>
            <a:ext cx="10515600" cy="52378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Введення</a:t>
            </a:r>
            <a:r>
              <a:rPr lang="ru-RU" dirty="0"/>
              <a:t> та </a:t>
            </a: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в </a:t>
            </a:r>
            <a:r>
              <a:rPr lang="ru-RU" dirty="0" err="1"/>
              <a:t>Excel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127DA5-DDBD-4051-A8F3-244269DA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701336"/>
            <a:ext cx="11878323" cy="6041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/>
              <a:t>Введення</a:t>
            </a:r>
            <a:r>
              <a:rPr lang="ru-RU" sz="2000" b="1" dirty="0"/>
              <a:t> </a:t>
            </a:r>
            <a:r>
              <a:rPr lang="ru-RU" sz="2000" b="1" dirty="0" err="1"/>
              <a:t>числових</a:t>
            </a:r>
            <a:r>
              <a:rPr lang="ru-RU" sz="2000" b="1" dirty="0"/>
              <a:t> </a:t>
            </a:r>
            <a:r>
              <a:rPr lang="ru-RU" sz="2000" b="1" dirty="0" err="1"/>
              <a:t>даних</a:t>
            </a:r>
            <a:r>
              <a:rPr lang="ru-RU" sz="2000" b="1" dirty="0"/>
              <a:t>.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/>
              <a:t>Від’ємне</a:t>
            </a:r>
            <a:r>
              <a:rPr lang="ru-RU" sz="1800" dirty="0"/>
              <a:t> число </a:t>
            </a:r>
            <a:r>
              <a:rPr lang="ru-RU" sz="1800" dirty="0" err="1"/>
              <a:t>ставимо</a:t>
            </a:r>
            <a:r>
              <a:rPr lang="ru-RU" sz="1800" dirty="0"/>
              <a:t> знак </a:t>
            </a:r>
            <a:r>
              <a:rPr lang="ru-RU" sz="1800" dirty="0" err="1"/>
              <a:t>мінус</a:t>
            </a:r>
            <a:r>
              <a:rPr lang="ru-RU" sz="1800" dirty="0"/>
              <a:t> -4,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беремо</a:t>
            </a:r>
            <a:r>
              <a:rPr lang="ru-RU" sz="1800" dirty="0"/>
              <a:t> у дужки (4);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/>
              <a:t>Дробове</a:t>
            </a:r>
            <a:r>
              <a:rPr lang="ru-RU" sz="1800" dirty="0"/>
              <a:t> число для </a:t>
            </a:r>
            <a:r>
              <a:rPr lang="ru-RU" sz="1800" dirty="0" err="1"/>
              <a:t>відокремлення</a:t>
            </a:r>
            <a:r>
              <a:rPr lang="ru-RU" sz="1800" dirty="0"/>
              <a:t> </a:t>
            </a:r>
            <a:r>
              <a:rPr lang="ru-RU" sz="1800" dirty="0" err="1"/>
              <a:t>цілої</a:t>
            </a:r>
            <a:r>
              <a:rPr lang="ru-RU" sz="1800" dirty="0"/>
              <a:t> та </a:t>
            </a:r>
            <a:r>
              <a:rPr lang="ru-RU" sz="1800" dirty="0" err="1"/>
              <a:t>дробової</a:t>
            </a:r>
            <a:r>
              <a:rPr lang="ru-RU" sz="1800" dirty="0"/>
              <a:t> </a:t>
            </a:r>
            <a:r>
              <a:rPr lang="ru-RU" sz="1800" dirty="0" err="1"/>
              <a:t>частин</a:t>
            </a:r>
            <a:r>
              <a:rPr lang="ru-RU" sz="1800" dirty="0"/>
              <a:t> </a:t>
            </a:r>
            <a:r>
              <a:rPr lang="ru-RU" sz="1800" dirty="0" err="1"/>
              <a:t>застосовується</a:t>
            </a:r>
            <a:r>
              <a:rPr lang="ru-RU" sz="1800" dirty="0"/>
              <a:t> кома (48,35) ;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Число з </a:t>
            </a:r>
            <a:r>
              <a:rPr lang="ru-RU" sz="1800" dirty="0" err="1"/>
              <a:t>відсотками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числа </a:t>
            </a:r>
            <a:r>
              <a:rPr lang="ru-RU" sz="1800" dirty="0" err="1"/>
              <a:t>ставимо</a:t>
            </a:r>
            <a:r>
              <a:rPr lang="ru-RU" sz="1800" dirty="0"/>
              <a:t> знак </a:t>
            </a:r>
            <a:r>
              <a:rPr lang="ru-RU" sz="1800" dirty="0" err="1"/>
              <a:t>відсотків</a:t>
            </a:r>
            <a:r>
              <a:rPr lang="ru-RU" sz="1800" dirty="0"/>
              <a:t> (</a:t>
            </a:r>
            <a:r>
              <a:rPr lang="ru-RU" sz="1800" dirty="0" err="1"/>
              <a:t>єдиний</a:t>
            </a:r>
            <a:r>
              <a:rPr lang="ru-RU" sz="1800" dirty="0"/>
              <a:t> символ,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допускається</a:t>
            </a:r>
            <a:r>
              <a:rPr lang="ru-RU" sz="1800" dirty="0"/>
              <a:t> при </a:t>
            </a:r>
            <a:r>
              <a:rPr lang="ru-RU" sz="1800" dirty="0" err="1"/>
              <a:t>введенні</a:t>
            </a:r>
            <a:r>
              <a:rPr lang="ru-RU" sz="1800" dirty="0"/>
              <a:t> числового </a:t>
            </a:r>
            <a:r>
              <a:rPr lang="ru-RU" sz="1800" dirty="0" err="1"/>
              <a:t>значення</a:t>
            </a:r>
            <a:r>
              <a:rPr lang="ru-RU" sz="1800" dirty="0"/>
              <a:t>);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/>
              <a:t>Звичайні</a:t>
            </a:r>
            <a:r>
              <a:rPr lang="ru-RU" sz="1800" dirty="0"/>
              <a:t> дроби </a:t>
            </a:r>
            <a:r>
              <a:rPr lang="ru-RU" sz="1800" dirty="0" err="1"/>
              <a:t>потрібно</a:t>
            </a:r>
            <a:r>
              <a:rPr lang="ru-RU" sz="1800" dirty="0"/>
              <a:t> </a:t>
            </a:r>
            <a:r>
              <a:rPr lang="ru-RU" sz="1800" dirty="0" err="1"/>
              <a:t>вводити</a:t>
            </a:r>
            <a:r>
              <a:rPr lang="ru-RU" sz="1800" dirty="0"/>
              <a:t> </a:t>
            </a:r>
            <a:r>
              <a:rPr lang="ru-RU" sz="1800" dirty="0" err="1"/>
              <a:t>вказуючи</a:t>
            </a:r>
            <a:r>
              <a:rPr lang="ru-RU" sz="1800" dirty="0"/>
              <a:t>: </a:t>
            </a:r>
            <a:r>
              <a:rPr lang="ru-RU" sz="1800" dirty="0" err="1"/>
              <a:t>цілу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, пропуск, </a:t>
            </a:r>
            <a:r>
              <a:rPr lang="ru-RU" sz="1800" dirty="0" err="1"/>
              <a:t>дробову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. </a:t>
            </a:r>
            <a:r>
              <a:rPr lang="ru-RU" sz="1800" dirty="0" err="1"/>
              <a:t>Наприклад</a:t>
            </a:r>
            <a:r>
              <a:rPr lang="ru-RU" sz="1800" dirty="0"/>
              <a:t>, так: 5 3/4.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дані</a:t>
            </a:r>
            <a:r>
              <a:rPr lang="ru-RU" sz="1800" dirty="0"/>
              <a:t> </a:t>
            </a:r>
            <a:r>
              <a:rPr lang="en-US" sz="1800" dirty="0"/>
              <a:t>Excel </a:t>
            </a:r>
            <a:r>
              <a:rPr lang="ru-RU" sz="1800" dirty="0" err="1"/>
              <a:t>перетворює</a:t>
            </a:r>
            <a:r>
              <a:rPr lang="ru-RU" sz="1800" dirty="0"/>
              <a:t> у </a:t>
            </a:r>
            <a:r>
              <a:rPr lang="ru-RU" sz="1800" dirty="0" err="1"/>
              <a:t>відповідні</a:t>
            </a:r>
            <a:r>
              <a:rPr lang="ru-RU" sz="1800" dirty="0"/>
              <a:t> </a:t>
            </a:r>
            <a:r>
              <a:rPr lang="ru-RU" sz="1800" dirty="0" err="1"/>
              <a:t>десяткові</a:t>
            </a:r>
            <a:r>
              <a:rPr lang="ru-RU" sz="1800" dirty="0"/>
              <a:t> дроби (5,75) , </a:t>
            </a:r>
            <a:r>
              <a:rPr lang="ru-RU" sz="1800" dirty="0" err="1"/>
              <a:t>які</a:t>
            </a:r>
            <a:r>
              <a:rPr lang="ru-RU" sz="1800" dirty="0"/>
              <a:t> й </a:t>
            </a:r>
            <a:r>
              <a:rPr lang="ru-RU" sz="1800" dirty="0" err="1"/>
              <a:t>відображаються</a:t>
            </a:r>
            <a:r>
              <a:rPr lang="ru-RU" sz="1800" dirty="0"/>
              <a:t> в Рядку формул, а в </a:t>
            </a:r>
            <a:r>
              <a:rPr lang="ru-RU" sz="1800" dirty="0" err="1"/>
              <a:t>клітинці</a:t>
            </a:r>
            <a:r>
              <a:rPr lang="ru-RU" sz="1800" dirty="0"/>
              <a:t> </a:t>
            </a:r>
            <a:r>
              <a:rPr lang="ru-RU" sz="1800" dirty="0" err="1"/>
              <a:t>відображаються</a:t>
            </a:r>
            <a:r>
              <a:rPr lang="ru-RU" sz="1800" dirty="0"/>
              <a:t> </a:t>
            </a:r>
            <a:r>
              <a:rPr lang="ru-RU" sz="1800" dirty="0" err="1"/>
              <a:t>введені</a:t>
            </a:r>
            <a:r>
              <a:rPr lang="ru-RU" sz="1800" dirty="0"/>
              <a:t> </a:t>
            </a:r>
            <a:r>
              <a:rPr lang="ru-RU" sz="1800" dirty="0" err="1"/>
              <a:t>дробові</a:t>
            </a:r>
            <a:r>
              <a:rPr lang="ru-RU" sz="1800" dirty="0"/>
              <a:t> числа.</a:t>
            </a:r>
          </a:p>
          <a:p>
            <a:pPr marL="216000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/>
              <a:t>Позначення</a:t>
            </a:r>
            <a:r>
              <a:rPr lang="ru-RU" sz="1800" dirty="0"/>
              <a:t> </a:t>
            </a:r>
            <a:r>
              <a:rPr lang="ru-RU" sz="1800" dirty="0" err="1"/>
              <a:t>одиниць</a:t>
            </a:r>
            <a:r>
              <a:rPr lang="ru-RU" sz="1800" dirty="0"/>
              <a:t> </a:t>
            </a:r>
            <a:r>
              <a:rPr lang="ru-RU" sz="1800" dirty="0" err="1"/>
              <a:t>вимірювання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чисел не </a:t>
            </a:r>
            <a:r>
              <a:rPr lang="ru-RU" sz="1800" dirty="0" err="1"/>
              <a:t>вводяться</a:t>
            </a:r>
            <a:r>
              <a:rPr lang="ru-RU" sz="1800" dirty="0"/>
              <a:t>, за </a:t>
            </a:r>
            <a:r>
              <a:rPr lang="ru-RU" sz="1800" dirty="0" err="1"/>
              <a:t>винятком</a:t>
            </a:r>
            <a:r>
              <a:rPr lang="ru-RU" sz="1800" dirty="0"/>
              <a:t> </a:t>
            </a:r>
            <a:r>
              <a:rPr lang="ru-RU" sz="1800" dirty="0" err="1"/>
              <a:t>стандартних</a:t>
            </a:r>
            <a:r>
              <a:rPr lang="ru-RU" sz="1800" dirty="0"/>
              <a:t> </a:t>
            </a:r>
            <a:r>
              <a:rPr lang="ru-RU" sz="1800" dirty="0" err="1"/>
              <a:t>позначень</a:t>
            </a:r>
            <a:r>
              <a:rPr lang="ru-RU" sz="1800" dirty="0"/>
              <a:t> </a:t>
            </a:r>
            <a:r>
              <a:rPr lang="ru-RU" sz="1800" dirty="0" err="1"/>
              <a:t>грошових</a:t>
            </a:r>
            <a:r>
              <a:rPr lang="ru-RU" sz="1800" dirty="0"/>
              <a:t> </a:t>
            </a:r>
            <a:r>
              <a:rPr lang="ru-RU" sz="1800" dirty="0" err="1"/>
              <a:t>одиниць</a:t>
            </a:r>
            <a:r>
              <a:rPr lang="ru-RU" sz="1800" dirty="0"/>
              <a:t> (€, $, £ та </a:t>
            </a:r>
            <a:r>
              <a:rPr lang="ru-RU" sz="1800" dirty="0" err="1"/>
              <a:t>інші</a:t>
            </a:r>
            <a:r>
              <a:rPr lang="ru-RU" sz="1800" dirty="0"/>
              <a:t>), </a:t>
            </a:r>
            <a:r>
              <a:rPr lang="ru-RU" sz="1800" dirty="0" err="1"/>
              <a:t>наприклад</a:t>
            </a:r>
            <a:r>
              <a:rPr lang="ru-RU" sz="1800" dirty="0"/>
              <a:t> 4345 €.</a:t>
            </a:r>
          </a:p>
          <a:p>
            <a:pPr marL="0" indent="0">
              <a:buNone/>
            </a:pPr>
            <a:r>
              <a:rPr lang="ru-RU" sz="2000" b="1" dirty="0" err="1"/>
              <a:t>Введення</a:t>
            </a:r>
            <a:r>
              <a:rPr lang="ru-RU" sz="2000" b="1" dirty="0"/>
              <a:t> часу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Час </a:t>
            </a:r>
            <a:r>
              <a:rPr lang="ru-RU" sz="2000" dirty="0" err="1"/>
              <a:t>складається</a:t>
            </a:r>
            <a:r>
              <a:rPr lang="ru-RU" sz="2000" dirty="0"/>
              <a:t> з 3-х </a:t>
            </a:r>
            <a:r>
              <a:rPr lang="ru-RU" sz="2000" dirty="0" err="1"/>
              <a:t>компонентів</a:t>
            </a:r>
            <a:r>
              <a:rPr lang="ru-RU" sz="2000" dirty="0"/>
              <a:t>: </a:t>
            </a:r>
            <a:r>
              <a:rPr lang="ru-RU" sz="2000" dirty="0" err="1"/>
              <a:t>години</a:t>
            </a:r>
            <a:r>
              <a:rPr lang="ru-RU" sz="2000" dirty="0"/>
              <a:t>, </a:t>
            </a:r>
            <a:r>
              <a:rPr lang="ru-RU" sz="2000" dirty="0" err="1"/>
              <a:t>хвилини</a:t>
            </a:r>
            <a:r>
              <a:rPr lang="ru-RU" sz="2000" dirty="0"/>
              <a:t>, </a:t>
            </a:r>
            <a:r>
              <a:rPr lang="ru-RU" sz="2000" dirty="0" err="1"/>
              <a:t>секунди</a:t>
            </a:r>
            <a:r>
              <a:rPr lang="ru-RU" sz="2000" dirty="0"/>
              <a:t>. </a:t>
            </a:r>
            <a:r>
              <a:rPr lang="ru-RU" sz="2000" dirty="0" err="1"/>
              <a:t>Компоненти</a:t>
            </a:r>
            <a:r>
              <a:rPr lang="ru-RU" sz="2000" dirty="0"/>
              <a:t> часу </a:t>
            </a:r>
            <a:r>
              <a:rPr lang="ru-RU" sz="2000" dirty="0" err="1"/>
              <a:t>відокремлюються</a:t>
            </a:r>
            <a:r>
              <a:rPr lang="ru-RU" sz="2000" dirty="0"/>
              <a:t> один </a:t>
            </a:r>
            <a:r>
              <a:rPr lang="ru-RU" sz="2000" dirty="0" err="1"/>
              <a:t>від</a:t>
            </a:r>
            <a:r>
              <a:rPr lang="ru-RU" sz="2000" dirty="0"/>
              <a:t> одного </a:t>
            </a:r>
            <a:r>
              <a:rPr lang="ru-RU" sz="2000" dirty="0" err="1"/>
              <a:t>двокрапкою</a:t>
            </a:r>
            <a:r>
              <a:rPr lang="ru-RU" sz="2000" dirty="0"/>
              <a:t> ( : ). </a:t>
            </a:r>
            <a:r>
              <a:rPr lang="ru-RU" sz="2000" dirty="0" err="1"/>
              <a:t>Вводити</a:t>
            </a:r>
            <a:r>
              <a:rPr lang="ru-RU" sz="2000" dirty="0"/>
              <a:t> час </a:t>
            </a:r>
            <a:r>
              <a:rPr lang="ru-RU" sz="2000" dirty="0" err="1"/>
              <a:t>можна</a:t>
            </a:r>
            <a:r>
              <a:rPr lang="ru-RU" sz="2000" dirty="0"/>
              <a:t> 3-ма компонентами, </a:t>
            </a:r>
            <a:r>
              <a:rPr lang="ru-RU" sz="2000" dirty="0" err="1"/>
              <a:t>або</a:t>
            </a:r>
            <a:r>
              <a:rPr lang="ru-RU" sz="2000" dirty="0"/>
              <a:t> 2-ма компонентами (коли </a:t>
            </a:r>
            <a:r>
              <a:rPr lang="ru-RU" sz="2000" dirty="0" err="1"/>
              <a:t>секунди</a:t>
            </a:r>
            <a:r>
              <a:rPr lang="ru-RU" sz="2000" dirty="0"/>
              <a:t> </a:t>
            </a:r>
            <a:r>
              <a:rPr lang="ru-RU" sz="2000" dirty="0" err="1"/>
              <a:t>непотрібні</a:t>
            </a:r>
            <a:r>
              <a:rPr lang="ru-RU" sz="2000" dirty="0"/>
              <a:t>), </a:t>
            </a:r>
            <a:r>
              <a:rPr lang="ru-RU" sz="2000" dirty="0" err="1"/>
              <a:t>однак</a:t>
            </a:r>
            <a:r>
              <a:rPr lang="ru-RU" sz="2000" dirty="0"/>
              <a:t> в рядку формул </a:t>
            </a:r>
            <a:r>
              <a:rPr lang="ru-RU" sz="2000" dirty="0" err="1"/>
              <a:t>останні</a:t>
            </a:r>
            <a:r>
              <a:rPr lang="ru-RU" sz="2000" dirty="0"/>
              <a:t> все одно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відображатися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b="1" dirty="0" err="1"/>
              <a:t>Введення</a:t>
            </a:r>
            <a:r>
              <a:rPr lang="ru-RU" sz="2000" b="1" dirty="0"/>
              <a:t> дат.</a:t>
            </a:r>
          </a:p>
          <a:p>
            <a:pPr marL="0" indent="0">
              <a:buNone/>
            </a:pPr>
            <a:r>
              <a:rPr lang="ru-RU" sz="2000" dirty="0"/>
              <a:t>Дата </a:t>
            </a:r>
            <a:r>
              <a:rPr lang="ru-RU" sz="2000" dirty="0" err="1"/>
              <a:t>складається</a:t>
            </a:r>
            <a:r>
              <a:rPr lang="ru-RU" sz="2000" dirty="0"/>
              <a:t> з 3-х </a:t>
            </a:r>
            <a:r>
              <a:rPr lang="ru-RU" sz="2000" dirty="0" err="1"/>
              <a:t>компонентів</a:t>
            </a:r>
            <a:r>
              <a:rPr lang="ru-RU" sz="2000" dirty="0"/>
              <a:t>: день, </a:t>
            </a:r>
            <a:r>
              <a:rPr lang="ru-RU" sz="2000" dirty="0" err="1"/>
              <a:t>місяць</a:t>
            </a:r>
            <a:r>
              <a:rPr lang="ru-RU" sz="2000" dirty="0"/>
              <a:t> і </a:t>
            </a:r>
            <a:r>
              <a:rPr lang="ru-RU" sz="2000" dirty="0" err="1"/>
              <a:t>рік</a:t>
            </a:r>
            <a:r>
              <a:rPr lang="ru-RU" sz="2000" dirty="0"/>
              <a:t>. При </a:t>
            </a:r>
            <a:r>
              <a:rPr lang="ru-RU" sz="2000" dirty="0" err="1"/>
              <a:t>введенні</a:t>
            </a:r>
            <a:r>
              <a:rPr lang="ru-RU" sz="2000" dirty="0"/>
              <a:t>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роздільники</a:t>
            </a:r>
            <a:r>
              <a:rPr lang="ru-RU" sz="2000" dirty="0"/>
              <a:t>: </a:t>
            </a:r>
            <a:r>
              <a:rPr lang="ru-RU" sz="2000" dirty="0" err="1"/>
              <a:t>дефіс</a:t>
            </a:r>
            <a:r>
              <a:rPr lang="ru-RU" sz="2000" dirty="0"/>
              <a:t> ( – ), слеш ( / ) </a:t>
            </a:r>
            <a:r>
              <a:rPr lang="ru-RU" sz="2000" dirty="0" err="1"/>
              <a:t>або</a:t>
            </a:r>
            <a:r>
              <a:rPr lang="ru-RU" sz="2000" dirty="0"/>
              <a:t> точка ( . ).</a:t>
            </a:r>
          </a:p>
          <a:p>
            <a:pPr marL="0" indent="0">
              <a:buNone/>
            </a:pPr>
            <a:r>
              <a:rPr lang="ru-RU" sz="2000" dirty="0" err="1"/>
              <a:t>Мінімальна</a:t>
            </a:r>
            <a:r>
              <a:rPr lang="ru-RU" sz="2000" dirty="0"/>
              <a:t> дата, яку </a:t>
            </a:r>
            <a:r>
              <a:rPr lang="ru-RU" sz="2000" dirty="0" err="1"/>
              <a:t>сприймає</a:t>
            </a:r>
            <a:r>
              <a:rPr lang="ru-RU" sz="2000" dirty="0"/>
              <a:t> </a:t>
            </a:r>
            <a:r>
              <a:rPr lang="en-US" sz="2000" dirty="0"/>
              <a:t>Excel </a:t>
            </a:r>
            <a:r>
              <a:rPr lang="ru-RU" sz="2000" dirty="0" err="1"/>
              <a:t>саме</a:t>
            </a:r>
            <a:r>
              <a:rPr lang="ru-RU" sz="2000" dirty="0"/>
              <a:t> як дату – </a:t>
            </a:r>
            <a:r>
              <a:rPr lang="ru-RU" sz="2000" dirty="0" err="1"/>
              <a:t>це</a:t>
            </a:r>
            <a:r>
              <a:rPr lang="ru-RU" sz="2000" dirty="0"/>
              <a:t> 01.01.1900. </a:t>
            </a:r>
            <a:r>
              <a:rPr lang="ru-RU" sz="2000" dirty="0" err="1"/>
              <a:t>Дати</a:t>
            </a:r>
            <a:r>
              <a:rPr lang="ru-RU" sz="2000" dirty="0"/>
              <a:t> до 1900 року </a:t>
            </a:r>
            <a:r>
              <a:rPr lang="ru-RU" sz="2000" dirty="0" err="1"/>
              <a:t>сприймаються</a:t>
            </a:r>
            <a:r>
              <a:rPr lang="ru-RU" sz="2000" dirty="0"/>
              <a:t> як текст. </a:t>
            </a:r>
            <a:r>
              <a:rPr lang="ru-RU" sz="2000" dirty="0" err="1"/>
              <a:t>Кожна</a:t>
            </a:r>
            <a:r>
              <a:rPr lang="ru-RU" sz="2000" dirty="0"/>
              <a:t> дата </a:t>
            </a:r>
            <a:r>
              <a:rPr lang="ru-RU" sz="2000" dirty="0" err="1"/>
              <a:t>відповідає</a:t>
            </a:r>
            <a:r>
              <a:rPr lang="ru-RU" sz="2000" dirty="0"/>
              <a:t> </a:t>
            </a:r>
            <a:r>
              <a:rPr lang="ru-RU" sz="2000" dirty="0" err="1"/>
              <a:t>цілому</a:t>
            </a:r>
            <a:r>
              <a:rPr lang="ru-RU" sz="2000" dirty="0"/>
              <a:t> позитивному числу: 01.01.1900 – 1, 01.01.1900 – 2, …..</a:t>
            </a:r>
          </a:p>
        </p:txBody>
      </p:sp>
    </p:spTree>
    <p:extLst>
      <p:ext uri="{BB962C8B-B14F-4D97-AF65-F5344CB8AC3E}">
        <p14:creationId xmlns:p14="http://schemas.microsoft.com/office/powerpoint/2010/main" val="35829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161F-3E53-4CA5-BC73-1CF21D8F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03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DEDC94-B201-4D56-B03C-588BDC44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464"/>
            <a:ext cx="11102266" cy="55662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	Характерною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/>
              <a:t>Excel </a:t>
            </a:r>
            <a:r>
              <a:rPr lang="ru-RU" dirty="0"/>
              <a:t>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заповнювати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 </a:t>
            </a:r>
            <a:r>
              <a:rPr lang="ru-RU" b="1" dirty="0" err="1"/>
              <a:t>вводити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повторюються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певну</a:t>
            </a:r>
            <a:r>
              <a:rPr lang="ru-RU" b="1" dirty="0"/>
              <a:t> </a:t>
            </a:r>
            <a:r>
              <a:rPr lang="ru-RU" b="1" dirty="0" err="1"/>
              <a:t>закономірність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час на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і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прикрих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програмі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закладені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:</a:t>
            </a:r>
          </a:p>
          <a:p>
            <a:r>
              <a:rPr lang="ru-RU" b="1" dirty="0"/>
              <a:t>дата</a:t>
            </a:r>
            <a:r>
              <a:rPr lang="ru-RU" dirty="0"/>
              <a:t> – крок в 1 день;</a:t>
            </a:r>
          </a:p>
          <a:p>
            <a:r>
              <a:rPr lang="ru-RU" b="1" dirty="0"/>
              <a:t>час</a:t>
            </a:r>
            <a:r>
              <a:rPr lang="ru-RU" dirty="0"/>
              <a:t> – крок в 1 годину;</a:t>
            </a:r>
          </a:p>
          <a:p>
            <a:r>
              <a:rPr lang="ru-RU" b="1" dirty="0"/>
              <a:t>день </a:t>
            </a:r>
            <a:r>
              <a:rPr lang="ru-RU" b="1" dirty="0" err="1"/>
              <a:t>тижня</a:t>
            </a:r>
            <a:r>
              <a:rPr lang="ru-RU" dirty="0"/>
              <a:t> – </a:t>
            </a:r>
            <a:r>
              <a:rPr lang="ru-RU" dirty="0" err="1"/>
              <a:t>Понеділок</a:t>
            </a:r>
            <a:r>
              <a:rPr lang="ru-RU" dirty="0"/>
              <a:t> … </a:t>
            </a:r>
            <a:r>
              <a:rPr lang="ru-RU" dirty="0" err="1"/>
              <a:t>Неділя</a:t>
            </a:r>
            <a:r>
              <a:rPr lang="ru-RU" dirty="0"/>
              <a:t>, </a:t>
            </a:r>
            <a:r>
              <a:rPr lang="ru-RU" dirty="0" err="1"/>
              <a:t>Пн</a:t>
            </a:r>
            <a:r>
              <a:rPr lang="ru-RU" dirty="0"/>
              <a:t> … Нед;</a:t>
            </a:r>
          </a:p>
          <a:p>
            <a:r>
              <a:rPr lang="ru-RU" b="1" dirty="0" err="1"/>
              <a:t>місяці</a:t>
            </a:r>
            <a:r>
              <a:rPr lang="ru-RU" dirty="0"/>
              <a:t> – </a:t>
            </a:r>
            <a:r>
              <a:rPr lang="ru-RU" dirty="0" err="1"/>
              <a:t>Січень</a:t>
            </a:r>
            <a:r>
              <a:rPr lang="ru-RU" dirty="0"/>
              <a:t> … </a:t>
            </a:r>
            <a:r>
              <a:rPr lang="ru-RU" dirty="0" err="1"/>
              <a:t>Грудень</a:t>
            </a:r>
            <a:r>
              <a:rPr lang="ru-RU" dirty="0"/>
              <a:t>;</a:t>
            </a:r>
          </a:p>
          <a:p>
            <a:r>
              <a:rPr lang="ru-RU" b="1" dirty="0"/>
              <a:t>текст</a:t>
            </a:r>
            <a:r>
              <a:rPr lang="ru-RU" dirty="0"/>
              <a:t> – </a:t>
            </a:r>
            <a:r>
              <a:rPr lang="ru-RU" dirty="0" err="1"/>
              <a:t>копіювання</a:t>
            </a:r>
            <a:r>
              <a:rPr lang="ru-RU" dirty="0"/>
              <a:t> (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– </a:t>
            </a:r>
            <a:r>
              <a:rPr lang="ru-RU" dirty="0" err="1"/>
              <a:t>послідовність</a:t>
            </a:r>
            <a:r>
              <a:rPr lang="ru-RU" dirty="0"/>
              <a:t>);</a:t>
            </a:r>
          </a:p>
          <a:p>
            <a:r>
              <a:rPr lang="ru-RU" b="1" dirty="0"/>
              <a:t>число</a:t>
            </a:r>
            <a:r>
              <a:rPr lang="ru-RU" dirty="0"/>
              <a:t> – </a:t>
            </a:r>
            <a:r>
              <a:rPr lang="ru-RU" dirty="0" err="1"/>
              <a:t>копіювання</a:t>
            </a:r>
            <a:r>
              <a:rPr lang="ru-RU" dirty="0"/>
              <a:t> (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– </a:t>
            </a:r>
            <a:r>
              <a:rPr lang="ru-RU" dirty="0" err="1"/>
              <a:t>арифметична</a:t>
            </a:r>
            <a:r>
              <a:rPr lang="ru-RU" dirty="0"/>
              <a:t> </a:t>
            </a:r>
            <a:r>
              <a:rPr lang="ru-RU" dirty="0" err="1"/>
              <a:t>прогресія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b="1" dirty="0"/>
              <a:t>Для </a:t>
            </a:r>
            <a:r>
              <a:rPr lang="ru-RU" b="1" dirty="0" err="1"/>
              <a:t>введення</a:t>
            </a:r>
            <a:r>
              <a:rPr lang="ru-RU" b="1" dirty="0"/>
              <a:t> </a:t>
            </a:r>
            <a:r>
              <a:rPr lang="ru-RU" b="1" dirty="0" err="1"/>
              <a:t>послідовності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/>
              <a:t> у </a:t>
            </a:r>
            <a:r>
              <a:rPr lang="ru-RU" b="1" dirty="0" err="1"/>
              <a:t>діапазон</a:t>
            </a:r>
            <a:r>
              <a:rPr lang="ru-RU" b="1" dirty="0"/>
              <a:t> </a:t>
            </a:r>
            <a:r>
              <a:rPr lang="ru-RU" b="1" dirty="0" err="1"/>
              <a:t>клітинок</a:t>
            </a:r>
            <a:r>
              <a:rPr lang="ru-RU" b="1" dirty="0"/>
              <a:t> </a:t>
            </a:r>
            <a:r>
              <a:rPr lang="ru-RU" b="1" dirty="0" err="1"/>
              <a:t>потрібно</a:t>
            </a:r>
            <a:r>
              <a:rPr lang="ru-RU" b="1" dirty="0"/>
              <a:t>:</a:t>
            </a:r>
          </a:p>
          <a:p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клітинку</a:t>
            </a:r>
            <a:r>
              <a:rPr lang="ru-RU" dirty="0"/>
              <a:t> поточною;</a:t>
            </a:r>
          </a:p>
          <a:p>
            <a:r>
              <a:rPr lang="ru-RU" dirty="0"/>
              <a:t>ввести у </a:t>
            </a:r>
            <a:r>
              <a:rPr lang="ru-RU" dirty="0" err="1"/>
              <a:t>клітинку</a:t>
            </a:r>
            <a:r>
              <a:rPr lang="ru-RU" dirty="0"/>
              <a:t> </a:t>
            </a:r>
            <a:r>
              <a:rPr lang="ru-RU" dirty="0" err="1"/>
              <a:t>початкове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;</a:t>
            </a:r>
          </a:p>
          <a:p>
            <a:r>
              <a:rPr lang="ru-RU" dirty="0"/>
              <a:t>навести </a:t>
            </a:r>
            <a:r>
              <a:rPr lang="ru-RU" dirty="0" err="1"/>
              <a:t>вказівник</a:t>
            </a:r>
            <a:r>
              <a:rPr lang="ru-RU" dirty="0"/>
              <a:t> на маркер </a:t>
            </a:r>
            <a:r>
              <a:rPr lang="ru-RU" dirty="0" err="1"/>
              <a:t>заповнення</a:t>
            </a:r>
            <a:r>
              <a:rPr lang="ru-RU" dirty="0"/>
              <a:t> (при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вказівник</a:t>
            </a:r>
            <a:r>
              <a:rPr lang="ru-RU" dirty="0"/>
              <a:t> </a:t>
            </a:r>
            <a:r>
              <a:rPr lang="ru-RU" dirty="0" err="1"/>
              <a:t>виглядатиме</a:t>
            </a:r>
            <a:r>
              <a:rPr lang="ru-RU" dirty="0"/>
              <a:t> як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хрестик</a:t>
            </a:r>
            <a:r>
              <a:rPr lang="ru-RU" dirty="0"/>
              <a:t> </a:t>
            </a:r>
            <a:r>
              <a:rPr lang="ru-RU" b="1" dirty="0"/>
              <a:t>+</a:t>
            </a:r>
            <a:r>
              <a:rPr lang="ru-RU" dirty="0"/>
              <a:t> );</a:t>
            </a:r>
          </a:p>
          <a:p>
            <a:r>
              <a:rPr lang="ru-RU" dirty="0" err="1"/>
              <a:t>протягнути</a:t>
            </a:r>
            <a:r>
              <a:rPr lang="ru-RU" dirty="0"/>
              <a:t> за маркер </a:t>
            </a:r>
            <a:r>
              <a:rPr lang="ru-RU" dirty="0" err="1"/>
              <a:t>заповнення</a:t>
            </a:r>
            <a:r>
              <a:rPr lang="ru-RU" dirty="0"/>
              <a:t> до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: </a:t>
            </a:r>
            <a:r>
              <a:rPr lang="ru-RU" dirty="0" err="1"/>
              <a:t>вгору</a:t>
            </a:r>
            <a:r>
              <a:rPr lang="ru-RU" dirty="0"/>
              <a:t>, вниз, </a:t>
            </a:r>
            <a:r>
              <a:rPr lang="ru-RU" dirty="0" err="1"/>
              <a:t>вліво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вправо.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28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E63EE0F-64CB-41F1-B7AD-6971E7693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2906" y="1950544"/>
            <a:ext cx="3952875" cy="41910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8D5D19E-20F7-4E4E-AA59-2066E16D39D7}"/>
              </a:ext>
            </a:extLst>
          </p:cNvPr>
          <p:cNvSpPr/>
          <p:nvPr/>
        </p:nvSpPr>
        <p:spPr>
          <a:xfrm>
            <a:off x="683581" y="380353"/>
            <a:ext cx="11203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отримана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не </a:t>
            </a:r>
            <a:r>
              <a:rPr lang="ru-RU" dirty="0" err="1"/>
              <a:t>влаштовує</a:t>
            </a:r>
            <a:r>
              <a:rPr lang="ru-RU" dirty="0"/>
              <a:t>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. Справа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останньої</a:t>
            </a:r>
            <a:r>
              <a:rPr lang="ru-RU" dirty="0"/>
              <a:t> </a:t>
            </a:r>
            <a:r>
              <a:rPr lang="ru-RU" dirty="0" err="1"/>
              <a:t>заповненої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смарт-тег – </a:t>
            </a:r>
            <a:r>
              <a:rPr lang="en-US" dirty="0"/>
              <a:t>Auto Fill Options (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автозаповнення</a:t>
            </a:r>
            <a:r>
              <a:rPr lang="ru-RU" dirty="0"/>
              <a:t>), </a:t>
            </a:r>
            <a:r>
              <a:rPr lang="ru-RU" dirty="0" err="1"/>
              <a:t>розкривши</a:t>
            </a:r>
            <a:r>
              <a:rPr lang="ru-RU" dirty="0"/>
              <a:t>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в </a:t>
            </a:r>
            <a:r>
              <a:rPr lang="ru-RU" dirty="0" err="1"/>
              <a:t>діапазонах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типу </a:t>
            </a:r>
            <a:r>
              <a:rPr lang="ru-RU" dirty="0" err="1"/>
              <a:t>даних</a:t>
            </a:r>
            <a:r>
              <a:rPr lang="ru-RU" dirty="0"/>
              <a:t> в </a:t>
            </a:r>
            <a:r>
              <a:rPr lang="ru-RU" dirty="0" err="1"/>
              <a:t>діапазонах</a:t>
            </a:r>
            <a:r>
              <a:rPr lang="ru-RU" dirty="0"/>
              <a:t>, </a:t>
            </a:r>
            <a:r>
              <a:rPr lang="ru-RU" dirty="0" err="1"/>
              <a:t>набір</a:t>
            </a:r>
            <a:r>
              <a:rPr lang="ru-RU" dirty="0"/>
              <a:t> команд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9B6AA-66D6-40ED-B91E-5E0F2BA42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85" y="1950544"/>
            <a:ext cx="3901493" cy="42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9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1929</Words>
  <Application>Microsoft Office PowerPoint</Application>
  <PresentationFormat>Широкий екран</PresentationFormat>
  <Paragraphs>150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Segoe UI Light</vt:lpstr>
      <vt:lpstr>Times New Roman</vt:lpstr>
      <vt:lpstr>Тема Office</vt:lpstr>
      <vt:lpstr>Microsoft Excel </vt:lpstr>
      <vt:lpstr>Презентація PowerPoint</vt:lpstr>
      <vt:lpstr>Презентація PowerPoint</vt:lpstr>
      <vt:lpstr>Презентація PowerPoint</vt:lpstr>
      <vt:lpstr>Презентація PowerPoint</vt:lpstr>
      <vt:lpstr>Структура аркуша електронної таблиці</vt:lpstr>
      <vt:lpstr>Введення та редагування даних в Excel</vt:lpstr>
      <vt:lpstr> Автоматичне заповнення клітинок </vt:lpstr>
      <vt:lpstr>Презентація PowerPoint</vt:lpstr>
      <vt:lpstr>Прогресії Прогресії – це можливість швидкого заповнення даних з певним кроком, заданим користувачем. Існує два види прогресій: арифметична, геометрична.  Основне – група Редагування - заповнити </vt:lpstr>
      <vt:lpstr> Списки: вбудовані і призначені для користувачів. </vt:lpstr>
      <vt:lpstr>Форматування електронної таблиці Microsoft Excel</vt:lpstr>
      <vt:lpstr>Дизайн електронної таблиці.</vt:lpstr>
      <vt:lpstr>Презентація PowerPoint</vt:lpstr>
      <vt:lpstr>Стилі</vt:lpstr>
      <vt:lpstr>Презентація PowerPoint</vt:lpstr>
      <vt:lpstr>Презентація PowerPoint</vt:lpstr>
      <vt:lpstr>Прості обчислення в Microsoft Excel</vt:lpstr>
      <vt:lpstr>Презентація PowerPoint</vt:lpstr>
      <vt:lpstr>Презентація PowerPoint</vt:lpstr>
      <vt:lpstr>Посилання на клітинки у формулах.</vt:lpstr>
      <vt:lpstr>Презентація PowerPoint</vt:lpstr>
      <vt:lpstr> Створення посилань в складі формул на інші листи і книги </vt:lpstr>
      <vt:lpstr>Імена клітинок</vt:lpstr>
      <vt:lpstr>Редагування імен клітин</vt:lpstr>
      <vt:lpstr> Загальні відомості про функції </vt:lpstr>
      <vt:lpstr>Копіювання формул</vt:lpstr>
      <vt:lpstr>Графіки і діаграми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 Excel </dc:title>
  <dc:creator>Admin</dc:creator>
  <cp:lastModifiedBy>Admin</cp:lastModifiedBy>
  <cp:revision>16</cp:revision>
  <dcterms:created xsi:type="dcterms:W3CDTF">2023-03-03T11:42:29Z</dcterms:created>
  <dcterms:modified xsi:type="dcterms:W3CDTF">2023-03-14T20:06:36Z</dcterms:modified>
</cp:coreProperties>
</file>