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89" r:id="rId8"/>
    <p:sldId id="261" r:id="rId9"/>
    <p:sldId id="262" r:id="rId10"/>
    <p:sldId id="260" r:id="rId11"/>
    <p:sldId id="265" r:id="rId12"/>
    <p:sldId id="267" r:id="rId13"/>
    <p:sldId id="273" r:id="rId14"/>
    <p:sldId id="271" r:id="rId15"/>
    <p:sldId id="269" r:id="rId16"/>
    <p:sldId id="272" r:id="rId17"/>
    <p:sldId id="270" r:id="rId18"/>
    <p:sldId id="301" r:id="rId19"/>
    <p:sldId id="268" r:id="rId20"/>
    <p:sldId id="302" r:id="rId21"/>
    <p:sldId id="303" r:id="rId22"/>
    <p:sldId id="290" r:id="rId23"/>
    <p:sldId id="276" r:id="rId24"/>
    <p:sldId id="275" r:id="rId25"/>
    <p:sldId id="274" r:id="rId26"/>
    <p:sldId id="279" r:id="rId27"/>
    <p:sldId id="277" r:id="rId28"/>
    <p:sldId id="280" r:id="rId29"/>
    <p:sldId id="278" r:id="rId30"/>
    <p:sldId id="282" r:id="rId31"/>
    <p:sldId id="283" r:id="rId32"/>
    <p:sldId id="284" r:id="rId33"/>
    <p:sldId id="281" r:id="rId34"/>
    <p:sldId id="285" r:id="rId35"/>
    <p:sldId id="286" r:id="rId36"/>
    <p:sldId id="287" r:id="rId37"/>
    <p:sldId id="298" r:id="rId38"/>
    <p:sldId id="299" r:id="rId39"/>
    <p:sldId id="300" r:id="rId40"/>
    <p:sldId id="288" r:id="rId41"/>
    <p:sldId id="291" r:id="rId42"/>
    <p:sldId id="292" r:id="rId43"/>
    <p:sldId id="293" r:id="rId44"/>
    <p:sldId id="294" r:id="rId45"/>
    <p:sldId id="295" r:id="rId46"/>
    <p:sldId id="29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7"/>
    <p:restoredTop sz="96137"/>
  </p:normalViewPr>
  <p:slideViewPr>
    <p:cSldViewPr snapToGrid="0">
      <p:cViewPr varScale="1">
        <p:scale>
          <a:sx n="121" d="100"/>
          <a:sy n="121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25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72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44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441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58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6077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47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10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774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367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72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86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2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923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96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718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C6C0-A120-0940-B0EA-99689818F1FD}" type="datetimeFigureOut">
              <a:rPr lang="ru-UA" smtClean="0"/>
              <a:t>12.04.2026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A35E44-EDA1-B649-8011-E457DFC306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703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298BC-E989-4175-0AEB-A46C7E164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800" dirty="0"/>
              <a:t>Розподіл і маркетингова логістика</a:t>
            </a:r>
            <a:endParaRPr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2F0B96-2DCA-EE4B-3DBD-D4D058216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57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логістичних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підрозділів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зайнятих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функціями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пов’язані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плануванням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переміщення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потоку,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регулюванням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належать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пов’язані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проведенням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переговорів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обробкою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графіків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доставки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транспорту.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руху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розробляються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графіки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маршрути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переміщення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тісної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ланками.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рис. 1.19 наведено структуру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потоком.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самостійна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комплекс.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координуючі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сконцентровані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підпорядкованих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управляючому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потоком.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відіграє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спеціалізованої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20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3EAD574-BBDF-2096-8395-348B64578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306" y="315310"/>
            <a:ext cx="8364479" cy="5767371"/>
          </a:xfrm>
        </p:spPr>
      </p:pic>
    </p:spTree>
    <p:extLst>
      <p:ext uri="{BB962C8B-B14F-4D97-AF65-F5344CB8AC3E}">
        <p14:creationId xmlns:p14="http://schemas.microsoft.com/office/powerpoint/2010/main" val="61749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/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охоплює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управлінські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регламентують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координацію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управлінських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ланок.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транспортно-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експедиційних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перевізного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входять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юридичні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зайняті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.3. </a:t>
            </a:r>
            <a:r>
              <a:rPr lang="ru-RU" b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Логістична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модель </a:t>
            </a:r>
            <a:r>
              <a:rPr lang="ru-RU" b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продукції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можно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зобразити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мережної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1.20).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39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83BB365-1C96-B4AC-0492-11924A914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182" y="1168400"/>
            <a:ext cx="7701784" cy="2986748"/>
          </a:xfrm>
        </p:spPr>
      </p:pic>
    </p:spTree>
    <p:extLst>
      <p:ext uri="{BB962C8B-B14F-4D97-AF65-F5344CB8AC3E}">
        <p14:creationId xmlns:p14="http://schemas.microsoft.com/office/powerpoint/2010/main" val="3643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рис. 1.20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купівельного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портфеля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господарчих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зв’язків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потужностей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договорів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(продажу);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перепродавців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12 – контроль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договірних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зобов’язань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13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розрахунки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«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14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15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16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17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платоспроможного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83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138223"/>
            <a:ext cx="11791507" cy="64097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Подана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ланцюжком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1→2→5→8→11→14→17;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ланцюжком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1→3→5→9→12→15→17;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(грошового),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ланцюжком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1→4→7→10→13→16→17.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Послідовність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взаємопов’язані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блоки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організаційно-аналітичний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блок,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1 по 4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комплекс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організаційно-технічний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блок,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5 по 10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комплекс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матеріально-речових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організаційно-управлінський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блок,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11 по 17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комплекс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таких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контроль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Операції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розрізняють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декількома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ознаками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комплексне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неповне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часткове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форма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межами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межах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результат (поставка товару,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20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E3B543-12AD-69AE-3DFB-96A4EF8DE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89187"/>
            <a:ext cx="11729546" cy="6547944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.4.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Стандарти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свідомо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покладаються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основу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Стандарти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сконцентровані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угоди,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угоди,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угоди (рис. 1.21).</a:t>
            </a:r>
          </a:p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19F771-EE26-9168-AE1D-145D1AB9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420" y="2002254"/>
            <a:ext cx="5069928" cy="42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7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C669CD4-A25A-FE9E-6FDE-D9BFD0DC0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304801"/>
            <a:ext cx="11319641" cy="6253654"/>
          </a:xfrm>
        </p:spPr>
        <p:txBody>
          <a:bodyPr>
            <a:normAutofit fontScale="92500"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укладення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угоди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угоди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поставкою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найсуттєвіший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дій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укладення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угоди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захист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надходжень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неякісного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пакувальних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тари;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скарг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повторну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купівлю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Перший крок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стандартів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визначенні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найвагоміше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стандарти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встановлюватися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уявлень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характеризують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Проаналізувати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розбіжності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стандартами.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коригування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згладжування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розбіжностей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стандартами.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обирається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відповідатиме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771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C32285-D5A3-EC6C-6587-93442F0F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252248"/>
            <a:ext cx="11435255" cy="6379779"/>
          </a:xfrm>
        </p:spPr>
        <p:txBody>
          <a:bodyPr>
            <a:normAutofit/>
          </a:bodyPr>
          <a:lstStyle/>
          <a:p>
            <a:pPr marR="3175" algn="just">
              <a:spcAft>
                <a:spcPts val="0"/>
              </a:spcAft>
            </a:pP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</a:rPr>
              <a:t>10</a:t>
            </a:r>
            <a:r>
              <a:rPr lang="ru-RU" sz="1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.5. </a:t>
            </a:r>
            <a:r>
              <a:rPr lang="ru-RU" sz="1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Логістичні</a:t>
            </a:r>
            <a:r>
              <a:rPr lang="ru-RU" sz="1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складські</a:t>
            </a:r>
            <a:r>
              <a:rPr lang="ru-RU" sz="1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1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каналах </a:t>
            </a:r>
            <a:r>
              <a:rPr lang="ru-RU" sz="1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одним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найважливіших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систем.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Об'єктивна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спеціально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обладнаних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місцях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обробки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стадіях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руху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матеріального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потоку 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починаючи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,  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закінчуючи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відвантаженням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пояснюється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великої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У широкому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діапазоні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варіюються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поняття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відносно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розмірів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невеликих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приміщень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площею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декілька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сотень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квадратних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метрів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,  до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масштабних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складських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комплексів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гігантів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покривають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площі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сотні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тисяч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квадратних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метрів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будівлі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споруди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спеціальні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пристосування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бувають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режимами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температури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повітря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призначені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приймання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розміщення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поступають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них,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підготовки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доставки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функціями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тимчасове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розміщення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матеріальних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перетворення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матеріальних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16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внутрішньоскладське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перевалка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експедиція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доставка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порожніх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товароносіїв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контроль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складу;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752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2CA6B8-B627-0EA9-FE33-A3ACC972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462455"/>
            <a:ext cx="11246069" cy="6096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.1. Роль,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маркетингової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Початок широкого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припадає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70-ті роки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з'явилася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наскрізного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моніторингу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прямування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напівфабрикатів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дало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змогу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побачити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величезні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традиційних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схем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потоками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Розширене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тлумачення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становить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взаємопов'язує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метою маркетингу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вивчення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пропозиції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задовольняють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потреби, то метою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пропозиції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вигодою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Принципова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технічній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технологічній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методичній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інтеграції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розрізнених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фінансових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матеріалопровідної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інтеграції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складніше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суттєвіший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07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516D2F-0EEC-14D4-4509-32462F285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220717"/>
            <a:ext cx="11666482" cy="6516414"/>
          </a:xfrm>
        </p:spPr>
        <p:txBody>
          <a:bodyPr/>
          <a:lstStyle/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складський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формують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матеріальних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вхідний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вихідний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вхідного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потоку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розвантаження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транспорту,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перевірка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прибув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заповнення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документації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потік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характеризує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переміщення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усередині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складу,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розвантаження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перенавантаження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вихідного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потоку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транспорту, 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заповнення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документації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  Таким чином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реалізація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тимчасового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опрацювання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матеріальних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широкому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діапазоні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варіюються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розміри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невеликих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приміщень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площею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сотень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квадратних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метрів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складів-гігантів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покривають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площі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сотні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тисяч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квадратних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метрів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Розрізняються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по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висоті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укладання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В одних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зберігається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людського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зросту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спеціальні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пристрої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здатні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підняти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точно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укласти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клітинку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висоті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24 м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конструкції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розміщуватися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приміщеннях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закриті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одну,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стіни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напівзакриті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зберігаються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взагалі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приміщеннями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спеціально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обладнаних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майданчиках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у так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званих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відкритих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складах.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створюватися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підтримуватися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спеціальний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режим,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температура,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вологість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призначатися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одного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(склад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індивідуального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користування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), 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лізингу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здаватися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оренду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фізичним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юридичним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особам (склад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колективного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користування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склад-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готель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Розрізняються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ступенем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механізації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складських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немеханізовані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комплексно-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механізовані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автоматизовані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автоматичні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98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516D2F-0EEC-14D4-4509-32462F285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220717"/>
            <a:ext cx="11666482" cy="6516414"/>
          </a:xfrm>
        </p:spPr>
        <p:txBody>
          <a:bodyPr>
            <a:normAutofit/>
          </a:bodyPr>
          <a:lstStyle/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Суттєвою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ознакою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класифікації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доставки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вивезення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залізничного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водного транспорту.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цією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ознакою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розрізняють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пристанційні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портові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розташовані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залізничної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станції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порту),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прирейкові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підведену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залізничну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гілку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подачі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прибирання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вагонів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глибинні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Для того,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доставити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станції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пристані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порту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глибинний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склад,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скористатися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автомобільним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транспортом.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Залежно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широти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асортименту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виділяють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спеціалізовані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змішаним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універсальним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асортиментом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докладно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класифікацію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ознакою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руху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потоку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первинного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цією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ознакою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ділянці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руху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ділянці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руху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народного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 свою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чергу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першої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поділяється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підприємств-виробників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вихідних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підприємств-споживачів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обігу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другої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поділяються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оптової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товарами народного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перебувають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місцях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виробів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знаходяться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місцях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місцях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належать так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званим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вихідним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оптовим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базам,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місцях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торговим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оптовим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базам.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748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E022B5-A4FA-D5FD-99C5-1734246A7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26125"/>
            <a:ext cx="11519338" cy="655845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треба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взаємозв'язку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взаємозалежності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координувати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служб складу, але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основою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контролю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Розвантаження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приймання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укладеного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договору.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правильний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навантажувально-розвантажувального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устаткування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найкоротший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змінімальними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втратами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контроль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документальне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прибулого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складської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Внутрішньоскладське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переміщення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зонами складу.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всередині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просторі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наскрізними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прямоточними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маршрутами.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перевалок з одного виду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раціонального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Передумовою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складського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устаткування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специфічним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площі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проходи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впорядкованого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систему адресного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принципом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фіксованого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будь-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7345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3377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закладання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умов, контроль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систему.</a:t>
            </a:r>
          </a:p>
          <a:p>
            <a:pPr algn="just"/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Комплектація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замовлень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відвантаження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зводиться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кожного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найменування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відібраного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для конкретного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тару);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документальне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підготовленого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контроль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підготовкою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накладних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експедиція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склад, і сам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Останній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виправдовує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себе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роблять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поширена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виправдана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централізована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складом.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завдяки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маршрутів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з'являється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реальна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дрібними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частішими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Збір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доставка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порожніх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товароносіїв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відіграють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роль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Товароносії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контейнери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тара,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устаткування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внутрішньоміських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найчастіше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багатооборотними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відправнику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товароносіїв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графік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220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контроль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різноманітних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контроль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складських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Головною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будь-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такому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безперебійне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ресурсами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переміщення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потоку.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Параметрами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запасами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точка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поповнити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нормативний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розрахункова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величина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частота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закупівель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інтервалу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двома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періодичність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поповнення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поповнювана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мінімум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поповненн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інвестованого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капіталу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38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запасами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технологічні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запасами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фіксованим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запасами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фіксованою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періодичністю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періодичністю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поповнення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систему «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Мінімум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–максимум».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відсутні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запланованих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запаси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рівномірно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запасами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запасами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фіксованим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розміром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система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запасами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фіксованою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періодичністю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модифікацією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 з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фіксованим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розміром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проста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класичною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поповнення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величиною.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складах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критичного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інтенсивності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критичної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чергового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на момент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безперебійної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7381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6E871F-E112-E71C-BF12-9F06F75B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336331"/>
            <a:ext cx="11561379" cy="637977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Система з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фіксованою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періодичністю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замовлення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фіксованою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періодичністю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роблять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одного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(раз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місяць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раз на квартал),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Наприкінці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кожного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 чином,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фіксованою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періодичністю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попередньому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Величину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фіксованим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поповнення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момент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 великих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коливань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систему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заданою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періодичністю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поповнення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встановленого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систему «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Мінімум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–максимум».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заданою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періодичністю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поповнення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встановленого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роблять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граничного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Очевидно,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темпів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запланованих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 «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Мінімум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–максимум»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Як і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фіксованим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інтервалом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тут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інтервал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Тому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запаси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двома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максимальним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281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6E871F-E112-E71C-BF12-9F06F75B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336331"/>
            <a:ext cx="11561379" cy="6379779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Обробка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Обробка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конкретна робота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всередині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надходять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моменту, коли на склад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надходить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повідомлення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відвантажити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параметр, як цикл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Цикл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замовлення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становить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з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коротше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стабільніше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погоджуються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дедалі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обробляються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комп'ютерними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системами,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доставляється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перевізниками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суворо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дотримуються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графіка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стежити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фазу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рівномірний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проблема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опрацювання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"гора»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надходження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"Гора"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затримка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опрацювання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проходження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проблему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інтенсивністю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якась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вдасться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збалансувати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згладити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спади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574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6E871F-E112-E71C-BF12-9F06F75B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336331"/>
            <a:ext cx="11561379" cy="637977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шляхи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Збір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інтенсивністю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трьома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виїзні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офісом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відвідування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графіки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відвідин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таким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планомірне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офісі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телефонують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ІІ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Передача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низка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моменту,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посилає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моменту,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електронні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ІІІ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Опрацювання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персонального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комп'ютера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платоспроможність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заповнюються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вхідних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реєстраційних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доручення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агенту з продажу;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бухгалтерія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реєструє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трансакцію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найближчий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добору товару;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організовує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термінові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звичайні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726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6E871F-E112-E71C-BF12-9F06F75B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336331"/>
            <a:ext cx="11561379" cy="637977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Добір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комплектація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упорядкування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документа,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конкретному складу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персональний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комп’ютер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Доставка товару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час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моменту,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перевізник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забирає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завантаження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усередині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причепа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контейнера.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графіка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доставки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сплачують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вантажовідправнику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штраф,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пізніше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п'ять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передача,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обробка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доставка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старанно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відпрацьовані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вміло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скоординовані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перебувають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суворим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контролем,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угод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графік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центру.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493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сучасному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ринковому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просторі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з'явилася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низка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тенденцій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призвели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ru-RU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Швидке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вартості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пальне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дефіцитом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 перестав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стабільним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транспортом, треба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менеджмент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вирішувати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скасували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напрямків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на макро-, так і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мікрорівні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ru-RU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досягла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максимуму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труднощі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весь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формувався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фахівці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спрямували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сферу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резерви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часу.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</a:t>
            </a:r>
            <a:r>
              <a:rPr lang="ru-RU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Відбулися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докорінні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філософії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матеріальних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з'явилося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страхування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коливань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дефіциту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омертвляє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капітал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чималих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</a:t>
            </a:r>
            <a:r>
              <a:rPr lang="ru-RU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суттєво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розширився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той товар,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</a:t>
            </a:r>
            <a:r>
              <a:rPr lang="ru-RU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Відбулися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революційні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комп'ютерів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комунікаційних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побудованого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множині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оперуванні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великими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таким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комп'ютера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неможливо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</a:t>
            </a:r>
            <a:r>
              <a:rPr lang="ru-RU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Поширення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комп'ютерів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з'явилася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модернізації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агенцій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й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194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6E871F-E112-E71C-BF12-9F06F75B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336331"/>
            <a:ext cx="11561379" cy="637977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.6.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способу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Недосконале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невизначений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запаси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оборотність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оборотного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капіталу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рух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п'яти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транспорту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залізничного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повітряного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трубопровідного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водного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них.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чимало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комбінованих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залізнично-автомобільні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автомобільно-водні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автомобільно-повітряні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залізнично-водні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передбачених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таблиці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1.13 наведено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недоліки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перевозяться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видом транспорту.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814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4666D2-BEC9-3E0D-89A3-3C88DCC60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1906" y="900906"/>
            <a:ext cx="6489700" cy="5461000"/>
          </a:xfrm>
        </p:spPr>
      </p:pic>
    </p:spTree>
    <p:extLst>
      <p:ext uri="{BB962C8B-B14F-4D97-AF65-F5344CB8AC3E}">
        <p14:creationId xmlns:p14="http://schemas.microsoft.com/office/powerpoint/2010/main" val="3095819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E08500-24F6-EFED-3CD7-4016F230B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806" y="1281906"/>
            <a:ext cx="6057900" cy="4699000"/>
          </a:xfrm>
        </p:spPr>
      </p:pic>
    </p:spTree>
    <p:extLst>
      <p:ext uri="{BB962C8B-B14F-4D97-AF65-F5344CB8AC3E}">
        <p14:creationId xmlns:p14="http://schemas.microsoft.com/office/powerpoint/2010/main" val="4254045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6E871F-E112-E71C-BF12-9F06F75B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336331"/>
            <a:ext cx="11561379" cy="6379779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Залізничний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металургійної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гірничодобувної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відправляють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залізницею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40 %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залізниці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найрентабельнішим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видом транспорту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вагонних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навалом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вугілля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сільськогосподарської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лісової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далекі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вантажопотоків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залізницях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регіональні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центри.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роблять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вантажопотоків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залізничним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видами транспорту,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видами транспорту,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порядку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договорів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Метою таких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надійності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регулярності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Автомобільний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залізничним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транспортом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далекі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США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 усе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1600 км.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поряд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залізничним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транспортом на таких великих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відстанях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збиранням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численних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ланок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пунктів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централізованого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маршрутах руху.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Завдяки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дешевими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3277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55B7F6-2344-AFB1-C06A-4DD7BE8A1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367862"/>
            <a:ext cx="11445765" cy="640079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про вид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наливні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газоподібні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тарно-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штучні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великогабаритні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ваговиті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характеристику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фізико-механічні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вид тари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перебування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невеликими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епізодичні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сезонні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регулярні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режими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відправників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одно-,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тризмінні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клімат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помірний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спекотний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холодний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дороги,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покриття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рельєф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гори,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рівнина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пагорби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план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доріг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смуг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проаналізувати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надійність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ушкодження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вантажоперевізників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такими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транзиту);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потужність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виду транспорту);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надійність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своєчасність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відсутність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маршрутів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частота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графік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6348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2E7BEF-130F-0189-E32D-D3FBF234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388883"/>
            <a:ext cx="11445765" cy="6264165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виду транспортного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конкретного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перевізника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прерогативою транспортного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менеджера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дорогих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початковим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потужностей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типажу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параметри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розподільчого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навантажувальні-розвантажувальні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механізми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тип вагона, судна,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режим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заходи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пожежної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техніко-хімічними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формою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створено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пристрої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підйомні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навантажувачі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грейфери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захвати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вагони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судна,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упаковано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тару,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марковано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правилами,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перебуває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кондиційному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перевезено,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перебуває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транспортабельному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4239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1E8093-3F52-EE60-BD41-C00A3250C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5" y="315311"/>
            <a:ext cx="11319641" cy="643233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Вантажовласники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ставлять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надійність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регулярність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строки (в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доставка точно в строк),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«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дверей до дверей»;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надходженні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пристосування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гнучкість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супроводження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пункту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тарифи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місцезнаходження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налагоджена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тари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пакувальних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вантажопідйомності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9435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610ABF-1FB5-81F4-03E1-28683A18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05103"/>
            <a:ext cx="11361683" cy="6547945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Залежно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транспорту,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беруть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участь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доставці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транспортні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бувають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юнімодальними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одним видом транспорту 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найчастіше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автомобільним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Переважно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визначені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початковий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кінцевий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пункти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проміжних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вантажопереробки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2)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змішаними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комбінованими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кількома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видами транспорту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кількох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документів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вид транспорту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окремо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відсутності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єдиної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ставки фрахту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послідовної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схеми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транспортного пронесу.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перевізник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несе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відповідальність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визначеній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ділянці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маршруту;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3)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інтермодальними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система доставки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кількома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видами транспорту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єдиним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перевізним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документом 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переважно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міжнародного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зразка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єдиною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ставкою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фрахту з передачею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пунктах перевалки з одного виду транспорту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участі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власника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Відповідальність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несе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перший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перевізник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(оператор).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Останнім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часом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технологія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особливо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інтермодальних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пов'язана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ланцюгах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каналах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терміналів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термінальних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комплексів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отримали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назву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термінальних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Термінальні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самостійним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господарчим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суб'єктом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створеним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складських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транспортно-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експедиційних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громадських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потреб у них.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br>
              <a:rPr lang="ru-RU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612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610ABF-1FB5-81F4-03E1-28683A18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05103"/>
            <a:ext cx="11361683" cy="6547945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терміналів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полягають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координації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транспортного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вантажопереробки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короткий час при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передачі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магістрально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-транспортного, автотранспортного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підвозу-розвозу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терміналів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заснована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договірних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термінали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назвати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узгодження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прибуття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відправки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перевалці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одного виду транспорту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митні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операції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відповідальне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збереження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підсортування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підкомплектування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укрупнення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розукрупнення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партій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переадресування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тарно-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пакувальні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операції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документів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експедиційних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інформаційних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операції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виконуватись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комплексно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частково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залежно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спеціалізації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терміналів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багатоваріантності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вантажопотоків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особливо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актуальним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маршрутизації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особливо характерно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автомобільного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транспорту.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243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610ABF-1FB5-81F4-03E1-28683A18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05103"/>
            <a:ext cx="11361683" cy="6547945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Маршрут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шлях,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рухається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транспортний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засіб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перевезенні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Маршрути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автомобільного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транспорту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поділяють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лінійні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кільцеві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маятникові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лінійному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маршруті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автомобіль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одноразове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одного пункту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роботах.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Маятниковий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маршрут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маршрут, при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пробіг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автомобіля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кінцевими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пунктами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неодноразово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повторюється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Маятникові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маршрути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бувають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зворотнім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холостим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пробігом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зворотнім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завантаженим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пробігом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Кільцевий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маршрут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пробіг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автомобіля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 замкнутому контуру,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розташовуються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послідовно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відвідуваних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пунктів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Існують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маятникових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маршрутів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розвізний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продукція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одного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доставляється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кільком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збірний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продукція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кількох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постачальників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доставляється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одному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збірно-розвізний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продукція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отримується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кількох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постачальників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доставляється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кільком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Практичне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перевезеннями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правильно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організованого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документування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документообороту, 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інформатизації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комп'ютеризації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усіх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253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/>
          <a:lstStyle/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</a:t>
            </a:r>
            <a:r>
              <a:rPr lang="ru-RU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З'явилися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великі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мережі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неможливо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комп'ютерних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мереж.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зазначені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поширенню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й активному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рис. 1.18 наведено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стрілками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експедирування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документооборот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10ECEC-8DBD-D6CD-1264-DB790C0B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145" y="2467408"/>
            <a:ext cx="5835450" cy="38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4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EA3E29-79F4-1859-C54E-8BD5AF5F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357353"/>
            <a:ext cx="11393214" cy="6379778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суперечливими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Так,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точно в строк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своєчасність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оплати поставок;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частота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довжина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матеріаломісткість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час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те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вантажовласників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експерти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вантажовласники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різноманіття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критеріїв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альтернатив, робота з великою базою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багатоваріантних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комп’ютерних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53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F5F091-65E4-F6D0-8CEE-E977D8DB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5" y="168167"/>
            <a:ext cx="11803117" cy="6211612"/>
          </a:xfrm>
        </p:spPr>
        <p:txBody>
          <a:bodyPr/>
          <a:lstStyle/>
          <a:p>
            <a:pPr marR="3175" algn="just">
              <a:spcAft>
                <a:spcPts val="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</a:rPr>
              <a:t>10</a:t>
            </a:r>
            <a:r>
              <a:rPr lang="ru-RU" sz="1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7</a:t>
            </a:r>
            <a:r>
              <a:rPr lang="ru-RU" sz="1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Логістичні</a:t>
            </a:r>
            <a:r>
              <a:rPr lang="ru-RU" sz="1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Стратегічний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встановлює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систему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напрямів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принципи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бізнес-процесів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Враховуючи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корпоративну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формують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портфель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функціональних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як одна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функціональних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напрям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інструментів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розвиток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торкається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форм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міжфункціональної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міжорганізаційної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координації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інтеграції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одна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функціональних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поряд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виробничою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фінансовою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маркетинговою,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стратегією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ідентифікується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системах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ґрунтується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таких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цілях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оптимізація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мінімізація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переміщення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виробів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високого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мінімального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акцептованого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логістичному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розробляють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підставі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власної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корпоративної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таблиці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наведено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шляхи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5401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35D3A1-EAE8-7765-F6F8-0D849B4B6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581" y="136525"/>
            <a:ext cx="7340726" cy="6380163"/>
          </a:xfrm>
        </p:spPr>
      </p:pic>
    </p:spTree>
    <p:extLst>
      <p:ext uri="{BB962C8B-B14F-4D97-AF65-F5344CB8AC3E}">
        <p14:creationId xmlns:p14="http://schemas.microsoft.com/office/powerpoint/2010/main" val="3753077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7342AB-7B9E-8E8C-AB2E-1528DCCF3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556" y="1612900"/>
            <a:ext cx="7048500" cy="3721100"/>
          </a:xfrm>
        </p:spPr>
      </p:pic>
    </p:spTree>
    <p:extLst>
      <p:ext uri="{BB962C8B-B14F-4D97-AF65-F5344CB8AC3E}">
        <p14:creationId xmlns:p14="http://schemas.microsoft.com/office/powerpoint/2010/main" val="669145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4ECAEF-C56B-D3E5-C638-277F17CA6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4136" y="209550"/>
            <a:ext cx="5276141" cy="6327775"/>
          </a:xfrm>
        </p:spPr>
      </p:pic>
    </p:spTree>
    <p:extLst>
      <p:ext uri="{BB962C8B-B14F-4D97-AF65-F5344CB8AC3E}">
        <p14:creationId xmlns:p14="http://schemas.microsoft.com/office/powerpoint/2010/main" val="4056390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D47D0A-7CC0-73E5-28A7-779B6EAE9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89186"/>
            <a:ext cx="11529848" cy="6463861"/>
          </a:xfrm>
        </p:spPr>
        <p:txBody>
          <a:bodyPr/>
          <a:lstStyle/>
          <a:p>
            <a:pPr marR="3175" algn="just">
              <a:spcAft>
                <a:spcPts val="0"/>
              </a:spcAft>
            </a:pP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мінімізації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загальних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логістичних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зосередження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тому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зазначена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потребує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врахування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базовий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споживчого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трансформована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максимізації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відношення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/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покращення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потребує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Отже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виступають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стримуючим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фактором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мінімізації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інвестицій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логістичну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інфраструктуру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аутсорсингу.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Існують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два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підходи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оптимізації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власними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силами 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інсорсинг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оператора (аутсорсинг).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варіантів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недоліки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більшості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випадків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визначальними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прийнятті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пов’язані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нею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запасами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передані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аутсорсинг.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свідчать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проведені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стороннім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організаціям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частину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решту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виконують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самостійно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таким чином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обираючи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ефективне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оптимальне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співвідношення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аутсорсингу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інсорсингу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 складу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належать «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ощадлива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динамічна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заснована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стратегічних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союзах.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01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D47D0A-7CC0-73E5-28A7-779B6EAE9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89186"/>
            <a:ext cx="11529848" cy="6463861"/>
          </a:xfrm>
        </p:spPr>
        <p:txBody>
          <a:bodyPr/>
          <a:lstStyle/>
          <a:p>
            <a:pPr marR="3175" algn="just">
              <a:spcAft>
                <a:spcPts val="0"/>
              </a:spcAft>
            </a:pP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союзів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постачальниками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замовниками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призначені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ланцюгів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поставок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злагодженої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сумісної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вигоди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довгострокової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кооперації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Ощадлива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базується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принципі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витратами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менших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Зазначена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зорієнтована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ефективне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наявних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капіталу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отже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потребує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інвестицій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але й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скорочує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зменшити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потребу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робочій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силі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обладнанні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складських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площах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скоротити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пов’язаних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браком.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Динамічна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високу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підставі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оперативної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реакції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прояв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початкових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умов.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R="3175" algn="just"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Ощадлива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»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динамічна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логістичні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зорієнтовані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низьких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домінуючими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напрямами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стратегій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19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Спеціалісти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потреби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бажаний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час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періодичність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поставок,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партій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вид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пакування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розробляють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оптимальний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графік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доставки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схему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проміжного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суперечливі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складських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ритмічність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надійність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регулярність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Оперативно-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переналагоджень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якомога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одноразового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ритм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складських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їхніх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Мінімізація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пов’язана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меншенням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знижується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надійності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погіршуються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позиції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перш за все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старих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форм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господарчими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ділянками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внутрішньогосподарських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координоване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синхронність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ділянок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товароруху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відкриває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товаровиробників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комерційних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для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повніше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потенціал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матеріально-речові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інфраструктура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організаційно-економічні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законодавча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нормативна база)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інформаційно-технічні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обчислювальна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техніка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програмне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моделей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380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.2.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Організаційний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механізм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матеріальними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потоками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механізм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інтеграції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об’єднання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в одному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відділі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координації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служб.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структура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доцільна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підпорядкована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координації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виходячи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проблем,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вирізняють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контроль.</a:t>
            </a:r>
          </a:p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продажу;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кон’юнктури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плану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товароруху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кошторисів-витрат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оптимізацію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04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73575F-7B1B-89F3-E171-DC7066B0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420414"/>
            <a:ext cx="11361682" cy="621161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належать: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складського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тарного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господарства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і доставка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допродажного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післяпродажного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товароруху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мереж;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представництв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91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 контролю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контроль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апарату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статистичний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бухгалтерський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велике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різноманіття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логістичних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комерційних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товаровиробником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такими факторами 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номенклатура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масштаби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чисельність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інтенсивність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товароруху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69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40E3-3567-77CD-12C9-AB0B69F4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8372"/>
            <a:ext cx="11676994" cy="6169573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Деталізація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внутрішньої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потоком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підрозділів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вирішують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потоками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пов’язані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плануванням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координації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планів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потреби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виробничими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планами,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розробленні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графіків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завантаження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мехнізмів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маршрутів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руху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потоку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матеріально-технічного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важливе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зв’язків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постачальниками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пов’язаним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причому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пакування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доукомплектування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Особливе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виготовляють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широкий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територіально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роз’єднаних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мережу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пріоритетом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концентрація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каналах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зосередженні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надлишків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прогресивних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тари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раціональному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магазинів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майстерень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складських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маршрутів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з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поставок, так і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такому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поєднуються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переміщенням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просторі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межі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відвантаженням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розташованих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2539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{BAD841DC-749C-D84D-A5D1-B99D800B7271}tf10001060</Template>
  <TotalTime>2032</TotalTime>
  <Words>6942</Words>
  <Application>Microsoft Macintosh PowerPoint</Application>
  <PresentationFormat>Широкоэкранный</PresentationFormat>
  <Paragraphs>282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Arial</vt:lpstr>
      <vt:lpstr>Helvetica</vt:lpstr>
      <vt:lpstr>Times New Roman</vt:lpstr>
      <vt:lpstr>Trebuchet MS</vt:lpstr>
      <vt:lpstr>Wingdings</vt:lpstr>
      <vt:lpstr>Wingdings 3</vt:lpstr>
      <vt:lpstr>Аспект</vt:lpstr>
      <vt:lpstr>Розподіл і маркетингова логістика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Розподіл і маркетингова логістика</dc:title>
  <dc:creator>Александр Ткачук</dc:creator>
  <cp:lastModifiedBy>Александр Ткачук</cp:lastModifiedBy>
  <cp:revision>60</cp:revision>
  <dcterms:created xsi:type="dcterms:W3CDTF">2025-02-05T10:40:28Z</dcterms:created>
  <dcterms:modified xsi:type="dcterms:W3CDTF">2026-04-12T14:47:20Z</dcterms:modified>
</cp:coreProperties>
</file>