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4" r:id="rId5"/>
    <p:sldId id="263" r:id="rId6"/>
    <p:sldId id="259" r:id="rId7"/>
    <p:sldId id="289" r:id="rId8"/>
    <p:sldId id="261" r:id="rId9"/>
    <p:sldId id="262" r:id="rId10"/>
    <p:sldId id="260" r:id="rId11"/>
    <p:sldId id="265" r:id="rId12"/>
    <p:sldId id="267" r:id="rId13"/>
    <p:sldId id="273" r:id="rId14"/>
    <p:sldId id="271" r:id="rId15"/>
    <p:sldId id="269" r:id="rId16"/>
    <p:sldId id="272" r:id="rId17"/>
    <p:sldId id="270" r:id="rId18"/>
    <p:sldId id="301" r:id="rId19"/>
    <p:sldId id="268" r:id="rId20"/>
    <p:sldId id="302" r:id="rId21"/>
    <p:sldId id="303" r:id="rId22"/>
    <p:sldId id="290" r:id="rId23"/>
    <p:sldId id="276" r:id="rId24"/>
    <p:sldId id="275" r:id="rId25"/>
    <p:sldId id="274" r:id="rId26"/>
    <p:sldId id="279" r:id="rId27"/>
    <p:sldId id="277" r:id="rId28"/>
    <p:sldId id="280" r:id="rId29"/>
    <p:sldId id="278" r:id="rId30"/>
    <p:sldId id="282" r:id="rId31"/>
    <p:sldId id="283" r:id="rId32"/>
    <p:sldId id="284" r:id="rId33"/>
    <p:sldId id="281" r:id="rId34"/>
    <p:sldId id="285" r:id="rId35"/>
    <p:sldId id="286" r:id="rId36"/>
    <p:sldId id="287" r:id="rId37"/>
    <p:sldId id="298" r:id="rId38"/>
    <p:sldId id="299" r:id="rId39"/>
    <p:sldId id="300" r:id="rId40"/>
    <p:sldId id="288" r:id="rId41"/>
    <p:sldId id="291" r:id="rId42"/>
    <p:sldId id="292" r:id="rId43"/>
    <p:sldId id="293" r:id="rId44"/>
    <p:sldId id="294" r:id="rId45"/>
    <p:sldId id="295" r:id="rId46"/>
    <p:sldId id="297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17"/>
    <p:restoredTop sz="96137"/>
  </p:normalViewPr>
  <p:slideViewPr>
    <p:cSldViewPr snapToGrid="0">
      <p:cViewPr varScale="1">
        <p:scale>
          <a:sx n="121" d="100"/>
          <a:sy n="121" d="100"/>
        </p:scale>
        <p:origin x="5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2579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4724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8442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4419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9580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46077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647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5100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4774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367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372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4866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492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9237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496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8718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5C6C0-A120-0940-B0EA-99689818F1FD}" type="datetimeFigureOut">
              <a:rPr lang="ru-UA" smtClean="0"/>
              <a:t>12.04.2026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8703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C298BC-E989-4175-0AEB-A46C7E164D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2800" dirty="0"/>
              <a:t>Розподіл і маркетингова логістика</a:t>
            </a:r>
            <a:endParaRPr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2F0B96-2DCA-EE4B-3DBD-D4D0582161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2572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зайнятих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регулюванням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належать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переговорів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обробкою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графіків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доставки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транспорту.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розробляються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маршрути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ланками.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1.19 наведено структуру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координуючі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управляючому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8207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3EAD574-BBDF-2096-8395-348B645781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8306" y="315310"/>
            <a:ext cx="8364479" cy="5767371"/>
          </a:xfrm>
        </p:spPr>
      </p:pic>
    </p:spTree>
    <p:extLst>
      <p:ext uri="{BB962C8B-B14F-4D97-AF65-F5344CB8AC3E}">
        <p14:creationId xmlns:p14="http://schemas.microsoft.com/office/powerpoint/2010/main" val="617493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регламентують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ланок.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транспортно-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входять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10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.3.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Логістична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модель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можно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зобразити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1.20).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393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83BB365-1C96-B4AC-0492-11924A914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5182" y="1168400"/>
            <a:ext cx="7701784" cy="2986748"/>
          </a:xfrm>
        </p:spPr>
      </p:pic>
    </p:spTree>
    <p:extLst>
      <p:ext uri="{BB962C8B-B14F-4D97-AF65-F5344CB8AC3E}">
        <p14:creationId xmlns:p14="http://schemas.microsoft.com/office/powerpoint/2010/main" val="36430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1.20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портфеля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(продажу);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 –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зобов’язань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13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14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15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16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17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платоспроможного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3830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49" y="138223"/>
            <a:ext cx="11791507" cy="640972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1→2→5→8→11→14→17;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1→3→5→9→12→15→17;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(грошового),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1→4→7→10→13→16→17.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організаційно-аналітичний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1 по 4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організаційно-технічний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5 по 10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матеріально-речових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організаційно-управлінський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11 по 17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таких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контроль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межами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межах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 результат (поставка товару,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1207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E3B543-12AD-69AE-3DFB-96A4EF8DE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1" y="189187"/>
            <a:ext cx="11729546" cy="6547944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задля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основу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 (рис. 1.21).</a:t>
            </a: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19F771-EE26-9168-AE1D-145D1AB98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420" y="2002254"/>
            <a:ext cx="5069928" cy="423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71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6C669CD4-A25A-FE9E-6FDE-D9BFD0DC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304801"/>
            <a:ext cx="11319641" cy="6253654"/>
          </a:xfrm>
        </p:spPr>
        <p:txBody>
          <a:bodyPr>
            <a:normAutofit fontScale="92500"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найсуттєвіший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захист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неякісного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тари;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скарг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повторну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Перший крок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найвагоміше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встановлюватися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уявлень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стандартами.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згладжування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стандартами.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обирається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7712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C32285-D5A3-EC6C-6587-93442F0F0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1" y="252248"/>
            <a:ext cx="11435255" cy="6379779"/>
          </a:xfrm>
        </p:spPr>
        <p:txBody>
          <a:bodyPr>
            <a:normAutofit/>
          </a:bodyPr>
          <a:lstStyle/>
          <a:p>
            <a:pPr marR="3175" algn="just">
              <a:spcAft>
                <a:spcPts val="0"/>
              </a:spcAft>
            </a:pPr>
            <a:r>
              <a:rPr lang="ru-RU" b="1" i="1" dirty="0">
                <a:solidFill>
                  <a:srgbClr val="333333"/>
                </a:solidFill>
                <a:latin typeface="Times New Roman" panose="02020603050405020304" pitchFamily="18" charset="0"/>
              </a:rPr>
              <a:t>10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.5.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складські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одним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систем.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Об'єктивна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обладнаних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стадіях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потоку 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починаючи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,  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закінчуючи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відвантаженням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пояснюється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великої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У широкому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діапазоні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варіюються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невеликих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сотень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квадратних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,  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масштабних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комплексів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гігантів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покривають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сотні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квадратних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будівлі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споруди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пристосування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бувають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режимами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температури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повітря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призначені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поступають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них,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доставки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тимчасове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перетворення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8161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внутрішньоскладське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перевалка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порожніх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7524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2CA6B8-B627-0EA9-FE33-A3ACC9722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462455"/>
            <a:ext cx="11246069" cy="6096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.1. Роль,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Початок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70-ті роки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наскрізного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моніторингу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прямування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напівфабрикатів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дало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побачити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величезні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традиційних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схем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тлумачення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взаємопов'язує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метою маркетингу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потреби, то метою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вигодою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методичній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матеріалопровідної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7076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516D2F-0EEC-14D4-4509-32462F28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220717"/>
            <a:ext cx="11666482" cy="6516414"/>
          </a:xfrm>
        </p:spPr>
        <p:txBody>
          <a:bodyPr/>
          <a:lstStyle/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складський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формують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вхідний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вихідний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вхідного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транспорту,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перевірка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заповнення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характеризує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усередині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складу,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перенавантаження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вихідного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транспорту,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заповнення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  Таким чином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реалізація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тимчасового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 широкому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діапазоні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варіюються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невеликих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сотень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квадратних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складів-гігантів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покривають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сотні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квадратних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Розрізняються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висоті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В одних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людського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зросту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пристрої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підняти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точно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укласти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клітинку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висоті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24 м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конструкції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розміщуватися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приміщеннях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закриті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одну,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стіни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напівзакриті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взагалі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приміщеннями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обладнаних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майданчиках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у так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складах.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створюватися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підтримуватися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режим,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температура,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вологість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призначатися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(склад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індивідуального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лізингу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здаватися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фізичним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юридичним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особам (склад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колективного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склад-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готель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Розрізняються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механізації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немеханізовані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комплексно-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механізовані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автоматизовані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автоматичні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6981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516D2F-0EEC-14D4-4509-32462F28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220717"/>
            <a:ext cx="11666482" cy="6516414"/>
          </a:xfrm>
        </p:spPr>
        <p:txBody>
          <a:bodyPr>
            <a:normAutofit/>
          </a:bodyPr>
          <a:lstStyle/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Суттєвою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класифікації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доставки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вивезення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залізничного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водного транспорту.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пристанційні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портові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розташовані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залізничної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станції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порту),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прирейкові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підведену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залізничну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гілку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подачі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прибирання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вагонів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глибинні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Для того,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доставити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станції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пристані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порту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глибинний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склад,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скористатися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автомобільним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транспортом.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широти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виділяють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змішаним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універсальним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докладно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класифікацію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первинного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ділянці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ділянці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народного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свою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першої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поділяється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підприємств-виробників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вихідних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підприємств-споживачів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другої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поділяються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товарами народного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належать так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званим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вихідним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оптовим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базам,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торговим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оптовим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базам.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0748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E022B5-A4FA-D5FD-99C5-1734246A7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31" y="126125"/>
            <a:ext cx="11519338" cy="655845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служб складу, але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контролю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договору.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правильний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навантажувально-розвантажувального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найкоротший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змінімальними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контроль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прибулого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Внутрішньоскладське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зонами складу.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всередині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наскрізними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прямоточними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маршрутами.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перевалок з одного виду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проходи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впорядкованого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адресного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принципом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7345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3377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умов,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Комплектація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відвантаження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зводиться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відібраного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для конкретного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тару);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склад, і сам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виправдовує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виправдана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складом.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частішими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порожніх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роль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контейнери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тара,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внутрішньоміських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багатооборотними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5220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контроль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Головною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безперебійне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ресурсами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потоку.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Параметрами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нормативний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величина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частота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поповнювана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1384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технологічні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–максимум».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запаси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проста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величиною.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складах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критичного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на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безперебійної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7381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Система з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фіксованою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періодичністю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(раз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місяць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раз на квартал),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Величину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заданою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систему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–максимум».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граничного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Очевидно,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темпів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«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–максимум»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тут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максимальним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6281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конкретна робота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всередині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моменту, коли на склад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параметр, як цикл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Цикл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з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погоджуються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системами,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суворо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стежити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фазу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"гора»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"Гора"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проходження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якась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вдасться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збалансувати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згладити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спади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5741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шляхи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виїзні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відвідування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відвідин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таким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планомірне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телефонують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Передача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моменту,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моменту,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платоспроможність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заповнюються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агенту з 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трансакцію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найближчий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добору товару;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термінові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7726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Добір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упорядкування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документа,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конкретному складу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комп’ютер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Доставка товару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забирає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усередині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причепа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контейнера.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вантажовідправнику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штраф,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передача,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доставка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старанно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відпрацьовані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вміло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скоординовані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суворим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контролем,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493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сучасному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ринковому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просторі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низка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тенденцій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призвели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 перестав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транспортом, треба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скасували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на макро-, так і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мікрорівні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досягла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максимуму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сферу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резерви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часу.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Відбулися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докорінні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філософії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омертвляє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розширився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той товар,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Відбулися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революційні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множині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великими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таким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з'явилася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модернізації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1194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.6.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способу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Недосконале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запаси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оборотного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повітряного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трубопровідного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них.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чимало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залізнично-автомобільні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автомобільно-водні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автомобільно-повітряні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залізнично-водні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1.13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недоліки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перевозяться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транспорту.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81488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54666D2-BEC9-3E0D-89A3-3C88DCC60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1906" y="900906"/>
            <a:ext cx="6489700" cy="5461000"/>
          </a:xfrm>
        </p:spPr>
      </p:pic>
    </p:spTree>
    <p:extLst>
      <p:ext uri="{BB962C8B-B14F-4D97-AF65-F5344CB8AC3E}">
        <p14:creationId xmlns:p14="http://schemas.microsoft.com/office/powerpoint/2010/main" val="30958194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E08500-24F6-EFED-3CD7-4016F230B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7806" y="1281906"/>
            <a:ext cx="6057900" cy="4699000"/>
          </a:xfrm>
        </p:spPr>
      </p:pic>
    </p:spTree>
    <p:extLst>
      <p:ext uri="{BB962C8B-B14F-4D97-AF65-F5344CB8AC3E}">
        <p14:creationId xmlns:p14="http://schemas.microsoft.com/office/powerpoint/2010/main" val="4254045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металургійної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гірничодобувної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залізницею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40 %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найрентабельнішим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транспорту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навалом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вугілля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сільськогосподарської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лісової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далекі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залізницях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центри.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транспорту,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транспорту,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порядку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Метою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далекі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США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 усе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1600 км.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на таких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численних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ланок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маршрутах руху.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дешевими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2775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55B7F6-2344-AFB1-C06A-4DD7BE8A1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1" y="367862"/>
            <a:ext cx="11445765" cy="6400799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про вид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газоподібні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тарно-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штучні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великогабаритні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ваговиті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характеристику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фізико-механічні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вид тари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епізодичні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режими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одно-,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тризмінні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клімат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спекотний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холодний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дороги,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рельєф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гори,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пагорби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план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доріг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смуг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ушкодження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вантажоперевізників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транзиту);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виду транспорту);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частота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63483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2E7BEF-130F-0189-E32D-D3FBF2345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269" y="388883"/>
            <a:ext cx="11445765" cy="626416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виду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прерогативою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менеджера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початковим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навантажувальні-розвантажувальні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 вагона, судна,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режим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заходи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пожежної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техніко-хімічними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створено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пристрої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підйомні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навантажувачі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грейфери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захвати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судна,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упаковано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марковано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правилами,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перевезено,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транспортабельному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4239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1E8093-3F52-EE60-BD41-C00A3250C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315311"/>
            <a:ext cx="11319641" cy="643233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Вантажовласники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строки (в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доставка точно в строк),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дверей до дверей»;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пункту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тарифи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місцезнаходження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тари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вантажопідйомності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9435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610ABF-1FB5-81F4-03E1-28683A183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" y="105103"/>
            <a:ext cx="11361683" cy="6547945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участь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доставці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бувають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юнімодальними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одним видом транспорту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автомобільним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застосовується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початковий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пункти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проміжних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вантажопереробки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2)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змішаними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комбінованими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кількома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видами транспорту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вид транспорту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окремо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відсутності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єдиної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ставки фрахту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послідовної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транспортного пронесу.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перевізник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несе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визначеній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ділянці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маршруту;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3)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інтермодальними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система доставки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кількома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видами транспорту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єдиним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перевізним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документом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міжнародного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зразка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єдиною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ставкою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фрахту з передачею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пунктах перевалки з одного виду транспорту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власника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несе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перший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перевізник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(оператор).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особливо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інтермодальних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ланцюгах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каналах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комплексів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отримали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назву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Термінальні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самостійним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господарчим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суб'єктом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створеним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транспортно-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експедиційних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громадських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потреб у них.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br>
              <a:rPr lang="ru-RU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3612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610ABF-1FB5-81F4-03E1-28683A183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" y="105103"/>
            <a:ext cx="11361683" cy="6547945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вантажопереробки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короткий час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передачі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магістрально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-транспортного, автотранспортного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підвозу-розвозу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заснована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договірних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назвати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узгодження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прибуття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відправки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перевалці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одного виду транспорту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митні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відповідальне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підсортування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підкомплектування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укрупнення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розукрупнення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переадресування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тарно-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пакувальні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експедиційних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виконуватись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комплексно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частково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багатоваріантності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вантажопотоків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актуальним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маршрутизації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особливо характерно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автомобільного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транспорту.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52432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610ABF-1FB5-81F4-03E1-28683A183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" y="105103"/>
            <a:ext cx="11361683" cy="6547945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Маршрут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шлях,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рухається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перевезенні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Маршрути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автомобільного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транспорту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поділяють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лінійні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кільцеві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маятникові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лінійному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маршруті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автомобіль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одноразове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одного пункту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роботах.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Маятниковий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маршрут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маршрут,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пробіг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автомобіля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кінцевими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пунктами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неодноразово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повторюється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Маятникові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маршрути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бувають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зворотнім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холостим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пробігом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зворотнім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завантаженим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пробігом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Кільцевий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маршрут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пробіг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автомобіля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 замкнутому контуру,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розташовуються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послідовно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відвідуваних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Існують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маятникових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маршрутів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розвізний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доставляється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збірний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доставляється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збірно-розвізний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доставляється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Практичне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перевезеннями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правильно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організованого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документування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документообороту,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інформатизації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комп'ютеризації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2533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/>
          <a:lstStyle/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З'явилися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активному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1.18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стрілками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експедирування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документооборот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0ECEC-8DBD-D6CD-1264-DB790C0BB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145" y="2467408"/>
            <a:ext cx="5835450" cy="381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248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EA3E29-79F4-1859-C54E-8BD5AF5F3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779" y="357353"/>
            <a:ext cx="11393214" cy="6379778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суперечливими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в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оплати поставок;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частота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матеріаломісткість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час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те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вантажовласників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вантажовласники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альтернатив, робота з великою базою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багатоваріантних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комп’ютерних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6539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F5F091-65E4-F6D0-8CEE-E977D8DB8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5" y="168167"/>
            <a:ext cx="11803117" cy="6211612"/>
          </a:xfrm>
        </p:spPr>
        <p:txBody>
          <a:bodyPr/>
          <a:lstStyle/>
          <a:p>
            <a:pPr marR="3175" algn="just">
              <a:spcAft>
                <a:spcPts val="0"/>
              </a:spcAft>
            </a:pPr>
            <a:r>
              <a:rPr lang="en-US" b="1" i="1" dirty="0">
                <a:solidFill>
                  <a:srgbClr val="333333"/>
                </a:solidFill>
                <a:latin typeface="Times New Roman" panose="02020603050405020304" pitchFamily="18" charset="0"/>
              </a:rPr>
              <a:t>10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7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Стратегічний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встановлює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напрямів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оцінювання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бізнес-процесів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Враховуючи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корпоративну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формують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портфель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 одна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інструментів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торкається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форм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міжфункціональної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міжорганізаційної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одна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виробничою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фінансовою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маркетинговою,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ідентифікується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системах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таких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оптимізація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мінімізація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мінімального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акцептованого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розробляють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підставі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корпоративної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 наведено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шляхи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54015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35D3A1-EAE8-7765-F6F8-0D849B4B6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581" y="136525"/>
            <a:ext cx="7340726" cy="6380163"/>
          </a:xfrm>
        </p:spPr>
      </p:pic>
    </p:spTree>
    <p:extLst>
      <p:ext uri="{BB962C8B-B14F-4D97-AF65-F5344CB8AC3E}">
        <p14:creationId xmlns:p14="http://schemas.microsoft.com/office/powerpoint/2010/main" val="37530773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7342AB-7B9E-8E8C-AB2E-1528DCCF3A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5556" y="1612900"/>
            <a:ext cx="7048500" cy="3721100"/>
          </a:xfrm>
        </p:spPr>
      </p:pic>
    </p:spTree>
    <p:extLst>
      <p:ext uri="{BB962C8B-B14F-4D97-AF65-F5344CB8AC3E}">
        <p14:creationId xmlns:p14="http://schemas.microsoft.com/office/powerpoint/2010/main" val="6691450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E4ECAEF-C56B-D3E5-C638-277F17CA6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4136" y="209550"/>
            <a:ext cx="5276141" cy="6327775"/>
          </a:xfrm>
        </p:spPr>
      </p:pic>
    </p:spTree>
    <p:extLst>
      <p:ext uri="{BB962C8B-B14F-4D97-AF65-F5344CB8AC3E}">
        <p14:creationId xmlns:p14="http://schemas.microsoft.com/office/powerpoint/2010/main" val="40563909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D47D0A-7CC0-73E5-28A7-779B6EAE9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07" y="189186"/>
            <a:ext cx="11529848" cy="6463861"/>
          </a:xfrm>
        </p:spPr>
        <p:txBody>
          <a:bodyPr/>
          <a:lstStyle/>
          <a:p>
            <a:pPr marR="3175"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мінімізації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зосередження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зазначена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врахування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базовий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споживчого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трансформована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максимізації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/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покращення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виступають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стримуючим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фактором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мінімізації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логістичну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інфраструктуру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аутсорсингу.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Існують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два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підходи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оптимізації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силами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інсорсинг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оператора (аутсорсинг).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недоліки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визначальними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прийнятті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нею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аутсорсинг.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свідчать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проведені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стороннім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решту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таким чином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обираючи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оптимальне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співвідношення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аутсорсингу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інсорсингу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 складу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належать «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ощадлива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динамічна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заснована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союзах.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04019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D47D0A-7CC0-73E5-28A7-779B6EAE9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07" y="189186"/>
            <a:ext cx="11529848" cy="6463861"/>
          </a:xfrm>
        </p:spPr>
        <p:txBody>
          <a:bodyPr/>
          <a:lstStyle/>
          <a:p>
            <a:pPr marR="3175"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союзів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постачальниками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замовниками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призначені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ланцюгів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поставок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злагодженої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сумісної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довгострокової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кооперації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Ощадлива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базується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принципі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менших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Зазначена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зорієнтована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наявних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але 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зменшити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потребу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робочій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обладнанні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площах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браком.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Динамічна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підставі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оперативної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прояв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початкових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умов.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Ощадлива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динамічна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зорієнтовані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низьких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домінуючими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напрямами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19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потреби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бажаний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періодичність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поставок,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вид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розробляють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оптимальний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доставки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схему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проміжного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ритмічність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Оперативно-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переналагоджень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одноразового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пов’язана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надійності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погіршуються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перш за все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старих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ділянками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внутрішньогосподарських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синхронність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ділянок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відкриває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матеріально-речові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інфраструктура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організаційно-економічні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законодавча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нормативна база)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інформаційно-технічні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обчислювальна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моделей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3806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потоками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в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служб.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проблем,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контроль.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кошторисів-витрат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04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A73575F-7B1B-89F3-E171-DC7066B0B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28" y="420414"/>
            <a:ext cx="11361682" cy="621161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допродажного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представництв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914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контролю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статистичний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бухгалтерський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велике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різноманіття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товаровиробником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такими факторами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масштаби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769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Деталізація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вирішують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планами,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графіків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мехнізмів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руху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матеріально-технічного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постачальниками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пов’язаним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доукомплектування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роз’єднаних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надлишків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прогресивних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тари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майстерень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з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поставок, так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425396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2032</TotalTime>
  <Words>6942</Words>
  <Application>Microsoft Macintosh PowerPoint</Application>
  <PresentationFormat>Широкоэкранный</PresentationFormat>
  <Paragraphs>282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4" baseType="lpstr">
      <vt:lpstr>Arial</vt:lpstr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Розподіл і маркетингова логістика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Розподіл і маркетингова логістика</dc:title>
  <dc:creator>Александр Ткачук</dc:creator>
  <cp:lastModifiedBy>Александр Ткачук</cp:lastModifiedBy>
  <cp:revision>60</cp:revision>
  <dcterms:created xsi:type="dcterms:W3CDTF">2025-02-05T10:40:28Z</dcterms:created>
  <dcterms:modified xsi:type="dcterms:W3CDTF">2026-04-12T14:47:20Z</dcterms:modified>
</cp:coreProperties>
</file>