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6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69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5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647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770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201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457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50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42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9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46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028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06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08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42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6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36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25A2A-4A80-4035-86E9-6C09F81B6D3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ADF294-22C8-4729-91F6-8E40E56EA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112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A54FD-CF7F-4FA1-A183-59634FBF0A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b="1" dirty="0" err="1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здоровʼя</a:t>
            </a:r>
            <a:r>
              <a:rPr lang="uk-UA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хмелю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9629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058446-0636-4CCD-A2AD-72A55EB421B6}"/>
              </a:ext>
            </a:extLst>
          </p:cNvPr>
          <p:cNvSpPr txBox="1"/>
          <p:nvPr/>
        </p:nvSpPr>
        <p:spPr>
          <a:xfrm>
            <a:off x="1776919" y="0"/>
            <a:ext cx="60992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другий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рік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вегетації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 рано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навесні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(за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температури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вище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ніж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10°С)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розорюють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розгрібають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гребені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на матках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обрізують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бічні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кореневища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підземні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стебла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минулого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року.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разі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незначного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ураження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матки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гнилями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хвору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тканину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вирізають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захвачуючи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1 см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здорової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тканини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після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чого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обприскують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головні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кореневища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у рядах 0,4%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розчином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Ридомілу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Голд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МЦ 68</a:t>
            </a:r>
            <a:r>
              <a:rPr lang="en-US" b="0" i="0" dirty="0">
                <a:solidFill>
                  <a:srgbClr val="333333"/>
                </a:solidFill>
                <a:effectLst/>
                <a:latin typeface="Roboto Condensed"/>
              </a:rPr>
              <a:t>WG, 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в. г. Сильно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пошкоджені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відмерлі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викорчовують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їх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місце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висаджують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нові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живці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саджанці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шкілки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212141-A8EE-40D7-9959-B1563FB56745}"/>
              </a:ext>
            </a:extLst>
          </p:cNvPr>
          <p:cNvSpPr txBox="1"/>
          <p:nvPr/>
        </p:nvSpPr>
        <p:spPr>
          <a:xfrm>
            <a:off x="5014608" y="2887682"/>
            <a:ext cx="609924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Вирізають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також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всі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виявлені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деформовані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пагони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дифузною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формою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ураження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несправжньою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борошнистою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росою,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захвачуючи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частину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кореневища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Всі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обрізані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частини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кореневищ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збирають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знищують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появою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пагонів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завдовжки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60–70 см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рамують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вирізають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зайві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пагони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залишаючи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на кожному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кущі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по 5–6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найкраще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розвинених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центральних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пагонів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На 1 га густота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продуктивних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стебел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насаджень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становити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14–16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тисяч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такої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густоти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добре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провітрюються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менше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затримується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волога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стримує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інтенсивне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поширення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розвиток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рослинах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несправжньої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борошнистої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плямистостей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6742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711688-F601-4926-89DB-A15D490B3692}"/>
              </a:ext>
            </a:extLst>
          </p:cNvPr>
          <p:cNvSpPr txBox="1"/>
          <p:nvPr/>
        </p:nvSpPr>
        <p:spPr>
          <a:xfrm>
            <a:off x="6092758" y="149823"/>
            <a:ext cx="60992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разі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прогнозу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інтенсивного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розвитку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несправжньої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борошнистої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інших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хвороб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плантації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обприскують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одним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дозволених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фунгіцидів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основі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діючих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речовин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: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диметоморфу+манкоцебу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в. г. (Акробат МЦ, 2,0–3,0 кг/ га);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манкоцебу+металаксилу-М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в. г.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Ридоміл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Голд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МЦ 68 </a:t>
            </a:r>
            <a:r>
              <a:rPr lang="en-US" b="0" i="0" dirty="0">
                <a:solidFill>
                  <a:srgbClr val="333333"/>
                </a:solidFill>
                <a:effectLst/>
                <a:latin typeface="Roboto Condensed"/>
              </a:rPr>
              <a:t>WG, 2,5 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кг/ га);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азоксістробіну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к. с.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Квадріс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250 </a:t>
            </a:r>
            <a:r>
              <a:rPr lang="en-US" b="0" i="0" dirty="0">
                <a:solidFill>
                  <a:srgbClr val="333333"/>
                </a:solidFill>
                <a:effectLst/>
                <a:latin typeface="Roboto Condensed"/>
              </a:rPr>
              <a:t>SC, 0,8–1,2 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л/га); сульфату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міді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триосновного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к. с.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Купроксат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3,0–5,0 л/га);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фосфіту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алюмінію+фосфористої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кислоти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в. р. к.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Фитал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3,0–5,0 л/га);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фосетіл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алюмінію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з. п.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Альєтт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3,0–5,0 л/ га);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мандіпропаміду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к. с.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Ревус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250 </a:t>
            </a:r>
            <a:r>
              <a:rPr lang="en-US" b="0" i="0" dirty="0">
                <a:solidFill>
                  <a:srgbClr val="333333"/>
                </a:solidFill>
                <a:effectLst/>
                <a:latin typeface="Roboto Condensed"/>
              </a:rPr>
              <a:t>SC, 0,4–1,6 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л/га).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6FD044-881E-4505-8DD5-9C5B2B069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8" y="1400783"/>
            <a:ext cx="3206667" cy="40564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B852C9-85AB-476D-A8CE-AB1BEAB1A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3053" y="3429000"/>
            <a:ext cx="3448947" cy="32791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3007056-DAD6-45DC-AA4C-5C8A33A57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115" y="1400783"/>
            <a:ext cx="1744660" cy="514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5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F4D446-94D4-45E0-A34D-CA3B92321E7D}"/>
              </a:ext>
            </a:extLst>
          </p:cNvPr>
          <p:cNvSpPr txBox="1"/>
          <p:nvPr/>
        </p:nvSpPr>
        <p:spPr>
          <a:xfrm>
            <a:off x="7490297" y="321254"/>
            <a:ext cx="395429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Після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збирання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врожаю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інфекції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збудника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несправжньої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борошнистої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інших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захворювань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яка буде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накопичуватися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необхідно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двічі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(з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перервою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8–12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днів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)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обприскувати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препаратом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Ридоміл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Голд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МЦ 68 </a:t>
            </a:r>
            <a:r>
              <a:rPr lang="en-US" b="0" i="0" dirty="0">
                <a:solidFill>
                  <a:srgbClr val="333333"/>
                </a:solidFill>
                <a:effectLst/>
                <a:latin typeface="Roboto Condensed"/>
              </a:rPr>
              <a:t>WG, 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в. г. (2,5 кг/га)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баковій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суміші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одним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дозволених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інсектицидів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спрямовано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ґрунтових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шкідників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плантаціях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ознаками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інфекційного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хлорозу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проводять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позакореневе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підживлення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0,2%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розчином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хлористого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сірчанокислого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цинку (200 г на 100 л води) у два строки: перше 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висоти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1,5–2 м і перед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бутонізацією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Норма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витрати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робочої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рідини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— 1500–2000 л/га.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D4A301-FA94-4040-9FDF-5DED419B8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55" y="321254"/>
            <a:ext cx="3168813" cy="37149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AACA55-A4DD-435E-8BA0-81E6F444D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642" y="1440497"/>
            <a:ext cx="4028655" cy="509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6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7F43B3-93E5-4224-97E6-C42DF3C05AF0}"/>
              </a:ext>
            </a:extLst>
          </p:cNvPr>
          <p:cNvSpPr txBox="1"/>
          <p:nvPr/>
        </p:nvSpPr>
        <p:spPr>
          <a:xfrm>
            <a:off x="3049621" y="1448705"/>
            <a:ext cx="609924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Восени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після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обрізування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стягування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дроту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прибирають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стебла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сухе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листя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інші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рештки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бур’янів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спалюють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їх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переорюють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захисні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смуги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суміжні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ділянки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дезінфікують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стовпи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негашеним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вапном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промерзання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кореневищ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матки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здійснюють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післязбиральне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підгортання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Технологія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вирощування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отримання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садивного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матеріалу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методи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його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хвороб,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якість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шишок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повинні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відповідати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вимогам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чинних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стандартів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ДСТУ 4101–2002; ДСТУ 3300:2007; ДСТУ 4810–1:2007; ДСТУ 4810–2:2007; ДСТУ 7008:2009; ДСТУ 7029:2009; ДСТУ 7031:2009; ДСТУ 4099:2009.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0550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C8ECCB-A740-4CF7-869F-EEBABDC63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67640"/>
            <a:ext cx="10393680" cy="691896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-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контролю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хвороб і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хмелю,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збалансованому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генетичної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резистентності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інтегрованого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інтенсивності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хвороб. За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пасток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покажчиків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біологічного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комахи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птахи,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шкідниками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хмелевої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божої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коровки (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хмелової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бур'янки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акаріозом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хмелю.</a:t>
            </a:r>
          </a:p>
          <a:p>
            <a:pPr algn="l">
              <a:buFont typeface="+mj-lt"/>
              <a:buAutoNum type="arabicPeriod"/>
            </a:pP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принципами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рутинного і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неконтрольованого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пестицидів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вони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з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резистентності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хвороб,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належне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мульчування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поливання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добрива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Генетична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резистентність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Ведуться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з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підвищеною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хвороб.</a:t>
            </a:r>
          </a:p>
          <a:p>
            <a:pPr algn="l"/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пестицидів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збереженню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біорізноманіття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забезпеченню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стійкого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хмелю.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хвороб,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навколишнє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9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6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6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987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40B9A1-7B9B-4E02-8C1B-EA44DB83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492" y="182880"/>
            <a:ext cx="4695508" cy="6568440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2800" b="1" dirty="0" err="1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здоровʼя</a:t>
            </a:r>
            <a:r>
              <a:rPr lang="uk-UA" sz="2800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хмелю </a:t>
            </a:r>
            <a:r>
              <a:rPr lang="ru-RU" sz="2800" b="1" i="0" dirty="0" smtClean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це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підхід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до контролю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шкідників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хвороб і бур'янів у хмелю,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який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поєднує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собі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різні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методи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захисту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рослин.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Він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базується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на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збалансованому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використанні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хімічних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засобів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захисту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біологічних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контрольних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агентів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агротехнічних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прийомів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та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генетичної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резистентност</a:t>
            </a:r>
            <a:r>
              <a:rPr lang="ru-RU" sz="20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і</a:t>
            </a:r>
            <a:r>
              <a:rPr lang="ru-RU" sz="20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Хвороби хмелю і заходи щодо обмеження їх шкідливості — Агробізнес сьогодні">
            <a:extLst>
              <a:ext uri="{FF2B5EF4-FFF2-40B4-BE49-F238E27FC236}">
                <a16:creationId xmlns:a16="http://schemas.microsoft.com/office/drawing/2014/main" id="{A2A35A4D-E577-4636-8150-A7E8B4527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9" y="1613535"/>
            <a:ext cx="4514944" cy="32175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70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3E7582-D647-4BFD-B3D5-8F53B27FF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60" y="228600"/>
            <a:ext cx="5120640" cy="5682622"/>
          </a:xfrm>
        </p:spPr>
        <p:txBody>
          <a:bodyPr/>
          <a:lstStyle/>
          <a:p>
            <a:pPr algn="l"/>
            <a:r>
              <a:rPr lang="ru-RU" sz="2800" b="1" i="1" u="sng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Основні</a:t>
            </a:r>
            <a:r>
              <a:rPr lang="ru-RU" sz="2800" b="1" i="1" u="sng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принципи</a:t>
            </a:r>
            <a:r>
              <a:rPr lang="ru-RU" sz="2800" b="1" i="1" u="sng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інтегрованого</a:t>
            </a:r>
            <a:r>
              <a:rPr lang="ru-RU" sz="2800" b="1" i="1" u="sng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захисту</a:t>
            </a:r>
            <a:r>
              <a:rPr lang="ru-RU" sz="2800" b="1" i="1" u="sng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хмелю </a:t>
            </a:r>
            <a:r>
              <a:rPr lang="ru-RU" sz="2800" b="1" i="1" u="sng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включають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Моніторинг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інтенсивності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шкідників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та хвороб. За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допомогою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спеціальних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пасток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та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покажчиків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рослинних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захворювань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визначають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рівень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пошкодження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та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виявляють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можливі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загрози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 descr="Інтегрований захист хмелю від шкідників, хвороб та бур'янів — журнал  Пропозиція">
            <a:extLst>
              <a:ext uri="{FF2B5EF4-FFF2-40B4-BE49-F238E27FC236}">
                <a16:creationId xmlns:a16="http://schemas.microsoft.com/office/drawing/2014/main" id="{0EABA4CB-142A-4F7E-BE19-1CB917C7D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946778"/>
            <a:ext cx="5725683" cy="32927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81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32E315-187B-4A8D-8F44-02E2E0C21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440" y="259080"/>
            <a:ext cx="4968240" cy="5652142"/>
          </a:xfrm>
        </p:spPr>
        <p:txBody>
          <a:bodyPr/>
          <a:lstStyle/>
          <a:p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біологічного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комахи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птахи,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шкідниками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хмелевої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божої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коровки (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хмелової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бур'янки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акаріозом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хмелю.</a:t>
            </a:r>
          </a:p>
          <a:p>
            <a:endParaRPr lang="ru-RU" dirty="0"/>
          </a:p>
        </p:txBody>
      </p:sp>
      <p:pic>
        <p:nvPicPr>
          <p:cNvPr id="3074" name="Picture 2" descr="ІНТЕГРОВАНИЙ ЗАХИСТ РОСЛИН">
            <a:extLst>
              <a:ext uri="{FF2B5EF4-FFF2-40B4-BE49-F238E27FC236}">
                <a16:creationId xmlns:a16="http://schemas.microsoft.com/office/drawing/2014/main" id="{B8107976-F0EC-4978-BB07-3D5557EAB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49" y="690563"/>
            <a:ext cx="1482313" cy="511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72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94756D-1C41-44B0-9A23-878C382A4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0" y="411480"/>
            <a:ext cx="4326572" cy="5636902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принципами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рутинного і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неконтрольованого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пестицидів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вони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8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098" name="Picture 2" descr="Хвороби хмелю і заходи щодо обмеження їх шкідливості — Агробізнес сьогодні">
            <a:extLst>
              <a:ext uri="{FF2B5EF4-FFF2-40B4-BE49-F238E27FC236}">
                <a16:creationId xmlns:a16="http://schemas.microsoft.com/office/drawing/2014/main" id="{399FFCE1-89E3-4DF9-A8B3-C1B0AD68D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333" y="864870"/>
            <a:ext cx="3428259" cy="425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248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520457-631A-41C2-8D48-37F6F27EE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9240" y="350520"/>
            <a:ext cx="5074920" cy="5560702"/>
          </a:xfrm>
        </p:spPr>
        <p:txBody>
          <a:bodyPr>
            <a:normAutofit lnSpcReduction="10000"/>
          </a:bodyPr>
          <a:lstStyle/>
          <a:p>
            <a:pPr algn="l">
              <a:buFont typeface="+mj-lt"/>
              <a:buAutoNum type="arabicPeriod"/>
            </a:pP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Агротехнічні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заходи.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з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резистентності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хвороб,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належне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полів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хмелю,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мульчування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сівозміну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поливання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добрива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Генетична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резистентність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Ведуться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хмелю з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підвищеною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стійкістю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sz="2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хвороб.</a:t>
            </a:r>
          </a:p>
          <a:p>
            <a:endParaRPr lang="ru-RU" dirty="0"/>
          </a:p>
        </p:txBody>
      </p:sp>
      <p:pic>
        <p:nvPicPr>
          <p:cNvPr id="5122" name="Picture 2" descr="Житомирський національний агроекологічний університет Головна бібл">
            <a:extLst>
              <a:ext uri="{FF2B5EF4-FFF2-40B4-BE49-F238E27FC236}">
                <a16:creationId xmlns:a16="http://schemas.microsoft.com/office/drawing/2014/main" id="{4ED03A7E-8C6D-4B42-9DA7-E3CE76B04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68" y="1331549"/>
            <a:ext cx="5710070" cy="4825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20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8F4EA9B5-3198-4018-834F-1860D8B37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69888"/>
            <a:ext cx="8915400" cy="6688112"/>
          </a:xfrm>
        </p:spPr>
        <p:txBody>
          <a:bodyPr/>
          <a:lstStyle/>
          <a:p>
            <a:pPr algn="l"/>
            <a:r>
              <a:rPr lang="ru-RU" sz="1800" b="1" i="0" dirty="0" smtClean="0">
                <a:solidFill>
                  <a:srgbClr val="333333"/>
                </a:solidFill>
                <a:effectLst/>
                <a:latin typeface="Roboto Condensed"/>
              </a:rPr>
              <a:t>Контроль </a:t>
            </a:r>
            <a:r>
              <a:rPr lang="ru-RU" sz="1800" b="1" i="0" smtClean="0">
                <a:solidFill>
                  <a:srgbClr val="333333"/>
                </a:solidFill>
                <a:effectLst/>
                <a:latin typeface="Roboto Condensed"/>
              </a:rPr>
              <a:t>здоров</a:t>
            </a:r>
            <a:r>
              <a:rPr lang="ru-RU" sz="1800" b="1" i="0" smtClean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ru-RU" sz="1800" b="1" i="0" smtClean="0">
                <a:solidFill>
                  <a:srgbClr val="333333"/>
                </a:solidFill>
                <a:effectLst/>
                <a:latin typeface="Roboto Condensed"/>
              </a:rPr>
              <a:t>я</a:t>
            </a:r>
            <a:r>
              <a:rPr lang="ru-RU" sz="1800" b="1" i="0" dirty="0" smtClean="0">
                <a:solidFill>
                  <a:srgbClr val="333333"/>
                </a:solidFill>
                <a:effectLst/>
                <a:latin typeface="Roboto Condensed"/>
              </a:rPr>
              <a:t> хмелю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Roboto Condensed"/>
              </a:rPr>
              <a:t>від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Roboto Condensed"/>
              </a:rPr>
              <a:t> хвороб</a:t>
            </a:r>
            <a:endParaRPr lang="ru-RU" b="0" i="0" dirty="0">
              <a:solidFill>
                <a:srgbClr val="333333"/>
              </a:solidFill>
              <a:effectLst/>
              <a:latin typeface="Roboto Condensed"/>
            </a:endParaRP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Вирощування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районованих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сортів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підвищеною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стійкістю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більшості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хвороб: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Видибор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Житомирський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75,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Заграва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Національний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Пивовар,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Промінь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Зміна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Оскар, Руслан,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Тріумф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Хмелеслав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Плантації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необхідно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розміщувати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рівних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ділянках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поля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ґрунтами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запливають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містять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надмірної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кількості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вапна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Вони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повинні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бути добре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захищені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боку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вітрів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переважають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взимку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захисними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лісосмугами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віддалі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20–25 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краю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рекомендується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відводити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закладання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ділянки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близьким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рівнем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ґрунтових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вод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вище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1,5–2,0 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поверхні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)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пагорби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взимку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легко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здувається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сніг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сильно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промерзає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призводить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інтенсивного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підмерзання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кореневої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системи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 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ураження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коренів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матки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фузаріозною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пленодомусною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гнилями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Рядки хмелю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розміщують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північних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районах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напрямі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півдня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північ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а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південних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—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південного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сходу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північних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захід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Надмірне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зволоження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через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слабку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вентиляцію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повітря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хмільниках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призводить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до сильного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ураження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несправжньою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борошнистою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росою.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043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8F4EA9B5-3198-4018-834F-1860D8B37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95038"/>
            <a:ext cx="8915400" cy="6762962"/>
          </a:xfrm>
        </p:spPr>
        <p:txBody>
          <a:bodyPr>
            <a:normAutofit/>
          </a:bodyPr>
          <a:lstStyle/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Малопридатними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для хмелю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важкі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легкі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піщані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заболочені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погано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ростуть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розвиваються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інтенсивно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уражуються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пленодомусною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фузаріозною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гнилями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іншими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хворобами.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придатні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закладання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поля,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протягом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останніх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3–4-х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вирощували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картоплю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тютюн, малину,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спільно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уражуються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вертицильозним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фузаріозним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в’яненням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Вирощуючи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слід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дотримуватися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збалансованого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живлення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Систематичне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внесення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органічних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мінеральних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добрив,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періодично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(один раз на 3–4 роки)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внесення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вапна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один раз в 2–3 роки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глибоке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рихлення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міжряддях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суттєво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знижує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запас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інфекції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збудників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фузаріозної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пленодомусної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гнилей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підвищує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стійкість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інших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хвороб,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сприяє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підвищенню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продуктивності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покращенню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якості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шишок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хмелю.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Оздоровлення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ґрунту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хмільниках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відбувається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разі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вирощування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міжряддях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сидеральних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культур — редьки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олійної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гірчиці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білої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озимого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ріпаку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 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закладання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нових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ремонту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старих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хмільників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використовують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однорічні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саджанці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хмелю,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вирощені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шкілках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живці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60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8F4EA9B5-3198-4018-834F-1860D8B37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95038"/>
            <a:ext cx="9316512" cy="9427494"/>
          </a:xfrm>
        </p:spPr>
        <p:txBody>
          <a:bodyPr>
            <a:normAutofit/>
          </a:bodyPr>
          <a:lstStyle/>
          <a:p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Забороняється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використовувати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садивний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матеріал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ознаками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фузаріозу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пленодомусної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гнилі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бактеріального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раку,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вірусних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хвороб.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Саджанці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живці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знезаражують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0,4%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розчином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Ридомілу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Голд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МЦ 68</a:t>
            </a:r>
            <a:r>
              <a:rPr lang="en-US" b="0" i="0" dirty="0">
                <a:solidFill>
                  <a:srgbClr val="333333"/>
                </a:solidFill>
                <a:effectLst/>
                <a:latin typeface="Roboto Condensed"/>
              </a:rPr>
              <a:t>WG, 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в. г.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0,05%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розчином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марганцевокислого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калію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0,5%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розчином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Агату 25 К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Roboto Condensed"/>
              </a:rPr>
              <a:t>замочування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Roboto Condensed"/>
              </a:rPr>
              <a:t> на 1,5–2 год).</a:t>
            </a:r>
            <a:endParaRPr lang="ru-RU" dirty="0"/>
          </a:p>
        </p:txBody>
      </p:sp>
      <p:pic>
        <p:nvPicPr>
          <p:cNvPr id="1026" name="Picture 2" descr="Фунгіцид Ридоміл Голд МЦ 68 WG, в. г. 25 г">
            <a:extLst>
              <a:ext uri="{FF2B5EF4-FFF2-40B4-BE49-F238E27FC236}">
                <a16:creationId xmlns:a16="http://schemas.microsoft.com/office/drawing/2014/main" id="{62E41FE2-0D60-45E7-8CD2-F717A56B5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617" y="1995203"/>
            <a:ext cx="4158834" cy="415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166914-B1F6-499A-A4A8-0D33A4B49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99" y="1777271"/>
            <a:ext cx="2508947" cy="45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2105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722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SimSun</vt:lpstr>
      <vt:lpstr>Arial</vt:lpstr>
      <vt:lpstr>Calibri Light</vt:lpstr>
      <vt:lpstr>Century Gothic</vt:lpstr>
      <vt:lpstr>Roboto Condensed</vt:lpstr>
      <vt:lpstr>Times New Roman</vt:lpstr>
      <vt:lpstr>Wingdings 3</vt:lpstr>
      <vt:lpstr>Легкий дым</vt:lpstr>
      <vt:lpstr>Контроль здоровʼя хмелю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Інтегрований захист хмелю</dc:title>
  <dc:creator>USER</dc:creator>
  <cp:lastModifiedBy>Admin</cp:lastModifiedBy>
  <cp:revision>4</cp:revision>
  <dcterms:created xsi:type="dcterms:W3CDTF">2023-06-21T17:15:53Z</dcterms:created>
  <dcterms:modified xsi:type="dcterms:W3CDTF">2025-09-24T00:11:56Z</dcterms:modified>
</cp:coreProperties>
</file>