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7" r:id="rId2"/>
    <p:sldId id="288" r:id="rId3"/>
    <p:sldId id="289" r:id="rId4"/>
    <p:sldId id="258" r:id="rId5"/>
    <p:sldId id="259" r:id="rId6"/>
    <p:sldId id="293" r:id="rId7"/>
    <p:sldId id="260" r:id="rId8"/>
    <p:sldId id="294" r:id="rId9"/>
    <p:sldId id="261" r:id="rId10"/>
    <p:sldId id="295" r:id="rId11"/>
    <p:sldId id="262" r:id="rId12"/>
    <p:sldId id="265" r:id="rId13"/>
    <p:sldId id="264" r:id="rId14"/>
    <p:sldId id="263" r:id="rId15"/>
    <p:sldId id="296" r:id="rId16"/>
    <p:sldId id="266" r:id="rId17"/>
    <p:sldId id="270" r:id="rId18"/>
    <p:sldId id="267" r:id="rId19"/>
    <p:sldId id="269" r:id="rId20"/>
    <p:sldId id="268" r:id="rId21"/>
    <p:sldId id="271" r:id="rId22"/>
    <p:sldId id="274" r:id="rId23"/>
    <p:sldId id="275" r:id="rId24"/>
    <p:sldId id="272" r:id="rId25"/>
    <p:sldId id="273" r:id="rId26"/>
    <p:sldId id="276" r:id="rId27"/>
    <p:sldId id="290" r:id="rId28"/>
    <p:sldId id="291" r:id="rId29"/>
    <p:sldId id="292" r:id="rId30"/>
    <p:sldId id="297" r:id="rId31"/>
    <p:sldId id="27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278" r:id="rId55"/>
    <p:sldId id="279" r:id="rId56"/>
    <p:sldId id="282" r:id="rId57"/>
    <p:sldId id="281" r:id="rId58"/>
    <p:sldId id="280" r:id="rId59"/>
    <p:sldId id="284" r:id="rId60"/>
    <p:sldId id="283" r:id="rId61"/>
    <p:sldId id="285" r:id="rId62"/>
    <p:sldId id="287" r:id="rId63"/>
    <p:sldId id="320" r:id="rId6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B88006-5947-41D6-8BD1-D1E2DEF99E2F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8A17772E-55DA-448A-86FA-1FAE875C1C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Tahoma" pitchFamily="34" charset="0"/>
            </a:rPr>
            <a:t>ДИДАКТИКА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Tahoma" pitchFamily="34" charset="0"/>
            </a:rPr>
            <a:t>пов'язана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Tahoma" pitchFamily="34" charset="0"/>
            </a:rPr>
            <a:t>з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Tahoma" pitchFamily="34" charset="0"/>
          </a:endParaRPr>
        </a:p>
      </dgm:t>
    </dgm:pt>
    <dgm:pt modelId="{C42DDFEA-DAA8-4443-9699-FDA11CEDD62B}" type="parTrans" cxnId="{56CA0D49-300A-4362-BE09-CF16ACF1F97F}">
      <dgm:prSet/>
      <dgm:spPr/>
    </dgm:pt>
    <dgm:pt modelId="{51FC1F69-BBED-435D-A9A2-F54AAD0BE396}" type="sibTrans" cxnId="{56CA0D49-300A-4362-BE09-CF16ACF1F97F}">
      <dgm:prSet/>
      <dgm:spPr/>
    </dgm:pt>
    <dgm:pt modelId="{9F90461C-D746-4F3D-9E09-3C37E3FD78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Вікова 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 педагогічна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психологія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</a:endParaRPr>
        </a:p>
      </dgm:t>
    </dgm:pt>
    <dgm:pt modelId="{D507012F-9EB3-4734-A38F-CA6623314E51}" type="parTrans" cxnId="{DFE13CCD-6A9B-4373-BE8F-AA922D998F8E}">
      <dgm:prSet/>
      <dgm:spPr/>
      <dgm:t>
        <a:bodyPr/>
        <a:lstStyle/>
        <a:p>
          <a:endParaRPr lang="ru-RU"/>
        </a:p>
      </dgm:t>
    </dgm:pt>
    <dgm:pt modelId="{A96161D2-4437-4362-AA6B-8EF94000CAAA}" type="sibTrans" cxnId="{DFE13CCD-6A9B-4373-BE8F-AA922D998F8E}">
      <dgm:prSet/>
      <dgm:spPr/>
    </dgm:pt>
    <dgm:pt modelId="{52F744AD-9E16-4625-9EC7-2DC1CCEB516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Вікова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 фізіологія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</a:endParaRPr>
        </a:p>
      </dgm:t>
    </dgm:pt>
    <dgm:pt modelId="{A7DD1957-A34E-4DEB-82FE-0B0F11998DCA}" type="parTrans" cxnId="{24F6769C-9461-413D-99E8-426031D1DEFF}">
      <dgm:prSet/>
      <dgm:spPr/>
      <dgm:t>
        <a:bodyPr/>
        <a:lstStyle/>
        <a:p>
          <a:endParaRPr lang="ru-RU"/>
        </a:p>
      </dgm:t>
    </dgm:pt>
    <dgm:pt modelId="{25277C6D-BF46-4719-BF7F-2916D1E9DA04}" type="sibTrans" cxnId="{24F6769C-9461-413D-99E8-426031D1DEFF}">
      <dgm:prSet/>
      <dgm:spPr/>
    </dgm:pt>
    <dgm:pt modelId="{92DFADE8-9ADA-419E-B1CC-7FEC4590A80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Фахові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методики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</a:endParaRPr>
        </a:p>
      </dgm:t>
    </dgm:pt>
    <dgm:pt modelId="{EDA0D03A-774A-49A4-BB0D-9B7AE8A58516}" type="parTrans" cxnId="{34B84371-4303-49F4-BC42-39ECFC07A546}">
      <dgm:prSet/>
      <dgm:spPr/>
      <dgm:t>
        <a:bodyPr/>
        <a:lstStyle/>
        <a:p>
          <a:endParaRPr lang="ru-RU"/>
        </a:p>
      </dgm:t>
    </dgm:pt>
    <dgm:pt modelId="{B26EC8C4-A0DE-452A-A929-BC48098AFEFC}" type="sibTrans" cxnId="{34B84371-4303-49F4-BC42-39ECFC07A546}">
      <dgm:prSet/>
      <dgm:spPr/>
    </dgm:pt>
    <dgm:pt modelId="{E566213A-AA20-4579-A11E-B00F352B6F5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</a:rPr>
            <a:t>філософія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ahoma" pitchFamily="34" charset="0"/>
          </a:endParaRPr>
        </a:p>
      </dgm:t>
    </dgm:pt>
    <dgm:pt modelId="{155330A6-42F4-4818-B1A9-4A76D0F6ED5A}" type="parTrans" cxnId="{53A32691-5971-4676-BF4A-0CBA8D5BE9F0}">
      <dgm:prSet/>
      <dgm:spPr/>
      <dgm:t>
        <a:bodyPr/>
        <a:lstStyle/>
        <a:p>
          <a:endParaRPr lang="ru-RU"/>
        </a:p>
      </dgm:t>
    </dgm:pt>
    <dgm:pt modelId="{24860875-1C30-4ABB-AD61-88A7BA9BB2EC}" type="sibTrans" cxnId="{53A32691-5971-4676-BF4A-0CBA8D5BE9F0}">
      <dgm:prSet/>
      <dgm:spPr/>
    </dgm:pt>
    <dgm:pt modelId="{8EBC3483-7818-4E12-BF66-7F91D247C401}" type="pres">
      <dgm:prSet presAssocID="{58B88006-5947-41D6-8BD1-D1E2DEF99E2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FF8298-FB81-45B3-884A-FD8FE0C179F0}" type="pres">
      <dgm:prSet presAssocID="{8A17772E-55DA-448A-86FA-1FAE875C1CB3}" presName="centerShape" presStyleLbl="node0" presStyleIdx="0" presStyleCnt="1"/>
      <dgm:spPr/>
    </dgm:pt>
    <dgm:pt modelId="{57131739-1696-4C94-86C9-939D376DFA98}" type="pres">
      <dgm:prSet presAssocID="{D507012F-9EB3-4734-A38F-CA6623314E51}" presName="Name9" presStyleLbl="parChTrans1D2" presStyleIdx="0" presStyleCnt="4"/>
      <dgm:spPr/>
    </dgm:pt>
    <dgm:pt modelId="{78678AD6-79DB-4420-A816-2410E9EAF5CA}" type="pres">
      <dgm:prSet presAssocID="{D507012F-9EB3-4734-A38F-CA6623314E51}" presName="connTx" presStyleLbl="parChTrans1D2" presStyleIdx="0" presStyleCnt="4"/>
      <dgm:spPr/>
    </dgm:pt>
    <dgm:pt modelId="{805C4E79-7434-4245-BC0B-A0ED8F3B071C}" type="pres">
      <dgm:prSet presAssocID="{9F90461C-D746-4F3D-9E09-3C37E3FD783E}" presName="node" presStyleLbl="node1" presStyleIdx="0" presStyleCnt="4">
        <dgm:presLayoutVars>
          <dgm:bulletEnabled val="1"/>
        </dgm:presLayoutVars>
      </dgm:prSet>
      <dgm:spPr/>
    </dgm:pt>
    <dgm:pt modelId="{401062D5-0253-48CC-AC10-6189CB7180B0}" type="pres">
      <dgm:prSet presAssocID="{A7DD1957-A34E-4DEB-82FE-0B0F11998DCA}" presName="Name9" presStyleLbl="parChTrans1D2" presStyleIdx="1" presStyleCnt="4"/>
      <dgm:spPr/>
    </dgm:pt>
    <dgm:pt modelId="{B63267BA-B891-4382-B429-C70DA90423B2}" type="pres">
      <dgm:prSet presAssocID="{A7DD1957-A34E-4DEB-82FE-0B0F11998DCA}" presName="connTx" presStyleLbl="parChTrans1D2" presStyleIdx="1" presStyleCnt="4"/>
      <dgm:spPr/>
    </dgm:pt>
    <dgm:pt modelId="{EB021EE6-E615-4D2E-9CA0-9413140F1C3A}" type="pres">
      <dgm:prSet presAssocID="{52F744AD-9E16-4625-9EC7-2DC1CCEB5161}" presName="node" presStyleLbl="node1" presStyleIdx="1" presStyleCnt="4">
        <dgm:presLayoutVars>
          <dgm:bulletEnabled val="1"/>
        </dgm:presLayoutVars>
      </dgm:prSet>
      <dgm:spPr/>
    </dgm:pt>
    <dgm:pt modelId="{B53CD343-6983-42D3-9412-AAB1587280EF}" type="pres">
      <dgm:prSet presAssocID="{EDA0D03A-774A-49A4-BB0D-9B7AE8A58516}" presName="Name9" presStyleLbl="parChTrans1D2" presStyleIdx="2" presStyleCnt="4"/>
      <dgm:spPr/>
    </dgm:pt>
    <dgm:pt modelId="{8D2F76D9-6879-478E-8974-CE6C272892D3}" type="pres">
      <dgm:prSet presAssocID="{EDA0D03A-774A-49A4-BB0D-9B7AE8A58516}" presName="connTx" presStyleLbl="parChTrans1D2" presStyleIdx="2" presStyleCnt="4"/>
      <dgm:spPr/>
    </dgm:pt>
    <dgm:pt modelId="{5447BA85-A1DA-4231-B130-923600D303D3}" type="pres">
      <dgm:prSet presAssocID="{92DFADE8-9ADA-419E-B1CC-7FEC4590A80D}" presName="node" presStyleLbl="node1" presStyleIdx="2" presStyleCnt="4">
        <dgm:presLayoutVars>
          <dgm:bulletEnabled val="1"/>
        </dgm:presLayoutVars>
      </dgm:prSet>
      <dgm:spPr/>
    </dgm:pt>
    <dgm:pt modelId="{0B301790-D87E-44B6-B80A-D221834A58BC}" type="pres">
      <dgm:prSet presAssocID="{155330A6-42F4-4818-B1A9-4A76D0F6ED5A}" presName="Name9" presStyleLbl="parChTrans1D2" presStyleIdx="3" presStyleCnt="4"/>
      <dgm:spPr/>
    </dgm:pt>
    <dgm:pt modelId="{F5FAFD41-5D69-4F66-A62B-BD7D7C2DE62E}" type="pres">
      <dgm:prSet presAssocID="{155330A6-42F4-4818-B1A9-4A76D0F6ED5A}" presName="connTx" presStyleLbl="parChTrans1D2" presStyleIdx="3" presStyleCnt="4"/>
      <dgm:spPr/>
    </dgm:pt>
    <dgm:pt modelId="{BB000DAA-D5B0-4A08-AD14-375BD87DD412}" type="pres">
      <dgm:prSet presAssocID="{E566213A-AA20-4579-A11E-B00F352B6F50}" presName="node" presStyleLbl="node1" presStyleIdx="3" presStyleCnt="4">
        <dgm:presLayoutVars>
          <dgm:bulletEnabled val="1"/>
        </dgm:presLayoutVars>
      </dgm:prSet>
      <dgm:spPr/>
    </dgm:pt>
  </dgm:ptLst>
  <dgm:cxnLst>
    <dgm:cxn modelId="{801801F7-8752-40D5-89FE-F25CCD2AAADB}" type="presOf" srcId="{52F744AD-9E16-4625-9EC7-2DC1CCEB5161}" destId="{EB021EE6-E615-4D2E-9CA0-9413140F1C3A}" srcOrd="0" destOrd="0" presId="urn:microsoft.com/office/officeart/2005/8/layout/radial1"/>
    <dgm:cxn modelId="{C3D802E8-8BC9-4D1A-9534-9681D7B16388}" type="presOf" srcId="{92DFADE8-9ADA-419E-B1CC-7FEC4590A80D}" destId="{5447BA85-A1DA-4231-B130-923600D303D3}" srcOrd="0" destOrd="0" presId="urn:microsoft.com/office/officeart/2005/8/layout/radial1"/>
    <dgm:cxn modelId="{3798A832-2E6C-4535-9BAF-15B61831CA61}" type="presOf" srcId="{155330A6-42F4-4818-B1A9-4A76D0F6ED5A}" destId="{F5FAFD41-5D69-4F66-A62B-BD7D7C2DE62E}" srcOrd="1" destOrd="0" presId="urn:microsoft.com/office/officeart/2005/8/layout/radial1"/>
    <dgm:cxn modelId="{53A32691-5971-4676-BF4A-0CBA8D5BE9F0}" srcId="{8A17772E-55DA-448A-86FA-1FAE875C1CB3}" destId="{E566213A-AA20-4579-A11E-B00F352B6F50}" srcOrd="3" destOrd="0" parTransId="{155330A6-42F4-4818-B1A9-4A76D0F6ED5A}" sibTransId="{24860875-1C30-4ABB-AD61-88A7BA9BB2EC}"/>
    <dgm:cxn modelId="{24F6769C-9461-413D-99E8-426031D1DEFF}" srcId="{8A17772E-55DA-448A-86FA-1FAE875C1CB3}" destId="{52F744AD-9E16-4625-9EC7-2DC1CCEB5161}" srcOrd="1" destOrd="0" parTransId="{A7DD1957-A34E-4DEB-82FE-0B0F11998DCA}" sibTransId="{25277C6D-BF46-4719-BF7F-2916D1E9DA04}"/>
    <dgm:cxn modelId="{DFE13CCD-6A9B-4373-BE8F-AA922D998F8E}" srcId="{8A17772E-55DA-448A-86FA-1FAE875C1CB3}" destId="{9F90461C-D746-4F3D-9E09-3C37E3FD783E}" srcOrd="0" destOrd="0" parTransId="{D507012F-9EB3-4734-A38F-CA6623314E51}" sibTransId="{A96161D2-4437-4362-AA6B-8EF94000CAAA}"/>
    <dgm:cxn modelId="{78F866C1-F05A-49BC-AC26-367F2043DA01}" type="presOf" srcId="{D507012F-9EB3-4734-A38F-CA6623314E51}" destId="{78678AD6-79DB-4420-A816-2410E9EAF5CA}" srcOrd="1" destOrd="0" presId="urn:microsoft.com/office/officeart/2005/8/layout/radial1"/>
    <dgm:cxn modelId="{6CE1A9EE-EC24-4E2A-94FE-86A4EEFBFEB6}" type="presOf" srcId="{8A17772E-55DA-448A-86FA-1FAE875C1CB3}" destId="{BEFF8298-FB81-45B3-884A-FD8FE0C179F0}" srcOrd="0" destOrd="0" presId="urn:microsoft.com/office/officeart/2005/8/layout/radial1"/>
    <dgm:cxn modelId="{31B9B7FF-E940-4073-8B9D-C5B6ECD8BC5D}" type="presOf" srcId="{E566213A-AA20-4579-A11E-B00F352B6F50}" destId="{BB000DAA-D5B0-4A08-AD14-375BD87DD412}" srcOrd="0" destOrd="0" presId="urn:microsoft.com/office/officeart/2005/8/layout/radial1"/>
    <dgm:cxn modelId="{1B5A8109-0F6D-46D1-8DF1-E8FD1C5D6B4A}" type="presOf" srcId="{A7DD1957-A34E-4DEB-82FE-0B0F11998DCA}" destId="{B63267BA-B891-4382-B429-C70DA90423B2}" srcOrd="1" destOrd="0" presId="urn:microsoft.com/office/officeart/2005/8/layout/radial1"/>
    <dgm:cxn modelId="{85FF4CDE-C20A-4489-97DD-1AE013FA08C9}" type="presOf" srcId="{A7DD1957-A34E-4DEB-82FE-0B0F11998DCA}" destId="{401062D5-0253-48CC-AC10-6189CB7180B0}" srcOrd="0" destOrd="0" presId="urn:microsoft.com/office/officeart/2005/8/layout/radial1"/>
    <dgm:cxn modelId="{C4D94838-D140-4BFC-BA7B-F09DAABBD746}" type="presOf" srcId="{9F90461C-D746-4F3D-9E09-3C37E3FD783E}" destId="{805C4E79-7434-4245-BC0B-A0ED8F3B071C}" srcOrd="0" destOrd="0" presId="urn:microsoft.com/office/officeart/2005/8/layout/radial1"/>
    <dgm:cxn modelId="{6AA795FA-350D-465C-ACD0-45076F4DE29D}" type="presOf" srcId="{58B88006-5947-41D6-8BD1-D1E2DEF99E2F}" destId="{8EBC3483-7818-4E12-BF66-7F91D247C401}" srcOrd="0" destOrd="0" presId="urn:microsoft.com/office/officeart/2005/8/layout/radial1"/>
    <dgm:cxn modelId="{56CA0D49-300A-4362-BE09-CF16ACF1F97F}" srcId="{58B88006-5947-41D6-8BD1-D1E2DEF99E2F}" destId="{8A17772E-55DA-448A-86FA-1FAE875C1CB3}" srcOrd="0" destOrd="0" parTransId="{C42DDFEA-DAA8-4443-9699-FDA11CEDD62B}" sibTransId="{51FC1F69-BBED-435D-A9A2-F54AAD0BE396}"/>
    <dgm:cxn modelId="{9A4E6908-5353-428E-B8DF-C6887D1AAC79}" type="presOf" srcId="{155330A6-42F4-4818-B1A9-4A76D0F6ED5A}" destId="{0B301790-D87E-44B6-B80A-D221834A58BC}" srcOrd="0" destOrd="0" presId="urn:microsoft.com/office/officeart/2005/8/layout/radial1"/>
    <dgm:cxn modelId="{8BD3A626-61F9-4B6C-8368-C368629288D4}" type="presOf" srcId="{D507012F-9EB3-4734-A38F-CA6623314E51}" destId="{57131739-1696-4C94-86C9-939D376DFA98}" srcOrd="0" destOrd="0" presId="urn:microsoft.com/office/officeart/2005/8/layout/radial1"/>
    <dgm:cxn modelId="{34B84371-4303-49F4-BC42-39ECFC07A546}" srcId="{8A17772E-55DA-448A-86FA-1FAE875C1CB3}" destId="{92DFADE8-9ADA-419E-B1CC-7FEC4590A80D}" srcOrd="2" destOrd="0" parTransId="{EDA0D03A-774A-49A4-BB0D-9B7AE8A58516}" sibTransId="{B26EC8C4-A0DE-452A-A929-BC48098AFEFC}"/>
    <dgm:cxn modelId="{EBDB583C-0F82-48BF-9167-98961B66BDD1}" type="presOf" srcId="{EDA0D03A-774A-49A4-BB0D-9B7AE8A58516}" destId="{B53CD343-6983-42D3-9412-AAB1587280EF}" srcOrd="0" destOrd="0" presId="urn:microsoft.com/office/officeart/2005/8/layout/radial1"/>
    <dgm:cxn modelId="{C05651C0-7BF7-42E5-9CFD-636CC2951425}" type="presOf" srcId="{EDA0D03A-774A-49A4-BB0D-9B7AE8A58516}" destId="{8D2F76D9-6879-478E-8974-CE6C272892D3}" srcOrd="1" destOrd="0" presId="urn:microsoft.com/office/officeart/2005/8/layout/radial1"/>
    <dgm:cxn modelId="{99E7437E-BE2D-475E-9445-8F7A488F241B}" type="presParOf" srcId="{8EBC3483-7818-4E12-BF66-7F91D247C401}" destId="{BEFF8298-FB81-45B3-884A-FD8FE0C179F0}" srcOrd="0" destOrd="0" presId="urn:microsoft.com/office/officeart/2005/8/layout/radial1"/>
    <dgm:cxn modelId="{7E4720B4-3B51-4A1C-B7C6-4742CF67837A}" type="presParOf" srcId="{8EBC3483-7818-4E12-BF66-7F91D247C401}" destId="{57131739-1696-4C94-86C9-939D376DFA98}" srcOrd="1" destOrd="0" presId="urn:microsoft.com/office/officeart/2005/8/layout/radial1"/>
    <dgm:cxn modelId="{29E77479-BC5C-492D-830D-C131D55D3F78}" type="presParOf" srcId="{57131739-1696-4C94-86C9-939D376DFA98}" destId="{78678AD6-79DB-4420-A816-2410E9EAF5CA}" srcOrd="0" destOrd="0" presId="urn:microsoft.com/office/officeart/2005/8/layout/radial1"/>
    <dgm:cxn modelId="{39BD0776-0787-41A6-AFFD-0A257310D061}" type="presParOf" srcId="{8EBC3483-7818-4E12-BF66-7F91D247C401}" destId="{805C4E79-7434-4245-BC0B-A0ED8F3B071C}" srcOrd="2" destOrd="0" presId="urn:microsoft.com/office/officeart/2005/8/layout/radial1"/>
    <dgm:cxn modelId="{411706DC-823E-44AD-87F7-D3AA6CE81361}" type="presParOf" srcId="{8EBC3483-7818-4E12-BF66-7F91D247C401}" destId="{401062D5-0253-48CC-AC10-6189CB7180B0}" srcOrd="3" destOrd="0" presId="urn:microsoft.com/office/officeart/2005/8/layout/radial1"/>
    <dgm:cxn modelId="{4BEDC108-D1D8-4FB8-854A-1E946192CA97}" type="presParOf" srcId="{401062D5-0253-48CC-AC10-6189CB7180B0}" destId="{B63267BA-B891-4382-B429-C70DA90423B2}" srcOrd="0" destOrd="0" presId="urn:microsoft.com/office/officeart/2005/8/layout/radial1"/>
    <dgm:cxn modelId="{B9587AD1-9F7F-4500-8A65-075E8501D0F7}" type="presParOf" srcId="{8EBC3483-7818-4E12-BF66-7F91D247C401}" destId="{EB021EE6-E615-4D2E-9CA0-9413140F1C3A}" srcOrd="4" destOrd="0" presId="urn:microsoft.com/office/officeart/2005/8/layout/radial1"/>
    <dgm:cxn modelId="{8C1BA7C6-EFE8-468B-9FB8-E32E39A9CAA2}" type="presParOf" srcId="{8EBC3483-7818-4E12-BF66-7F91D247C401}" destId="{B53CD343-6983-42D3-9412-AAB1587280EF}" srcOrd="5" destOrd="0" presId="urn:microsoft.com/office/officeart/2005/8/layout/radial1"/>
    <dgm:cxn modelId="{37CBF5EF-6DC1-4011-AC36-4C5CA17C33A9}" type="presParOf" srcId="{B53CD343-6983-42D3-9412-AAB1587280EF}" destId="{8D2F76D9-6879-478E-8974-CE6C272892D3}" srcOrd="0" destOrd="0" presId="urn:microsoft.com/office/officeart/2005/8/layout/radial1"/>
    <dgm:cxn modelId="{32C8BD65-631D-4FF9-BC86-15238EEDC5E3}" type="presParOf" srcId="{8EBC3483-7818-4E12-BF66-7F91D247C401}" destId="{5447BA85-A1DA-4231-B130-923600D303D3}" srcOrd="6" destOrd="0" presId="urn:microsoft.com/office/officeart/2005/8/layout/radial1"/>
    <dgm:cxn modelId="{F7925767-DBA5-41BA-A214-1F9501E7161B}" type="presParOf" srcId="{8EBC3483-7818-4E12-BF66-7F91D247C401}" destId="{0B301790-D87E-44B6-B80A-D221834A58BC}" srcOrd="7" destOrd="0" presId="urn:microsoft.com/office/officeart/2005/8/layout/radial1"/>
    <dgm:cxn modelId="{D273FFC6-1CE4-4B08-88CA-71DABB04B59A}" type="presParOf" srcId="{0B301790-D87E-44B6-B80A-D221834A58BC}" destId="{F5FAFD41-5D69-4F66-A62B-BD7D7C2DE62E}" srcOrd="0" destOrd="0" presId="urn:microsoft.com/office/officeart/2005/8/layout/radial1"/>
    <dgm:cxn modelId="{607209A6-A508-4AAE-AB73-9797C03A7E11}" type="presParOf" srcId="{8EBC3483-7818-4E12-BF66-7F91D247C401}" destId="{BB000DAA-D5B0-4A08-AD14-375BD87DD412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327CA5-4760-447F-BD27-750BF2484967}" type="doc">
      <dgm:prSet loTypeId="urn:microsoft.com/office/officeart/2005/8/layout/hierarchy5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9A1DB6-7822-499A-AC88-7C6AD3367888}">
      <dgm:prSet/>
      <dgm:spPr>
        <a:ln>
          <a:solidFill>
            <a:schemeClr val="accent1"/>
          </a:solidFill>
        </a:ln>
      </dgm:spPr>
      <dgm:t>
        <a:bodyPr/>
        <a:lstStyle/>
        <a:p>
          <a:pPr rtl="0"/>
          <a:r>
            <a:rPr lang="uk-UA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Складності  процесу адаптації </a:t>
          </a:r>
          <a:endParaRPr lang="ru-RU" b="1" cap="none" spc="0" dirty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solidFill>
              <a:srgbClr val="FF0066"/>
            </a:solidFill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dgm:t>
    </dgm:pt>
    <dgm:pt modelId="{0574D966-1D71-4932-91A5-CED97B7DFFF3}" type="parTrans" cxnId="{5036E3B1-D6D4-43A9-AFE0-D236C7F1F443}">
      <dgm:prSet/>
      <dgm:spPr/>
      <dgm:t>
        <a:bodyPr/>
        <a:lstStyle/>
        <a:p>
          <a:endParaRPr lang="ru-RU"/>
        </a:p>
      </dgm:t>
    </dgm:pt>
    <dgm:pt modelId="{2BEA8CE5-2DA4-4801-BB7B-D310C9A13B91}" type="sibTrans" cxnId="{5036E3B1-D6D4-43A9-AFE0-D236C7F1F443}">
      <dgm:prSet/>
      <dgm:spPr/>
      <dgm:t>
        <a:bodyPr/>
        <a:lstStyle/>
        <a:p>
          <a:endParaRPr lang="ru-RU"/>
        </a:p>
      </dgm:t>
    </dgm:pt>
    <dgm:pt modelId="{D434D2D4-B4C1-4F81-A47F-E47FBAFC8136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800000"/>
        </a:solidFill>
        <a:ln>
          <a:solidFill>
            <a:schemeClr val="accent5">
              <a:lumMod val="60000"/>
              <a:lumOff val="40000"/>
            </a:schemeClr>
          </a:solidFill>
        </a:ln>
      </dgm:spPr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dirty="0" smtClean="0"/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слабка спадкоємність між середньою і вищою школою,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cap="none" spc="0" dirty="0" smtClean="0">
              <a:ln w="31550" cmpd="sng">
                <a:solidFill>
                  <a:schemeClr val="bg1">
                    <a:lumMod val="8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rPr>
            <a:t>своєрідність методики і організації учбового процесу у вузі,</a:t>
          </a:r>
        </a:p>
        <a:p>
          <a:pPr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dirty="0" smtClean="0"/>
            <a:t>великий обсяг інформації, </a:t>
          </a:r>
        </a:p>
      </dgm:t>
    </dgm:pt>
    <dgm:pt modelId="{D21E4394-A047-454D-81B7-7BDBD9DD6B8D}" type="parTrans" cxnId="{B6DEEA08-0AEA-468C-AC3D-D387824A62C6}">
      <dgm:prSet/>
      <dgm:spPr/>
      <dgm:t>
        <a:bodyPr/>
        <a:lstStyle/>
        <a:p>
          <a:endParaRPr lang="ru-RU"/>
        </a:p>
      </dgm:t>
    </dgm:pt>
    <dgm:pt modelId="{48EDEBB1-C9D7-4F4E-AA20-33306E9140BD}" type="sibTrans" cxnId="{B6DEEA08-0AEA-468C-AC3D-D387824A62C6}">
      <dgm:prSet/>
      <dgm:spPr/>
      <dgm:t>
        <a:bodyPr/>
        <a:lstStyle/>
        <a:p>
          <a:endParaRPr lang="ru-RU"/>
        </a:p>
      </dgm:t>
    </dgm:pt>
    <dgm:pt modelId="{4B0017C5-468E-4BB1-BEDC-669E93D894B5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dirty="0" smtClean="0"/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0" cap="none" spc="0" dirty="0" smtClean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відсутність навичок самостійної роботи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відмінність в методах навчання ,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 його організації в середній і вищій школах,</a:t>
          </a:r>
          <a:endParaRPr lang="ru-RU" sz="1200" b="1" cap="none" spc="50" dirty="0" smtClean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accent6">
                <a:tint val="1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  <a:p>
          <a:pPr marL="0" marR="0" indent="0" algn="ctr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20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бракує різних навичок та умінь, які необхідні у вузі </a:t>
          </a:r>
          <a:endParaRPr lang="ru-RU" sz="2000" b="1" cap="none" spc="0" dirty="0" smtClean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B32F38C-D331-4FD4-A38C-076D0F0E0491}" type="parTrans" cxnId="{11295F3B-5715-4AFB-8380-6B311F013DA4}">
      <dgm:prSet/>
      <dgm:spPr/>
      <dgm:t>
        <a:bodyPr/>
        <a:lstStyle/>
        <a:p>
          <a:endParaRPr lang="ru-RU"/>
        </a:p>
      </dgm:t>
    </dgm:pt>
    <dgm:pt modelId="{BF31EC56-D9F2-45FA-8D80-CA61AAAAAB71}" type="sibTrans" cxnId="{11295F3B-5715-4AFB-8380-6B311F013DA4}">
      <dgm:prSet/>
      <dgm:spPr/>
      <dgm:t>
        <a:bodyPr/>
        <a:lstStyle/>
        <a:p>
          <a:endParaRPr lang="ru-RU"/>
        </a:p>
      </dgm:t>
    </dgm:pt>
    <dgm:pt modelId="{8AB20D33-BF98-4CF6-BECA-EE7A61D52FCB}" type="pres">
      <dgm:prSet presAssocID="{F6327CA5-4760-447F-BD27-750BF24849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F5CF00-6265-4992-9EBE-F06558EE8240}" type="pres">
      <dgm:prSet presAssocID="{F6327CA5-4760-447F-BD27-750BF2484967}" presName="hierFlow" presStyleCnt="0"/>
      <dgm:spPr/>
    </dgm:pt>
    <dgm:pt modelId="{D128BC2C-328A-4C87-9B60-8C8B97B6E7BC}" type="pres">
      <dgm:prSet presAssocID="{F6327CA5-4760-447F-BD27-750BF2484967}" presName="firstBuf" presStyleCnt="0"/>
      <dgm:spPr/>
    </dgm:pt>
    <dgm:pt modelId="{8228CEE6-F6A9-4E14-A67B-62F6DECA2F66}" type="pres">
      <dgm:prSet presAssocID="{F6327CA5-4760-447F-BD27-750BF248496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B50933A-FD94-4828-8B3B-B10D975660FD}" type="pres">
      <dgm:prSet presAssocID="{579A1DB6-7822-499A-AC88-7C6AD3367888}" presName="Name17" presStyleCnt="0"/>
      <dgm:spPr/>
    </dgm:pt>
    <dgm:pt modelId="{FE9A42EE-B2A2-495D-AFBE-70B531D0D178}" type="pres">
      <dgm:prSet presAssocID="{579A1DB6-7822-499A-AC88-7C6AD3367888}" presName="level1Shape" presStyleLbl="node0" presStyleIdx="0" presStyleCnt="1" custScaleX="90597" custScaleY="22037" custLinFactNeighborX="-5503" custLinFactNeighborY="-615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F91A05-6458-4ADC-8173-BFC2E12A4F62}" type="pres">
      <dgm:prSet presAssocID="{579A1DB6-7822-499A-AC88-7C6AD3367888}" presName="hierChild2" presStyleCnt="0"/>
      <dgm:spPr/>
    </dgm:pt>
    <dgm:pt modelId="{6468A300-0F6D-4F7C-8694-4E425EDC5492}" type="pres">
      <dgm:prSet presAssocID="{F6327CA5-4760-447F-BD27-750BF2484967}" presName="bgShapesFlow" presStyleCnt="0"/>
      <dgm:spPr/>
    </dgm:pt>
    <dgm:pt modelId="{A5DF5D55-38DF-48BD-B29F-5B29110D0B71}" type="pres">
      <dgm:prSet presAssocID="{D434D2D4-B4C1-4F81-A47F-E47FBAFC8136}" presName="rectComp" presStyleCnt="0"/>
      <dgm:spPr/>
    </dgm:pt>
    <dgm:pt modelId="{D459B5E9-F242-406A-AAEA-0DF4BD74ED6B}" type="pres">
      <dgm:prSet presAssocID="{D434D2D4-B4C1-4F81-A47F-E47FBAFC8136}" presName="bgRect" presStyleLbl="bgShp" presStyleIdx="0" presStyleCnt="2" custScaleX="1902754" custScaleY="100000" custLinFactNeighborX="-50508" custLinFactNeighborY="12918"/>
      <dgm:spPr/>
      <dgm:t>
        <a:bodyPr/>
        <a:lstStyle/>
        <a:p>
          <a:endParaRPr lang="ru-RU"/>
        </a:p>
      </dgm:t>
    </dgm:pt>
    <dgm:pt modelId="{07EA79AE-5E2D-4DD3-9B38-0D50474C271C}" type="pres">
      <dgm:prSet presAssocID="{D434D2D4-B4C1-4F81-A47F-E47FBAFC8136}" presName="bgRectTx" presStyleLbl="bgShp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CB8F9-621D-461C-8317-DB57EB52B83D}" type="pres">
      <dgm:prSet presAssocID="{D434D2D4-B4C1-4F81-A47F-E47FBAFC8136}" presName="spComp" presStyleCnt="0"/>
      <dgm:spPr/>
    </dgm:pt>
    <dgm:pt modelId="{4E1BBB42-BFE4-4D96-BCCF-3A0C2E20F9A1}" type="pres">
      <dgm:prSet presAssocID="{D434D2D4-B4C1-4F81-A47F-E47FBAFC8136}" presName="hSp" presStyleCnt="0"/>
      <dgm:spPr/>
    </dgm:pt>
    <dgm:pt modelId="{DBDE75B7-D94A-468D-B380-2960C891F805}" type="pres">
      <dgm:prSet presAssocID="{4B0017C5-468E-4BB1-BEDC-669E93D894B5}" presName="rectComp" presStyleCnt="0"/>
      <dgm:spPr/>
    </dgm:pt>
    <dgm:pt modelId="{0D79FBE3-866A-4365-A322-BC24CA7B41CB}" type="pres">
      <dgm:prSet presAssocID="{4B0017C5-468E-4BB1-BEDC-669E93D894B5}" presName="bgRect" presStyleLbl="bgShp" presStyleIdx="1" presStyleCnt="2" custScaleX="2000000" custScaleY="100000" custLinFactNeighborX="30959" custLinFactNeighborY="12918"/>
      <dgm:spPr/>
      <dgm:t>
        <a:bodyPr/>
        <a:lstStyle/>
        <a:p>
          <a:endParaRPr lang="ru-RU"/>
        </a:p>
      </dgm:t>
    </dgm:pt>
    <dgm:pt modelId="{A204EA32-E318-4A7A-B006-90F33EE750E4}" type="pres">
      <dgm:prSet presAssocID="{4B0017C5-468E-4BB1-BEDC-669E93D894B5}" presName="bgRectTx" presStyleLbl="bgShp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DEEA08-0AEA-468C-AC3D-D387824A62C6}" srcId="{F6327CA5-4760-447F-BD27-750BF2484967}" destId="{D434D2D4-B4C1-4F81-A47F-E47FBAFC8136}" srcOrd="1" destOrd="0" parTransId="{D21E4394-A047-454D-81B7-7BDBD9DD6B8D}" sibTransId="{48EDEBB1-C9D7-4F4E-AA20-33306E9140BD}"/>
    <dgm:cxn modelId="{DE9AE6E1-9EB2-4C41-87DC-56E64E92E231}" type="presOf" srcId="{579A1DB6-7822-499A-AC88-7C6AD3367888}" destId="{FE9A42EE-B2A2-495D-AFBE-70B531D0D178}" srcOrd="0" destOrd="0" presId="urn:microsoft.com/office/officeart/2005/8/layout/hierarchy5"/>
    <dgm:cxn modelId="{11295F3B-5715-4AFB-8380-6B311F013DA4}" srcId="{F6327CA5-4760-447F-BD27-750BF2484967}" destId="{4B0017C5-468E-4BB1-BEDC-669E93D894B5}" srcOrd="2" destOrd="0" parTransId="{7B32F38C-D331-4FD4-A38C-076D0F0E0491}" sibTransId="{BF31EC56-D9F2-45FA-8D80-CA61AAAAAB71}"/>
    <dgm:cxn modelId="{3DE5BC3F-46D6-47C9-82E8-512AF6568BF0}" type="presOf" srcId="{D434D2D4-B4C1-4F81-A47F-E47FBAFC8136}" destId="{07EA79AE-5E2D-4DD3-9B38-0D50474C271C}" srcOrd="1" destOrd="0" presId="urn:microsoft.com/office/officeart/2005/8/layout/hierarchy5"/>
    <dgm:cxn modelId="{5036E3B1-D6D4-43A9-AFE0-D236C7F1F443}" srcId="{F6327CA5-4760-447F-BD27-750BF2484967}" destId="{579A1DB6-7822-499A-AC88-7C6AD3367888}" srcOrd="0" destOrd="0" parTransId="{0574D966-1D71-4932-91A5-CED97B7DFFF3}" sibTransId="{2BEA8CE5-2DA4-4801-BB7B-D310C9A13B91}"/>
    <dgm:cxn modelId="{586CAF0C-DD62-4E6F-A5A3-2C5D4878D880}" type="presOf" srcId="{4B0017C5-468E-4BB1-BEDC-669E93D894B5}" destId="{0D79FBE3-866A-4365-A322-BC24CA7B41CB}" srcOrd="0" destOrd="0" presId="urn:microsoft.com/office/officeart/2005/8/layout/hierarchy5"/>
    <dgm:cxn modelId="{22E6AA73-13E0-4A23-A451-954A2A993C84}" type="presOf" srcId="{4B0017C5-468E-4BB1-BEDC-669E93D894B5}" destId="{A204EA32-E318-4A7A-B006-90F33EE750E4}" srcOrd="1" destOrd="0" presId="urn:microsoft.com/office/officeart/2005/8/layout/hierarchy5"/>
    <dgm:cxn modelId="{80B77229-8002-4018-BB60-606560C91AB0}" type="presOf" srcId="{F6327CA5-4760-447F-BD27-750BF2484967}" destId="{8AB20D33-BF98-4CF6-BECA-EE7A61D52FCB}" srcOrd="0" destOrd="0" presId="urn:microsoft.com/office/officeart/2005/8/layout/hierarchy5"/>
    <dgm:cxn modelId="{5FDC25A8-9B32-4776-A983-B66C4011ADD0}" type="presOf" srcId="{D434D2D4-B4C1-4F81-A47F-E47FBAFC8136}" destId="{D459B5E9-F242-406A-AAEA-0DF4BD74ED6B}" srcOrd="0" destOrd="0" presId="urn:microsoft.com/office/officeart/2005/8/layout/hierarchy5"/>
    <dgm:cxn modelId="{52DE3D2B-5652-4AB3-9E12-B483D6045C1E}" type="presParOf" srcId="{8AB20D33-BF98-4CF6-BECA-EE7A61D52FCB}" destId="{5BF5CF00-6265-4992-9EBE-F06558EE8240}" srcOrd="0" destOrd="0" presId="urn:microsoft.com/office/officeart/2005/8/layout/hierarchy5"/>
    <dgm:cxn modelId="{E2835541-4870-49E9-B111-8C27DA65FB1E}" type="presParOf" srcId="{5BF5CF00-6265-4992-9EBE-F06558EE8240}" destId="{D128BC2C-328A-4C87-9B60-8C8B97B6E7BC}" srcOrd="0" destOrd="0" presId="urn:microsoft.com/office/officeart/2005/8/layout/hierarchy5"/>
    <dgm:cxn modelId="{373B975D-C532-4D8E-81F1-D7594235C1FB}" type="presParOf" srcId="{5BF5CF00-6265-4992-9EBE-F06558EE8240}" destId="{8228CEE6-F6A9-4E14-A67B-62F6DECA2F66}" srcOrd="1" destOrd="0" presId="urn:microsoft.com/office/officeart/2005/8/layout/hierarchy5"/>
    <dgm:cxn modelId="{AD43601D-E3D9-4A78-BA7B-60194C071455}" type="presParOf" srcId="{8228CEE6-F6A9-4E14-A67B-62F6DECA2F66}" destId="{6B50933A-FD94-4828-8B3B-B10D975660FD}" srcOrd="0" destOrd="0" presId="urn:microsoft.com/office/officeart/2005/8/layout/hierarchy5"/>
    <dgm:cxn modelId="{28882967-FE4D-4463-A90A-BDBB3DC254CF}" type="presParOf" srcId="{6B50933A-FD94-4828-8B3B-B10D975660FD}" destId="{FE9A42EE-B2A2-495D-AFBE-70B531D0D178}" srcOrd="0" destOrd="0" presId="urn:microsoft.com/office/officeart/2005/8/layout/hierarchy5"/>
    <dgm:cxn modelId="{9D43F4FA-8D30-429F-BD2C-9D8F65F51352}" type="presParOf" srcId="{6B50933A-FD94-4828-8B3B-B10D975660FD}" destId="{5FF91A05-6458-4ADC-8173-BFC2E12A4F62}" srcOrd="1" destOrd="0" presId="urn:microsoft.com/office/officeart/2005/8/layout/hierarchy5"/>
    <dgm:cxn modelId="{DE504D75-6C2E-47AC-876E-25DECFD1EDC2}" type="presParOf" srcId="{8AB20D33-BF98-4CF6-BECA-EE7A61D52FCB}" destId="{6468A300-0F6D-4F7C-8694-4E425EDC5492}" srcOrd="1" destOrd="0" presId="urn:microsoft.com/office/officeart/2005/8/layout/hierarchy5"/>
    <dgm:cxn modelId="{2E9670EC-324B-4907-94CC-7A90C9BAFE5D}" type="presParOf" srcId="{6468A300-0F6D-4F7C-8694-4E425EDC5492}" destId="{A5DF5D55-38DF-48BD-B29F-5B29110D0B71}" srcOrd="0" destOrd="0" presId="urn:microsoft.com/office/officeart/2005/8/layout/hierarchy5"/>
    <dgm:cxn modelId="{1A7E3BB7-D233-413D-BD40-AB6A48961035}" type="presParOf" srcId="{A5DF5D55-38DF-48BD-B29F-5B29110D0B71}" destId="{D459B5E9-F242-406A-AAEA-0DF4BD74ED6B}" srcOrd="0" destOrd="0" presId="urn:microsoft.com/office/officeart/2005/8/layout/hierarchy5"/>
    <dgm:cxn modelId="{1C2CBCD6-6B29-44B8-8DA1-0BBCCCEA080F}" type="presParOf" srcId="{A5DF5D55-38DF-48BD-B29F-5B29110D0B71}" destId="{07EA79AE-5E2D-4DD3-9B38-0D50474C271C}" srcOrd="1" destOrd="0" presId="urn:microsoft.com/office/officeart/2005/8/layout/hierarchy5"/>
    <dgm:cxn modelId="{5097D3F9-8EA3-4C74-B37F-EAF336D461DD}" type="presParOf" srcId="{6468A300-0F6D-4F7C-8694-4E425EDC5492}" destId="{F25CB8F9-621D-461C-8317-DB57EB52B83D}" srcOrd="1" destOrd="0" presId="urn:microsoft.com/office/officeart/2005/8/layout/hierarchy5"/>
    <dgm:cxn modelId="{9068F99C-2FD7-465D-B771-896B315F392E}" type="presParOf" srcId="{F25CB8F9-621D-461C-8317-DB57EB52B83D}" destId="{4E1BBB42-BFE4-4D96-BCCF-3A0C2E20F9A1}" srcOrd="0" destOrd="0" presId="urn:microsoft.com/office/officeart/2005/8/layout/hierarchy5"/>
    <dgm:cxn modelId="{6ED30EC1-0359-459F-A720-2C95D038F542}" type="presParOf" srcId="{6468A300-0F6D-4F7C-8694-4E425EDC5492}" destId="{DBDE75B7-D94A-468D-B380-2960C891F805}" srcOrd="2" destOrd="0" presId="urn:microsoft.com/office/officeart/2005/8/layout/hierarchy5"/>
    <dgm:cxn modelId="{5F1C2135-5FCF-4649-BB88-3004C63F64C5}" type="presParOf" srcId="{DBDE75B7-D94A-468D-B380-2960C891F805}" destId="{0D79FBE3-866A-4365-A322-BC24CA7B41CB}" srcOrd="0" destOrd="0" presId="urn:microsoft.com/office/officeart/2005/8/layout/hierarchy5"/>
    <dgm:cxn modelId="{963D5223-CFC5-4CC1-A231-09041D83A00A}" type="presParOf" srcId="{DBDE75B7-D94A-468D-B380-2960C891F805}" destId="{A204EA32-E318-4A7A-B006-90F33EE750E4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F7A52-E906-4F75-9F5F-F5DFC4D2100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D6F7218-3EBE-4A27-B798-C7B22F26FCC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Georgia" pitchFamily="18" charset="0"/>
            </a:rPr>
            <a:t>Органічне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Georgia" pitchFamily="18" charset="0"/>
            </a:rPr>
            <a:t>поєднання у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Georgia" pitchFamily="18" charset="0"/>
            </a:rPr>
            <a:t>пізнанні і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Georgia" pitchFamily="18" charset="0"/>
            </a:rPr>
            <a:t> навчальній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Georgia" pitchFamily="18" charset="0"/>
            </a:rPr>
            <a:t>діяльності</a:t>
          </a:r>
          <a:endParaRPr kumimoji="0" lang="uk-UA" altLang="ru-RU" b="1" i="1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Georgia" pitchFamily="18" charset="0"/>
          </a:endParaRPr>
        </a:p>
      </dgm:t>
    </dgm:pt>
    <dgm:pt modelId="{9656293D-3C29-4E77-80FF-52625D52F6CD}" type="parTrans" cxnId="{541740D3-AE39-48F8-A606-68C52E0FA3D7}">
      <dgm:prSet/>
      <dgm:spPr/>
    </dgm:pt>
    <dgm:pt modelId="{A5DB0AE5-E363-462B-A3FC-8CB7B0A7FA60}" type="sibTrans" cxnId="{541740D3-AE39-48F8-A606-68C52E0FA3D7}">
      <dgm:prSet/>
      <dgm:spPr/>
    </dgm:pt>
    <dgm:pt modelId="{D67205C3-BAE5-4799-B2FA-5EC611D75BF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Чуттєвого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сприймання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ahoma" pitchFamily="34" charset="0"/>
          </a:endParaRPr>
        </a:p>
      </dgm:t>
    </dgm:pt>
    <dgm:pt modelId="{C2763B9E-E1C7-44A9-98A8-79363E791AE8}" type="parTrans" cxnId="{BAB0DF3B-63EA-4846-BA9A-EA7870823472}">
      <dgm:prSet/>
      <dgm:spPr/>
    </dgm:pt>
    <dgm:pt modelId="{17661421-01B0-4780-B05D-DB0061E92FC6}" type="sibTrans" cxnId="{BAB0DF3B-63EA-4846-BA9A-EA7870823472}">
      <dgm:prSet/>
      <dgm:spPr/>
    </dgm:pt>
    <dgm:pt modelId="{226FD1F6-BB07-4382-A5D0-5FB3834B963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Розуміння і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засвоєння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знань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ahoma" pitchFamily="34" charset="0"/>
          </a:endParaRPr>
        </a:p>
      </dgm:t>
    </dgm:pt>
    <dgm:pt modelId="{17B46441-463D-40EF-A988-14DD17FB3F06}" type="parTrans" cxnId="{44F98183-B178-4EDB-AE2F-4D2948D88EFD}">
      <dgm:prSet/>
      <dgm:spPr/>
    </dgm:pt>
    <dgm:pt modelId="{4A7489AC-89AC-4FB4-A38E-B79894B64EA1}" type="sibTrans" cxnId="{44F98183-B178-4EDB-AE2F-4D2948D88EFD}">
      <dgm:prSet/>
      <dgm:spPr/>
    </dgm:pt>
    <dgm:pt modelId="{CDC73800-ADD8-4257-AB5F-494F9C736D1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Перевірки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знань і вмінь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CC0000"/>
              </a:solidFill>
              <a:effectLst/>
              <a:latin typeface="Tahoma" pitchFamily="34" charset="0"/>
            </a:rPr>
            <a:t>на практиці</a:t>
          </a:r>
          <a:endParaRPr kumimoji="0" lang="uk-UA" altLang="ru-RU" b="1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ahoma" pitchFamily="34" charset="0"/>
          </a:endParaRPr>
        </a:p>
      </dgm:t>
    </dgm:pt>
    <dgm:pt modelId="{F69E6CB5-427F-438D-AE76-63BE2A20561C}" type="parTrans" cxnId="{989362AF-BAF0-49F2-87A8-1201B09337B5}">
      <dgm:prSet/>
      <dgm:spPr/>
    </dgm:pt>
    <dgm:pt modelId="{F779F154-03BD-4563-9520-54D709459011}" type="sibTrans" cxnId="{989362AF-BAF0-49F2-87A8-1201B09337B5}">
      <dgm:prSet/>
      <dgm:spPr/>
    </dgm:pt>
    <dgm:pt modelId="{52D53D10-951C-4A7B-A626-73BBBFB42F23}" type="pres">
      <dgm:prSet presAssocID="{7DBF7A52-E906-4F75-9F5F-F5DFC4D210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FC4A51-A8D2-4844-909C-C1EAFB858A57}" type="pres">
      <dgm:prSet presAssocID="{FD6F7218-3EBE-4A27-B798-C7B22F26FCC4}" presName="hierRoot1" presStyleCnt="0">
        <dgm:presLayoutVars>
          <dgm:hierBranch/>
        </dgm:presLayoutVars>
      </dgm:prSet>
      <dgm:spPr/>
    </dgm:pt>
    <dgm:pt modelId="{635D2BAB-8BF1-4DBC-B34E-5834A1DC0BA7}" type="pres">
      <dgm:prSet presAssocID="{FD6F7218-3EBE-4A27-B798-C7B22F26FCC4}" presName="rootComposite1" presStyleCnt="0"/>
      <dgm:spPr/>
    </dgm:pt>
    <dgm:pt modelId="{8D815CD5-05F0-4E29-AD29-48C8EC1203F7}" type="pres">
      <dgm:prSet presAssocID="{FD6F7218-3EBE-4A27-B798-C7B22F26FCC4}" presName="rootText1" presStyleLbl="node0" presStyleIdx="0" presStyleCnt="1">
        <dgm:presLayoutVars>
          <dgm:chPref val="3"/>
        </dgm:presLayoutVars>
      </dgm:prSet>
      <dgm:spPr/>
    </dgm:pt>
    <dgm:pt modelId="{57DFDFCD-BCB4-4413-9974-723A7E5B2164}" type="pres">
      <dgm:prSet presAssocID="{FD6F7218-3EBE-4A27-B798-C7B22F26FCC4}" presName="rootConnector1" presStyleLbl="node1" presStyleIdx="0" presStyleCnt="0"/>
      <dgm:spPr/>
    </dgm:pt>
    <dgm:pt modelId="{9B7AB31A-8F07-4DC8-841F-B850F63E611C}" type="pres">
      <dgm:prSet presAssocID="{FD6F7218-3EBE-4A27-B798-C7B22F26FCC4}" presName="hierChild2" presStyleCnt="0"/>
      <dgm:spPr/>
    </dgm:pt>
    <dgm:pt modelId="{353E5A67-242E-4BE0-88B0-0E23DE895DC3}" type="pres">
      <dgm:prSet presAssocID="{C2763B9E-E1C7-44A9-98A8-79363E791AE8}" presName="Name35" presStyleLbl="parChTrans1D2" presStyleIdx="0" presStyleCnt="3"/>
      <dgm:spPr/>
    </dgm:pt>
    <dgm:pt modelId="{09991867-2CF3-4761-9357-809FF3DBD6BB}" type="pres">
      <dgm:prSet presAssocID="{D67205C3-BAE5-4799-B2FA-5EC611D75BF8}" presName="hierRoot2" presStyleCnt="0">
        <dgm:presLayoutVars>
          <dgm:hierBranch/>
        </dgm:presLayoutVars>
      </dgm:prSet>
      <dgm:spPr/>
    </dgm:pt>
    <dgm:pt modelId="{D2F7D53E-959F-4FE7-AD85-E3B035D5193D}" type="pres">
      <dgm:prSet presAssocID="{D67205C3-BAE5-4799-B2FA-5EC611D75BF8}" presName="rootComposite" presStyleCnt="0"/>
      <dgm:spPr/>
    </dgm:pt>
    <dgm:pt modelId="{4E20670F-D322-4812-BDC7-502166D44F6F}" type="pres">
      <dgm:prSet presAssocID="{D67205C3-BAE5-4799-B2FA-5EC611D75BF8}" presName="rootText" presStyleLbl="node2" presStyleIdx="0" presStyleCnt="3">
        <dgm:presLayoutVars>
          <dgm:chPref val="3"/>
        </dgm:presLayoutVars>
      </dgm:prSet>
      <dgm:spPr/>
    </dgm:pt>
    <dgm:pt modelId="{913DB915-C7C4-4F46-8A3D-32A7ECB5962A}" type="pres">
      <dgm:prSet presAssocID="{D67205C3-BAE5-4799-B2FA-5EC611D75BF8}" presName="rootConnector" presStyleLbl="node2" presStyleIdx="0" presStyleCnt="3"/>
      <dgm:spPr/>
    </dgm:pt>
    <dgm:pt modelId="{CF4FB71E-34C6-4E06-9D83-7F0A1282B339}" type="pres">
      <dgm:prSet presAssocID="{D67205C3-BAE5-4799-B2FA-5EC611D75BF8}" presName="hierChild4" presStyleCnt="0"/>
      <dgm:spPr/>
    </dgm:pt>
    <dgm:pt modelId="{EA325149-7FC8-441C-8094-309CC39F4F2C}" type="pres">
      <dgm:prSet presAssocID="{D67205C3-BAE5-4799-B2FA-5EC611D75BF8}" presName="hierChild5" presStyleCnt="0"/>
      <dgm:spPr/>
    </dgm:pt>
    <dgm:pt modelId="{04375FFB-4B2A-4AE8-89BD-DDE849371721}" type="pres">
      <dgm:prSet presAssocID="{17B46441-463D-40EF-A988-14DD17FB3F06}" presName="Name35" presStyleLbl="parChTrans1D2" presStyleIdx="1" presStyleCnt="3"/>
      <dgm:spPr/>
    </dgm:pt>
    <dgm:pt modelId="{892BDD6D-060D-4B2C-99DA-40E6A6BAFE86}" type="pres">
      <dgm:prSet presAssocID="{226FD1F6-BB07-4382-A5D0-5FB3834B963A}" presName="hierRoot2" presStyleCnt="0">
        <dgm:presLayoutVars>
          <dgm:hierBranch/>
        </dgm:presLayoutVars>
      </dgm:prSet>
      <dgm:spPr/>
    </dgm:pt>
    <dgm:pt modelId="{3EE6DBCD-8C3E-4C1F-AC2A-01D21CCD2F50}" type="pres">
      <dgm:prSet presAssocID="{226FD1F6-BB07-4382-A5D0-5FB3834B963A}" presName="rootComposite" presStyleCnt="0"/>
      <dgm:spPr/>
    </dgm:pt>
    <dgm:pt modelId="{92F2DBBD-AFF2-417D-8BC9-5A36F9EF1A0F}" type="pres">
      <dgm:prSet presAssocID="{226FD1F6-BB07-4382-A5D0-5FB3834B963A}" presName="rootText" presStyleLbl="node2" presStyleIdx="1" presStyleCnt="3">
        <dgm:presLayoutVars>
          <dgm:chPref val="3"/>
        </dgm:presLayoutVars>
      </dgm:prSet>
      <dgm:spPr/>
    </dgm:pt>
    <dgm:pt modelId="{B2CF1005-FF3D-4BDD-B65C-54989AAE5393}" type="pres">
      <dgm:prSet presAssocID="{226FD1F6-BB07-4382-A5D0-5FB3834B963A}" presName="rootConnector" presStyleLbl="node2" presStyleIdx="1" presStyleCnt="3"/>
      <dgm:spPr/>
    </dgm:pt>
    <dgm:pt modelId="{A249087C-9595-4396-A9EE-78B7C470F24F}" type="pres">
      <dgm:prSet presAssocID="{226FD1F6-BB07-4382-A5D0-5FB3834B963A}" presName="hierChild4" presStyleCnt="0"/>
      <dgm:spPr/>
    </dgm:pt>
    <dgm:pt modelId="{6CB30155-BC31-41C4-AE7D-48D26CBE91E5}" type="pres">
      <dgm:prSet presAssocID="{226FD1F6-BB07-4382-A5D0-5FB3834B963A}" presName="hierChild5" presStyleCnt="0"/>
      <dgm:spPr/>
    </dgm:pt>
    <dgm:pt modelId="{8B59CCD7-16C6-47FA-9825-6551269C553E}" type="pres">
      <dgm:prSet presAssocID="{F69E6CB5-427F-438D-AE76-63BE2A20561C}" presName="Name35" presStyleLbl="parChTrans1D2" presStyleIdx="2" presStyleCnt="3"/>
      <dgm:spPr/>
    </dgm:pt>
    <dgm:pt modelId="{E6472FE4-4384-4D1D-9AAD-0CCE38D72457}" type="pres">
      <dgm:prSet presAssocID="{CDC73800-ADD8-4257-AB5F-494F9C736D18}" presName="hierRoot2" presStyleCnt="0">
        <dgm:presLayoutVars>
          <dgm:hierBranch/>
        </dgm:presLayoutVars>
      </dgm:prSet>
      <dgm:spPr/>
    </dgm:pt>
    <dgm:pt modelId="{1A2E92A7-09A8-41D7-9F0D-8257D76F2AE5}" type="pres">
      <dgm:prSet presAssocID="{CDC73800-ADD8-4257-AB5F-494F9C736D18}" presName="rootComposite" presStyleCnt="0"/>
      <dgm:spPr/>
    </dgm:pt>
    <dgm:pt modelId="{27B803FA-6478-44F9-9E95-CFB4D6543ACF}" type="pres">
      <dgm:prSet presAssocID="{CDC73800-ADD8-4257-AB5F-494F9C736D18}" presName="rootText" presStyleLbl="node2" presStyleIdx="2" presStyleCnt="3">
        <dgm:presLayoutVars>
          <dgm:chPref val="3"/>
        </dgm:presLayoutVars>
      </dgm:prSet>
      <dgm:spPr/>
    </dgm:pt>
    <dgm:pt modelId="{82026EFE-EC13-4688-A66E-4067D1F6344A}" type="pres">
      <dgm:prSet presAssocID="{CDC73800-ADD8-4257-AB5F-494F9C736D18}" presName="rootConnector" presStyleLbl="node2" presStyleIdx="2" presStyleCnt="3"/>
      <dgm:spPr/>
    </dgm:pt>
    <dgm:pt modelId="{0CC21B21-0300-4751-A70C-657F25D11003}" type="pres">
      <dgm:prSet presAssocID="{CDC73800-ADD8-4257-AB5F-494F9C736D18}" presName="hierChild4" presStyleCnt="0"/>
      <dgm:spPr/>
    </dgm:pt>
    <dgm:pt modelId="{7F6E0963-5589-4987-893C-E3ACEFABD3D6}" type="pres">
      <dgm:prSet presAssocID="{CDC73800-ADD8-4257-AB5F-494F9C736D18}" presName="hierChild5" presStyleCnt="0"/>
      <dgm:spPr/>
    </dgm:pt>
    <dgm:pt modelId="{354BB287-6C29-4289-B623-ABF19D2D181C}" type="pres">
      <dgm:prSet presAssocID="{FD6F7218-3EBE-4A27-B798-C7B22F26FCC4}" presName="hierChild3" presStyleCnt="0"/>
      <dgm:spPr/>
    </dgm:pt>
  </dgm:ptLst>
  <dgm:cxnLst>
    <dgm:cxn modelId="{07F9E34E-59D5-430E-AA8B-292F1556AD88}" type="presOf" srcId="{226FD1F6-BB07-4382-A5D0-5FB3834B963A}" destId="{92F2DBBD-AFF2-417D-8BC9-5A36F9EF1A0F}" srcOrd="0" destOrd="0" presId="urn:microsoft.com/office/officeart/2005/8/layout/orgChart1"/>
    <dgm:cxn modelId="{ABCB0DA5-2543-434F-B2B2-AAB3F9DDFE9C}" type="presOf" srcId="{D67205C3-BAE5-4799-B2FA-5EC611D75BF8}" destId="{4E20670F-D322-4812-BDC7-502166D44F6F}" srcOrd="0" destOrd="0" presId="urn:microsoft.com/office/officeart/2005/8/layout/orgChart1"/>
    <dgm:cxn modelId="{0D8C34B2-CFC0-4585-AF76-5761C825CD0D}" type="presOf" srcId="{CDC73800-ADD8-4257-AB5F-494F9C736D18}" destId="{27B803FA-6478-44F9-9E95-CFB4D6543ACF}" srcOrd="0" destOrd="0" presId="urn:microsoft.com/office/officeart/2005/8/layout/orgChart1"/>
    <dgm:cxn modelId="{541740D3-AE39-48F8-A606-68C52E0FA3D7}" srcId="{7DBF7A52-E906-4F75-9F5F-F5DFC4D2100B}" destId="{FD6F7218-3EBE-4A27-B798-C7B22F26FCC4}" srcOrd="0" destOrd="0" parTransId="{9656293D-3C29-4E77-80FF-52625D52F6CD}" sibTransId="{A5DB0AE5-E363-462B-A3FC-8CB7B0A7FA60}"/>
    <dgm:cxn modelId="{C5732DC3-19CD-4E3C-AC7B-CC7088651141}" type="presOf" srcId="{7DBF7A52-E906-4F75-9F5F-F5DFC4D2100B}" destId="{52D53D10-951C-4A7B-A626-73BBBFB42F23}" srcOrd="0" destOrd="0" presId="urn:microsoft.com/office/officeart/2005/8/layout/orgChart1"/>
    <dgm:cxn modelId="{B0D76350-89E6-4531-A808-8D5E12B7A907}" type="presOf" srcId="{226FD1F6-BB07-4382-A5D0-5FB3834B963A}" destId="{B2CF1005-FF3D-4BDD-B65C-54989AAE5393}" srcOrd="1" destOrd="0" presId="urn:microsoft.com/office/officeart/2005/8/layout/orgChart1"/>
    <dgm:cxn modelId="{79E6790C-93CE-434A-8A6C-F413547542E1}" type="presOf" srcId="{CDC73800-ADD8-4257-AB5F-494F9C736D18}" destId="{82026EFE-EC13-4688-A66E-4067D1F6344A}" srcOrd="1" destOrd="0" presId="urn:microsoft.com/office/officeart/2005/8/layout/orgChart1"/>
    <dgm:cxn modelId="{44F98183-B178-4EDB-AE2F-4D2948D88EFD}" srcId="{FD6F7218-3EBE-4A27-B798-C7B22F26FCC4}" destId="{226FD1F6-BB07-4382-A5D0-5FB3834B963A}" srcOrd="1" destOrd="0" parTransId="{17B46441-463D-40EF-A988-14DD17FB3F06}" sibTransId="{4A7489AC-89AC-4FB4-A38E-B79894B64EA1}"/>
    <dgm:cxn modelId="{F9DDD25F-5CD6-4536-B7E8-7BC670F1A0B7}" type="presOf" srcId="{17B46441-463D-40EF-A988-14DD17FB3F06}" destId="{04375FFB-4B2A-4AE8-89BD-DDE849371721}" srcOrd="0" destOrd="0" presId="urn:microsoft.com/office/officeart/2005/8/layout/orgChart1"/>
    <dgm:cxn modelId="{276CA645-12EE-44A9-8347-A99E73CA6B4A}" type="presOf" srcId="{D67205C3-BAE5-4799-B2FA-5EC611D75BF8}" destId="{913DB915-C7C4-4F46-8A3D-32A7ECB5962A}" srcOrd="1" destOrd="0" presId="urn:microsoft.com/office/officeart/2005/8/layout/orgChart1"/>
    <dgm:cxn modelId="{99BD9E27-27FF-4CB8-AE79-6323AF853A44}" type="presOf" srcId="{C2763B9E-E1C7-44A9-98A8-79363E791AE8}" destId="{353E5A67-242E-4BE0-88B0-0E23DE895DC3}" srcOrd="0" destOrd="0" presId="urn:microsoft.com/office/officeart/2005/8/layout/orgChart1"/>
    <dgm:cxn modelId="{D663FCD8-757B-495B-A14B-009C90E79D66}" type="presOf" srcId="{FD6F7218-3EBE-4A27-B798-C7B22F26FCC4}" destId="{8D815CD5-05F0-4E29-AD29-48C8EC1203F7}" srcOrd="0" destOrd="0" presId="urn:microsoft.com/office/officeart/2005/8/layout/orgChart1"/>
    <dgm:cxn modelId="{BAB0DF3B-63EA-4846-BA9A-EA7870823472}" srcId="{FD6F7218-3EBE-4A27-B798-C7B22F26FCC4}" destId="{D67205C3-BAE5-4799-B2FA-5EC611D75BF8}" srcOrd="0" destOrd="0" parTransId="{C2763B9E-E1C7-44A9-98A8-79363E791AE8}" sibTransId="{17661421-01B0-4780-B05D-DB0061E92FC6}"/>
    <dgm:cxn modelId="{96910E4F-21D1-4A3A-8639-62F9BAF117F6}" type="presOf" srcId="{FD6F7218-3EBE-4A27-B798-C7B22F26FCC4}" destId="{57DFDFCD-BCB4-4413-9974-723A7E5B2164}" srcOrd="1" destOrd="0" presId="urn:microsoft.com/office/officeart/2005/8/layout/orgChart1"/>
    <dgm:cxn modelId="{B1B87DE9-FE94-4BED-8793-71D596E71D00}" type="presOf" srcId="{F69E6CB5-427F-438D-AE76-63BE2A20561C}" destId="{8B59CCD7-16C6-47FA-9825-6551269C553E}" srcOrd="0" destOrd="0" presId="urn:microsoft.com/office/officeart/2005/8/layout/orgChart1"/>
    <dgm:cxn modelId="{989362AF-BAF0-49F2-87A8-1201B09337B5}" srcId="{FD6F7218-3EBE-4A27-B798-C7B22F26FCC4}" destId="{CDC73800-ADD8-4257-AB5F-494F9C736D18}" srcOrd="2" destOrd="0" parTransId="{F69E6CB5-427F-438D-AE76-63BE2A20561C}" sibTransId="{F779F154-03BD-4563-9520-54D709459011}"/>
    <dgm:cxn modelId="{F42EB694-5F92-4806-B4CC-8741F58A8166}" type="presParOf" srcId="{52D53D10-951C-4A7B-A626-73BBBFB42F23}" destId="{5FFC4A51-A8D2-4844-909C-C1EAFB858A57}" srcOrd="0" destOrd="0" presId="urn:microsoft.com/office/officeart/2005/8/layout/orgChart1"/>
    <dgm:cxn modelId="{196E7E8E-6407-4B16-A1CB-3DCDE2CF94AA}" type="presParOf" srcId="{5FFC4A51-A8D2-4844-909C-C1EAFB858A57}" destId="{635D2BAB-8BF1-4DBC-B34E-5834A1DC0BA7}" srcOrd="0" destOrd="0" presId="urn:microsoft.com/office/officeart/2005/8/layout/orgChart1"/>
    <dgm:cxn modelId="{7DCD129F-3522-4437-A868-86442DF35611}" type="presParOf" srcId="{635D2BAB-8BF1-4DBC-B34E-5834A1DC0BA7}" destId="{8D815CD5-05F0-4E29-AD29-48C8EC1203F7}" srcOrd="0" destOrd="0" presId="urn:microsoft.com/office/officeart/2005/8/layout/orgChart1"/>
    <dgm:cxn modelId="{63CBAB66-F898-48D7-8525-3CB7639C0545}" type="presParOf" srcId="{635D2BAB-8BF1-4DBC-B34E-5834A1DC0BA7}" destId="{57DFDFCD-BCB4-4413-9974-723A7E5B2164}" srcOrd="1" destOrd="0" presId="urn:microsoft.com/office/officeart/2005/8/layout/orgChart1"/>
    <dgm:cxn modelId="{6BCDE5FE-6466-4F42-BD44-8714B69EC18A}" type="presParOf" srcId="{5FFC4A51-A8D2-4844-909C-C1EAFB858A57}" destId="{9B7AB31A-8F07-4DC8-841F-B850F63E611C}" srcOrd="1" destOrd="0" presId="urn:microsoft.com/office/officeart/2005/8/layout/orgChart1"/>
    <dgm:cxn modelId="{73E7E199-B0A9-40E5-BE19-05B55032FF1A}" type="presParOf" srcId="{9B7AB31A-8F07-4DC8-841F-B850F63E611C}" destId="{353E5A67-242E-4BE0-88B0-0E23DE895DC3}" srcOrd="0" destOrd="0" presId="urn:microsoft.com/office/officeart/2005/8/layout/orgChart1"/>
    <dgm:cxn modelId="{A3CB215D-6099-48DC-9986-6D0EC9CEBC35}" type="presParOf" srcId="{9B7AB31A-8F07-4DC8-841F-B850F63E611C}" destId="{09991867-2CF3-4761-9357-809FF3DBD6BB}" srcOrd="1" destOrd="0" presId="urn:microsoft.com/office/officeart/2005/8/layout/orgChart1"/>
    <dgm:cxn modelId="{044F4550-D6C4-4814-851B-DE9A965D0CA1}" type="presParOf" srcId="{09991867-2CF3-4761-9357-809FF3DBD6BB}" destId="{D2F7D53E-959F-4FE7-AD85-E3B035D5193D}" srcOrd="0" destOrd="0" presId="urn:microsoft.com/office/officeart/2005/8/layout/orgChart1"/>
    <dgm:cxn modelId="{133D90E7-126C-49C6-9106-8F961D9893AE}" type="presParOf" srcId="{D2F7D53E-959F-4FE7-AD85-E3B035D5193D}" destId="{4E20670F-D322-4812-BDC7-502166D44F6F}" srcOrd="0" destOrd="0" presId="urn:microsoft.com/office/officeart/2005/8/layout/orgChart1"/>
    <dgm:cxn modelId="{4790B38E-A6CC-4519-9C45-A3F293D39C4A}" type="presParOf" srcId="{D2F7D53E-959F-4FE7-AD85-E3B035D5193D}" destId="{913DB915-C7C4-4F46-8A3D-32A7ECB5962A}" srcOrd="1" destOrd="0" presId="urn:microsoft.com/office/officeart/2005/8/layout/orgChart1"/>
    <dgm:cxn modelId="{FC2263B1-1EAF-4B9A-94FE-F269A3BF137E}" type="presParOf" srcId="{09991867-2CF3-4761-9357-809FF3DBD6BB}" destId="{CF4FB71E-34C6-4E06-9D83-7F0A1282B339}" srcOrd="1" destOrd="0" presId="urn:microsoft.com/office/officeart/2005/8/layout/orgChart1"/>
    <dgm:cxn modelId="{A30BA174-73AC-4554-A2B8-8D90DD02D612}" type="presParOf" srcId="{09991867-2CF3-4761-9357-809FF3DBD6BB}" destId="{EA325149-7FC8-441C-8094-309CC39F4F2C}" srcOrd="2" destOrd="0" presId="urn:microsoft.com/office/officeart/2005/8/layout/orgChart1"/>
    <dgm:cxn modelId="{BBA5DEAE-3721-4B3E-802B-8B04CC715192}" type="presParOf" srcId="{9B7AB31A-8F07-4DC8-841F-B850F63E611C}" destId="{04375FFB-4B2A-4AE8-89BD-DDE849371721}" srcOrd="2" destOrd="0" presId="urn:microsoft.com/office/officeart/2005/8/layout/orgChart1"/>
    <dgm:cxn modelId="{429CF067-F2A2-42B1-ACE0-7AF8E1B839AE}" type="presParOf" srcId="{9B7AB31A-8F07-4DC8-841F-B850F63E611C}" destId="{892BDD6D-060D-4B2C-99DA-40E6A6BAFE86}" srcOrd="3" destOrd="0" presId="urn:microsoft.com/office/officeart/2005/8/layout/orgChart1"/>
    <dgm:cxn modelId="{A4356424-FFD1-4BE6-BA18-FE0D5D31A0D5}" type="presParOf" srcId="{892BDD6D-060D-4B2C-99DA-40E6A6BAFE86}" destId="{3EE6DBCD-8C3E-4C1F-AC2A-01D21CCD2F50}" srcOrd="0" destOrd="0" presId="urn:microsoft.com/office/officeart/2005/8/layout/orgChart1"/>
    <dgm:cxn modelId="{1A99B5CA-275C-4B01-8F32-AF8921B03292}" type="presParOf" srcId="{3EE6DBCD-8C3E-4C1F-AC2A-01D21CCD2F50}" destId="{92F2DBBD-AFF2-417D-8BC9-5A36F9EF1A0F}" srcOrd="0" destOrd="0" presId="urn:microsoft.com/office/officeart/2005/8/layout/orgChart1"/>
    <dgm:cxn modelId="{86421BD5-D391-4C91-8662-FBFDC717A20C}" type="presParOf" srcId="{3EE6DBCD-8C3E-4C1F-AC2A-01D21CCD2F50}" destId="{B2CF1005-FF3D-4BDD-B65C-54989AAE5393}" srcOrd="1" destOrd="0" presId="urn:microsoft.com/office/officeart/2005/8/layout/orgChart1"/>
    <dgm:cxn modelId="{44277286-B642-4A3E-B1CE-54CF3FBB2750}" type="presParOf" srcId="{892BDD6D-060D-4B2C-99DA-40E6A6BAFE86}" destId="{A249087C-9595-4396-A9EE-78B7C470F24F}" srcOrd="1" destOrd="0" presId="urn:microsoft.com/office/officeart/2005/8/layout/orgChart1"/>
    <dgm:cxn modelId="{91067EF6-E99B-4758-92ED-4ECAE417993A}" type="presParOf" srcId="{892BDD6D-060D-4B2C-99DA-40E6A6BAFE86}" destId="{6CB30155-BC31-41C4-AE7D-48D26CBE91E5}" srcOrd="2" destOrd="0" presId="urn:microsoft.com/office/officeart/2005/8/layout/orgChart1"/>
    <dgm:cxn modelId="{5CEDE83E-6CD8-44DC-A6BF-40E6563C7D41}" type="presParOf" srcId="{9B7AB31A-8F07-4DC8-841F-B850F63E611C}" destId="{8B59CCD7-16C6-47FA-9825-6551269C553E}" srcOrd="4" destOrd="0" presId="urn:microsoft.com/office/officeart/2005/8/layout/orgChart1"/>
    <dgm:cxn modelId="{C4F0AD7B-DD25-48AA-BE17-EDAE31178720}" type="presParOf" srcId="{9B7AB31A-8F07-4DC8-841F-B850F63E611C}" destId="{E6472FE4-4384-4D1D-9AAD-0CCE38D72457}" srcOrd="5" destOrd="0" presId="urn:microsoft.com/office/officeart/2005/8/layout/orgChart1"/>
    <dgm:cxn modelId="{A0D5DF86-BBC7-4330-B747-3F0336C8D9F6}" type="presParOf" srcId="{E6472FE4-4384-4D1D-9AAD-0CCE38D72457}" destId="{1A2E92A7-09A8-41D7-9F0D-8257D76F2AE5}" srcOrd="0" destOrd="0" presId="urn:microsoft.com/office/officeart/2005/8/layout/orgChart1"/>
    <dgm:cxn modelId="{92EF6ABF-B410-4FF4-9158-B8039CC0FFC4}" type="presParOf" srcId="{1A2E92A7-09A8-41D7-9F0D-8257D76F2AE5}" destId="{27B803FA-6478-44F9-9E95-CFB4D6543ACF}" srcOrd="0" destOrd="0" presId="urn:microsoft.com/office/officeart/2005/8/layout/orgChart1"/>
    <dgm:cxn modelId="{DB150068-55C6-4ECD-94F9-61717478D4B0}" type="presParOf" srcId="{1A2E92A7-09A8-41D7-9F0D-8257D76F2AE5}" destId="{82026EFE-EC13-4688-A66E-4067D1F6344A}" srcOrd="1" destOrd="0" presId="urn:microsoft.com/office/officeart/2005/8/layout/orgChart1"/>
    <dgm:cxn modelId="{0008722C-4CBE-4AC6-B204-A120A45E668F}" type="presParOf" srcId="{E6472FE4-4384-4D1D-9AAD-0CCE38D72457}" destId="{0CC21B21-0300-4751-A70C-657F25D11003}" srcOrd="1" destOrd="0" presId="urn:microsoft.com/office/officeart/2005/8/layout/orgChart1"/>
    <dgm:cxn modelId="{FAB0F0F5-C902-42F7-94CB-C90F42D423A6}" type="presParOf" srcId="{E6472FE4-4384-4D1D-9AAD-0CCE38D72457}" destId="{7F6E0963-5589-4987-893C-E3ACEFABD3D6}" srcOrd="2" destOrd="0" presId="urn:microsoft.com/office/officeart/2005/8/layout/orgChart1"/>
    <dgm:cxn modelId="{66FB2D72-B42D-4FD1-AC42-A113CFEAC64F}" type="presParOf" srcId="{5FFC4A51-A8D2-4844-909C-C1EAFB858A57}" destId="{354BB287-6C29-4289-B623-ABF19D2D18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9FBE3-866A-4365-A322-BC24CA7B41CB}">
      <dsp:nvSpPr>
        <dsp:cNvPr id="0" name=""/>
        <dsp:cNvSpPr/>
      </dsp:nvSpPr>
      <dsp:spPr>
        <a:xfrm>
          <a:off x="4071966" y="1071576"/>
          <a:ext cx="4103295" cy="3371334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kern="1200" dirty="0" smtClean="0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2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0" kern="1200" cap="none" spc="0" dirty="0" smtClean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відсутність навичок самостійної роботи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відмінність в методах навчання ,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kern="1200" cap="none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rPr>
            <a:t> його організації в середній і вищій школах,</a:t>
          </a:r>
          <a:endParaRPr lang="ru-RU" sz="1200" b="1" kern="1200" cap="none" spc="50" dirty="0" smtClean="0">
            <a:ln w="12700" cmpd="sng">
              <a:solidFill>
                <a:schemeClr val="accent6">
                  <a:satMod val="120000"/>
                  <a:shade val="80000"/>
                </a:schemeClr>
              </a:solidFill>
              <a:prstDash val="solid"/>
            </a:ln>
            <a:solidFill>
              <a:schemeClr val="accent6">
                <a:tint val="1000"/>
              </a:schemeClr>
            </a:solidFill>
            <a:effectLst>
              <a:glow rad="53100">
                <a:schemeClr val="accent6">
                  <a:satMod val="180000"/>
                  <a:alpha val="30000"/>
                </a:schemeClr>
              </a:glow>
            </a:effectLst>
          </a:endParaRPr>
        </a:p>
        <a:p>
          <a:pPr marL="0" marR="0" lvl="0" indent="0" algn="ctr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20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бракує різних навичок та умінь, які необхідні у вузі </a:t>
          </a:r>
          <a:endParaRPr lang="ru-RU" sz="2000" b="1" kern="1200" cap="none" spc="0" dirty="0" smtClean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071966" y="1071576"/>
        <a:ext cx="4103295" cy="1011400"/>
      </dsp:txXfrm>
    </dsp:sp>
    <dsp:sp modelId="{D459B5E9-F242-406A-AAEA-0DF4BD74ED6B}">
      <dsp:nvSpPr>
        <dsp:cNvPr id="0" name=""/>
        <dsp:cNvSpPr/>
      </dsp:nvSpPr>
      <dsp:spPr>
        <a:xfrm>
          <a:off x="0" y="1071576"/>
          <a:ext cx="3903781" cy="3371334"/>
        </a:xfrm>
        <a:prstGeom prst="roundRect">
          <a:avLst>
            <a:gd name="adj" fmla="val 10000"/>
          </a:avLst>
        </a:prstGeom>
        <a:solidFill>
          <a:srgbClr val="800000"/>
        </a:solidFill>
        <a:ln>
          <a:solidFill>
            <a:schemeClr val="accent5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kern="1200" dirty="0" smtClean="0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слабка спадкоємність між середньою і вищою школою,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kern="1200" cap="none" spc="0" dirty="0" smtClean="0">
              <a:ln w="31550" cmpd="sng">
                <a:solidFill>
                  <a:schemeClr val="bg1">
                    <a:lumMod val="8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rPr>
            <a:t>своєрідність методики і організації учбового процесу у вузі,</a:t>
          </a: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великий обсяг інформації, </a:t>
          </a:r>
        </a:p>
      </dsp:txBody>
      <dsp:txXfrm>
        <a:off x="0" y="1071576"/>
        <a:ext cx="3903781" cy="1011400"/>
      </dsp:txXfrm>
    </dsp:sp>
    <dsp:sp modelId="{FE9A42EE-B2A2-495D-AFBE-70B531D0D178}">
      <dsp:nvSpPr>
        <dsp:cNvPr id="0" name=""/>
        <dsp:cNvSpPr/>
      </dsp:nvSpPr>
      <dsp:spPr>
        <a:xfrm>
          <a:off x="642919" y="0"/>
          <a:ext cx="6410760" cy="8813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1" kern="1200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Складності  процесу адаптації </a:t>
          </a:r>
          <a:endParaRPr lang="ru-RU" sz="3800" b="1" kern="1200" cap="none" spc="0" dirty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solidFill>
              <a:srgbClr val="FF0066"/>
            </a:solidFill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dsp:txBody>
      <dsp:txXfrm>
        <a:off x="668734" y="25815"/>
        <a:ext cx="6359130" cy="829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2419C-BC30-4D81-B49D-7E34149184D3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AE37D-6CF2-4E33-8F36-B189D7BB8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69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60680-F409-444C-9419-19D92C2B4AA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592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DD8FE-23A9-4C39-AB26-82F704F74937}" type="datetimeFigureOut">
              <a:rPr lang="uk-UA" smtClean="0"/>
              <a:t>27.09.2022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B84F2-D04E-4816-8EF0-C2202F8C0F0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ru/imgres?imgurl=http://www.psychology.ru/whoswho/photos/Johann_Herbart.gif&amp;imgrefurl=http://www.psychology.ru/whoswho/Johann_Herbart.stm&amp;usg=__6XgHQLbgB1aCnSIGlORkFq9ScU8=&amp;h=255&amp;w=180&amp;sz=23&amp;hl=ru&amp;start=11&amp;um=1&amp;tbnid=Jd3vggSn3cASOM:&amp;tbnh=111&amp;tbnw=78&amp;prev=/images%3Fq%3D%25D0%2599.%2B%25D0%25A4.%2B%25D0%2593%25D0%25B5%25D1%2580%25D0%25B1%25D0%25B0%25D1%2580%25D1%2582%26ndsp%3D18%26hl%3Dru%26lr%3D%26sa%3DN%26um%3D1%26newwindow%3D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6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268760"/>
            <a:ext cx="72008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err="1" smtClean="0"/>
              <a:t>Лекція</a:t>
            </a:r>
            <a:r>
              <a:rPr lang="ru-RU" sz="5400" b="1" dirty="0" smtClean="0"/>
              <a:t> 4</a:t>
            </a:r>
          </a:p>
          <a:p>
            <a:pPr algn="ctr"/>
            <a:r>
              <a:rPr lang="ru-RU" sz="5400" b="1" dirty="0" err="1" smtClean="0"/>
              <a:t>Змістовний</a:t>
            </a:r>
            <a:r>
              <a:rPr lang="ru-RU" sz="5400" b="1" dirty="0" smtClean="0"/>
              <a:t> </a:t>
            </a:r>
            <a:r>
              <a:rPr lang="ru-RU" sz="5400" b="1" dirty="0"/>
              <a:t>модуль 2. </a:t>
            </a:r>
            <a:r>
              <a:rPr lang="ru-RU" sz="5400" b="1" dirty="0" smtClean="0">
                <a:solidFill>
                  <a:srgbClr val="FF0000"/>
                </a:solidFill>
              </a:rPr>
              <a:t>Дидактика</a:t>
            </a:r>
          </a:p>
          <a:p>
            <a:pPr algn="ctr"/>
            <a:endParaRPr lang="ru-RU" sz="4000" dirty="0">
              <a:solidFill>
                <a:srgbClr val="FF0000"/>
              </a:solidFill>
            </a:endParaRPr>
          </a:p>
          <a:p>
            <a:pPr algn="ctr"/>
            <a:r>
              <a:rPr lang="ru-RU" sz="4000" b="1" dirty="0"/>
              <a:t>Тема 4. Дидактика – </a:t>
            </a:r>
            <a:r>
              <a:rPr lang="ru-RU" sz="4000" b="1" dirty="0" err="1"/>
              <a:t>теорія</a:t>
            </a:r>
            <a:r>
              <a:rPr lang="ru-RU" sz="4000" b="1" dirty="0"/>
              <a:t> </a:t>
            </a:r>
            <a:r>
              <a:rPr lang="ru-RU" sz="4000" b="1" dirty="0" err="1"/>
              <a:t>освіти</a:t>
            </a:r>
            <a:r>
              <a:rPr lang="ru-RU" sz="4000" b="1" dirty="0"/>
              <a:t> й </a:t>
            </a:r>
            <a:r>
              <a:rPr lang="ru-RU" sz="4000" b="1" dirty="0" err="1"/>
              <a:t>навчання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685800" y="0"/>
            <a:ext cx="762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66"/>
                </a:solidFill>
                <a:effectLst>
                  <a:prstShdw prst="shdw17" dist="17961" dir="2700000">
                    <a:srgbClr val="000000">
                      <a:gamma/>
                      <a:shade val="60000"/>
                      <a:invGamma/>
                    </a:srgbClr>
                  </a:prstShdw>
                </a:effectLst>
                <a:latin typeface="Arial"/>
                <a:cs typeface="Arial"/>
              </a:rPr>
              <a:t> Основні дидактичні категорії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1905000" y="838200"/>
            <a:ext cx="2667000" cy="1143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600299325 h 21600"/>
              <a:gd name="T4" fmla="*/ 2147483647 w 21600"/>
              <a:gd name="T5" fmla="*/ 2147483647 h 21600"/>
              <a:gd name="T6" fmla="*/ 2147483647 w 21600"/>
              <a:gd name="T7" fmla="*/ 160029932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66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762000" y="1828800"/>
            <a:ext cx="2667000" cy="1219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942170642 h 21600"/>
              <a:gd name="T4" fmla="*/ 2147483647 w 21600"/>
              <a:gd name="T5" fmla="*/ 2147483647 h 21600"/>
              <a:gd name="T6" fmla="*/ 2147483647 w 21600"/>
              <a:gd name="T7" fmla="*/ 194217064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освіта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 rot="-5400000">
            <a:off x="3733800" y="4724400"/>
            <a:ext cx="1905000" cy="1905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0 h 21600"/>
              <a:gd name="T14" fmla="*/ 162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0"/>
                </a:lnTo>
                <a:lnTo>
                  <a:pt x="3375" y="0"/>
                </a:lnTo>
                <a:lnTo>
                  <a:pt x="3375" y="216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0"/>
                </a:moveTo>
                <a:lnTo>
                  <a:pt x="1350" y="21600"/>
                </a:lnTo>
                <a:lnTo>
                  <a:pt x="2700" y="21600"/>
                </a:lnTo>
                <a:lnTo>
                  <a:pt x="2700" y="0"/>
                </a:lnTo>
                <a:lnTo>
                  <a:pt x="1350" y="0"/>
                </a:lnTo>
                <a:close/>
              </a:path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675" y="21600"/>
                </a:lnTo>
                <a:lnTo>
                  <a:pt x="6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Функції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609600" y="5181600"/>
            <a:ext cx="2667000" cy="167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66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навички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 rot="10800000">
            <a:off x="6096000" y="4876800"/>
            <a:ext cx="2819400" cy="1981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Принципи і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правила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1600200" y="2667000"/>
            <a:ext cx="2667000" cy="1524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66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знання</a:t>
            </a: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0" y="3962400"/>
            <a:ext cx="2971800" cy="1524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вміння</a:t>
            </a:r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 rot="10800000">
            <a:off x="4572000" y="762000"/>
            <a:ext cx="2438400" cy="1219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942170642 h 21600"/>
              <a:gd name="T4" fmla="*/ 2147483647 w 21600"/>
              <a:gd name="T5" fmla="*/ 2147483647 h 21600"/>
              <a:gd name="T6" fmla="*/ 2147483647 w 21600"/>
              <a:gd name="T7" fmla="*/ 194217064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методи</a:t>
            </a:r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 rot="10800000">
            <a:off x="5791200" y="1676400"/>
            <a:ext cx="2667000" cy="1219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942170642 h 21600"/>
              <a:gd name="T4" fmla="*/ 2147483647 w 21600"/>
              <a:gd name="T5" fmla="*/ 2147483647 h 21600"/>
              <a:gd name="T6" fmla="*/ 2147483647 w 21600"/>
              <a:gd name="T7" fmla="*/ 194217064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66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>
                <a:solidFill>
                  <a:srgbClr val="000000"/>
                </a:solidFill>
              </a:rPr>
              <a:t>прийоми</a:t>
            </a:r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 rot="10800000">
            <a:off x="5715000" y="3733800"/>
            <a:ext cx="3429000" cy="1524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66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Форми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 rot="10800000">
            <a:off x="5029200" y="2667000"/>
            <a:ext cx="2895600" cy="1447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Засоби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>
                <a:solidFill>
                  <a:srgbClr val="000000"/>
                </a:solidFill>
              </a:rPr>
              <a:t>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351637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20" grpId="0" animBg="1"/>
      <p:bldP spid="17421" grpId="0" animBg="1"/>
      <p:bldP spid="17422" grpId="0" animBg="1"/>
      <p:bldP spid="17423" grpId="0" animBg="1"/>
      <p:bldP spid="174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23120" y="188640"/>
            <a:ext cx="79208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дидактики</a:t>
            </a:r>
          </a:p>
          <a:p>
            <a:pPr algn="ctr"/>
            <a:r>
              <a:rPr lang="uk-UA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охоплює відповідь на такі питання як: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 і предмет навчання, його мета, функції і завдання;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зміст навчання і освіти як багатокомпонентне дидактичне явище;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логіка і структура навчального процесу;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закони, закономірності, принципи і правила навчального процесу;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методи, прийоми, засоби і форми навчального процесу;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індивідуалізація і диференціація навчання, виховання і розвиток учнів;</a:t>
            </a:r>
          </a:p>
          <a:p>
            <a:pPr>
              <a:buFont typeface="Wingdings" pitchFamily="2" charset="2"/>
              <a:buChar char="q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особистісно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орієнтоване навчання та ін.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548680"/>
            <a:ext cx="75608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функції дидактики: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(діагностична, прогностична), яка передбачає обґрунтування, систематизацію та узагальнення педагогічного досвіду, закономірностей і механізмів розвитку особистості в процесі навчання;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(нормативна, інструментальна), яка полягає в розробленні проекту педагогічної діяльності, змісту, методів, форм навчання відповідно до поставлених дидактичних цілей.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97346"/>
            <a:ext cx="784887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Дидактична теорія постійно розвивається. </a:t>
            </a:r>
            <a:endParaRPr lang="uk-UA" sz="2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 етапі перед дидактикою постають такі </a:t>
            </a:r>
            <a:r>
              <a:rPr lang="uk-UA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endParaRPr lang="uk-UA" sz="2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 і конкретизувати принципи організації навчання, шляхи і засоби розвитку пізнавальної самостійності, активності, ініціативи учнів;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критерії добору і способи конструювання основних компонентів змісту освіти у зв'язку зі значним перевантаженням навчальних програм і підручників складним і другорядним матеріалом;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функції і структуру методів і форм навчання;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міжпредметні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внутрішньо предметні зв'язки для актуалізації опорних знань, їх систематизації, формування навчальних і практичних навичок;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збалансованість соціальних і особистісних цілей у процесі навчання;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 нові технології навчання, засобів навчання.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908720"/>
            <a:ext cx="7812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дидактики</a:t>
            </a:r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914400" y="0"/>
            <a:ext cx="76962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07763" dir="13500000" sx="75000" sy="75000" algn="tl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 Діалектичний звязок </a:t>
            </a:r>
          </a:p>
          <a:p>
            <a:pPr algn="ctr">
              <a:defRPr/>
            </a:pPr>
            <a:r>
              <a:rPr lang="ru-RU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07763" dir="13500000" sx="75000" sy="75000" algn="tl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категорій дидактики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04800" y="1828800"/>
            <a:ext cx="2286000" cy="533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Функції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04800" y="3733800"/>
            <a:ext cx="2362200" cy="533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228600" y="5715000"/>
            <a:ext cx="2971800" cy="914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u="none">
                <a:solidFill>
                  <a:srgbClr val="000000"/>
                </a:solidFill>
              </a:rPr>
              <a:t>Принципи,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u="none">
                <a:solidFill>
                  <a:srgbClr val="000000"/>
                </a:solidFill>
              </a:rPr>
              <a:t>правила навчання</a:t>
            </a:r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>
            <a:off x="3962400" y="472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3" name="AutoShape 17"/>
          <p:cNvSpPr>
            <a:spLocks noChangeArrowheads="1"/>
          </p:cNvSpPr>
          <p:nvPr/>
        </p:nvSpPr>
        <p:spPr bwMode="auto">
          <a:xfrm>
            <a:off x="1295400" y="4343400"/>
            <a:ext cx="228600" cy="1214438"/>
          </a:xfrm>
          <a:prstGeom prst="upDownArrow">
            <a:avLst>
              <a:gd name="adj1" fmla="val 50000"/>
              <a:gd name="adj2" fmla="val 106250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44" name="AutoShape 18"/>
          <p:cNvSpPr>
            <a:spLocks noChangeArrowheads="1"/>
          </p:cNvSpPr>
          <p:nvPr/>
        </p:nvSpPr>
        <p:spPr bwMode="auto">
          <a:xfrm>
            <a:off x="1295400" y="2514600"/>
            <a:ext cx="228600" cy="1214438"/>
          </a:xfrm>
          <a:prstGeom prst="upDownArrow">
            <a:avLst>
              <a:gd name="adj1" fmla="val 50000"/>
              <a:gd name="adj2" fmla="val 106250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45" name="AutoShape 20"/>
          <p:cNvSpPr>
            <a:spLocks noChangeArrowheads="1"/>
          </p:cNvSpPr>
          <p:nvPr/>
        </p:nvSpPr>
        <p:spPr bwMode="auto">
          <a:xfrm>
            <a:off x="2743200" y="3886200"/>
            <a:ext cx="685800" cy="228600"/>
          </a:xfrm>
          <a:prstGeom prst="notched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46" name="Rectangle 21"/>
          <p:cNvSpPr>
            <a:spLocks noChangeArrowheads="1"/>
          </p:cNvSpPr>
          <p:nvPr/>
        </p:nvSpPr>
        <p:spPr bwMode="auto">
          <a:xfrm>
            <a:off x="3505200" y="3352800"/>
            <a:ext cx="1981200" cy="914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Шлях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отримання</a:t>
            </a:r>
          </a:p>
        </p:txBody>
      </p:sp>
      <p:sp>
        <p:nvSpPr>
          <p:cNvPr id="14347" name="AutoShape 23"/>
          <p:cNvSpPr>
            <a:spLocks noChangeArrowheads="1"/>
          </p:cNvSpPr>
          <p:nvPr/>
        </p:nvSpPr>
        <p:spPr bwMode="auto">
          <a:xfrm rot="5255042">
            <a:off x="4045743" y="4641057"/>
            <a:ext cx="900113" cy="304800"/>
          </a:xfrm>
          <a:prstGeom prst="notchedRightArrow">
            <a:avLst>
              <a:gd name="adj1" fmla="val 50000"/>
              <a:gd name="adj2" fmla="val 73828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48" name="AutoShape 24"/>
          <p:cNvSpPr>
            <a:spLocks noChangeArrowheads="1"/>
          </p:cNvSpPr>
          <p:nvPr/>
        </p:nvSpPr>
        <p:spPr bwMode="auto">
          <a:xfrm>
            <a:off x="5486400" y="3886200"/>
            <a:ext cx="609600" cy="228600"/>
          </a:xfrm>
          <a:prstGeom prst="notched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49" name="Rectangle 25"/>
          <p:cNvSpPr>
            <a:spLocks noChangeArrowheads="1"/>
          </p:cNvSpPr>
          <p:nvPr/>
        </p:nvSpPr>
        <p:spPr bwMode="auto">
          <a:xfrm>
            <a:off x="3733800" y="5334000"/>
            <a:ext cx="1905000" cy="12192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Методи,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засоби,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прийоми</a:t>
            </a:r>
          </a:p>
        </p:txBody>
      </p:sp>
      <p:sp>
        <p:nvSpPr>
          <p:cNvPr id="14350" name="Rectangle 26"/>
          <p:cNvSpPr>
            <a:spLocks noChangeArrowheads="1"/>
          </p:cNvSpPr>
          <p:nvPr/>
        </p:nvSpPr>
        <p:spPr bwMode="auto">
          <a:xfrm>
            <a:off x="6096000" y="3733800"/>
            <a:ext cx="1219200" cy="533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Освіта</a:t>
            </a:r>
          </a:p>
        </p:txBody>
      </p:sp>
      <p:sp>
        <p:nvSpPr>
          <p:cNvPr id="14351" name="AutoShape 27"/>
          <p:cNvSpPr>
            <a:spLocks noChangeArrowheads="1"/>
          </p:cNvSpPr>
          <p:nvPr/>
        </p:nvSpPr>
        <p:spPr bwMode="auto">
          <a:xfrm>
            <a:off x="7315200" y="3886200"/>
            <a:ext cx="457200" cy="2286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14352" name="Rectangle 28"/>
          <p:cNvSpPr>
            <a:spLocks noChangeArrowheads="1"/>
          </p:cNvSpPr>
          <p:nvPr/>
        </p:nvSpPr>
        <p:spPr bwMode="auto">
          <a:xfrm>
            <a:off x="7467600" y="2057400"/>
            <a:ext cx="1524000" cy="533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Знання</a:t>
            </a:r>
          </a:p>
        </p:txBody>
      </p:sp>
      <p:sp>
        <p:nvSpPr>
          <p:cNvPr id="14353" name="Rectangle 29"/>
          <p:cNvSpPr>
            <a:spLocks noChangeArrowheads="1"/>
          </p:cNvSpPr>
          <p:nvPr/>
        </p:nvSpPr>
        <p:spPr bwMode="auto">
          <a:xfrm>
            <a:off x="7772400" y="3657600"/>
            <a:ext cx="1371600" cy="6858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Уміння</a:t>
            </a:r>
          </a:p>
        </p:txBody>
      </p:sp>
      <p:sp>
        <p:nvSpPr>
          <p:cNvPr id="14354" name="Rectangle 30"/>
          <p:cNvSpPr>
            <a:spLocks noChangeArrowheads="1"/>
          </p:cNvSpPr>
          <p:nvPr/>
        </p:nvSpPr>
        <p:spPr bwMode="auto">
          <a:xfrm>
            <a:off x="7467600" y="5638800"/>
            <a:ext cx="1676400" cy="533400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Навички</a:t>
            </a:r>
          </a:p>
        </p:txBody>
      </p:sp>
      <p:sp>
        <p:nvSpPr>
          <p:cNvPr id="14355" name="Line 32"/>
          <p:cNvSpPr>
            <a:spLocks noChangeShapeType="1"/>
          </p:cNvSpPr>
          <p:nvPr/>
        </p:nvSpPr>
        <p:spPr bwMode="auto">
          <a:xfrm>
            <a:off x="7391400" y="2286000"/>
            <a:ext cx="76200" cy="3276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65" name="WordArt 33"/>
          <p:cNvSpPr>
            <a:spLocks noChangeArrowheads="1" noChangeShapeType="1" noTextEdit="1"/>
          </p:cNvSpPr>
          <p:nvPr/>
        </p:nvSpPr>
        <p:spPr bwMode="auto">
          <a:xfrm>
            <a:off x="6400800" y="3124200"/>
            <a:ext cx="895350" cy="369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чому?</a:t>
            </a:r>
          </a:p>
        </p:txBody>
      </p:sp>
      <p:sp>
        <p:nvSpPr>
          <p:cNvPr id="18466" name="WordArt 34"/>
          <p:cNvSpPr>
            <a:spLocks noChangeArrowheads="1" noChangeShapeType="1" noTextEdit="1"/>
          </p:cNvSpPr>
          <p:nvPr/>
        </p:nvSpPr>
        <p:spPr bwMode="auto">
          <a:xfrm>
            <a:off x="1676400" y="2895600"/>
            <a:ext cx="129540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для чого?</a:t>
            </a:r>
          </a:p>
        </p:txBody>
      </p:sp>
      <p:sp>
        <p:nvSpPr>
          <p:cNvPr id="18467" name="WordArt 35"/>
          <p:cNvSpPr>
            <a:spLocks noChangeArrowheads="1" noChangeShapeType="1" noTextEdit="1"/>
          </p:cNvSpPr>
          <p:nvPr/>
        </p:nvSpPr>
        <p:spPr bwMode="auto">
          <a:xfrm>
            <a:off x="1600200" y="4953000"/>
            <a:ext cx="12954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на якій </a:t>
            </a:r>
          </a:p>
          <a:p>
            <a:pPr algn="ctr">
              <a:defRPr/>
            </a:pPr>
            <a:r>
              <a:rPr lang="ru-RU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основі?</a:t>
            </a:r>
          </a:p>
        </p:txBody>
      </p:sp>
      <p:sp>
        <p:nvSpPr>
          <p:cNvPr id="18468" name="WordArt 36"/>
          <p:cNvSpPr>
            <a:spLocks noChangeArrowheads="1" noChangeShapeType="1" noTextEdit="1"/>
          </p:cNvSpPr>
          <p:nvPr/>
        </p:nvSpPr>
        <p:spPr bwMode="auto">
          <a:xfrm>
            <a:off x="4800600" y="4724400"/>
            <a:ext cx="609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як?</a:t>
            </a:r>
          </a:p>
        </p:txBody>
      </p:sp>
    </p:spTree>
    <p:extLst>
      <p:ext uri="{BB962C8B-B14F-4D97-AF65-F5344CB8AC3E}">
        <p14:creationId xmlns:p14="http://schemas.microsoft.com/office/powerpoint/2010/main" val="360332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05273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Дидактичні категорії</a:t>
            </a:r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загальні і фундаментальні поняття, які відображають суттєві властивості і відношення навчального процесу.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548680"/>
            <a:ext cx="756084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ДИДАКТИКИ</a:t>
            </a:r>
          </a:p>
          <a:p>
            <a:pPr algn="ctr"/>
            <a:r>
              <a:rPr lang="ru-RU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суспільно-історичного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підростаючим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людської діяльності і процес оволодіння знаннями, уміннями і навичками, що потребують інтелектуальних, емоційно-вольових і фізичних зусиль людини.</a:t>
            </a:r>
            <a:endParaRPr lang="ru-RU" sz="3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764704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</a:p>
          <a:p>
            <a:r>
              <a:rPr lang="uk-UA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організація та управління навчально-пізнавальною діяльністю учня з боку вчителя по засвоєнню учнем знань, умінь та навичок, по розвитку і вихованню учня.</a:t>
            </a:r>
            <a:endParaRPr lang="uk-UA" sz="4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учителя в процесі навчання.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692696"/>
            <a:ext cx="741682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Учіння </a:t>
            </a:r>
            <a:endParaRPr lang="uk-UA" sz="2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сприймання учнем навчальної інформації, осмислення та розуміння її, запам’ятовування та оволодіння уміннями й навичками, способами дій по застосуванню теоретичних знань на практиці, в різних життєвих ситуаціях.</a:t>
            </a:r>
            <a:endParaRPr lang="uk-UA" sz="2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 діяльності учня, в якій він оволодіває системою знань, способами їх пошуку, здобуває індивідуальний досвід пізнання, збагачує власний досвід спілкування. Учіння перебуває у центрі навчання, забезпечує формування особистості.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4476" y="620688"/>
            <a:ext cx="7200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/>
              <a:t>План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/>
              <a:t>Поняття</a:t>
            </a:r>
            <a:r>
              <a:rPr lang="ru-RU" sz="3200" dirty="0"/>
              <a:t> дидактики, </a:t>
            </a:r>
            <a:r>
              <a:rPr lang="ru-RU" sz="3200" dirty="0" err="1"/>
              <a:t>її</a:t>
            </a:r>
            <a:r>
              <a:rPr lang="ru-RU" sz="3200" dirty="0"/>
              <a:t> предмет та </a:t>
            </a:r>
            <a:r>
              <a:rPr lang="ru-RU" sz="3200" dirty="0" err="1"/>
              <a:t>функції</a:t>
            </a:r>
            <a:r>
              <a:rPr lang="ru-RU" sz="3200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/>
              <a:t>Основні</a:t>
            </a:r>
            <a:r>
              <a:rPr lang="ru-RU" sz="3200" dirty="0"/>
              <a:t> </a:t>
            </a:r>
            <a:r>
              <a:rPr lang="ru-RU" sz="3200" dirty="0" err="1"/>
              <a:t>категорії</a:t>
            </a:r>
            <a:r>
              <a:rPr lang="ru-RU" sz="3200" dirty="0"/>
              <a:t> дидактики</a:t>
            </a:r>
            <a:r>
              <a:rPr lang="uk-UA" sz="3200" dirty="0"/>
              <a:t>.</a:t>
            </a:r>
            <a:endParaRPr lang="ru-RU" sz="3200" dirty="0"/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/>
              <a:t>Історія</a:t>
            </a:r>
            <a:r>
              <a:rPr lang="ru-RU" sz="3200" dirty="0"/>
              <a:t> </a:t>
            </a:r>
            <a:r>
              <a:rPr lang="ru-RU" sz="3200" dirty="0" err="1"/>
              <a:t>становлення</a:t>
            </a:r>
            <a:r>
              <a:rPr lang="ru-RU" sz="3200" dirty="0"/>
              <a:t> та </a:t>
            </a:r>
            <a:r>
              <a:rPr lang="ru-RU" sz="3200" dirty="0" err="1"/>
              <a:t>розвитку</a:t>
            </a:r>
            <a:r>
              <a:rPr lang="ru-RU" sz="3200" dirty="0"/>
              <a:t> дидактики.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/>
              <a:t>Зв'язок</a:t>
            </a:r>
            <a:r>
              <a:rPr lang="ru-RU" sz="3200" dirty="0"/>
              <a:t> дидактики з </a:t>
            </a:r>
            <a:r>
              <a:rPr lang="ru-RU" sz="3200" dirty="0" err="1"/>
              <a:t>іншими</a:t>
            </a:r>
            <a:r>
              <a:rPr lang="ru-RU" sz="3200" dirty="0"/>
              <a:t> науками та </a:t>
            </a:r>
            <a:r>
              <a:rPr lang="ru-RU" sz="3200" dirty="0" err="1"/>
              <a:t>конкретними</a:t>
            </a:r>
            <a:r>
              <a:rPr lang="ru-RU" sz="3200" dirty="0"/>
              <a:t> методиками.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/>
              <a:t>Особливості структури теорії навчання.</a:t>
            </a:r>
            <a:endParaRPr lang="ru-RU" sz="3200" b="1" dirty="0"/>
          </a:p>
          <a:p>
            <a:pPr algn="ctr"/>
            <a:r>
              <a:rPr lang="ru-RU" sz="5400" b="1" dirty="0" smtClean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4368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91072" y="69269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діяльність </a:t>
            </a:r>
            <a:r>
              <a:rPr lang="uk-UA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діяльність, спрямована на засвоєння знань, умінь, навичок на різних рівнях (емпіричному, теоретичному, практичному) та досвіду пізнання (оволодіння способами здобуття знань, способами навчальної роботи тощо).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980728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</a:t>
            </a:r>
            <a:endParaRPr lang="uk-UA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перевірені суспільною практикою факти, положення, судження про зв’язки і закономірності в розвитку явищ природи, суспільства, людського мислення і життя.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провідний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 освіти, що є результатом засвоєння інформації і виявляється у поняттях, судженнях, умовиводах, концепціях, теоріях.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620688"/>
            <a:ext cx="7038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Уміння </a:t>
            </a:r>
            <a:r>
              <a:rPr lang="uk-UA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людини свідомо виконувати певну дію на основі знань (розумову, фізичну, трудову, мовленнєву тощо).</a:t>
            </a:r>
            <a:endParaRPr lang="uk-UA" sz="3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 виконувати певні дії на основі сформованих знань, навичок, набутого досвіду.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1268760"/>
            <a:ext cx="81369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 </a:t>
            </a:r>
          </a:p>
          <a:p>
            <a:pPr>
              <a:buFont typeface="Wingdings" pitchFamily="2" charset="2"/>
              <a:buChar char="q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діяльність, що виконується учнем безпомилково і  без участі свідомості й волі; це уміння виконувати певну дію механічно, не замислюючись над цим.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дії, які внаслідок багаторазового виконання набувають автоматизованого характеру.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548680"/>
            <a:ext cx="763284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процес і результат засвоєння людиною певної системи теоретичних знань з основ наук про природу, суспільство, людину, її мислення, місце в природі і суспільстві, а також оволодіння нею сукупністю відповідних практичних способів дій (умінь та навичок), необхідних людині незалежно від роду її діяльності.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єдність процесу і результату передачі молодшому поколінню узагальненого досвіду, накопиченого людством. 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процес акумуляції суспільного досвіду кожним конкретним індивідуумом, а відтак – процес його розвитку, тобто процес і результат розвитку суб’єктивних сутнісних людських сил і можливостей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цілеспрямований процес і результат оволодіння учнями системою наукових знань, пізнавальних умінь і навичок та формування на цій основі світогляду, моральних якостей. 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289679"/>
            <a:ext cx="788436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Самоосвіта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систематичного курсу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незворотна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приводить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Дидактичні закономірності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суттєві, необхідні зв'язки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 навчання і соціальними процесами, а також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 характеру (між метою і змістом, формами навчання тощо).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навчання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вимоги, основні положення щодо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організації і методів навчання, дотримання яких забезпечує оптимальне функціонування навчання.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 навчання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ідеальне передбачення кінцевих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навчання; те, до чого прагнуть учитель та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Виховна функція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формування світогляду,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естетичної культури учнів. 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404664"/>
            <a:ext cx="770485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Розвивальна </a:t>
            </a:r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розвиток мови, мислення, пам'яті, творчих здібностей, рухової та сенсорної систем. 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конкретизують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через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упорядковані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взаємопов'язаної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 особистості, який виражає залежність від об'єктивного змісту умов її існування і розвитку. 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прояву пізнавальної потреби, що забезпечує спрямованість особистості на усвідомлення цілей діяльності і сприяє орієнтації, ознайомленню з новими фактами, глибшому відображенню дійсності. 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дидактичні категорії формують систему, що відтворює об'єктивну взаємозалежність загальних способів відношення людини до дидактичного процесу.</a:t>
            </a:r>
            <a:endParaRPr lang="uk-UA" sz="2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2514600" y="228600"/>
            <a:ext cx="6172200" cy="5238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Паростки дидактики</a:t>
            </a:r>
          </a:p>
        </p:txBody>
      </p:sp>
      <p:pic>
        <p:nvPicPr>
          <p:cNvPr id="12293" name="Picture 5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89067">
            <a:off x="5014913" y="1157287"/>
            <a:ext cx="1447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81710">
            <a:off x="747713" y="3976687"/>
            <a:ext cx="1447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29113" y="3214687"/>
            <a:ext cx="1447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59094">
            <a:off x="6919913" y="3671887"/>
            <a:ext cx="14478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3886200" y="1676400"/>
            <a:ext cx="5257800" cy="9144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CC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З народної педагогіки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9682652">
            <a:off x="0" y="4724400"/>
            <a:ext cx="3025775" cy="1457325"/>
          </a:xfrm>
          <a:prstGeom prst="wedgeRoundRectCallout">
            <a:avLst>
              <a:gd name="adj1" fmla="val -49903"/>
              <a:gd name="adj2" fmla="val 91236"/>
              <a:gd name="adj3" fmla="val 16667"/>
            </a:avLst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ru-RU" sz="1800" b="0" u="none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 u="none">
                <a:solidFill>
                  <a:srgbClr val="000000"/>
                </a:solidFill>
              </a:rPr>
              <a:t>“ Вік живи   -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 u="none">
                <a:solidFill>
                  <a:srgbClr val="000000"/>
                </a:solidFill>
              </a:rPr>
              <a:t>вік учись”</a:t>
            </a: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 rot="9682652">
            <a:off x="6118225" y="4876800"/>
            <a:ext cx="3025775" cy="1457325"/>
          </a:xfrm>
          <a:prstGeom prst="wedgeRoundRectCallout">
            <a:avLst>
              <a:gd name="adj1" fmla="val -49903"/>
              <a:gd name="adj2" fmla="val 91236"/>
              <a:gd name="adj3" fmla="val 16667"/>
            </a:avLst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 u="none"/>
              <a:t>“ </a:t>
            </a:r>
            <a:r>
              <a:rPr lang="uk-UA" altLang="ru-RU" sz="2800" i="1" u="none">
                <a:solidFill>
                  <a:srgbClr val="000000"/>
                </a:solidFill>
              </a:rPr>
              <a:t>Знання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 u="none">
                <a:solidFill>
                  <a:srgbClr val="000000"/>
                </a:solidFill>
              </a:rPr>
              <a:t>робить життя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i="1" u="none">
                <a:solidFill>
                  <a:srgbClr val="000000"/>
                </a:solidFill>
              </a:rPr>
              <a:t>красним ”.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 rot="10377429">
            <a:off x="3200400" y="3810000"/>
            <a:ext cx="3205163" cy="1449388"/>
          </a:xfrm>
          <a:prstGeom prst="wedgeRoundRectCallout">
            <a:avLst>
              <a:gd name="adj1" fmla="val -77944"/>
              <a:gd name="adj2" fmla="val 110389"/>
              <a:gd name="adj3" fmla="val 16667"/>
            </a:avLst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“ Умій дитину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народити –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умій і  навчити. ”</a:t>
            </a:r>
          </a:p>
        </p:txBody>
      </p:sp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3733800" cy="2695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35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298" grpId="0" animBg="1"/>
      <p:bldP spid="12299" grpId="0" animBg="1"/>
      <p:bldP spid="1230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 rot="5400000">
            <a:off x="-2324100" y="2628900"/>
            <a:ext cx="65532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b="0" u="none"/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 rot="5400000">
            <a:off x="-1881187" y="3100387"/>
            <a:ext cx="5638800" cy="3524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Наукове обгрунтування</a:t>
            </a:r>
          </a:p>
        </p:txBody>
      </p:sp>
      <p:sp>
        <p:nvSpPr>
          <p:cNvPr id="9220" name="Oval 6"/>
          <p:cNvSpPr>
            <a:spLocks noChangeArrowheads="1"/>
          </p:cNvSpPr>
          <p:nvPr/>
        </p:nvSpPr>
        <p:spPr bwMode="auto">
          <a:xfrm>
            <a:off x="3352800" y="2438400"/>
            <a:ext cx="5486400" cy="6858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u="none">
                <a:solidFill>
                  <a:srgbClr val="000000"/>
                </a:solidFill>
              </a:rPr>
              <a:t>З'являються:</a:t>
            </a:r>
          </a:p>
        </p:txBody>
      </p:sp>
      <p:pic>
        <p:nvPicPr>
          <p:cNvPr id="9221" name="Picture 7" descr="0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676400" y="3200400"/>
            <a:ext cx="1809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8"/>
          <p:cNvSpPr>
            <a:spLocks noChangeArrowheads="1"/>
          </p:cNvSpPr>
          <p:nvPr/>
        </p:nvSpPr>
        <p:spPr bwMode="auto">
          <a:xfrm>
            <a:off x="2133600" y="0"/>
            <a:ext cx="3200400" cy="14478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hlink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Братські школи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України і Білорусії</a:t>
            </a:r>
          </a:p>
        </p:txBody>
      </p:sp>
      <p:sp>
        <p:nvSpPr>
          <p:cNvPr id="9223" name="AutoShape 9"/>
          <p:cNvSpPr>
            <a:spLocks noChangeArrowheads="1"/>
          </p:cNvSpPr>
          <p:nvPr/>
        </p:nvSpPr>
        <p:spPr bwMode="auto">
          <a:xfrm>
            <a:off x="6172200" y="0"/>
            <a:ext cx="2743200" cy="12954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CCCC"/>
          </a:solidFill>
          <a:ln w="9525">
            <a:round/>
            <a:headEnd/>
            <a:tailEnd/>
          </a:ln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CC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Школи Східної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Європи</a:t>
            </a:r>
          </a:p>
        </p:txBody>
      </p:sp>
      <p:sp>
        <p:nvSpPr>
          <p:cNvPr id="9224" name="AutoShape 10"/>
          <p:cNvSpPr>
            <a:spLocks/>
          </p:cNvSpPr>
          <p:nvPr/>
        </p:nvSpPr>
        <p:spPr bwMode="auto">
          <a:xfrm rot="-5400000">
            <a:off x="5600700" y="190500"/>
            <a:ext cx="685800" cy="3505200"/>
          </a:xfrm>
          <a:prstGeom prst="leftBrace">
            <a:avLst>
              <a:gd name="adj1" fmla="val 4259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u="none">
              <a:solidFill>
                <a:srgbClr val="000000"/>
              </a:solidFill>
            </a:endParaRPr>
          </a:p>
        </p:txBody>
      </p:sp>
      <p:sp>
        <p:nvSpPr>
          <p:cNvPr id="9225" name="AutoShape 11"/>
          <p:cNvSpPr>
            <a:spLocks/>
          </p:cNvSpPr>
          <p:nvPr/>
        </p:nvSpPr>
        <p:spPr bwMode="auto">
          <a:xfrm>
            <a:off x="5867400" y="1981200"/>
            <a:ext cx="762000" cy="914400"/>
          </a:xfrm>
          <a:prstGeom prst="leftBrace">
            <a:avLst>
              <a:gd name="adj1" fmla="val 1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/>
          </a:p>
        </p:txBody>
      </p:sp>
      <p:sp>
        <p:nvSpPr>
          <p:cNvPr id="9226" name="Rectangle 12"/>
          <p:cNvSpPr>
            <a:spLocks noChangeArrowheads="1"/>
          </p:cNvSpPr>
          <p:nvPr/>
        </p:nvSpPr>
        <p:spPr bwMode="auto">
          <a:xfrm>
            <a:off x="4343400" y="3733800"/>
            <a:ext cx="4038600" cy="2743200"/>
          </a:xfrm>
          <a:prstGeom prst="rect">
            <a:avLst/>
          </a:prstGeom>
          <a:solidFill>
            <a:srgbClr val="FFCCCC"/>
          </a:solidFill>
          <a:ln w="9525">
            <a:miter lim="800000"/>
            <a:headEnd/>
            <a:tailEnd/>
          </a:ln>
          <a:scene3d>
            <a:camera prst="legacyPerspectiveFront">
              <a:rot lat="20099994" lon="20099994" rev="0"/>
            </a:camera>
            <a:lightRig rig="legacyFlat2" dir="t"/>
          </a:scene3d>
          <a:sp3d extrusionH="430200" prstMaterial="legacyMatte">
            <a:bevelT w="13500" h="13500" prst="angle"/>
            <a:bevelB w="13500" h="13500" prst="angle"/>
            <a:extrusionClr>
              <a:srgbClr val="FFCCCC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Закономірності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принципи,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методи і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форми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409090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7"/>
          <p:cNvSpPr>
            <a:spLocks noChangeArrowheads="1"/>
          </p:cNvSpPr>
          <p:nvPr/>
        </p:nvSpPr>
        <p:spPr bwMode="auto">
          <a:xfrm rot="5400000">
            <a:off x="-2324100" y="2628900"/>
            <a:ext cx="65532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b="0" u="none"/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 rot="5400000">
            <a:off x="-1881187" y="3176587"/>
            <a:ext cx="5638800" cy="3524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Наукове обгрунтування</a:t>
            </a: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762000"/>
            <a:ext cx="26812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WordArt 10"/>
          <p:cNvSpPr>
            <a:spLocks noChangeArrowheads="1" noChangeShapeType="1" noTextEdit="1"/>
          </p:cNvSpPr>
          <p:nvPr/>
        </p:nvSpPr>
        <p:spPr bwMode="auto">
          <a:xfrm>
            <a:off x="2209800" y="304800"/>
            <a:ext cx="6096000" cy="99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3275"/>
              </a:avLst>
            </a:prstTxWarp>
          </a:bodyPr>
          <a:lstStyle/>
          <a:p>
            <a:pPr algn="ctr">
              <a:defRPr/>
            </a:pPr>
            <a:r>
              <a:rPr lang="ru-RU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Ян </a:t>
            </a:r>
            <a:r>
              <a:rPr lang="ru-RU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Амос</a:t>
            </a:r>
            <a:r>
              <a:rPr lang="ru-RU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ru-RU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Коменський</a:t>
            </a:r>
            <a:endParaRPr lang="ru-RU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1371600" y="3962400"/>
            <a:ext cx="2667000" cy="2590800"/>
          </a:xfrm>
          <a:prstGeom prst="verticalScroll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Велика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 дидактика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ru-RU" sz="2400" i="1" u="none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u="none">
                <a:solidFill>
                  <a:srgbClr val="000000"/>
                </a:solidFill>
              </a:rPr>
              <a:t>1657 р.</a:t>
            </a:r>
          </a:p>
        </p:txBody>
      </p:sp>
      <p:pic>
        <p:nvPicPr>
          <p:cNvPr id="14348" name="Picture 12" descr="strel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953000"/>
            <a:ext cx="762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572000" y="4114800"/>
            <a:ext cx="4800600" cy="2362200"/>
          </a:xfrm>
          <a:prstGeom prst="flowChartOnlineStorage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000">
                <a:solidFill>
                  <a:srgbClr val="FF0000"/>
                </a:solidFill>
              </a:rPr>
              <a:t>Вперше: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Наукове  тлумачення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попередніх надбань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педагогів - практиків</a:t>
            </a:r>
          </a:p>
        </p:txBody>
      </p:sp>
    </p:spTree>
    <p:extLst>
      <p:ext uri="{BB962C8B-B14F-4D97-AF65-F5344CB8AC3E}">
        <p14:creationId xmlns:p14="http://schemas.microsoft.com/office/powerpoint/2010/main" val="427560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  <p:bldP spid="143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696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 Дидактика</a:t>
            </a:r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4267200" y="2057400"/>
            <a:ext cx="4648200" cy="32766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sy="-50000" kx="2453608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Галузь педагогіки</a:t>
            </a:r>
          </a:p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про теорію</a:t>
            </a:r>
          </a:p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навчання і </a:t>
            </a:r>
          </a:p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освіту людини</a:t>
            </a:r>
          </a:p>
        </p:txBody>
      </p:sp>
      <p:pic>
        <p:nvPicPr>
          <p:cNvPr id="7172" name="Picture 9" descr="0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2743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strel2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971800"/>
            <a:ext cx="1143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256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9144000" cy="708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812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404664"/>
            <a:ext cx="74888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uk-UA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</a:t>
            </a:r>
            <a:r>
              <a:rPr lang="uk-UA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endParaRPr lang="uk-UA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забезпечує можливість розробляти цілісні інтеграційні моделі, виявляти основні функції, елементи, компоненти, їх зв'язки і відношення,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системотвірні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фактори та умови функціонування у статичному і динамічному аспектах. </a:t>
            </a:r>
            <a:endParaRPr lang="uk-UA" sz="3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990600" y="762000"/>
            <a:ext cx="70104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Основні дидактичні</a:t>
            </a:r>
          </a:p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концепції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1600200" y="1524000"/>
            <a:ext cx="6096000" cy="1143000"/>
          </a:xfrm>
          <a:prstGeom prst="horizontalScroll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sy="50000" kx="2453608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u="none">
                <a:solidFill>
                  <a:srgbClr val="000000"/>
                </a:solidFill>
              </a:rPr>
              <a:t>Дидактична концепція – система поглядів</a:t>
            </a:r>
          </a:p>
          <a:p>
            <a:pPr algn="ctr" eaLnBrk="1" hangingPunct="1"/>
            <a:r>
              <a:rPr lang="uk-UA" altLang="ru-RU" u="none">
                <a:solidFill>
                  <a:srgbClr val="000000"/>
                </a:solidFill>
              </a:rPr>
              <a:t>на процес навчання.</a:t>
            </a:r>
          </a:p>
        </p:txBody>
      </p:sp>
      <p:sp>
        <p:nvSpPr>
          <p:cNvPr id="21510" name="WordArt 6"/>
          <p:cNvSpPr>
            <a:spLocks noChangeArrowheads="1" noChangeShapeType="1" noTextEdit="1"/>
          </p:cNvSpPr>
          <p:nvPr/>
        </p:nvSpPr>
        <p:spPr bwMode="auto">
          <a:xfrm>
            <a:off x="228600" y="2819400"/>
            <a:ext cx="5133975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200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 Традиційна дидактична </a:t>
            </a:r>
          </a:p>
          <a:p>
            <a:pPr algn="ctr">
              <a:defRPr/>
            </a:pPr>
            <a:r>
              <a:rPr lang="ru-RU" sz="3200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концепція</a:t>
            </a:r>
          </a:p>
        </p:txBody>
      </p:sp>
      <p:pic>
        <p:nvPicPr>
          <p:cNvPr id="21511" name="Picture 7" descr="strel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429000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419600"/>
            <a:ext cx="1981200" cy="2438400"/>
          </a:xfrm>
          <a:prstGeom prst="rect">
            <a:avLst/>
          </a:prstGeom>
          <a:noFill/>
          <a:ln w="9525">
            <a:solidFill>
              <a:srgbClr val="1C10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90800"/>
            <a:ext cx="1676400" cy="2057400"/>
          </a:xfrm>
          <a:prstGeom prst="rect">
            <a:avLst/>
          </a:prstGeom>
          <a:noFill/>
          <a:ln w="9525">
            <a:solidFill>
              <a:srgbClr val="1C106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strel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80364">
            <a:off x="4594225" y="4730750"/>
            <a:ext cx="1524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WordArt 11"/>
          <p:cNvSpPr>
            <a:spLocks noChangeArrowheads="1" noChangeShapeType="1" noTextEdit="1"/>
          </p:cNvSpPr>
          <p:nvPr/>
        </p:nvSpPr>
        <p:spPr bwMode="auto">
          <a:xfrm>
            <a:off x="7086600" y="2667000"/>
            <a:ext cx="1905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kern="10">
                <a:ln w="9525">
                  <a:solidFill>
                    <a:srgbClr val="CEB160"/>
                  </a:solidFill>
                  <a:round/>
                  <a:headEnd/>
                  <a:tailEnd/>
                </a:ln>
                <a:solidFill>
                  <a:srgbClr val="1C1062"/>
                </a:solidFill>
                <a:latin typeface="Impact"/>
              </a:rPr>
              <a:t> Ян Амос</a:t>
            </a:r>
          </a:p>
          <a:p>
            <a:pPr algn="ctr">
              <a:defRPr/>
            </a:pPr>
            <a:r>
              <a:rPr lang="ru-RU" kern="10">
                <a:ln w="9525">
                  <a:solidFill>
                    <a:srgbClr val="CEB160"/>
                  </a:solidFill>
                  <a:round/>
                  <a:headEnd/>
                  <a:tailEnd/>
                </a:ln>
                <a:solidFill>
                  <a:srgbClr val="1C1062"/>
                </a:solidFill>
                <a:latin typeface="Impact"/>
              </a:rPr>
              <a:t>Коменський</a:t>
            </a:r>
          </a:p>
          <a:p>
            <a:pPr algn="ctr">
              <a:defRPr/>
            </a:pPr>
            <a:endParaRPr lang="ru-RU" kern="10">
              <a:ln w="9525">
                <a:solidFill>
                  <a:srgbClr val="CEB160"/>
                </a:solidFill>
                <a:round/>
                <a:headEnd/>
                <a:tailEnd/>
              </a:ln>
              <a:solidFill>
                <a:srgbClr val="1C1062"/>
              </a:solidFill>
              <a:latin typeface="Impact"/>
            </a:endParaRPr>
          </a:p>
          <a:p>
            <a:pPr algn="ctr">
              <a:defRPr/>
            </a:pPr>
            <a:r>
              <a:rPr lang="ru-RU" kern="10">
                <a:ln w="9525">
                  <a:solidFill>
                    <a:srgbClr val="CEB160"/>
                  </a:solidFill>
                  <a:round/>
                  <a:headEnd/>
                  <a:tailEnd/>
                </a:ln>
                <a:solidFill>
                  <a:srgbClr val="1C1062"/>
                </a:solidFill>
                <a:latin typeface="Impact"/>
              </a:rPr>
              <a:t>(засновник)</a:t>
            </a:r>
          </a:p>
        </p:txBody>
      </p:sp>
      <p:sp>
        <p:nvSpPr>
          <p:cNvPr id="21516" name="WordArt 12"/>
          <p:cNvSpPr>
            <a:spLocks noChangeArrowheads="1" noChangeShapeType="1" noTextEdit="1"/>
          </p:cNvSpPr>
          <p:nvPr/>
        </p:nvSpPr>
        <p:spPr bwMode="auto">
          <a:xfrm>
            <a:off x="5334000" y="5638800"/>
            <a:ext cx="18288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1800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Йоган Генрих</a:t>
            </a:r>
          </a:p>
          <a:p>
            <a:pPr algn="ctr">
              <a:defRPr/>
            </a:pPr>
            <a:r>
              <a:rPr lang="ru-RU" sz="1800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Песталоцці</a:t>
            </a: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1219200" y="3962400"/>
            <a:ext cx="2514600" cy="6858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u="none">
                <a:solidFill>
                  <a:srgbClr val="000000"/>
                </a:solidFill>
              </a:rPr>
              <a:t>викладання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609600" y="5562600"/>
            <a:ext cx="3657600" cy="9906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  <a:latin typeface="Blackadder ITC" pitchFamily="82" charset="0"/>
              </a:rPr>
              <a:t>Відіграє стрижневу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  <a:latin typeface="Blackadder ITC" pitchFamily="82" charset="0"/>
              </a:rPr>
              <a:t>роль</a:t>
            </a:r>
          </a:p>
        </p:txBody>
      </p:sp>
      <p:pic>
        <p:nvPicPr>
          <p:cNvPr id="21524" name="Picture 20" descr="strel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52625" y="4905375"/>
            <a:ext cx="933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926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7" grpId="0" animBg="1"/>
      <p:bldP spid="2152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"/>
          <p:cNvSpPr>
            <a:spLocks/>
          </p:cNvSpPr>
          <p:nvPr/>
        </p:nvSpPr>
        <p:spPr bwMode="auto">
          <a:xfrm rot="-5400000">
            <a:off x="4533900" y="2247900"/>
            <a:ext cx="457200" cy="4343400"/>
          </a:xfrm>
          <a:prstGeom prst="leftBrace">
            <a:avLst>
              <a:gd name="adj1" fmla="val 79167"/>
              <a:gd name="adj2" fmla="val 50000"/>
            </a:avLst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 b="0" u="none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22534" name="Picture 6" descr="Johann_Herbar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905000" cy="259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5" name="WordArt 7"/>
          <p:cNvSpPr>
            <a:spLocks noChangeArrowheads="1" noChangeShapeType="1" noTextEdit="1"/>
          </p:cNvSpPr>
          <p:nvPr/>
        </p:nvSpPr>
        <p:spPr bwMode="auto">
          <a:xfrm>
            <a:off x="3048000" y="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Monotype Corsiva"/>
              </a:rPr>
              <a:t> Й. Ф. Гербарт (+)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1981200" y="838200"/>
            <a:ext cx="7010400" cy="12192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b="0">
                <a:solidFill>
                  <a:schemeClr val="accent2"/>
                </a:solidFill>
                <a:latin typeface="Monotype Corsiva" pitchFamily="66" charset="0"/>
              </a:rPr>
              <a:t>Переосмислив  класно – урочну систему.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b="0">
                <a:latin typeface="Monotype Corsiva" pitchFamily="66" charset="0"/>
              </a:rPr>
              <a:t>Створив “ нову наукову систему педагогіки</a:t>
            </a:r>
            <a:r>
              <a:rPr lang="uk-UA" altLang="ru-RU" b="0" u="none">
                <a:latin typeface="Monotype Corsiva" pitchFamily="66" charset="0"/>
              </a:rPr>
              <a:t> ”.</a:t>
            </a:r>
          </a:p>
          <a:p>
            <a:pPr eaLnBrk="1" hangingPunct="1">
              <a:spcBef>
                <a:spcPct val="0"/>
              </a:spcBef>
            </a:pPr>
            <a:endParaRPr lang="uk-UA" altLang="ru-RU" sz="1800" b="0" u="none">
              <a:latin typeface="Tahoma" pitchFamily="34" charset="0"/>
            </a:endParaRPr>
          </a:p>
        </p:txBody>
      </p:sp>
      <p:sp>
        <p:nvSpPr>
          <p:cNvPr id="16390" name="Oval 11"/>
          <p:cNvSpPr>
            <a:spLocks noChangeArrowheads="1"/>
          </p:cNvSpPr>
          <p:nvPr/>
        </p:nvSpPr>
        <p:spPr bwMode="auto">
          <a:xfrm>
            <a:off x="3124200" y="2286000"/>
            <a:ext cx="30480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 u="none">
                <a:solidFill>
                  <a:srgbClr val="1C1062"/>
                </a:solidFill>
                <a:latin typeface="Script MT Bold" pitchFamily="66" charset="0"/>
              </a:rPr>
              <a:t>Мета   школи</a:t>
            </a:r>
          </a:p>
        </p:txBody>
      </p:sp>
      <p:sp>
        <p:nvSpPr>
          <p:cNvPr id="16391" name="Oval 12"/>
          <p:cNvSpPr>
            <a:spLocks noChangeArrowheads="1"/>
          </p:cNvSpPr>
          <p:nvPr/>
        </p:nvSpPr>
        <p:spPr bwMode="auto">
          <a:xfrm>
            <a:off x="6019800" y="2819400"/>
            <a:ext cx="2819400" cy="10668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Формування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теоретичних знань</a:t>
            </a:r>
          </a:p>
        </p:txBody>
      </p:sp>
      <p:sp>
        <p:nvSpPr>
          <p:cNvPr id="16392" name="Oval 13"/>
          <p:cNvSpPr>
            <a:spLocks noChangeArrowheads="1"/>
          </p:cNvSpPr>
          <p:nvPr/>
        </p:nvSpPr>
        <p:spPr bwMode="auto">
          <a:xfrm>
            <a:off x="3352800" y="3429000"/>
            <a:ext cx="2667000" cy="9144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Формування понять,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уявлень</a:t>
            </a:r>
          </a:p>
        </p:txBody>
      </p:sp>
      <p:sp>
        <p:nvSpPr>
          <p:cNvPr id="16393" name="Oval 14"/>
          <p:cNvSpPr>
            <a:spLocks noChangeArrowheads="1"/>
          </p:cNvSpPr>
          <p:nvPr/>
        </p:nvSpPr>
        <p:spPr bwMode="auto">
          <a:xfrm>
            <a:off x="533400" y="2819400"/>
            <a:ext cx="2971800" cy="11430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Формування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інтелектуальних умінь</a:t>
            </a:r>
          </a:p>
        </p:txBody>
      </p:sp>
      <p:pic>
        <p:nvPicPr>
          <p:cNvPr id="16394" name="Picture 15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34697">
            <a:off x="5867400" y="28194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16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69417">
            <a:off x="3200400" y="28194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7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95800" y="30480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7" name="Oval 18"/>
          <p:cNvSpPr>
            <a:spLocks noChangeArrowheads="1"/>
          </p:cNvSpPr>
          <p:nvPr/>
        </p:nvSpPr>
        <p:spPr bwMode="auto">
          <a:xfrm>
            <a:off x="2819400" y="5410200"/>
            <a:ext cx="3581400" cy="12954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Тісне поєднання знань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з розвитком почуттів, волі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rgbClr val="1C1062"/>
                </a:solidFill>
                <a:latin typeface="Tahoma" pitchFamily="34" charset="0"/>
              </a:rPr>
              <a:t>характеру і розуму</a:t>
            </a:r>
          </a:p>
        </p:txBody>
      </p:sp>
      <p:sp>
        <p:nvSpPr>
          <p:cNvPr id="22547" name="AutoShape 19"/>
          <p:cNvSpPr>
            <a:spLocks noChangeArrowheads="1"/>
          </p:cNvSpPr>
          <p:nvPr/>
        </p:nvSpPr>
        <p:spPr bwMode="auto">
          <a:xfrm>
            <a:off x="0" y="4038600"/>
            <a:ext cx="2514600" cy="2819400"/>
          </a:xfrm>
          <a:prstGeom prst="flowChartPunchedCar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 учнів</a:t>
            </a:r>
          </a:p>
          <a:p>
            <a:pPr algn="ctr">
              <a:defRPr/>
            </a:pPr>
            <a:r>
              <a:rPr lang="uk-UA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виникають </a:t>
            </a:r>
            <a:endParaRPr lang="en-US" i="1">
              <a:solidFill>
                <a:srgbClr val="D6009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uk-UA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інтереси</a:t>
            </a:r>
            <a:r>
              <a:rPr lang="uk-UA" b="0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algn="ctr">
              <a:buFontTx/>
              <a:buChar char="-"/>
              <a:defRPr/>
            </a:pPr>
            <a:r>
              <a:rPr lang="uk-UA" sz="1800" u="none"/>
              <a:t>емпіричний,</a:t>
            </a:r>
          </a:p>
          <a:p>
            <a:pPr algn="ctr">
              <a:buFontTx/>
              <a:buChar char="-"/>
              <a:defRPr/>
            </a:pPr>
            <a:r>
              <a:rPr lang="uk-UA" sz="1800" u="none"/>
              <a:t>умоглядний,</a:t>
            </a:r>
          </a:p>
          <a:p>
            <a:pPr algn="ctr">
              <a:buFontTx/>
              <a:buChar char="-"/>
              <a:defRPr/>
            </a:pPr>
            <a:r>
              <a:rPr lang="uk-UA" sz="1800" u="none"/>
              <a:t>естетичний</a:t>
            </a:r>
          </a:p>
          <a:p>
            <a:pPr algn="ctr">
              <a:buFontTx/>
              <a:buChar char="-"/>
              <a:defRPr/>
            </a:pPr>
            <a:r>
              <a:rPr lang="uk-UA" sz="1800" u="none"/>
              <a:t>симпатичний,</a:t>
            </a:r>
          </a:p>
          <a:p>
            <a:pPr algn="ctr">
              <a:buFontTx/>
              <a:buChar char="-"/>
              <a:defRPr/>
            </a:pPr>
            <a:r>
              <a:rPr lang="uk-UA" sz="1800" u="none"/>
              <a:t>соціальний</a:t>
            </a:r>
          </a:p>
        </p:txBody>
      </p:sp>
      <p:sp>
        <p:nvSpPr>
          <p:cNvPr id="22548" name="AutoShape 20"/>
          <p:cNvSpPr>
            <a:spLocks noChangeArrowheads="1"/>
          </p:cNvSpPr>
          <p:nvPr/>
        </p:nvSpPr>
        <p:spPr bwMode="auto">
          <a:xfrm>
            <a:off x="6629400" y="4114800"/>
            <a:ext cx="2514600" cy="2743200"/>
          </a:xfrm>
          <a:prstGeom prst="flowChartPunchedCar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sz="1800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Структурні</a:t>
            </a:r>
          </a:p>
          <a:p>
            <a:pPr algn="ctr">
              <a:defRPr/>
            </a:pPr>
            <a:r>
              <a:rPr lang="uk-UA" sz="1800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елементи </a:t>
            </a:r>
            <a:endParaRPr lang="en-US" sz="1800" i="1">
              <a:solidFill>
                <a:srgbClr val="D6009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uk-UA" sz="1800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навчання</a:t>
            </a:r>
            <a:r>
              <a:rPr lang="uk-UA" sz="1800" b="0" i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algn="ctr">
              <a:defRPr/>
            </a:pPr>
            <a:r>
              <a:rPr lang="uk-UA" u="none">
                <a:effectLst>
                  <a:outerShdw blurRad="38100" dist="38100" dir="2700000" algn="tl">
                    <a:srgbClr val="FFFFFF"/>
                  </a:outerShdw>
                </a:effectLst>
              </a:rPr>
              <a:t>1) виклад,</a:t>
            </a:r>
          </a:p>
          <a:p>
            <a:pPr algn="ctr">
              <a:defRPr/>
            </a:pPr>
            <a:r>
              <a:rPr lang="uk-UA" u="none">
                <a:effectLst>
                  <a:outerShdw blurRad="38100" dist="38100" dir="2700000" algn="tl">
                    <a:srgbClr val="FFFFFF"/>
                  </a:outerShdw>
                </a:effectLst>
              </a:rPr>
              <a:t>2) розуміння,</a:t>
            </a:r>
          </a:p>
          <a:p>
            <a:pPr algn="ctr">
              <a:defRPr/>
            </a:pPr>
            <a:r>
              <a:rPr lang="uk-UA" u="none">
                <a:effectLst>
                  <a:outerShdw blurRad="38100" dist="38100" dir="2700000" algn="tl">
                    <a:srgbClr val="FFFFFF"/>
                  </a:outerShdw>
                </a:effectLst>
              </a:rPr>
              <a:t>3) узагальнення,</a:t>
            </a:r>
          </a:p>
          <a:p>
            <a:pPr algn="ctr">
              <a:defRPr/>
            </a:pPr>
            <a:r>
              <a:rPr lang="uk-UA" u="none">
                <a:effectLst>
                  <a:outerShdw blurRad="38100" dist="38100" dir="2700000" algn="tl">
                    <a:srgbClr val="FFFFFF"/>
                  </a:outerShdw>
                </a:effectLst>
              </a:rPr>
              <a:t>4) застосування</a:t>
            </a:r>
            <a:endParaRPr lang="uk-UA" u="none"/>
          </a:p>
          <a:p>
            <a:pPr algn="ctr">
              <a:defRPr/>
            </a:pPr>
            <a:endParaRPr lang="uk-UA" sz="1800" b="0" u="none"/>
          </a:p>
        </p:txBody>
      </p:sp>
      <p:sp>
        <p:nvSpPr>
          <p:cNvPr id="16400" name="Rectangle 21"/>
          <p:cNvSpPr>
            <a:spLocks noChangeArrowheads="1"/>
          </p:cNvSpPr>
          <p:nvPr/>
        </p:nvSpPr>
        <p:spPr bwMode="auto">
          <a:xfrm>
            <a:off x="2667000" y="4495800"/>
            <a:ext cx="40417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>
                <a:solidFill>
                  <a:srgbClr val="1C1062"/>
                </a:solidFill>
                <a:latin typeface="Script MT Bold" pitchFamily="66" charset="0"/>
              </a:rPr>
              <a:t>Увів принцип навчання,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>
                <a:solidFill>
                  <a:srgbClr val="1C1062"/>
                </a:solidFill>
                <a:latin typeface="Script MT Bold" pitchFamily="66" charset="0"/>
              </a:rPr>
              <a:t>що виховує.</a:t>
            </a:r>
          </a:p>
        </p:txBody>
      </p:sp>
      <p:pic>
        <p:nvPicPr>
          <p:cNvPr id="16401" name="Picture 22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95800" y="30480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2" name="Picture 24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95800" y="30480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3" name="Picture 26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69417">
            <a:off x="3200400" y="28194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4" name="Picture 28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34697">
            <a:off x="5800725" y="2792413"/>
            <a:ext cx="4191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5" name="Picture 30" descr="strel1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95800" y="30480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6" name="Picture 32" descr="strel2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4276">
            <a:off x="5945188" y="5168900"/>
            <a:ext cx="6810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7" name="Picture 33" descr="strel2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28874">
            <a:off x="2844800" y="5186363"/>
            <a:ext cx="730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55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8600"/>
            <a:ext cx="4038600" cy="6400800"/>
          </a:xfrm>
          <a:ln w="76200">
            <a:solidFill>
              <a:srgbClr val="66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            </a:t>
            </a:r>
            <a:r>
              <a:rPr lang="uk-UA" altLang="ru-RU" b="1" i="1" u="sng" smtClean="0">
                <a:solidFill>
                  <a:srgbClr val="1C1062"/>
                </a:solidFill>
                <a:latin typeface="Script MT Bold" pitchFamily="66" charset="0"/>
              </a:rPr>
              <a:t>Теорія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b="1" i="1" u="sng" smtClean="0">
                <a:solidFill>
                  <a:srgbClr val="1C1062"/>
                </a:solidFill>
                <a:latin typeface="Script MT Bold" pitchFamily="66" charset="0"/>
              </a:rPr>
              <a:t>        Й. Ф. Гербарта</a:t>
            </a:r>
            <a:r>
              <a:rPr lang="uk-UA" altLang="ru-RU" b="1" smtClean="0">
                <a:solidFill>
                  <a:srgbClr val="1C106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smtClean="0"/>
              <a:t>                   (-)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solidFill>
                  <a:srgbClr val="1C1062"/>
                </a:solidFill>
                <a:latin typeface="Script MT Bold" pitchFamily="66" charset="0"/>
              </a:rPr>
              <a:t>Вербалізм, книжність;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latin typeface="Script MT Bold" pitchFamily="66" charset="0"/>
              </a:rPr>
              <a:t>Інтелектуалізм,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solidFill>
                  <a:srgbClr val="1C1062"/>
                </a:solidFill>
                <a:latin typeface="Script MT Bold" pitchFamily="66" charset="0"/>
              </a:rPr>
              <a:t>Відірваність від потреб дитини і життя;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latin typeface="Script MT Bold" pitchFamily="66" charset="0"/>
              </a:rPr>
              <a:t>Передавання готових знань без залучення дитини до розумової</a:t>
            </a:r>
            <a:r>
              <a:rPr lang="uk-UA" altLang="ru-RU" b="1" smtClean="0">
                <a:latin typeface="Script MT Bold" pitchFamily="66" charset="0"/>
              </a:rPr>
              <a:t> </a:t>
            </a:r>
            <a:r>
              <a:rPr lang="uk-UA" altLang="ru-RU" sz="2400" b="1" smtClean="0">
                <a:latin typeface="Script MT Bold" pitchFamily="66" charset="0"/>
              </a:rPr>
              <a:t>активності;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solidFill>
                  <a:srgbClr val="1C1062"/>
                </a:solidFill>
                <a:latin typeface="Script MT Bold" pitchFamily="66" charset="0"/>
              </a:rPr>
              <a:t>Авторитаризм;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latin typeface="Script MT Bold" pitchFamily="66" charset="0"/>
              </a:rPr>
              <a:t>Пригнічення самостійності учня;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z="2400" b="1" smtClean="0">
                <a:solidFill>
                  <a:srgbClr val="1C1062"/>
                </a:solidFill>
                <a:latin typeface="Script MT Bold" pitchFamily="66" charset="0"/>
              </a:rPr>
              <a:t>Негнучку схему уроку.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"/>
            <a:ext cx="4038600" cy="6400800"/>
          </a:xfrm>
          <a:noFill/>
          <a:ln w="76200">
            <a:solidFill>
              <a:srgbClr val="66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mtClean="0"/>
              <a:t>          </a:t>
            </a:r>
            <a:r>
              <a:rPr lang="uk-UA" altLang="ru-RU" b="1" i="1" u="sng" smtClean="0">
                <a:solidFill>
                  <a:srgbClr val="993300"/>
                </a:solidFill>
              </a:rPr>
              <a:t>Теорія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b="1" i="1" u="sng" smtClean="0">
                <a:solidFill>
                  <a:srgbClr val="993300"/>
                </a:solidFill>
              </a:rPr>
              <a:t>        Й. Ф. Гербарта</a:t>
            </a:r>
            <a:r>
              <a:rPr lang="uk-UA" altLang="ru-RU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ru-RU" smtClean="0"/>
              <a:t>                  (+)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b="1" smtClean="0">
                <a:latin typeface="Monotype Corsiva" pitchFamily="66" charset="0"/>
              </a:rPr>
              <a:t>Визначив структурні елементи навчання;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b="1" smtClean="0">
              <a:latin typeface="Monotype Corsiva" pitchFamily="66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b="1" smtClean="0">
                <a:solidFill>
                  <a:srgbClr val="1C1062"/>
                </a:solidFill>
                <a:latin typeface="Monotype Corsiva" pitchFamily="66" charset="0"/>
              </a:rPr>
              <a:t>Організував і систематизував діяльність учителя;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b="1" smtClean="0">
              <a:solidFill>
                <a:srgbClr val="1C1062"/>
              </a:solidFill>
              <a:latin typeface="Monotype Corsiva" pitchFamily="66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altLang="ru-RU" smtClean="0">
                <a:latin typeface="Monotype Corsiva" pitchFamily="66" charset="0"/>
              </a:rPr>
              <a:t>Здійснив психологічний аналіз ступенів навчання.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smtClean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04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2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2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2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48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48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48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482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482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482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48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348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48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348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 animBg="1"/>
      <p:bldP spid="34822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990600" y="0"/>
            <a:ext cx="70104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3399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ru-RU" sz="3600" kern="1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Impact"/>
              </a:rPr>
              <a:t>Педоцентрична</a:t>
            </a:r>
            <a:r>
              <a:rPr lang="ru-RU" sz="3600" kern="10" dirty="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3399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ru-RU" sz="3600" kern="10" dirty="0" err="1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Impact"/>
              </a:rPr>
              <a:t>дидиктика</a:t>
            </a:r>
            <a:endParaRPr lang="ru-RU" sz="3600" kern="10" dirty="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FF9933"/>
              </a:solidFill>
              <a:latin typeface="Impact"/>
            </a:endParaRPr>
          </a:p>
        </p:txBody>
      </p:sp>
      <p:sp>
        <p:nvSpPr>
          <p:cNvPr id="18435" name="AutoShape 5"/>
          <p:cNvSpPr>
            <a:spLocks noChangeArrowheads="1"/>
          </p:cNvSpPr>
          <p:nvPr/>
        </p:nvSpPr>
        <p:spPr bwMode="auto">
          <a:xfrm>
            <a:off x="3962400" y="990600"/>
            <a:ext cx="4572000" cy="1600200"/>
          </a:xfrm>
          <a:prstGeom prst="downArrowCallout">
            <a:avLst>
              <a:gd name="adj1" fmla="val 71429"/>
              <a:gd name="adj2" fmla="val 71429"/>
              <a:gd name="adj3" fmla="val 16667"/>
              <a:gd name="adj4" fmla="val 66667"/>
            </a:avLst>
          </a:prstGeom>
          <a:solidFill>
            <a:srgbClr val="CCFF66"/>
          </a:solidFill>
          <a:ln w="76200" cmpd="tri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Прогресивістська,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реформаторська,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навчання шляхом роблення</a:t>
            </a:r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3505200" y="2667000"/>
            <a:ext cx="5410200" cy="1905000"/>
          </a:xfrm>
          <a:prstGeom prst="flowChartTerminator">
            <a:avLst/>
          </a:prstGeom>
          <a:solidFill>
            <a:srgbClr val="9FFFD4"/>
          </a:solidFill>
          <a:ln w="57150" cmpd="thinThick">
            <a:solidFill>
              <a:schemeClr val="accent2"/>
            </a:solidFill>
            <a:prstDash val="lgDash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800" i="1" u="none">
              <a:solidFill>
                <a:schemeClr val="accent2"/>
              </a:solidFill>
              <a:latin typeface="Script MT Bold" pitchFamily="66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>
                <a:solidFill>
                  <a:srgbClr val="000066"/>
                </a:solidFill>
                <a:latin typeface="Script MT Bold" pitchFamily="66" charset="0"/>
              </a:rPr>
              <a:t>Побудова процесу навчання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>
                <a:solidFill>
                  <a:srgbClr val="000066"/>
                </a:solidFill>
                <a:latin typeface="Script MT Bold" pitchFamily="66" charset="0"/>
              </a:rPr>
              <a:t>виходячи з потреб,інтересів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>
                <a:solidFill>
                  <a:srgbClr val="000066"/>
                </a:solidFill>
                <a:latin typeface="Script MT Bold" pitchFamily="66" charset="0"/>
              </a:rPr>
              <a:t>і здібностей дитини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800" i="1">
              <a:solidFill>
                <a:srgbClr val="000066"/>
              </a:solidFill>
              <a:latin typeface="Script MT Bold" pitchFamily="66" charset="0"/>
            </a:endParaRP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3962400" y="990600"/>
            <a:ext cx="4572000" cy="1600200"/>
          </a:xfrm>
          <a:prstGeom prst="downArrowCallout">
            <a:avLst>
              <a:gd name="adj1" fmla="val 71429"/>
              <a:gd name="adj2" fmla="val 71429"/>
              <a:gd name="adj3" fmla="val 16667"/>
              <a:gd name="adj4" fmla="val 66667"/>
            </a:avLst>
          </a:prstGeom>
          <a:solidFill>
            <a:srgbClr val="CCFF66"/>
          </a:solidFill>
          <a:ln w="76200" cmpd="tri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Прогресивістська,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реформаторська,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latin typeface="Tahoma" pitchFamily="34" charset="0"/>
              </a:rPr>
              <a:t>навчання шляхом роблення</a:t>
            </a:r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4191000" y="4648200"/>
            <a:ext cx="4191000" cy="838200"/>
          </a:xfrm>
          <a:prstGeom prst="downArrowCallout">
            <a:avLst>
              <a:gd name="adj1" fmla="val 62500"/>
              <a:gd name="adj2" fmla="val 125000"/>
              <a:gd name="adj3" fmla="val 16667"/>
              <a:gd name="adj4" fmla="val 66667"/>
            </a:avLst>
          </a:prstGeom>
          <a:solidFill>
            <a:srgbClr val="CCFF66"/>
          </a:solidFill>
          <a:ln w="57150" cmpd="thickThin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u="none">
                <a:solidFill>
                  <a:srgbClr val="000066"/>
                </a:solidFill>
                <a:latin typeface="Tahoma" pitchFamily="34" charset="0"/>
              </a:rPr>
              <a:t>Мета шкільного навчання</a:t>
            </a:r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>
            <a:off x="3352800" y="5562600"/>
            <a:ext cx="5791200" cy="1143000"/>
          </a:xfrm>
          <a:prstGeom prst="flowChartTerminator">
            <a:avLst/>
          </a:prstGeom>
          <a:solidFill>
            <a:srgbClr val="9FFFD4"/>
          </a:solidFill>
          <a:ln w="38100">
            <a:solidFill>
              <a:srgbClr val="000066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 u="none">
                <a:latin typeface="Script MT Bold" pitchFamily="66" charset="0"/>
              </a:rPr>
              <a:t>Розвиток загальних і розумових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 u="none">
                <a:latin typeface="Script MT Bold" pitchFamily="66" charset="0"/>
              </a:rPr>
              <a:t>здібностей,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 u="none">
                <a:latin typeface="Script MT Bold" pitchFamily="66" charset="0"/>
              </a:rPr>
              <a:t>різноманітних умінь дітей</a:t>
            </a:r>
          </a:p>
        </p:txBody>
      </p:sp>
      <p:sp>
        <p:nvSpPr>
          <p:cNvPr id="44043" name="WordArt 11"/>
          <p:cNvSpPr>
            <a:spLocks noChangeArrowheads="1" noChangeShapeType="1" noTextEdit="1"/>
          </p:cNvSpPr>
          <p:nvPr/>
        </p:nvSpPr>
        <p:spPr bwMode="auto">
          <a:xfrm>
            <a:off x="152400" y="5029200"/>
            <a:ext cx="2819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 Д. Дьюї</a:t>
            </a:r>
          </a:p>
          <a:p>
            <a:pPr algn="ctr">
              <a:defRPr/>
            </a:pPr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(1859 - 1952р.р.)</a:t>
            </a:r>
          </a:p>
        </p:txBody>
      </p:sp>
      <p:pic>
        <p:nvPicPr>
          <p:cNvPr id="44046" name="Picture 14" descr="105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2362200" cy="33528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69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nimBg="1"/>
      <p:bldP spid="44039" grpId="0" animBg="1"/>
      <p:bldP spid="44041" grpId="0" animBg="1"/>
      <p:bldP spid="4404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 rot="5400000">
            <a:off x="-3086100" y="3238500"/>
            <a:ext cx="6858000" cy="381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3399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Impact"/>
              </a:rPr>
              <a:t> Педоцентрична дидиктика</a:t>
            </a:r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1600200" y="152400"/>
            <a:ext cx="5867400" cy="1295400"/>
          </a:xfrm>
          <a:prstGeom prst="downArrowCallout">
            <a:avLst>
              <a:gd name="adj1" fmla="val 57582"/>
              <a:gd name="adj2" fmla="val 113235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uk-UA" sz="3200" i="1" u="none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itchFamily="82" charset="0"/>
              </a:rPr>
              <a:t>Концепція повного акту</a:t>
            </a:r>
          </a:p>
          <a:p>
            <a:pPr algn="ctr">
              <a:defRPr/>
            </a:pPr>
            <a:r>
              <a:rPr lang="uk-UA" sz="3200" i="1" u="none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itchFamily="82" charset="0"/>
              </a:rPr>
              <a:t>мислення</a:t>
            </a: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676400" y="1600200"/>
            <a:ext cx="5943600" cy="9906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b="0" i="1">
                <a:latin typeface="Tahoma" pitchFamily="34" charset="0"/>
              </a:rPr>
              <a:t>Людина мислить тоді,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b="0" i="1">
                <a:latin typeface="Tahoma" pitchFamily="34" charset="0"/>
              </a:rPr>
              <a:t>коли зустрічається з труднощами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1524000" y="2743200"/>
            <a:ext cx="6400800" cy="9144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rgbClr val="000066"/>
                </a:solidFill>
                <a:latin typeface="Tahoma" pitchFamily="34" charset="0"/>
              </a:rPr>
              <a:t>Етапи повного акту мислення мислення</a:t>
            </a:r>
          </a:p>
        </p:txBody>
      </p:sp>
      <p:sp>
        <p:nvSpPr>
          <p:cNvPr id="45074" name="AutoShape 18"/>
          <p:cNvSpPr>
            <a:spLocks noChangeArrowheads="1"/>
          </p:cNvSpPr>
          <p:nvPr/>
        </p:nvSpPr>
        <p:spPr bwMode="auto">
          <a:xfrm rot="3694327">
            <a:off x="7258844" y="3766344"/>
            <a:ext cx="1306513" cy="885825"/>
          </a:xfrm>
          <a:prstGeom prst="curvedDownArrow">
            <a:avLst>
              <a:gd name="adj1" fmla="val 29498"/>
              <a:gd name="adj2" fmla="val 5899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sp>
        <p:nvSpPr>
          <p:cNvPr id="45075" name="AutoShape 19"/>
          <p:cNvSpPr>
            <a:spLocks noChangeArrowheads="1"/>
          </p:cNvSpPr>
          <p:nvPr/>
        </p:nvSpPr>
        <p:spPr bwMode="auto">
          <a:xfrm rot="3401430">
            <a:off x="5087144" y="3980656"/>
            <a:ext cx="2130425" cy="1331913"/>
          </a:xfrm>
          <a:prstGeom prst="curvedDownArrow">
            <a:avLst>
              <a:gd name="adj1" fmla="val 30524"/>
              <a:gd name="adj2" fmla="val 60219"/>
              <a:gd name="adj3" fmla="val 294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076" name="AutoShape 20"/>
          <p:cNvSpPr>
            <a:spLocks noChangeArrowheads="1"/>
          </p:cNvSpPr>
          <p:nvPr/>
        </p:nvSpPr>
        <p:spPr bwMode="auto">
          <a:xfrm rot="1653365">
            <a:off x="2819400" y="3657600"/>
            <a:ext cx="1295400" cy="2133600"/>
          </a:xfrm>
          <a:prstGeom prst="curvedRightArrow">
            <a:avLst>
              <a:gd name="adj1" fmla="val 32941"/>
              <a:gd name="adj2" fmla="val 6588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5077" name="AutoShape 21"/>
          <p:cNvSpPr>
            <a:spLocks noChangeArrowheads="1"/>
          </p:cNvSpPr>
          <p:nvPr/>
        </p:nvSpPr>
        <p:spPr bwMode="auto">
          <a:xfrm rot="461763">
            <a:off x="990600" y="3733800"/>
            <a:ext cx="1071563" cy="1209675"/>
          </a:xfrm>
          <a:prstGeom prst="curvedRightArrow">
            <a:avLst>
              <a:gd name="adj1" fmla="val 22578"/>
              <a:gd name="adj2" fmla="val 4515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6705600" y="4800600"/>
            <a:ext cx="2362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1600"/>
              <a:t>Наступні </a:t>
            </a:r>
          </a:p>
          <a:p>
            <a:pPr algn="ctr" eaLnBrk="1" hangingPunct="1"/>
            <a:r>
              <a:rPr lang="uk-UA" altLang="ru-RU" sz="1600"/>
              <a:t>спостереження,</a:t>
            </a:r>
          </a:p>
          <a:p>
            <a:pPr algn="ctr" eaLnBrk="1" hangingPunct="1"/>
            <a:r>
              <a:rPr lang="uk-UA" altLang="ru-RU" sz="1600"/>
              <a:t>експерименти</a:t>
            </a:r>
          </a:p>
        </p:txBody>
      </p:sp>
      <p:sp>
        <p:nvSpPr>
          <p:cNvPr id="45079" name="Oval 23"/>
          <p:cNvSpPr>
            <a:spLocks noChangeArrowheads="1"/>
          </p:cNvSpPr>
          <p:nvPr/>
        </p:nvSpPr>
        <p:spPr bwMode="auto">
          <a:xfrm>
            <a:off x="2209800" y="5791200"/>
            <a:ext cx="2438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1600"/>
              <a:t>Висування замислу</a:t>
            </a:r>
          </a:p>
          <a:p>
            <a:pPr algn="ctr" eaLnBrk="1" hangingPunct="1"/>
            <a:r>
              <a:rPr lang="uk-UA" altLang="ru-RU" sz="1600"/>
              <a:t>вирішення</a:t>
            </a:r>
          </a:p>
        </p:txBody>
      </p:sp>
      <p:sp>
        <p:nvSpPr>
          <p:cNvPr id="45080" name="Oval 24"/>
          <p:cNvSpPr>
            <a:spLocks noChangeArrowheads="1"/>
          </p:cNvSpPr>
          <p:nvPr/>
        </p:nvSpPr>
        <p:spPr bwMode="auto">
          <a:xfrm>
            <a:off x="4800600" y="5791200"/>
            <a:ext cx="2438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1600"/>
              <a:t>Формулювання </a:t>
            </a:r>
          </a:p>
          <a:p>
            <a:pPr algn="ctr" eaLnBrk="1" hangingPunct="1"/>
            <a:r>
              <a:rPr lang="uk-UA" altLang="ru-RU" sz="1600"/>
              <a:t>висновків</a:t>
            </a:r>
          </a:p>
        </p:txBody>
      </p:sp>
      <p:sp>
        <p:nvSpPr>
          <p:cNvPr id="45081" name="Oval 25"/>
          <p:cNvSpPr>
            <a:spLocks noChangeArrowheads="1"/>
          </p:cNvSpPr>
          <p:nvPr/>
        </p:nvSpPr>
        <p:spPr bwMode="auto">
          <a:xfrm>
            <a:off x="533400" y="4953000"/>
            <a:ext cx="2438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1600"/>
              <a:t>Відчуття трудності;</a:t>
            </a:r>
          </a:p>
          <a:p>
            <a:pPr algn="ctr" eaLnBrk="1" hangingPunct="1"/>
            <a:r>
              <a:rPr lang="uk-UA" altLang="ru-RU" sz="1600"/>
              <a:t>вияв і визначення її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 rot="-5400000">
            <a:off x="4076700" y="4229100"/>
            <a:ext cx="1295400" cy="16764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eaVert" wrap="none" anchor="ctr">
            <a:flatTx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>
                <a:solidFill>
                  <a:schemeClr val="accent2"/>
                </a:solidFill>
                <a:latin typeface="Script MT Bold" pitchFamily="66" charset="0"/>
              </a:rPr>
              <a:t>Проблемне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>
                <a:solidFill>
                  <a:schemeClr val="accent2"/>
                </a:solidFill>
                <a:latin typeface="Script MT Bold" pitchFamily="66" charset="0"/>
              </a:rPr>
              <a:t>навчання</a:t>
            </a:r>
          </a:p>
        </p:txBody>
      </p:sp>
      <p:sp>
        <p:nvSpPr>
          <p:cNvPr id="45083" name="WordArt 27"/>
          <p:cNvSpPr>
            <a:spLocks noChangeArrowheads="1" noChangeShapeType="1" noTextEdit="1"/>
          </p:cNvSpPr>
          <p:nvPr/>
        </p:nvSpPr>
        <p:spPr bwMode="auto">
          <a:xfrm rot="5400000">
            <a:off x="-3086100" y="3238500"/>
            <a:ext cx="6858000" cy="381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3399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Impact"/>
              </a:rPr>
              <a:t> Педоцентрична дидиктика</a:t>
            </a:r>
          </a:p>
        </p:txBody>
      </p:sp>
      <p:sp>
        <p:nvSpPr>
          <p:cNvPr id="45084" name="WordArt 28"/>
          <p:cNvSpPr>
            <a:spLocks noChangeArrowheads="1" noChangeShapeType="1" noTextEdit="1"/>
          </p:cNvSpPr>
          <p:nvPr/>
        </p:nvSpPr>
        <p:spPr bwMode="auto">
          <a:xfrm rot="5400000">
            <a:off x="-3086100" y="3238500"/>
            <a:ext cx="6858000" cy="381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sz="32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3399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atin typeface="Impact"/>
              </a:rPr>
              <a:t> Педоцентрична дидиктика</a:t>
            </a:r>
          </a:p>
        </p:txBody>
      </p:sp>
    </p:spTree>
    <p:extLst>
      <p:ext uri="{BB962C8B-B14F-4D97-AF65-F5344CB8AC3E}">
        <p14:creationId xmlns:p14="http://schemas.microsoft.com/office/powerpoint/2010/main" val="179653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 decel="1000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45063" grpId="0" animBg="1"/>
      <p:bldP spid="45066" grpId="0" animBg="1"/>
      <p:bldP spid="45074" grpId="0" animBg="1"/>
      <p:bldP spid="45075" grpId="0" animBg="1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0"/>
            <a:ext cx="4038600" cy="6858000"/>
          </a:xfrm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endParaRPr lang="uk-UA" altLang="ru-RU" smtClean="0"/>
          </a:p>
          <a:p>
            <a:pPr eaLnBrk="1" hangingPunct="1">
              <a:buFontTx/>
              <a:buNone/>
            </a:pPr>
            <a:endParaRPr lang="uk-UA" altLang="ru-RU" smtClean="0"/>
          </a:p>
          <a:p>
            <a:pPr eaLnBrk="1" hangingPunct="1">
              <a:buFontTx/>
              <a:buNone/>
            </a:pPr>
            <a:endParaRPr lang="uk-UA" altLang="ru-RU" smtClean="0"/>
          </a:p>
          <a:p>
            <a:pPr eaLnBrk="1" hangingPunct="1">
              <a:buFontTx/>
              <a:buNone/>
            </a:pPr>
            <a:endParaRPr lang="uk-UA" altLang="ru-RU" smtClean="0"/>
          </a:p>
        </p:txBody>
      </p:sp>
      <p:sp>
        <p:nvSpPr>
          <p:cNvPr id="46089" name="WordArt 9"/>
          <p:cNvSpPr>
            <a:spLocks noChangeArrowheads="1" noChangeShapeType="1" noTextEdit="1"/>
          </p:cNvSpPr>
          <p:nvPr/>
        </p:nvSpPr>
        <p:spPr bwMode="auto">
          <a:xfrm rot="5400000">
            <a:off x="-3179762" y="3179762"/>
            <a:ext cx="6858000" cy="49847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ru-RU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184776"/>
                    </a:gs>
                  </a:gsLst>
                  <a:lin ang="5400000" scaled="1"/>
                </a:gradFill>
                <a:latin typeface="Impact"/>
              </a:rPr>
              <a:t> Педоцентрична дидиктика</a:t>
            </a:r>
          </a:p>
        </p:txBody>
      </p:sp>
      <p:sp>
        <p:nvSpPr>
          <p:cNvPr id="20484" name="Rectangle 11"/>
          <p:cNvSpPr>
            <a:spLocks noChangeArrowheads="1"/>
          </p:cNvSpPr>
          <p:nvPr/>
        </p:nvSpPr>
        <p:spPr bwMode="auto">
          <a:xfrm>
            <a:off x="4724400" y="0"/>
            <a:ext cx="4267200" cy="68580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2800" b="0" u="none"/>
          </a:p>
        </p:txBody>
      </p:sp>
      <p:sp>
        <p:nvSpPr>
          <p:cNvPr id="46093" name="WordArt 1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914400" y="152400"/>
            <a:ext cx="3429000" cy="5334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431"/>
              </a:avLst>
            </a:prstTxWarp>
          </a:bodyPr>
          <a:lstStyle/>
          <a:p>
            <a:pPr algn="ctr">
              <a:defRPr/>
            </a:pPr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Позитивне</a:t>
            </a:r>
          </a:p>
        </p:txBody>
      </p:sp>
      <p:sp>
        <p:nvSpPr>
          <p:cNvPr id="46094" name="WordArt 14"/>
          <p:cNvSpPr>
            <a:spLocks noChangeArrowheads="1" noChangeShapeType="1" noTextEdit="1"/>
          </p:cNvSpPr>
          <p:nvPr/>
        </p:nvSpPr>
        <p:spPr bwMode="auto">
          <a:xfrm rot="232976">
            <a:off x="4953000" y="0"/>
            <a:ext cx="3124200" cy="609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defRPr/>
            </a:pPr>
            <a:r>
              <a:rPr lang="ru-RU" sz="24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Негативне</a:t>
            </a: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609600" y="762000"/>
            <a:ext cx="3810000" cy="594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>
                <a:latin typeface="Tahoma" pitchFamily="34" charset="0"/>
              </a:rPr>
              <a:t> </a:t>
            </a:r>
            <a:r>
              <a:rPr lang="uk-UA" altLang="ru-RU" i="1">
                <a:solidFill>
                  <a:srgbClr val="CC3300"/>
                </a:solidFill>
                <a:latin typeface="Monotype Corsiva" pitchFamily="66" charset="0"/>
              </a:rPr>
              <a:t>Правильно побудоване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i="1">
                <a:solidFill>
                  <a:srgbClr val="CC3300"/>
                </a:solidFill>
                <a:latin typeface="Monotype Corsiva" pitchFamily="66" charset="0"/>
              </a:rPr>
              <a:t>навчання повинно:</a:t>
            </a:r>
          </a:p>
          <a:p>
            <a:pPr algn="ctr" eaLnBrk="1" hangingPunct="1">
              <a:spcBef>
                <a:spcPct val="0"/>
              </a:spcBef>
              <a:buFontTx/>
              <a:buChar char="-"/>
            </a:pPr>
            <a:r>
              <a:rPr lang="uk-UA" altLang="ru-RU" sz="1800" u="none">
                <a:latin typeface="Tahoma" pitchFamily="34" charset="0"/>
              </a:rPr>
              <a:t> бути проблемним;</a:t>
            </a:r>
          </a:p>
          <a:p>
            <a:pPr algn="ctr" eaLnBrk="1" hangingPunct="1">
              <a:spcBef>
                <a:spcPct val="0"/>
              </a:spcBef>
              <a:buFontTx/>
              <a:buChar char="-"/>
            </a:pPr>
            <a:r>
              <a:rPr lang="uk-UA" altLang="ru-RU" sz="1800" u="none">
                <a:latin typeface="Tahoma" pitchFamily="34" charset="0"/>
              </a:rPr>
              <a:t> </a:t>
            </a: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мати самостійний, природний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спонтанний характер;</a:t>
            </a:r>
          </a:p>
          <a:p>
            <a:pPr algn="ctr" eaLnBrk="1" hangingPunct="1">
              <a:spcBef>
                <a:spcPct val="0"/>
              </a:spcBef>
              <a:buFontTx/>
              <a:buChar char="-"/>
            </a:pPr>
            <a:r>
              <a:rPr lang="uk-UA" altLang="ru-RU" sz="1800" u="none">
                <a:latin typeface="Tahoma" pitchFamily="34" charset="0"/>
              </a:rPr>
              <a:t>будується не у виді викладу,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заучування і відтворення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готових знань,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а у вигляді відкриття.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u="none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Учні отримують знання у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ході власної спонтанної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діяльності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u="none">
              <a:solidFill>
                <a:schemeClr val="accent2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600" u="none">
              <a:solidFill>
                <a:schemeClr val="accent2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>
                <a:solidFill>
                  <a:srgbClr val="CC0000"/>
                </a:solidFill>
                <a:latin typeface="Tahoma" pitchFamily="34" charset="0"/>
              </a:rPr>
              <a:t>“ навчання шляхом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>
                <a:solidFill>
                  <a:srgbClr val="CC0000"/>
                </a:solidFill>
                <a:latin typeface="Tahoma" pitchFamily="34" charset="0"/>
              </a:rPr>
              <a:t>роблення</a:t>
            </a:r>
            <a:r>
              <a:rPr lang="uk-UA" altLang="ru-RU" sz="1600" u="none">
                <a:solidFill>
                  <a:schemeClr val="accent2"/>
                </a:solidFill>
                <a:latin typeface="Tahoma" pitchFamily="34" charset="0"/>
              </a:rPr>
              <a:t> 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600" u="none">
              <a:solidFill>
                <a:schemeClr val="accent2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600" u="none">
              <a:solidFill>
                <a:schemeClr val="accent2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>
                <a:latin typeface="Tahoma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4876800" y="762000"/>
            <a:ext cx="4114800" cy="594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1.Дьюи і послідовники більше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спирались на спонтанні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інтереси і ситуативну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активність учнів.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2.Навчальні програми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 визначали лише загальні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контури освіти.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Деякі навчальні предмети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з'являлись лише в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latin typeface="Tahoma" pitchFamily="34" charset="0"/>
              </a:rPr>
              <a:t>старших класах.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3.Освіта обмежувалась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колом проблем, була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неповною і несистематичною</a:t>
            </a:r>
            <a:r>
              <a:rPr lang="uk-UA" altLang="ru-RU" sz="1800" u="none">
                <a:latin typeface="Tahoma" pitchFamily="34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u="none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u="none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Навчання не може бути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 ні “ цілком проблемним ”,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u="none">
                <a:solidFill>
                  <a:schemeClr val="accent2"/>
                </a:solidFill>
                <a:latin typeface="Tahoma" pitchFamily="34" charset="0"/>
              </a:rPr>
              <a:t>ні “ цілком вербальним ”.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i="1">
                <a:solidFill>
                  <a:srgbClr val="CC0000"/>
                </a:solidFill>
                <a:latin typeface="Script MT Bold" pitchFamily="66" charset="0"/>
              </a:rPr>
              <a:t>Учні не беруть участь  в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i="1">
                <a:solidFill>
                  <a:srgbClr val="CC0000"/>
                </a:solidFill>
                <a:latin typeface="Script MT Bold" pitchFamily="66" charset="0"/>
              </a:rPr>
              <a:t>процесі закріплення знань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u="none">
              <a:latin typeface="Tahoma" pitchFamily="34" charset="0"/>
            </a:endParaRPr>
          </a:p>
        </p:txBody>
      </p:sp>
      <p:sp>
        <p:nvSpPr>
          <p:cNvPr id="20489" name="Line 17"/>
          <p:cNvSpPr>
            <a:spLocks noChangeShapeType="1"/>
          </p:cNvSpPr>
          <p:nvPr/>
        </p:nvSpPr>
        <p:spPr bwMode="auto">
          <a:xfrm flipH="1">
            <a:off x="2438400" y="5105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0" name="Line 18"/>
          <p:cNvSpPr>
            <a:spLocks noChangeShapeType="1"/>
          </p:cNvSpPr>
          <p:nvPr/>
        </p:nvSpPr>
        <p:spPr bwMode="auto">
          <a:xfrm flipH="1">
            <a:off x="6858000" y="4495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69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5" grpId="0" animBg="1"/>
      <p:bldP spid="4609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47" name="Picture 71" descr="1126835"/>
          <p:cNvPicPr>
            <a:picLocks noChangeAspect="1" noChangeArrowheads="1"/>
          </p:cNvPicPr>
          <p:nvPr/>
        </p:nvPicPr>
        <p:blipFill>
          <a:blip r:embed="rId2">
            <a:lum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3810000"/>
            <a:ext cx="27241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8534400" cy="733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2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Сучасна дидактична система</a:t>
            </a:r>
          </a:p>
        </p:txBody>
      </p:sp>
      <p:graphicFrame>
        <p:nvGraphicFramePr>
          <p:cNvPr id="50257" name="Group 81"/>
          <p:cNvGraphicFramePr>
            <a:graphicFrameLocks noGrp="1"/>
          </p:cNvGraphicFramePr>
          <p:nvPr/>
        </p:nvGraphicFramePr>
        <p:xfrm>
          <a:off x="152400" y="4267200"/>
          <a:ext cx="2667000" cy="1706848"/>
        </p:xfrm>
        <a:graphic>
          <a:graphicData uri="http://schemas.openxmlformats.org/drawingml/2006/table">
            <a:tbl>
              <a:tblPr/>
              <a:tblGrid>
                <a:gridCol w="2382838"/>
                <a:gridCol w="284162"/>
              </a:tblGrid>
              <a:tr h="170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Б</a:t>
                      </a:r>
                      <a:r>
                        <a:rPr kumimoji="0" lang="uk-UA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абанський </a:t>
                      </a: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Юрий</a:t>
                      </a:r>
                      <a:r>
                        <a:rPr kumimoji="0" lang="uk-UA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Костянтинович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Доктор педагогічних наук, професор. </a:t>
                      </a:r>
                      <a:b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Член-корреспондент АПН СРСР </a:t>
                      </a:r>
                      <a:b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дійсний член  АПН СРСР</a:t>
                      </a:r>
                    </a:p>
                  </a:txBody>
                  <a:tcPr marT="45704" marB="45704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04" marB="45704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/>
                    </a:solidFill>
                  </a:tcPr>
                </a:tc>
              </a:tr>
            </a:tbl>
          </a:graphicData>
        </a:graphic>
      </p:graphicFrame>
      <p:pic>
        <p:nvPicPr>
          <p:cNvPr id="50184" name="Picture 8" descr="babanskiy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1943100" cy="28289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2" name="Rectangle 47"/>
          <p:cNvSpPr>
            <a:spLocks noChangeArrowheads="1"/>
          </p:cNvSpPr>
          <p:nvPr/>
        </p:nvSpPr>
        <p:spPr bwMode="auto">
          <a:xfrm>
            <a:off x="-47625" y="18589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pic>
        <p:nvPicPr>
          <p:cNvPr id="50242" name="Picture 66" descr="10006346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143000"/>
            <a:ext cx="1536700" cy="2219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45" name="Rectangle 69"/>
          <p:cNvSpPr>
            <a:spLocks noChangeArrowheads="1"/>
          </p:cNvSpPr>
          <p:nvPr/>
        </p:nvSpPr>
        <p:spPr bwMode="auto">
          <a:xfrm>
            <a:off x="6934200" y="3048000"/>
            <a:ext cx="2060575" cy="10160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0" u="none">
                <a:solidFill>
                  <a:schemeClr val="accent2"/>
                </a:solidFill>
                <a:latin typeface="Tahoma" pitchFamily="34" charset="0"/>
              </a:rPr>
              <a:t>Леонід Володимирович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0" u="none">
                <a:solidFill>
                  <a:schemeClr val="accent2"/>
                </a:solidFill>
                <a:latin typeface="Tahoma" pitchFamily="34" charset="0"/>
              </a:rPr>
              <a:t>Занков.</a:t>
            </a:r>
            <a:r>
              <a:rPr lang="uk-UA" altLang="ru-RU" sz="800">
                <a:latin typeface="Tahoma" pitchFamily="34" charset="0"/>
              </a:rPr>
              <a:t> </a:t>
            </a:r>
          </a:p>
        </p:txBody>
      </p:sp>
      <p:pic>
        <p:nvPicPr>
          <p:cNvPr id="50249" name="Picture 73" descr="3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838200"/>
            <a:ext cx="1608138" cy="2057400"/>
          </a:xfrm>
          <a:prstGeom prst="rect">
            <a:avLst/>
          </a:prstGeom>
          <a:noFill/>
          <a:ln w="57150" cmpd="thinThick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251" name="Picture 75" descr="c-7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371600"/>
            <a:ext cx="12858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55" name="Picture 79" descr="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05200"/>
            <a:ext cx="1428750" cy="19907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56" name="Rectangle 80"/>
          <p:cNvSpPr>
            <a:spLocks noChangeArrowheads="1"/>
          </p:cNvSpPr>
          <p:nvPr/>
        </p:nvSpPr>
        <p:spPr bwMode="auto">
          <a:xfrm>
            <a:off x="3886200" y="5638800"/>
            <a:ext cx="1828800" cy="10795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u="none">
                <a:solidFill>
                  <a:srgbClr val="000099"/>
                </a:solidFill>
                <a:latin typeface="Tahoma" pitchFamily="34" charset="0"/>
              </a:rPr>
              <a:t>ОНИЩУК ВАСИЛЬ ОНИСИМОВИЧ</a:t>
            </a:r>
            <a:endParaRPr lang="uk-UA" altLang="ru-RU" sz="1600" u="none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600" u="none">
              <a:solidFill>
                <a:srgbClr val="000099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22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0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5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5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0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5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02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5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45" grpId="0" animBg="1"/>
      <p:bldP spid="5025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643174" y="214290"/>
            <a:ext cx="602908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Технологія  - </a:t>
            </a:r>
            <a:endParaRPr lang="en-US" sz="28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defRPr/>
            </a:pPr>
            <a:r>
              <a:rPr lang="uk-UA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uk-UA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з грецької </a:t>
            </a:r>
            <a:r>
              <a:rPr lang="en-US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r>
              <a:rPr lang="uk-UA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– </a:t>
            </a:r>
          </a:p>
          <a:p>
            <a:pPr algn="ctr">
              <a:defRPr/>
            </a:pPr>
            <a:r>
              <a:rPr lang="uk-UA" sz="2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«знання про майстерність»</a:t>
            </a:r>
            <a:endParaRPr lang="ru-RU" sz="28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eaLnBrk="0" hangingPunct="0">
              <a:defRPr/>
            </a:pPr>
            <a:endParaRPr lang="ru-RU" sz="28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</p:txBody>
      </p:sp>
      <p:pic>
        <p:nvPicPr>
          <p:cNvPr id="22531" name="Picture 5" descr="http://www.setlab.net/images/info_r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2673350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539750" y="2781300"/>
            <a:ext cx="7488238" cy="3384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Tahoma" pitchFamily="34" charset="0"/>
              </a:rPr>
              <a:t>Педа</a:t>
            </a:r>
            <a:r>
              <a:rPr lang="uk-UA" altLang="ru-RU" sz="2400">
                <a:latin typeface="Tahoma" pitchFamily="34" charset="0"/>
              </a:rPr>
              <a:t>гогічна технологія –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latin typeface="Tahoma" pitchFamily="34" charset="0"/>
              </a:rPr>
              <a:t>це педагогічно і економічно обґрунтований процес досягнення гарантованих, потенційно відтворюваних запланованих педагогічних результатів,  який включає формування знань і умінь студентів через розкриття спеціально переробленого змісту і який реалізується суворо на засадах НОП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1200">
                <a:latin typeface="Tahoma" pitchFamily="34" charset="0"/>
              </a:rPr>
              <a:t> </a:t>
            </a:r>
            <a:endParaRPr lang="ru-RU" altLang="ru-RU" sz="2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86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268760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Дидактика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грец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didaktikos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повчальний) – галузь педагогіки, яка вивчає теорію освіти і навчання, його закономірності, функції, категорії, форми і методи.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8662" y="0"/>
            <a:ext cx="7221264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2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Причини,</a:t>
            </a:r>
          </a:p>
          <a:p>
            <a:pPr algn="ctr">
              <a:defRPr/>
            </a:pPr>
            <a:r>
              <a:rPr lang="uk-UA" sz="32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що викликають  інтерес</a:t>
            </a:r>
          </a:p>
          <a:p>
            <a:pPr algn="ctr">
              <a:defRPr/>
            </a:pPr>
            <a:r>
              <a:rPr lang="uk-UA" sz="32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до нових технологій навчання 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625" y="2000250"/>
            <a:ext cx="5143500" cy="1357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потреба у розвитку творчої ініціативи педагогів у пошуках нових форм і методів педагогічної діяльності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9063" y="3857625"/>
            <a:ext cx="4714875" cy="1357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збільшується можливість відібрати найобдарованіших  студентів для подальшого їх навчання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7" name="Picture 2" descr="C:\Documents and Settings\Admin\Рабочий стол\Інтернет\dopomigni_materialy\strel1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32870">
            <a:off x="5143500" y="1555750"/>
            <a:ext cx="10001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2" descr="C:\Documents and Settings\Admin\Рабочий стол\Інтернет\dopomigni_materialy\strel1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10062">
            <a:off x="5614987" y="2128838"/>
            <a:ext cx="13303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4" descr="http://intellect-invest.org.ua/pedagog_editions_e-magazine_pedagogical_science_arhiv_pn_n1_2008_firsov_o_sushestve_urovnevoj_differentiatzii/0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3786188"/>
            <a:ext cx="2846388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115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0236" y="130152"/>
            <a:ext cx="8215369" cy="5847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895350" algn="l"/>
              </a:tabLst>
              <a:defRPr/>
            </a:pPr>
            <a:r>
              <a:rPr lang="uk-U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нові прогресивні навчальні технології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Лента лицом вниз 4"/>
          <p:cNvSpPr/>
          <p:nvPr/>
        </p:nvSpPr>
        <p:spPr>
          <a:xfrm>
            <a:off x="971550" y="2565400"/>
            <a:ext cx="7643813" cy="1008063"/>
          </a:xfrm>
          <a:prstGeom prst="ribbon">
            <a:avLst>
              <a:gd name="adj1" fmla="val 16667"/>
              <a:gd name="adj2" fmla="val 75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dirty="0">
                <a:solidFill>
                  <a:schemeClr val="tx1"/>
                </a:solidFill>
              </a:rPr>
              <a:t>кредитно-модульне навчання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827088" y="1773238"/>
            <a:ext cx="7643812" cy="787400"/>
          </a:xfrm>
          <a:prstGeom prst="ribbon">
            <a:avLst>
              <a:gd name="adj1" fmla="val 16667"/>
              <a:gd name="adj2" fmla="val 673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>
                <a:solidFill>
                  <a:schemeClr val="tx1"/>
                </a:solidFill>
              </a:rPr>
              <a:t>технологія розвивального навчання 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" name="Лента лицом вниз 7"/>
          <p:cNvSpPr/>
          <p:nvPr/>
        </p:nvSpPr>
        <p:spPr>
          <a:xfrm>
            <a:off x="900113" y="1052513"/>
            <a:ext cx="7643812" cy="714375"/>
          </a:xfrm>
          <a:prstGeom prst="ribbon">
            <a:avLst>
              <a:gd name="adj1" fmla="val 16667"/>
              <a:gd name="adj2" fmla="val 6737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dirty="0">
                <a:solidFill>
                  <a:schemeClr val="tx1"/>
                </a:solidFill>
              </a:rPr>
              <a:t>адаптивна система навчання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Лента лицом вниз 8"/>
          <p:cNvSpPr/>
          <p:nvPr/>
        </p:nvSpPr>
        <p:spPr>
          <a:xfrm>
            <a:off x="1071563" y="5013325"/>
            <a:ext cx="8072437" cy="847725"/>
          </a:xfrm>
          <a:prstGeom prst="ribbon">
            <a:avLst>
              <a:gd name="adj1" fmla="val 15398"/>
              <a:gd name="adj2" fmla="val 6737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>
                <a:solidFill>
                  <a:schemeClr val="tx1"/>
                </a:solidFill>
              </a:rPr>
              <a:t>технологія інтерактивного навчання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" name="Лента лицом вниз 9"/>
          <p:cNvSpPr/>
          <p:nvPr/>
        </p:nvSpPr>
        <p:spPr>
          <a:xfrm>
            <a:off x="1116013" y="5946775"/>
            <a:ext cx="7643812" cy="911225"/>
          </a:xfrm>
          <a:prstGeom prst="ribbon">
            <a:avLst>
              <a:gd name="adj1" fmla="val 16667"/>
              <a:gd name="adj2" fmla="val 673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dirty="0"/>
              <a:t>   </a:t>
            </a:r>
            <a:r>
              <a:rPr lang="uk-UA" sz="2400" dirty="0">
                <a:solidFill>
                  <a:schemeClr val="tx1"/>
                </a:solidFill>
              </a:rPr>
              <a:t>комп'ютерні технології навчання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Лента лицом вниз 6"/>
          <p:cNvSpPr/>
          <p:nvPr/>
        </p:nvSpPr>
        <p:spPr>
          <a:xfrm>
            <a:off x="1042988" y="3573463"/>
            <a:ext cx="7643812" cy="1439862"/>
          </a:xfrm>
          <a:prstGeom prst="ribbon">
            <a:avLst>
              <a:gd name="adj1" fmla="val 16667"/>
              <a:gd name="adj2" fmla="val 673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uk-UA" sz="2400">
                <a:solidFill>
                  <a:schemeClr val="tx1"/>
                </a:solidFill>
              </a:rPr>
              <a:t>технологія інтегративного навчання,</a:t>
            </a:r>
          </a:p>
          <a:p>
            <a:pPr algn="ctr">
              <a:defRPr/>
            </a:pPr>
            <a:r>
              <a:rPr lang="uk-UA">
                <a:solidFill>
                  <a:schemeClr val="tx1"/>
                </a:solidFill>
              </a:rPr>
              <a:t>діалоговий підхід до освіти</a:t>
            </a:r>
            <a:endParaRPr lang="ru-RU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24585" name="Rectangle 17"/>
          <p:cNvSpPr>
            <a:spLocks noChangeArrowheads="1"/>
          </p:cNvSpPr>
          <p:nvPr/>
        </p:nvSpPr>
        <p:spPr bwMode="auto">
          <a:xfrm>
            <a:off x="2124075" y="620713"/>
            <a:ext cx="5387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000">
                <a:latin typeface="Tahoma" pitchFamily="34" charset="0"/>
              </a:rPr>
              <a:t>стратегія ефективного або якісного навчання</a:t>
            </a:r>
            <a:endParaRPr lang="ru-RU" altLang="ru-RU" sz="2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43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3"/>
          <p:cNvSpPr>
            <a:spLocks noChangeArrowheads="1"/>
          </p:cNvSpPr>
          <p:nvPr/>
        </p:nvSpPr>
        <p:spPr bwMode="auto">
          <a:xfrm>
            <a:off x="2643188" y="28575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000">
                <a:latin typeface="Tahoma" pitchFamily="34" charset="0"/>
              </a:rPr>
              <a:t>  </a:t>
            </a:r>
            <a:endParaRPr lang="ru-RU" altLang="ru-RU" sz="2000">
              <a:latin typeface="Tahoma" pitchFamily="34" charset="0"/>
            </a:endParaRPr>
          </a:p>
        </p:txBody>
      </p:sp>
      <p:sp>
        <p:nvSpPr>
          <p:cNvPr id="7" name="Лента лицом вниз 6"/>
          <p:cNvSpPr/>
          <p:nvPr/>
        </p:nvSpPr>
        <p:spPr>
          <a:xfrm>
            <a:off x="0" y="214290"/>
            <a:ext cx="8715404" cy="1500169"/>
          </a:xfrm>
          <a:prstGeom prst="ribbon">
            <a:avLst>
              <a:gd name="adj1" fmla="val 16667"/>
              <a:gd name="adj2" fmla="val 7491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32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uk-UA" sz="3200" dirty="0">
                <a:solidFill>
                  <a:schemeClr val="tx1"/>
                </a:solidFill>
              </a:rPr>
              <a:t>Адаптивна система навчання -</a:t>
            </a:r>
          </a:p>
          <a:p>
            <a:pPr algn="ctr">
              <a:defRPr/>
            </a:pPr>
            <a:r>
              <a:rPr lang="uk-UA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уміння правильно організувати роботу з першокурсниками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defRPr/>
            </a:pP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214282" y="1785926"/>
          <a:ext cx="821537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00034" y="6211669"/>
            <a:ext cx="7858180" cy="46166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uk-UA" sz="2400" dirty="0">
                <a:ln>
                  <a:solidFill>
                    <a:sysClr val="windowText" lastClr="000000"/>
                  </a:solidFill>
                </a:ln>
              </a:rPr>
              <a:t>дидактичний бар'єр між викладачем і студентом</a:t>
            </a:r>
            <a:endParaRPr lang="ru-RU" sz="2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5606" name="Прямоугольник 12"/>
          <p:cNvSpPr>
            <a:spLocks noChangeArrowheads="1"/>
          </p:cNvSpPr>
          <p:nvPr/>
        </p:nvSpPr>
        <p:spPr bwMode="auto">
          <a:xfrm>
            <a:off x="0" y="3687763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19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5"/>
          <p:cNvSpPr>
            <a:spLocks noGrp="1"/>
          </p:cNvSpPr>
          <p:nvPr>
            <p:ph sz="half" idx="1"/>
          </p:nvPr>
        </p:nvSpPr>
        <p:spPr>
          <a:xfrm>
            <a:off x="0" y="2643188"/>
            <a:ext cx="4495800" cy="4000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1800" b="1" smtClean="0">
                <a:solidFill>
                  <a:srgbClr val="660033"/>
                </a:solidFill>
              </a:rPr>
              <a:t>пріоритет індивідуальності як активного носія суб’єктивного  досвіду, що склався задовго до впливу соціально організованого навчання;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1800" b="1" i="1" smtClean="0">
                <a:latin typeface="Arial Black" pitchFamily="34" charset="0"/>
              </a:rPr>
              <a:t>при конструюванні та реалізації освітнього процесу потрібна особлива робота викладача для виявлення досвіду кожного студента;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1800" b="1" smtClean="0">
                <a:solidFill>
                  <a:srgbClr val="660033"/>
                </a:solidFill>
              </a:rPr>
              <a:t>в освітньому процесі відбувається «зустріч» суспільно-історичного досвіду, що задається навчанням, та досвіду студента</a:t>
            </a:r>
            <a:r>
              <a:rPr lang="uk-UA" altLang="ru-RU" sz="1800" smtClean="0"/>
              <a:t>;</a:t>
            </a:r>
            <a:endParaRPr lang="ru-RU" altLang="ru-RU" sz="1800" b="1" i="1" smtClean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ru-RU" sz="1800" b="1" smtClean="0"/>
          </a:p>
        </p:txBody>
      </p:sp>
      <p:sp>
        <p:nvSpPr>
          <p:cNvPr id="26627" name="Содержимое 6"/>
          <p:cNvSpPr>
            <a:spLocks noGrp="1"/>
          </p:cNvSpPr>
          <p:nvPr>
            <p:ph sz="half" idx="2"/>
          </p:nvPr>
        </p:nvSpPr>
        <p:spPr>
          <a:xfrm>
            <a:off x="4572000" y="2643188"/>
            <a:ext cx="4429125" cy="4000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2000" b="1" i="1" smtClean="0">
                <a:latin typeface="Arial Black" pitchFamily="34" charset="0"/>
              </a:rPr>
              <a:t>взаємодія двох видів досвіду студента повинна відбуватись шляхом їх постійного узгодження, використання всього накопиченого  у його власній життєдіяльності;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ru-RU" sz="2000" b="1" smtClean="0">
                <a:solidFill>
                  <a:srgbClr val="660033"/>
                </a:solidFill>
              </a:rPr>
              <a:t>головним результатом навчання повинно бути формування пізнавальних здібностей на основі оволодіння відповідними знаннями та уміннями;</a:t>
            </a:r>
            <a:endParaRPr lang="ru-RU" altLang="ru-RU" sz="2000" b="1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altLang="ru-RU" sz="2000" b="1" smtClean="0"/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</p:txBody>
      </p:sp>
      <p:sp>
        <p:nvSpPr>
          <p:cNvPr id="8" name="Rectangle 1"/>
          <p:cNvSpPr>
            <a:spLocks noGrp="1" noChangeArrowheads="1"/>
          </p:cNvSpPr>
          <p:nvPr>
            <p:ph type="title"/>
          </p:nvPr>
        </p:nvSpPr>
        <p:spPr>
          <a:xfrm>
            <a:off x="142844" y="203136"/>
            <a:ext cx="8858312" cy="2308324"/>
          </a:xfrm>
          <a:ln>
            <a:solidFill>
              <a:schemeClr val="tx2"/>
            </a:solidFill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/>
        </p:spPr>
        <p:txBody>
          <a:bodyPr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uk-UA" sz="24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Times New Roman" pitchFamily="18" charset="0"/>
              </a:rPr>
              <a:t>Особистісно</a:t>
            </a:r>
            <a:r>
              <a:rPr lang="uk-UA" sz="24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Times New Roman" pitchFamily="18" charset="0"/>
              </a:rPr>
              <a:t> орієнтоване навчання - </a:t>
            </a:r>
          </a:p>
          <a:p>
            <a:pPr eaLnBrk="1" hangingPunct="1">
              <a:defRPr/>
            </a:pPr>
            <a:r>
              <a:rPr lang="uk-U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  </a:t>
            </a:r>
            <a:r>
              <a:rPr lang="uk-U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підтримувати та розвивати</a:t>
            </a:r>
          </a:p>
          <a:p>
            <a:pPr eaLnBrk="1" hangingPunct="1">
              <a:defRPr/>
            </a:pPr>
            <a:r>
              <a:rPr lang="uk-U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 природні якості студента, його здоров’я,</a:t>
            </a:r>
          </a:p>
          <a:p>
            <a:pPr eaLnBrk="1" hangingPunct="1">
              <a:defRPr/>
            </a:pPr>
            <a:r>
              <a:rPr lang="uk-U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 індивідуальні здібності,</a:t>
            </a:r>
          </a:p>
          <a:p>
            <a:pPr eaLnBrk="1" hangingPunct="1">
              <a:defRPr/>
            </a:pPr>
            <a:r>
              <a:rPr lang="uk-U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 допомагати в становленні його суб’єктивності,</a:t>
            </a:r>
          </a:p>
          <a:p>
            <a:pPr eaLnBrk="1" hangingPunct="1">
              <a:defRPr/>
            </a:pPr>
            <a:r>
              <a:rPr lang="uk-U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imes New Roman" pitchFamily="18" charset="0"/>
              </a:rPr>
              <a:t> соціальності, творчої самореалізації</a:t>
            </a:r>
            <a:endParaRPr lang="uk-UA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512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school6.at.ua/Texnolog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9" b="-166"/>
          <a:stretch>
            <a:fillRect/>
          </a:stretch>
        </p:blipFill>
        <p:spPr bwMode="auto">
          <a:xfrm>
            <a:off x="714375" y="0"/>
            <a:ext cx="7500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53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472488" cy="17145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indent="457200" eaLnBrk="1" hangingPunct="1">
              <a:defRPr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Впровадження 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Технології особистісно орієнтованого навчання</a:t>
            </a:r>
            <a:r>
              <a:rPr lang="uk-UA" sz="2800" b="1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1400" b="1" dirty="0" smtClean="0"/>
              <a:t/>
            </a:r>
            <a:br>
              <a:rPr lang="uk-UA" sz="1400" b="1" dirty="0" smtClean="0"/>
            </a:br>
            <a:endParaRPr lang="ru-RU" sz="1400" dirty="0" smtClean="0"/>
          </a:p>
        </p:txBody>
      </p:sp>
      <p:sp>
        <p:nvSpPr>
          <p:cNvPr id="28675" name="Текст 5"/>
          <p:cNvSpPr>
            <a:spLocks noGrp="1"/>
          </p:cNvSpPr>
          <p:nvPr>
            <p:ph type="body" sz="quarter" idx="3"/>
          </p:nvPr>
        </p:nvSpPr>
        <p:spPr>
          <a:xfrm>
            <a:off x="2667000" y="1676400"/>
            <a:ext cx="4041775" cy="639763"/>
          </a:xfrm>
        </p:spPr>
        <p:txBody>
          <a:bodyPr/>
          <a:lstStyle/>
          <a:p>
            <a:pPr algn="ctr" eaLnBrk="1" hangingPunct="1"/>
            <a:r>
              <a:rPr lang="uk-UA" altLang="ru-RU" smtClean="0">
                <a:cs typeface="Times New Roman" pitchFamily="18" charset="0"/>
              </a:rPr>
              <a:t> </a:t>
            </a:r>
            <a:r>
              <a:rPr lang="uk-UA" altLang="ru-RU" u="sng" smtClean="0">
                <a:cs typeface="Times New Roman" pitchFamily="18" charset="0"/>
              </a:rPr>
              <a:t>реалізація завдань</a:t>
            </a:r>
            <a:endParaRPr lang="ru-RU" altLang="ru-RU" u="sng" smtClean="0"/>
          </a:p>
        </p:txBody>
      </p:sp>
      <p:sp>
        <p:nvSpPr>
          <p:cNvPr id="28676" name="Содержимое 6"/>
          <p:cNvSpPr>
            <a:spLocks noGrp="1"/>
          </p:cNvSpPr>
          <p:nvPr>
            <p:ph sz="quarter" idx="4"/>
          </p:nvPr>
        </p:nvSpPr>
        <p:spPr>
          <a:xfrm>
            <a:off x="685800" y="2743200"/>
            <a:ext cx="8229600" cy="3505200"/>
          </a:xfrm>
        </p:spPr>
        <p:txBody>
          <a:bodyPr/>
          <a:lstStyle/>
          <a:p>
            <a:pPr eaLnBrk="1" hangingPunct="1"/>
            <a:r>
              <a:rPr lang="uk-UA" altLang="ru-RU" b="1" smtClean="0">
                <a:latin typeface="Times New Roman" pitchFamily="18" charset="0"/>
                <a:cs typeface="Times New Roman" pitchFamily="18" charset="0"/>
              </a:rPr>
              <a:t> система різнорівневих завдань;</a:t>
            </a:r>
          </a:p>
          <a:p>
            <a:pPr eaLnBrk="1" hangingPunct="1"/>
            <a:r>
              <a:rPr lang="uk-UA" altLang="ru-RU" b="1" smtClean="0">
                <a:latin typeface="Times New Roman" pitchFamily="18" charset="0"/>
                <a:cs typeface="Times New Roman" pitchFamily="18" charset="0"/>
              </a:rPr>
              <a:t>особистісно орієнтована педагогічна ситуація;</a:t>
            </a:r>
            <a:endParaRPr lang="en-US" altLang="ru-RU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uk-UA" altLang="ru-RU" b="1" smtClean="0">
                <a:latin typeface="Times New Roman" pitchFamily="18" charset="0"/>
                <a:cs typeface="Times New Roman" pitchFamily="18" charset="0"/>
              </a:rPr>
              <a:t> навчальна ситуація;</a:t>
            </a:r>
          </a:p>
          <a:p>
            <a:pPr eaLnBrk="1" hangingPunct="1"/>
            <a:r>
              <a:rPr lang="uk-UA" altLang="ru-RU" b="1" smtClean="0">
                <a:latin typeface="Times New Roman" pitchFamily="18" charset="0"/>
                <a:cs typeface="Times New Roman" pitchFamily="18" charset="0"/>
              </a:rPr>
              <a:t>індивідуальні творчі завдання, пошук інформації і різні види її презентації – реферативний, відео, мультимедійна презентація тощо</a:t>
            </a:r>
            <a:r>
              <a:rPr lang="uk-UA" altLang="ru-RU" smtClean="0"/>
              <a:t>;</a:t>
            </a:r>
          </a:p>
          <a:p>
            <a:pPr eaLnBrk="1" hangingPunct="1"/>
            <a:r>
              <a:rPr lang="uk-UA" altLang="ru-RU" b="1" smtClean="0">
                <a:latin typeface="Times New Roman" pitchFamily="18" charset="0"/>
                <a:cs typeface="Times New Roman" pitchFamily="18" charset="0"/>
              </a:rPr>
              <a:t>робота над навчальним проектом. 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17583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75" y="285750"/>
          <a:ext cx="7248525" cy="1158875"/>
        </p:xfrm>
        <a:graphic>
          <a:graphicData uri="http://schemas.openxmlformats.org/drawingml/2006/table">
            <a:tbl>
              <a:tblPr/>
              <a:tblGrid>
                <a:gridCol w="7248525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Кредитно – модульна система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2400" b="1" dirty="0" smtClean="0"/>
                        <a:t>(модульно-рейтингова)</a:t>
                      </a:r>
                      <a:endParaRPr kumimoji="0" lang="uk-U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A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A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3322638"/>
          <a:ext cx="6096000" cy="2133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12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3322638"/>
          <a:ext cx="6096000" cy="2133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12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0" y="3322638"/>
          <a:ext cx="6096000" cy="2133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12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3375025"/>
          <a:ext cx="6096000" cy="10668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06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endParaRPr lang="uk-UA" sz="700">
                        <a:latin typeface="Times New Roman"/>
                        <a:ea typeface="Symbol"/>
                        <a:cs typeface="Symbo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24000" y="3375025"/>
          <a:ext cx="6096000" cy="10668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06363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endParaRPr lang="uk-UA" sz="700">
                        <a:latin typeface="Times New Roman"/>
                        <a:ea typeface="Symbol"/>
                        <a:cs typeface="Symbo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286000" y="3643313"/>
          <a:ext cx="4500563" cy="571500"/>
        </p:xfrm>
        <a:graphic>
          <a:graphicData uri="http://schemas.openxmlformats.org/drawingml/2006/table">
            <a:tbl>
              <a:tblPr/>
              <a:tblGrid>
                <a:gridCol w="4500563"/>
              </a:tblGrid>
              <a:tr h="571500">
                <a:tc>
                  <a:txBody>
                    <a:bodyPr/>
                    <a:lstStyle/>
                    <a:p>
                      <a:pPr marL="226695" indent="-226695" algn="just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передбачаються різні види звітності; </a:t>
                      </a:r>
                      <a:endParaRPr lang="uk-UA" sz="700" b="1" dirty="0">
                        <a:latin typeface="Times New Roman"/>
                        <a:ea typeface="Symbol"/>
                        <a:cs typeface="Symbo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712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5241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900">
                <a:latin typeface="Tahoma" pitchFamily="34" charset="0"/>
              </a:rPr>
              <a:t/>
            </a:r>
            <a:br>
              <a:rPr lang="ru-RU" altLang="ru-RU" sz="900">
                <a:latin typeface="Tahoma" pitchFamily="34" charset="0"/>
              </a:rPr>
            </a:br>
            <a:endParaRPr lang="ru-RU" altLang="ru-RU" sz="12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sp>
        <p:nvSpPr>
          <p:cNvPr id="29713" name="Rectangle 25"/>
          <p:cNvSpPr>
            <a:spLocks noChangeArrowheads="1"/>
          </p:cNvSpPr>
          <p:nvPr/>
        </p:nvSpPr>
        <p:spPr bwMode="auto">
          <a:xfrm>
            <a:off x="0" y="1746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sp>
        <p:nvSpPr>
          <p:cNvPr id="29714" name="Прямоугольник 24"/>
          <p:cNvSpPr>
            <a:spLocks noChangeArrowheads="1"/>
          </p:cNvSpPr>
          <p:nvPr/>
        </p:nvSpPr>
        <p:spPr bwMode="auto">
          <a:xfrm>
            <a:off x="428625" y="1428750"/>
            <a:ext cx="8429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>
                <a:latin typeface="Tahoma" pitchFamily="34" charset="0"/>
              </a:rPr>
              <a:t>націлена на забезпечення ритмічної</a:t>
            </a:r>
            <a:r>
              <a:rPr lang="uk-UA" altLang="ru-RU" sz="2400">
                <a:latin typeface="Tahoma" pitchFamily="34" charset="0"/>
              </a:rPr>
              <a:t> </a:t>
            </a:r>
            <a:r>
              <a:rPr lang="uk-UA" altLang="ru-RU" sz="2400" i="1">
                <a:latin typeface="Tahoma" pitchFamily="34" charset="0"/>
              </a:rPr>
              <a:t>роботи,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i="1">
                <a:latin typeface="Tahoma" pitchFamily="34" charset="0"/>
              </a:rPr>
              <a:t> для чого дисципліна, що вивчається, розбивається на окремі блоки-модулі</a:t>
            </a:r>
            <a:endParaRPr lang="ru-RU" altLang="ru-RU" sz="2400" i="1">
              <a:latin typeface="Tahoma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4563" y="2714625"/>
            <a:ext cx="5000625" cy="6461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dirty="0"/>
              <a:t>на вивчення модуля відводиться відповідне число занять різного виду;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85813" y="4286250"/>
            <a:ext cx="8001000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uk-UA" dirty="0"/>
              <a:t>студент може отримати додаткові бали для підвищення рейтингу за високі місця в олімпіаді з певної дисципліни, за участь у наукових учнівських конференціях, за експериментальну роботу;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57250" y="5380038"/>
            <a:ext cx="7572375" cy="13239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uk-UA" i="1" dirty="0"/>
              <a:t>рейтинг за окремим модулем складається із середнього бала за всіма видами звітності з урахуванням кількості годин, відведених на навчання конкретного модуля.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24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71600" y="228600"/>
            <a:ext cx="6481763" cy="16319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endParaRPr lang="uk-UA" i="1" dirty="0"/>
          </a:p>
          <a:p>
            <a:pPr algn="ctr">
              <a:defRPr/>
            </a:pPr>
            <a:r>
              <a:rPr lang="uk-UA" sz="4000" i="1" u="none" dirty="0">
                <a:solidFill>
                  <a:srgbClr val="800000"/>
                </a:solidFill>
              </a:rPr>
              <a:t>система інтегрованого</a:t>
            </a:r>
          </a:p>
          <a:p>
            <a:pPr algn="ctr">
              <a:defRPr/>
            </a:pPr>
            <a:r>
              <a:rPr lang="uk-UA" sz="4000" i="1" u="none" dirty="0">
                <a:solidFill>
                  <a:srgbClr val="800000"/>
                </a:solidFill>
              </a:rPr>
              <a:t> навчання</a:t>
            </a:r>
            <a:endParaRPr lang="ru-RU" sz="4000" u="none" dirty="0">
              <a:solidFill>
                <a:srgbClr val="8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1981200"/>
            <a:ext cx="7429500" cy="46672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uk-UA" sz="2400">
                <a:solidFill>
                  <a:srgbClr val="4D16BA"/>
                </a:solidFill>
              </a:rPr>
              <a:t>комплексне навчання </a:t>
            </a:r>
            <a:r>
              <a:rPr lang="uk-UA" sz="2400">
                <a:solidFill>
                  <a:srgbClr val="000000"/>
                </a:solidFill>
              </a:rPr>
              <a:t>–</a:t>
            </a:r>
          </a:p>
          <a:p>
            <a:pPr algn="ctr">
              <a:defRPr/>
            </a:pPr>
            <a:r>
              <a:rPr lang="uk-UA" sz="2400">
                <a:solidFill>
                  <a:srgbClr val="000000"/>
                </a:solidFill>
              </a:rPr>
              <a:t> метод навчання, який допускає, </a:t>
            </a:r>
          </a:p>
          <a:p>
            <a:pPr algn="ctr">
              <a:defRPr/>
            </a:pPr>
            <a:r>
              <a:rPr lang="uk-UA" sz="2400">
                <a:solidFill>
                  <a:srgbClr val="000000"/>
                </a:solidFill>
              </a:rPr>
              <a:t>що </a:t>
            </a:r>
            <a:r>
              <a:rPr lang="uk-UA" sz="2400">
                <a:solidFill>
                  <a:srgbClr val="4D16BA"/>
                </a:solidFill>
              </a:rPr>
              <a:t>викладач, по можливості, чітко визначає реакції, поняття, ідеї та навички, які мають бути засвоєні студентом,</a:t>
            </a:r>
            <a:r>
              <a:rPr lang="uk-UA" sz="2400">
                <a:solidFill>
                  <a:srgbClr val="000000"/>
                </a:solidFill>
              </a:rPr>
              <a:t> </a:t>
            </a:r>
          </a:p>
          <a:p>
            <a:pPr algn="ctr">
              <a:defRPr/>
            </a:pPr>
            <a:r>
              <a:rPr lang="uk-UA" sz="2400">
                <a:solidFill>
                  <a:srgbClr val="000000"/>
                </a:solidFill>
              </a:rPr>
              <a:t>а потім </a:t>
            </a:r>
            <a:r>
              <a:rPr lang="uk-UA" sz="2400">
                <a:solidFill>
                  <a:srgbClr val="800000"/>
                </a:solidFill>
              </a:rPr>
              <a:t>за допомогою багатостороннього підходу </a:t>
            </a:r>
            <a:r>
              <a:rPr lang="uk-UA" sz="2400">
                <a:solidFill>
                  <a:srgbClr val="000000"/>
                </a:solidFill>
              </a:rPr>
              <a:t>допомагає студенту спрямувати власну діяльність на досягнення цих цілей.</a:t>
            </a:r>
          </a:p>
          <a:p>
            <a:pPr algn="ctr">
              <a:defRPr/>
            </a:pPr>
            <a:r>
              <a:rPr lang="uk-UA" sz="2400">
                <a:solidFill>
                  <a:srgbClr val="000000"/>
                </a:solidFill>
              </a:rPr>
              <a:t> При цьому студент може діяти у власному темпі, </a:t>
            </a:r>
            <a:r>
              <a:rPr lang="uk-UA" sz="2400">
                <a:solidFill>
                  <a:srgbClr val="17375E"/>
                </a:solidFill>
              </a:rPr>
              <a:t>заповнюючи прогалини </a:t>
            </a:r>
            <a:r>
              <a:rPr lang="uk-UA" sz="2400">
                <a:solidFill>
                  <a:srgbClr val="000000"/>
                </a:solidFill>
              </a:rPr>
              <a:t>у своїх знаннях </a:t>
            </a:r>
            <a:r>
              <a:rPr lang="uk-UA" sz="2400">
                <a:solidFill>
                  <a:srgbClr val="17375E"/>
                </a:solidFill>
              </a:rPr>
              <a:t>або пропускаючи те, що вже засвоєно</a:t>
            </a:r>
            <a:r>
              <a:rPr lang="uk-UA" sz="2400">
                <a:solidFill>
                  <a:srgbClr val="000000"/>
                </a:solidFill>
              </a:rPr>
              <a:t>.</a:t>
            </a:r>
            <a:r>
              <a:rPr lang="ru-RU" sz="2400">
                <a:solidFill>
                  <a:srgbClr val="000000"/>
                </a:solidFill>
              </a:rPr>
              <a:t/>
            </a:r>
            <a:br>
              <a:rPr lang="ru-RU" sz="2400">
                <a:solidFill>
                  <a:srgbClr val="000000"/>
                </a:solidFill>
              </a:rPr>
            </a:br>
            <a:r>
              <a:rPr lang="ru-RU">
                <a:solidFill>
                  <a:srgbClr val="000000"/>
                </a:solidFill>
              </a:rPr>
              <a:t/>
            </a:r>
            <a:br>
              <a:rPr lang="ru-RU">
                <a:solidFill>
                  <a:srgbClr val="000000"/>
                </a:solidFill>
              </a:rPr>
            </a:b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85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3"/>
          <p:cNvSpPr>
            <a:spLocks noChangeArrowheads="1"/>
          </p:cNvSpPr>
          <p:nvPr/>
        </p:nvSpPr>
        <p:spPr bwMode="auto">
          <a:xfrm>
            <a:off x="1500188" y="214313"/>
            <a:ext cx="6402387" cy="584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uk-UA" sz="3200" i="1" dirty="0"/>
              <a:t>інтерактивні методи навчання</a:t>
            </a:r>
            <a:endParaRPr lang="ru-RU" sz="3200" dirty="0"/>
          </a:p>
        </p:txBody>
      </p:sp>
      <p:pic>
        <p:nvPicPr>
          <p:cNvPr id="31747" name="Picture 2" descr="http://www.lycem-do-dytyny.com/img-interaktyvni-metody-navchann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038225"/>
            <a:ext cx="4429125" cy="546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72000" y="1714500"/>
            <a:ext cx="4429125" cy="4619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uk-UA" sz="2400" dirty="0"/>
              <a:t>1) ділові та предметні ігри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2714625"/>
            <a:ext cx="3857625" cy="4619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2400" dirty="0"/>
              <a:t>2) мотиваційні ігри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3643313"/>
            <a:ext cx="3929063" cy="4619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2400" dirty="0"/>
              <a:t>3) функціональні ігри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4714875"/>
            <a:ext cx="3857625" cy="8302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uk-UA" sz="2400">
                <a:solidFill>
                  <a:srgbClr val="000000"/>
                </a:solidFill>
              </a:rPr>
              <a:t>4) організаційно- діяльнісні   ігри </a:t>
            </a:r>
            <a:endParaRPr lang="ru-RU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90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6" descr="http://uaitp.org.ua/files/271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28688"/>
            <a:ext cx="2936875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143250" y="928688"/>
            <a:ext cx="6000750" cy="267811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uk-UA" sz="2400" dirty="0"/>
              <a:t>розкриття, розвиток і реалізація інтелектуального потенціалу студента при забезпеченні педагогічного впливу і досягнення освітніх цілей, які визначаються необхідністю інтенсифікації процесу навчання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3125" y="142875"/>
            <a:ext cx="6875463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uk-UA" sz="2800" i="1" dirty="0">
                <a:solidFill>
                  <a:srgbClr val="800000"/>
                </a:solidFill>
              </a:rPr>
              <a:t>  комп'ютерні технології навчання - </a:t>
            </a:r>
            <a:endParaRPr lang="ru-RU" sz="2800" i="1" dirty="0">
              <a:solidFill>
                <a:srgbClr val="800000"/>
              </a:solidFill>
            </a:endParaRPr>
          </a:p>
        </p:txBody>
      </p:sp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1785938" y="3786188"/>
            <a:ext cx="7072312" cy="5000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uk-UA" sz="9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                                     </a:t>
            </a:r>
          </a:p>
        </p:txBody>
      </p:sp>
      <p:sp>
        <p:nvSpPr>
          <p:cNvPr id="32774" name="Oval 3"/>
          <p:cNvSpPr>
            <a:spLocks noChangeArrowheads="1"/>
          </p:cNvSpPr>
          <p:nvPr/>
        </p:nvSpPr>
        <p:spPr bwMode="auto">
          <a:xfrm>
            <a:off x="214313" y="4572000"/>
            <a:ext cx="4857750" cy="1233488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uk-UA" altLang="ru-RU" sz="2000" i="1">
                <a:latin typeface="Calibri" pitchFamily="34" charset="0"/>
              </a:rPr>
              <a:t>Удосконалення методології і стратегії вибору змісту навчання</a:t>
            </a:r>
            <a:endParaRPr lang="ru-RU" altLang="ru-RU" sz="2000">
              <a:latin typeface="Tahoma" pitchFamily="34" charset="0"/>
            </a:endParaRPr>
          </a:p>
        </p:txBody>
      </p:sp>
      <p:sp>
        <p:nvSpPr>
          <p:cNvPr id="32775" name="Oval 4"/>
          <p:cNvSpPr>
            <a:spLocks noChangeArrowheads="1"/>
          </p:cNvSpPr>
          <p:nvPr/>
        </p:nvSpPr>
        <p:spPr bwMode="auto">
          <a:xfrm>
            <a:off x="4143375" y="5357813"/>
            <a:ext cx="4843463" cy="11430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uk-UA" altLang="ru-RU" sz="2000" i="1">
                <a:latin typeface="Calibri" pitchFamily="34" charset="0"/>
              </a:rPr>
              <a:t>Удосконалення  методів й організаційних форм навчання і виховання</a:t>
            </a:r>
            <a:endParaRPr lang="ru-RU" altLang="ru-RU" sz="2000">
              <a:latin typeface="Tahoma" pitchFamily="34" charset="0"/>
            </a:endParaRPr>
          </a:p>
        </p:txBody>
      </p:sp>
      <p:pic>
        <p:nvPicPr>
          <p:cNvPr id="32776" name="Picture 1" descr="C:\Documents and Settings\Admin\Рабочий стол\Інтернет\dopomigni_materialy\strel2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47606" y="4968082"/>
            <a:ext cx="10715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" descr="C:\Documents and Settings\Admin\Рабочий стол\Інтернет\dopomigni_materialy\strel2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78134">
            <a:off x="4448175" y="4654550"/>
            <a:ext cx="12747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67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764704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дидактики</a:t>
            </a:r>
          </a:p>
          <a:p>
            <a:pPr>
              <a:buFont typeface="Arial" pitchFamily="34" charset="0"/>
              <a:buChar char="•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педагогічні явища і факти навчального процесу в їх конкретно-історичному розвитку і взаємодії з вихованням, а кінцевою метою – створення ефективної, науково обґрунтованої системи навчання.</a:t>
            </a:r>
          </a:p>
          <a:p>
            <a:pPr>
              <a:buFont typeface="Arial" pitchFamily="34" charset="0"/>
              <a:buChar char="•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є навчання як особливий вид діяльності, яка спрямована на передавання наступним поколінням соціального досвіду, його творче відтворення, тобто викладання (діяльність учителя) і учіння (пізнавальна діяльність учня) існують в єдності.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librar.org.ua/i/13/62f66e62535e3a5b015521bcc21a6b4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-179388"/>
            <a:ext cx="8704263" cy="703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747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2" descr="image640"/>
          <p:cNvPicPr>
            <a:picLocks noChangeAspect="1" noChangeArrowheads="1" noCrop="1"/>
          </p:cNvPicPr>
          <p:nvPr/>
        </p:nvPicPr>
        <p:blipFill>
          <a:blip r:embed="rId2">
            <a:lum contrast="-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4800"/>
            <a:ext cx="9144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990600" y="152400"/>
            <a:ext cx="7162800" cy="1219200"/>
          </a:xfrm>
          <a:prstGeom prst="rect">
            <a:avLst/>
          </a:prstGeom>
          <a:solidFill>
            <a:srgbClr val="D6E0DA"/>
          </a:solidFill>
          <a:ln w="76200" cmpd="tri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3600" i="1">
                <a:solidFill>
                  <a:srgbClr val="CC0000"/>
                </a:solidFill>
                <a:latin typeface="Times New Roman" pitchFamily="18" charset="0"/>
              </a:rPr>
              <a:t>Навчання учня – специфічний вид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3600" i="1">
                <a:solidFill>
                  <a:srgbClr val="CC0000"/>
                </a:solidFill>
                <a:latin typeface="Times New Roman" pitchFamily="18" charset="0"/>
              </a:rPr>
              <a:t>пізнання об'єктивного світу</a:t>
            </a: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838200" y="1600200"/>
            <a:ext cx="2438400" cy="2971800"/>
          </a:xfrm>
          <a:prstGeom prst="rect">
            <a:avLst/>
          </a:prstGeom>
          <a:solidFill>
            <a:srgbClr val="D6E0DA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Учень пізнає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суб'єктивно нове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6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Не відкриває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наукових істин,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а засвоює вже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накопичені наукою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уявлення,поняття,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закони,теорії…</a:t>
            </a:r>
          </a:p>
        </p:txBody>
      </p:sp>
      <p:sp>
        <p:nvSpPr>
          <p:cNvPr id="34821" name="Line 26"/>
          <p:cNvSpPr>
            <a:spLocks noChangeShapeType="1"/>
          </p:cNvSpPr>
          <p:nvPr/>
        </p:nvSpPr>
        <p:spPr bwMode="auto">
          <a:xfrm flipH="1">
            <a:off x="6400800" y="2743200"/>
            <a:ext cx="152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8" name="Rectangle 28"/>
          <p:cNvSpPr>
            <a:spLocks noChangeArrowheads="1"/>
          </p:cNvSpPr>
          <p:nvPr/>
        </p:nvSpPr>
        <p:spPr bwMode="auto">
          <a:xfrm>
            <a:off x="5334000" y="1524000"/>
            <a:ext cx="2286000" cy="3276600"/>
          </a:xfrm>
          <a:prstGeom prst="rect">
            <a:avLst/>
          </a:prstGeom>
          <a:solidFill>
            <a:srgbClr val="D6E0DA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Пізнання учня,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завдяки вчителю,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відбувається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 i="1">
                <a:solidFill>
                  <a:srgbClr val="CC0000"/>
                </a:solidFill>
                <a:latin typeface="Tahoma" pitchFamily="34" charset="0"/>
              </a:rPr>
              <a:t>швидше і легше</a:t>
            </a:r>
            <a:r>
              <a:rPr lang="uk-UA" altLang="ru-RU" sz="1800" i="1">
                <a:latin typeface="Tahoma" pitchFamily="34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 i="1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1800">
              <a:latin typeface="Tahoma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Матеріал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 адаптується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до вікових і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індивідуальних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800">
                <a:solidFill>
                  <a:schemeClr val="accent2"/>
                </a:solidFill>
                <a:latin typeface="Tahoma" pitchFamily="34" charset="0"/>
              </a:rPr>
              <a:t>можливостей учня</a:t>
            </a:r>
          </a:p>
        </p:txBody>
      </p:sp>
      <p:sp>
        <p:nvSpPr>
          <p:cNvPr id="34823" name="Line 31"/>
          <p:cNvSpPr>
            <a:spLocks noChangeShapeType="1"/>
          </p:cNvSpPr>
          <p:nvPr/>
        </p:nvSpPr>
        <p:spPr bwMode="auto">
          <a:xfrm flipH="1">
            <a:off x="3581400" y="1524000"/>
            <a:ext cx="152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4" name="Line 33"/>
          <p:cNvSpPr>
            <a:spLocks noChangeShapeType="1"/>
          </p:cNvSpPr>
          <p:nvPr/>
        </p:nvSpPr>
        <p:spPr bwMode="auto">
          <a:xfrm flipH="1">
            <a:off x="2057400" y="2438400"/>
            <a:ext cx="152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34"/>
          <p:cNvSpPr>
            <a:spLocks noChangeShapeType="1"/>
          </p:cNvSpPr>
          <p:nvPr/>
        </p:nvSpPr>
        <p:spPr bwMode="auto">
          <a:xfrm flipH="1">
            <a:off x="6477000" y="2971800"/>
            <a:ext cx="152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Line 35"/>
          <p:cNvSpPr>
            <a:spLocks noChangeShapeType="1"/>
          </p:cNvSpPr>
          <p:nvPr/>
        </p:nvSpPr>
        <p:spPr bwMode="auto">
          <a:xfrm flipH="1">
            <a:off x="3581400" y="1524000"/>
            <a:ext cx="1524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Line 36"/>
          <p:cNvSpPr>
            <a:spLocks noChangeShapeType="1"/>
          </p:cNvSpPr>
          <p:nvPr/>
        </p:nvSpPr>
        <p:spPr bwMode="auto">
          <a:xfrm rot="16200000" flipH="1">
            <a:off x="4724400" y="1524000"/>
            <a:ext cx="2286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37" name="AutoShape 37"/>
          <p:cNvSpPr>
            <a:spLocks/>
          </p:cNvSpPr>
          <p:nvPr/>
        </p:nvSpPr>
        <p:spPr bwMode="auto">
          <a:xfrm rot="-5400000">
            <a:off x="3886200" y="3429000"/>
            <a:ext cx="914400" cy="3810000"/>
          </a:xfrm>
          <a:prstGeom prst="leftBrace">
            <a:avLst>
              <a:gd name="adj1" fmla="val 34722"/>
              <a:gd name="adj2" fmla="val 50000"/>
            </a:avLst>
          </a:prstGeom>
          <a:solidFill>
            <a:srgbClr val="FF3300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CC0000"/>
              </a:solidFill>
              <a:latin typeface="Tahoma" pitchFamily="34" charset="0"/>
            </a:endParaRPr>
          </a:p>
        </p:txBody>
      </p:sp>
      <p:sp>
        <p:nvSpPr>
          <p:cNvPr id="51238" name="Oval 38"/>
          <p:cNvSpPr>
            <a:spLocks noChangeArrowheads="1"/>
          </p:cNvSpPr>
          <p:nvPr/>
        </p:nvSpPr>
        <p:spPr bwMode="auto">
          <a:xfrm>
            <a:off x="0" y="5715000"/>
            <a:ext cx="9144000" cy="1143000"/>
          </a:xfrm>
          <a:prstGeom prst="ellipse">
            <a:avLst/>
          </a:prstGeom>
          <a:solidFill>
            <a:srgbClr val="D6E0D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 u="none">
                <a:solidFill>
                  <a:srgbClr val="CC0000"/>
                </a:solidFill>
                <a:latin typeface="Times New Roman" pitchFamily="18" charset="0"/>
              </a:rPr>
              <a:t>Поєднання педагогічного управління 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800" i="1" u="none">
                <a:solidFill>
                  <a:srgbClr val="CC0000"/>
                </a:solidFill>
                <a:latin typeface="Times New Roman" pitchFamily="18" charset="0"/>
              </a:rPr>
              <a:t>власною ініціативою і самостійністью учнів</a:t>
            </a:r>
          </a:p>
        </p:txBody>
      </p:sp>
    </p:spTree>
    <p:extLst>
      <p:ext uri="{BB962C8B-B14F-4D97-AF65-F5344CB8AC3E}">
        <p14:creationId xmlns:p14="http://schemas.microsoft.com/office/powerpoint/2010/main" val="213724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3" grpId="0" animBg="1"/>
      <p:bldP spid="51224" grpId="0" animBg="1"/>
      <p:bldP spid="51228" grpId="0" animBg="1"/>
      <p:bldP spid="51237" grpId="0" animBg="1"/>
      <p:bldP spid="51237" grpId="1" animBg="1"/>
      <p:bldP spid="51238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57200" y="914400"/>
          <a:ext cx="8229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2239" name="WordArt 15"/>
          <p:cNvSpPr>
            <a:spLocks noChangeArrowheads="1" noChangeShapeType="1" noTextEdit="1"/>
          </p:cNvSpPr>
          <p:nvPr/>
        </p:nvSpPr>
        <p:spPr bwMode="auto">
          <a:xfrm>
            <a:off x="762000" y="152400"/>
            <a:ext cx="8077200" cy="67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Impact"/>
              </a:rPr>
              <a:t>Процес навчання</a:t>
            </a:r>
          </a:p>
        </p:txBody>
      </p:sp>
      <p:pic>
        <p:nvPicPr>
          <p:cNvPr id="2061" name="Picture 17" descr="002 +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7763"/>
            <a:ext cx="2027238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" descr="002 +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981200" cy="190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81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334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 Зміст навчання</a:t>
            </a:r>
          </a:p>
        </p:txBody>
      </p:sp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3276600" y="1143000"/>
            <a:ext cx="2819400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Предметний</a:t>
            </a:r>
          </a:p>
        </p:txBody>
      </p:sp>
      <p:pic>
        <p:nvPicPr>
          <p:cNvPr id="35844" name="Picture 6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28319" y="929481"/>
            <a:ext cx="609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7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36615">
            <a:off x="2827337" y="1820863"/>
            <a:ext cx="8604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8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55281">
            <a:off x="5664993" y="1802607"/>
            <a:ext cx="83026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WordArt 9"/>
          <p:cNvSpPr>
            <a:spLocks noChangeArrowheads="1" noChangeShapeType="1" noTextEdit="1"/>
          </p:cNvSpPr>
          <p:nvPr/>
        </p:nvSpPr>
        <p:spPr bwMode="auto">
          <a:xfrm>
            <a:off x="609600" y="2057400"/>
            <a:ext cx="2895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r>
              <a:rPr lang="ru-RU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І</a:t>
            </a:r>
            <a:r>
              <a:rPr lang="ru-RU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нтеграція</a:t>
            </a:r>
            <a:r>
              <a:rPr lang="ru-RU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endParaRPr lang="ru-RU" sz="28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hlin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навчальних</a:t>
            </a:r>
            <a:r>
              <a:rPr lang="ru-RU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r>
              <a:rPr lang="ru-RU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курсів</a:t>
            </a:r>
            <a:endParaRPr lang="ru-RU" sz="28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hlink"/>
              </a:solidFill>
              <a:latin typeface="Times New Roman"/>
              <a:cs typeface="Times New Roman"/>
            </a:endParaRPr>
          </a:p>
        </p:txBody>
      </p:sp>
      <p:sp>
        <p:nvSpPr>
          <p:cNvPr id="54282" name="WordArt 10"/>
          <p:cNvSpPr>
            <a:spLocks noChangeArrowheads="1" noChangeShapeType="1" noTextEdit="1"/>
          </p:cNvSpPr>
          <p:nvPr/>
        </p:nvSpPr>
        <p:spPr bwMode="auto">
          <a:xfrm>
            <a:off x="5638800" y="2057400"/>
            <a:ext cx="3086100" cy="1171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r>
              <a:rPr lang="ru-RU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Дифференціація</a:t>
            </a:r>
            <a:r>
              <a:rPr lang="ru-RU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endParaRPr lang="ru-RU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hlin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навчальних</a:t>
            </a:r>
            <a:r>
              <a:rPr lang="ru-RU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 </a:t>
            </a:r>
            <a:r>
              <a:rPr lang="ru-RU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курсів</a:t>
            </a:r>
            <a:r>
              <a:rPr lang="ru-RU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,</a:t>
            </a:r>
          </a:p>
          <a:p>
            <a:pPr algn="ctr">
              <a:defRPr/>
            </a:pPr>
            <a:r>
              <a:rPr lang="ru-RU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програм</a:t>
            </a:r>
            <a:endParaRPr lang="ru-RU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hlink"/>
              </a:solidFill>
              <a:latin typeface="Times New Roman"/>
              <a:cs typeface="Times New Roman"/>
            </a:endParaRPr>
          </a:p>
        </p:txBody>
      </p:sp>
      <p:sp>
        <p:nvSpPr>
          <p:cNvPr id="35849" name="AutoShape 12"/>
          <p:cNvSpPr>
            <a:spLocks/>
          </p:cNvSpPr>
          <p:nvPr/>
        </p:nvSpPr>
        <p:spPr bwMode="auto">
          <a:xfrm rot="-5400000">
            <a:off x="4152900" y="876300"/>
            <a:ext cx="533400" cy="5334000"/>
          </a:xfrm>
          <a:prstGeom prst="leftBrace">
            <a:avLst>
              <a:gd name="adj1" fmla="val 83333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ahoma" pitchFamily="34" charset="0"/>
            </a:endParaRPr>
          </a:p>
        </p:txBody>
      </p:sp>
      <p:sp>
        <p:nvSpPr>
          <p:cNvPr id="54285" name="WordArt 13"/>
          <p:cNvSpPr>
            <a:spLocks noChangeArrowheads="1" noChangeShapeType="1" noTextEdit="1"/>
          </p:cNvSpPr>
          <p:nvPr/>
        </p:nvSpPr>
        <p:spPr bwMode="auto">
          <a:xfrm>
            <a:off x="1371600" y="3581400"/>
            <a:ext cx="6172200" cy="990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Всебічний творчий розвиток </a:t>
            </a:r>
          </a:p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/>
                <a:cs typeface="Times New Roman"/>
              </a:rPr>
              <a:t>особистості учня</a:t>
            </a:r>
          </a:p>
        </p:txBody>
      </p:sp>
      <p:pic>
        <p:nvPicPr>
          <p:cNvPr id="35851" name="Picture 14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88593" y="4850607"/>
            <a:ext cx="83026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7" name="WordArt 15"/>
          <p:cNvSpPr>
            <a:spLocks noChangeArrowheads="1" noChangeShapeType="1" noTextEdit="1"/>
          </p:cNvSpPr>
          <p:nvPr/>
        </p:nvSpPr>
        <p:spPr bwMode="auto">
          <a:xfrm>
            <a:off x="2819400" y="5105400"/>
            <a:ext cx="29718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Times New Roman"/>
                <a:cs typeface="Times New Roman"/>
              </a:rPr>
              <a:t> Функції навчання</a:t>
            </a:r>
          </a:p>
        </p:txBody>
      </p:sp>
      <p:pic>
        <p:nvPicPr>
          <p:cNvPr id="35853" name="Picture 16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8438">
            <a:off x="2133600" y="5715000"/>
            <a:ext cx="830263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4" name="Picture 17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004468" y="5901532"/>
            <a:ext cx="8302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5" name="Picture 18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7850">
            <a:off x="5867400" y="5715000"/>
            <a:ext cx="830263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1" name="WordArt 19"/>
          <p:cNvSpPr>
            <a:spLocks noChangeArrowheads="1" noChangeShapeType="1" noTextEdit="1"/>
          </p:cNvSpPr>
          <p:nvPr/>
        </p:nvSpPr>
        <p:spPr bwMode="auto">
          <a:xfrm>
            <a:off x="533400" y="5791200"/>
            <a:ext cx="1866900" cy="6191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Навчальна</a:t>
            </a:r>
          </a:p>
        </p:txBody>
      </p:sp>
      <p:sp>
        <p:nvSpPr>
          <p:cNvPr id="54292" name="WordArt 20"/>
          <p:cNvSpPr>
            <a:spLocks noChangeArrowheads="1" noChangeShapeType="1" noTextEdit="1"/>
          </p:cNvSpPr>
          <p:nvPr/>
        </p:nvSpPr>
        <p:spPr bwMode="auto">
          <a:xfrm>
            <a:off x="3429000" y="6096000"/>
            <a:ext cx="1905000" cy="5334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99"/>
                </a:solidFill>
                <a:latin typeface="Times New Roman"/>
                <a:cs typeface="Times New Roman"/>
              </a:rPr>
              <a:t> Виховна</a:t>
            </a:r>
          </a:p>
        </p:txBody>
      </p:sp>
      <p:sp>
        <p:nvSpPr>
          <p:cNvPr id="54293" name="WordArt 21"/>
          <p:cNvSpPr>
            <a:spLocks noChangeArrowheads="1" noChangeShapeType="1" noTextEdit="1"/>
          </p:cNvSpPr>
          <p:nvPr/>
        </p:nvSpPr>
        <p:spPr bwMode="auto">
          <a:xfrm>
            <a:off x="6400800" y="5867400"/>
            <a:ext cx="2209800" cy="609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F9197"/>
                </a:solidFill>
                <a:latin typeface="Times New Roman"/>
                <a:cs typeface="Times New Roman"/>
              </a:rPr>
              <a:t> Розвивальна</a:t>
            </a:r>
          </a:p>
        </p:txBody>
      </p:sp>
    </p:spTree>
    <p:extLst>
      <p:ext uri="{BB962C8B-B14F-4D97-AF65-F5344CB8AC3E}">
        <p14:creationId xmlns:p14="http://schemas.microsoft.com/office/powerpoint/2010/main" val="380791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836712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Синергетичний</a:t>
            </a:r>
            <a:r>
              <a:rPr lang="uk-UA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endParaRPr lang="uk-UA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 особистісний розвиток педагога й учня не тільки як поступовий, лінійний, безконфліктний процес, а як процес, що супроводжується суперечностями, які зумовлюють трансформацію ціннісних орієнтацій,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самопізнавальну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самовиховну активність.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692696"/>
            <a:ext cx="741682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Діяльнісний</a:t>
            </a:r>
            <a:r>
              <a:rPr lang="uk-UA" sz="4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endParaRPr lang="uk-UA" sz="4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 на врахуванні єдності підсистем викладання й учіння, які функціонують у нероздільній цілісності, взаємозв'язках і взаємовпливах.</a:t>
            </a:r>
            <a:endParaRPr lang="uk-UA" sz="4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188640"/>
            <a:ext cx="77048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Праксеологічний</a:t>
            </a:r>
            <a:r>
              <a:rPr lang="uk-UA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endParaRPr lang="uk-UA" sz="4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забезпечує ефективне управління діяльністю через її всебічний самоаналіз, 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самооцінювання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цілеспрямоване моделювання умов і засобів удосконалення на основі синтезу теоретичних знань та емпіричного досвіду.</a:t>
            </a:r>
            <a:endParaRPr lang="uk-UA" sz="4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764704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Гуманістичний підхід</a:t>
            </a:r>
            <a:endParaRPr lang="uk-UA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підхід сприяє становленню і вдосконаленню цілісної особистості, яка самостійно формує власний досвід, прагне активно реалізувати свої можливості, здатна до усвідомленого та обґрунтованого вибору рішень у різних життєвих і навчальних ситуаціях.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764704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Культурологічний підхід</a:t>
            </a:r>
            <a:endParaRPr lang="uk-UA" sz="4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реалізація пов'язана з прагненням подолати тенденції розвитку </a:t>
            </a:r>
            <a:r>
              <a:rPr lang="uk-UA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безособистісної</a:t>
            </a: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абстрактно-формальної педагогіки.</a:t>
            </a:r>
            <a:endParaRPr lang="uk-UA" sz="4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692696"/>
            <a:ext cx="756084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Аксіологічний підхід</a:t>
            </a:r>
          </a:p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 цінності як основу регуляції людської поведінки, навчальної і професійної діяльності, прийняття рішень у ситуаціях вибору, дає змогу аналізувати процес формування системи знань, умінь, навичок через детермінацію ціннісного ставлення педагога й учня до змісту і результатів власної діяльності, професійних ролей і позицій.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286000" y="0"/>
            <a:ext cx="4953000" cy="1371600"/>
          </a:xfrm>
          <a:prstGeom prst="ellipse">
            <a:avLst/>
          </a:prstGeom>
          <a:solidFill>
            <a:srgbClr val="FFCCCC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CC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3600">
                <a:solidFill>
                  <a:srgbClr val="000000"/>
                </a:solidFill>
              </a:rPr>
              <a:t>Об'єкт дидактики</a:t>
            </a: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457200" y="1828800"/>
            <a:ext cx="2971800" cy="11430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навчання</a:t>
            </a: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5943600" y="1752600"/>
            <a:ext cx="2971800" cy="11430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 b="1" u="sng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u="sng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uk-UA" altLang="ru-RU" sz="3200" i="1" u="none">
                <a:solidFill>
                  <a:srgbClr val="000000"/>
                </a:solidFill>
              </a:rPr>
              <a:t>учіння</a:t>
            </a:r>
          </a:p>
        </p:txBody>
      </p:sp>
      <p:pic>
        <p:nvPicPr>
          <p:cNvPr id="15367" name="Picture 7" descr="strel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97759">
            <a:off x="6689725" y="1158875"/>
            <a:ext cx="6794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 descr="strel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99373">
            <a:off x="2052637" y="1147763"/>
            <a:ext cx="6572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AutoShape 9"/>
          <p:cNvSpPr>
            <a:spLocks/>
          </p:cNvSpPr>
          <p:nvPr/>
        </p:nvSpPr>
        <p:spPr bwMode="auto">
          <a:xfrm rot="-5400000">
            <a:off x="4381500" y="1257300"/>
            <a:ext cx="533400" cy="4114800"/>
          </a:xfrm>
          <a:prstGeom prst="leftBrace">
            <a:avLst>
              <a:gd name="adj1" fmla="val 64286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u="none">
              <a:solidFill>
                <a:srgbClr val="000000"/>
              </a:solidFill>
            </a:endParaRP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914400" y="3962400"/>
            <a:ext cx="7696200" cy="2438400"/>
          </a:xfrm>
          <a:prstGeom prst="ellipse">
            <a:avLst/>
          </a:prstGeom>
          <a:solidFill>
            <a:srgbClr val="FFCCCC"/>
          </a:solidFill>
          <a:ln w="9525">
            <a:round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CC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>
                <a:solidFill>
                  <a:srgbClr val="000000"/>
                </a:solidFill>
              </a:rPr>
              <a:t>Передача підростаючому поколінню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>
                <a:solidFill>
                  <a:srgbClr val="000000"/>
                </a:solidFill>
              </a:rPr>
              <a:t>соціального досвіду</a:t>
            </a:r>
            <a:br>
              <a:rPr lang="uk-UA" altLang="ru-RU" sz="2400">
                <a:solidFill>
                  <a:srgbClr val="000000"/>
                </a:solidFill>
              </a:rPr>
            </a:br>
            <a:r>
              <a:rPr lang="uk-UA" altLang="ru-RU" sz="2400">
                <a:solidFill>
                  <a:srgbClr val="000000"/>
                </a:solidFill>
              </a:rPr>
              <a:t>його засвоєння,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>
                <a:solidFill>
                  <a:srgbClr val="000000"/>
                </a:solidFill>
              </a:rPr>
              <a:t>творче відтворення.</a:t>
            </a:r>
          </a:p>
        </p:txBody>
      </p:sp>
    </p:spTree>
    <p:extLst>
      <p:ext uri="{BB962C8B-B14F-4D97-AF65-F5344CB8AC3E}">
        <p14:creationId xmlns:p14="http://schemas.microsoft.com/office/powerpoint/2010/main" val="277150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  <p:bldP spid="15369" grpId="0" animBg="1"/>
      <p:bldP spid="15370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836712"/>
            <a:ext cx="75608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Суб'єктний</a:t>
            </a:r>
            <a:r>
              <a:rPr lang="ru-RU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endParaRPr lang="ru-RU" sz="4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поняттях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44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764704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Акмеологічний</a:t>
            </a:r>
            <a:r>
              <a:rPr lang="uk-UA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endParaRPr lang="uk-UA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 на вдосконалення і корекцію професійної діяльності, забезпечує керування індивідуально-професійним розвитком майбутнього вчителя, орієнтує його на постійне самовдосконалення і здатність до самореалізації, саморегуляції і самоорганізації.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620688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Компетентнісний</a:t>
            </a:r>
            <a:r>
              <a:rPr lang="uk-UA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endParaRPr lang="uk-UA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передбачає усвідомлення своїх спонукань до діяльності, прагнень і ціннісних орієнтацій, мотивів, уявлень про свої соціально-професійні ролі; аналіз та оцінку своїх особистісних якостей, знань, умінь та навичок; регулювання на цій основі свого саморозвитку і власної діяльності. 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620688"/>
            <a:ext cx="73448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5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5400" b="1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54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</a:t>
            </a:r>
            <a:r>
              <a:rPr lang="uk-UA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увагу!</a:t>
            </a:r>
            <a:endParaRPr lang="uk-UA" sz="5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4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836713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дидактики 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зв’язок викладання й учіння, їх взаємодія.</a:t>
            </a:r>
          </a:p>
          <a:p>
            <a:pPr>
              <a:buFont typeface="Arial" pitchFamily="34" charset="0"/>
              <a:buChar char="•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процес створення і функціонування системи дійсних відносин учнів у навчальному процесі, керування цим процесом з боку вчителів, самих учнів, коли учень не тільки об’єкт навчання, а й суб’єкт.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4"/>
          <p:cNvSpPr>
            <a:spLocks noChangeArrowheads="1"/>
          </p:cNvSpPr>
          <p:nvPr/>
        </p:nvSpPr>
        <p:spPr bwMode="auto">
          <a:xfrm>
            <a:off x="1295400" y="228600"/>
            <a:ext cx="6248400" cy="1447800"/>
          </a:xfrm>
          <a:prstGeom prst="ellipse">
            <a:avLst/>
          </a:prstGeom>
          <a:solidFill>
            <a:schemeClr val="tx2"/>
          </a:soli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3600" i="1">
                <a:solidFill>
                  <a:srgbClr val="000000"/>
                </a:solidFill>
              </a:rPr>
              <a:t>Предмет дидактики</a:t>
            </a:r>
          </a:p>
        </p:txBody>
      </p:sp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2667000" y="1905000"/>
            <a:ext cx="3505200" cy="5715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ru-RU" sz="2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 звязок між</a:t>
            </a:r>
          </a:p>
        </p:txBody>
      </p:sp>
      <p:pic>
        <p:nvPicPr>
          <p:cNvPr id="12292" name="Picture 6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5984">
            <a:off x="5486400" y="2971800"/>
            <a:ext cx="18843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7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42629">
            <a:off x="1676400" y="2971800"/>
            <a:ext cx="1887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Oval 8"/>
          <p:cNvSpPr>
            <a:spLocks noChangeArrowheads="1"/>
          </p:cNvSpPr>
          <p:nvPr/>
        </p:nvSpPr>
        <p:spPr bwMode="auto">
          <a:xfrm rot="-648174">
            <a:off x="457200" y="3276600"/>
            <a:ext cx="3576638" cy="914400"/>
          </a:xfrm>
          <a:prstGeom prst="ellipse">
            <a:avLst/>
          </a:prstGeom>
          <a:solidFill>
            <a:schemeClr val="tx2"/>
          </a:solidFill>
          <a:ln w="9525">
            <a:round/>
            <a:headEnd/>
            <a:tailEnd/>
          </a:ln>
          <a:scene3d>
            <a:camera prst="legacyPerspectiveFront">
              <a:rot lat="20099994" lon="20099994" rev="0"/>
            </a:camera>
            <a:lightRig rig="legacyFlat2" dir="t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Викладанням</a:t>
            </a:r>
          </a:p>
        </p:txBody>
      </p:sp>
      <p:sp>
        <p:nvSpPr>
          <p:cNvPr id="12295" name="Oval 9"/>
          <p:cNvSpPr>
            <a:spLocks noChangeArrowheads="1"/>
          </p:cNvSpPr>
          <p:nvPr/>
        </p:nvSpPr>
        <p:spPr bwMode="auto">
          <a:xfrm rot="381726">
            <a:off x="5105400" y="3276600"/>
            <a:ext cx="3048000" cy="914400"/>
          </a:xfrm>
          <a:prstGeom prst="ellipse">
            <a:avLst/>
          </a:prstGeom>
          <a:solidFill>
            <a:schemeClr val="tx2"/>
          </a:solidFill>
          <a:ln w="9525">
            <a:round/>
            <a:headEnd/>
            <a:tailEnd/>
          </a:ln>
          <a:scene3d>
            <a:camera prst="legacyPerspectiveFront">
              <a:rot lat="20099994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i="1" u="none">
                <a:solidFill>
                  <a:srgbClr val="000000"/>
                </a:solidFill>
              </a:rPr>
              <a:t>Учінням</a:t>
            </a:r>
          </a:p>
        </p:txBody>
      </p:sp>
      <p:pic>
        <p:nvPicPr>
          <p:cNvPr id="12296" name="Picture 10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9785">
            <a:off x="6400800" y="4953000"/>
            <a:ext cx="1887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1" descr="strel2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42629">
            <a:off x="533400" y="4800600"/>
            <a:ext cx="18875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Rectangle 12"/>
          <p:cNvSpPr>
            <a:spLocks noChangeArrowheads="1"/>
          </p:cNvSpPr>
          <p:nvPr/>
        </p:nvSpPr>
        <p:spPr bwMode="auto">
          <a:xfrm rot="-5400000">
            <a:off x="1295400" y="4648200"/>
            <a:ext cx="1219200" cy="2590800"/>
          </a:xfrm>
          <a:prstGeom prst="rect">
            <a:avLst/>
          </a:prstGeom>
          <a:solidFill>
            <a:schemeClr val="tx2"/>
          </a:solidFill>
          <a:ln w="9525">
            <a:miter lim="800000"/>
            <a:headEnd/>
            <a:tailEnd/>
          </a:ln>
          <a:scene3d>
            <a:camera prst="legacyPerspectiveFront">
              <a:rot lat="1500000" lon="20099994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vert="eaVert"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Діяльність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учителя</a:t>
            </a:r>
          </a:p>
        </p:txBody>
      </p:sp>
      <p:sp>
        <p:nvSpPr>
          <p:cNvPr id="12299" name="Rectangle 13"/>
          <p:cNvSpPr>
            <a:spLocks noChangeArrowheads="1"/>
          </p:cNvSpPr>
          <p:nvPr/>
        </p:nvSpPr>
        <p:spPr bwMode="auto">
          <a:xfrm rot="-5400000">
            <a:off x="6896100" y="4686300"/>
            <a:ext cx="1219200" cy="2362200"/>
          </a:xfrm>
          <a:prstGeom prst="rect">
            <a:avLst/>
          </a:prstGeom>
          <a:solidFill>
            <a:schemeClr val="tx2"/>
          </a:solidFill>
          <a:ln w="9525">
            <a:miter lim="800000"/>
            <a:headEnd/>
            <a:tailEnd/>
          </a:ln>
          <a:scene3d>
            <a:camera prst="legacyPerspectiveFront">
              <a:rot lat="1500000" lon="1500000" rev="0"/>
            </a:camera>
            <a:lightRig rig="legacyFlat2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vert="eaVert" wrap="none" anchor="ctr">
            <a:flatTx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Діяльність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800" u="none">
                <a:solidFill>
                  <a:srgbClr val="000000"/>
                </a:solidFill>
              </a:rPr>
              <a:t>учнів</a:t>
            </a:r>
          </a:p>
        </p:txBody>
      </p:sp>
      <p:pic>
        <p:nvPicPr>
          <p:cNvPr id="12300" name="Picture 14" descr="pc002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038600"/>
            <a:ext cx="1905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455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052736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 предметом дослідження дидактики </a:t>
            </a:r>
          </a:p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сутність процесу навчання як двох взаємопов’язаних видів діяльності (педагогічної діяльності вчителя і навчально-пізнавальної діяльності учнів), а саме: методологічні основи, принципи, методи, організаційні форми і засоби цієї діяльності.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2232</Words>
  <Application>Microsoft Office PowerPoint</Application>
  <PresentationFormat>Экран (4:3)</PresentationFormat>
  <Paragraphs>529</Paragraphs>
  <Slides>63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Особистісно орієнтоване навчання -    підтримувати та розвивати  природні якості студента, його здоров’я,  індивідуальні здібності,  допомагати в становленні його суб’єктивності,  соціальності, творчої самореалізації</vt:lpstr>
      <vt:lpstr>Презентация PowerPoint</vt:lpstr>
      <vt:lpstr>Впровадження  Технології особистісно орієнтованого навчання 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</cp:lastModifiedBy>
  <cp:revision>13</cp:revision>
  <dcterms:created xsi:type="dcterms:W3CDTF">2022-09-13T16:44:33Z</dcterms:created>
  <dcterms:modified xsi:type="dcterms:W3CDTF">2022-09-27T11:45:35Z</dcterms:modified>
</cp:coreProperties>
</file>